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50" autoAdjust="0"/>
    <p:restoredTop sz="94660"/>
  </p:normalViewPr>
  <p:slideViewPr>
    <p:cSldViewPr>
      <p:cViewPr varScale="1">
        <p:scale>
          <a:sx n="68" d="100"/>
          <a:sy n="68" d="100"/>
        </p:scale>
        <p:origin x="-58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30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F48E7-3FCC-4A45-8E21-27D59BBA2774}" type="datetimeFigureOut">
              <a:rPr lang="fr-FR" smtClean="0"/>
              <a:pPr/>
              <a:t>14/06/2015</a:t>
            </a:fld>
            <a:endParaRPr lang="fr-FR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F6A5A-0243-4227-AFAA-E00CAA508FB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F48E7-3FCC-4A45-8E21-27D59BBA2774}" type="datetimeFigureOut">
              <a:rPr lang="fr-FR" smtClean="0"/>
              <a:pPr/>
              <a:t>14/06/2015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F6A5A-0243-4227-AFAA-E00CAA508FB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F48E7-3FCC-4A45-8E21-27D59BBA2774}" type="datetimeFigureOut">
              <a:rPr lang="fr-FR" smtClean="0"/>
              <a:pPr/>
              <a:t>14/06/2015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F6A5A-0243-4227-AFAA-E00CAA508FB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F48E7-3FCC-4A45-8E21-27D59BBA2774}" type="datetimeFigureOut">
              <a:rPr lang="fr-FR" smtClean="0"/>
              <a:pPr/>
              <a:t>14/06/2015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F6A5A-0243-4227-AFAA-E00CAA508FB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F48E7-3FCC-4A45-8E21-27D59BBA2774}" type="datetimeFigureOut">
              <a:rPr lang="fr-FR" smtClean="0"/>
              <a:pPr/>
              <a:t>14/06/2015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F6A5A-0243-4227-AFAA-E00CAA508FB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F48E7-3FCC-4A45-8E21-27D59BBA2774}" type="datetimeFigureOut">
              <a:rPr lang="fr-FR" smtClean="0"/>
              <a:pPr/>
              <a:t>14/06/2015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F6A5A-0243-4227-AFAA-E00CAA508FB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F48E7-3FCC-4A45-8E21-27D59BBA2774}" type="datetimeFigureOut">
              <a:rPr lang="fr-FR" smtClean="0"/>
              <a:pPr/>
              <a:t>14/06/2015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F6A5A-0243-4227-AFAA-E00CAA508FB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F48E7-3FCC-4A45-8E21-27D59BBA2774}" type="datetimeFigureOut">
              <a:rPr lang="fr-FR" smtClean="0"/>
              <a:pPr/>
              <a:t>14/06/2015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F6A5A-0243-4227-AFAA-E00CAA508FB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gner et arrondir un rectangle à un seul coin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le rect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F48E7-3FCC-4A45-8E21-27D59BBA2774}" type="datetimeFigureOut">
              <a:rPr lang="fr-FR" smtClean="0"/>
              <a:pPr/>
              <a:t>14/06/2015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C4F6A5A-0243-4227-AFAA-E00CAA508FBC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10" name="Forme libre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orme libre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F48E7-3FCC-4A45-8E21-27D59BBA2774}" type="datetimeFigureOut">
              <a:rPr lang="fr-FR" smtClean="0"/>
              <a:pPr/>
              <a:t>14/06/2015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F6A5A-0243-4227-AFAA-E00CAA508FB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F48E7-3FCC-4A45-8E21-27D59BBA2774}" type="datetimeFigureOut">
              <a:rPr lang="fr-FR" smtClean="0"/>
              <a:pPr/>
              <a:t>14/06/2015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F6A5A-0243-4227-AFAA-E00CAA508FB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43F48E7-3FCC-4A45-8E21-27D59BBA2774}" type="datetimeFigureOut">
              <a:rPr lang="fr-FR" smtClean="0"/>
              <a:pPr/>
              <a:t>14/06/2015</a:t>
            </a:fld>
            <a:endParaRPr lang="fr-FR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C4F6A5A-0243-4227-AFAA-E00CAA508FBC}" type="slidenum">
              <a:rPr lang="fr-FR" smtClean="0"/>
              <a:pPr/>
              <a:t>‹N°›</a:t>
            </a:fld>
            <a:endParaRPr lang="fr-FR"/>
          </a:p>
        </p:txBody>
      </p:sp>
      <p:grpSp>
        <p:nvGrpSpPr>
          <p:cNvPr id="2" name="Groupe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orme lib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orme lib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571472" y="86916"/>
            <a:ext cx="8001024" cy="6401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sz="1300" b="1" dirty="0">
              <a:latin typeface="Arial" charset="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Structures des virus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2400" b="1" dirty="0" smtClean="0">
                <a:latin typeface="Arial" charset="0"/>
                <a:cs typeface="Arial" charset="0"/>
              </a:rPr>
              <a:t>1-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Purification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Essentielle aux études biochimiques, la purification est très importante pour les vaccins.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La purification comprend toutes les phases</a:t>
            </a:r>
            <a:r>
              <a:rPr kumimoji="0" lang="fr-FR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classique d'une purification en biochimie après la lyse des cellules 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précipitations d'éléments indésirables par solvants, sels, décongélation-congélation, 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thermocoagulation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des centrifugations et des ultracentrifugations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des chromatographies diverses et en particulier d'affinité.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Une fois les virus purifiés, ils peuvent être utilisés pour 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leur étude biochimique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leur identification</a:t>
            </a:r>
          </a:p>
        </p:txBody>
      </p:sp>
      <p:pic>
        <p:nvPicPr>
          <p:cNvPr id="3" name="Image 2" descr="mcours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457700" cy="571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0" y="-785842"/>
            <a:ext cx="9272090" cy="7540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sz="1300" b="1" dirty="0">
              <a:latin typeface="Arial" charset="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2. composition chimique des virus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2.1. protéines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Un certain nombre de protéines accompagne l'acide nucléique.</a:t>
            </a:r>
            <a:b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</a:b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Ces protéines sont des protéines de structure et des enzymes.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2.2. lipides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Les virus enveloppés possèdent des lipides constituant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l'enveloppe, c'est à dire des phospholipides.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Ils appartiennent à la cellule hôte plus qu'au virus...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2.3. acide nucléique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SEUL TYPE D'ACIDE NUCLÉIQUE : RNA ou DNA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rarement circulaire (HBV) donc généralement linéaire, et très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rarement morcelé (8 fragments chez le virus grippal).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MONO ou BICATÉNAIRE</a:t>
            </a:r>
            <a:r>
              <a:rPr kumimoji="0" lang="fr-FR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(aussi bien pour RNA que DNA).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On trouve même des structures mixtes (partiellement 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bicaténaires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chez le HBV.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1"/>
          <p:cNvSpPr>
            <a:spLocks noChangeArrowheads="1"/>
          </p:cNvSpPr>
          <p:nvPr/>
        </p:nvSpPr>
        <p:spPr bwMode="auto">
          <a:xfrm>
            <a:off x="0" y="0"/>
            <a:ext cx="8985152" cy="6632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sz="1300" b="1" dirty="0">
              <a:latin typeface="Arial" charset="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sz="1300" b="1" dirty="0">
              <a:latin typeface="Arial" charset="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3. </a:t>
            </a:r>
            <a:r>
              <a:rPr kumimoji="0" lang="fr-FR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Ultrastructure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des virus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C'est l'invention du microscope électronique qui nous permet de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VOIR les virus pour la première fois.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Les virus sont des structures relativement simples,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On peut alors distinguer trois grands types en fonction de la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symétrie de la structure observée 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des virus en 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cs typeface="Arial" charset="0"/>
              </a:rPr>
              <a:t>bâtonnet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à structure dite 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cs typeface="Arial" charset="0"/>
              </a:rPr>
              <a:t>hélicoïdale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des virus de forme 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cs typeface="Arial" charset="0"/>
              </a:rPr>
              <a:t>cubique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à structure dite 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cs typeface="Arial" charset="0"/>
              </a:rPr>
              <a:t>icosaédrique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des virus mixtes plus complexes : 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cs typeface="Arial" charset="0"/>
              </a:rPr>
              <a:t>les bactériophages à queue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Cette symétrie peut être masquée, pour les deux premiers,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par l'enveloppe qui entoure la structure de base.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ChangeArrowheads="1"/>
          </p:cNvSpPr>
          <p:nvPr/>
        </p:nvSpPr>
        <p:spPr bwMode="auto">
          <a:xfrm>
            <a:off x="0" y="0"/>
            <a:ext cx="6202339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sz="1000" b="1" dirty="0">
              <a:latin typeface="Arial" charset="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3.1. nucléocapside à symétrie hélicoïdale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532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1066800"/>
            <a:ext cx="4600575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95574" y="0"/>
            <a:ext cx="4451485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1"/>
          <p:cNvSpPr>
            <a:spLocks noChangeArrowheads="1"/>
          </p:cNvSpPr>
          <p:nvPr/>
        </p:nvSpPr>
        <p:spPr bwMode="auto">
          <a:xfrm>
            <a:off x="214282" y="785794"/>
            <a:ext cx="8938665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3.2. nucléocapside à symétrie cubique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La forme de la capside est icosaédrique</a:t>
            </a:r>
          </a:p>
          <a:p>
            <a:r>
              <a:rPr lang="fr-FR" sz="2400" dirty="0" smtClean="0">
                <a:latin typeface="Arial" pitchFamily="34" charset="0"/>
                <a:cs typeface="Arial" pitchFamily="34" charset="0"/>
              </a:rPr>
              <a:t>L'icosaèdre est un volume (polyèdre) formé de 20 faces égales </a:t>
            </a:r>
          </a:p>
          <a:p>
            <a:r>
              <a:rPr lang="fr-FR" sz="2400" dirty="0" smtClean="0">
                <a:latin typeface="Arial" pitchFamily="34" charset="0"/>
                <a:cs typeface="Arial" pitchFamily="34" charset="0"/>
              </a:rPr>
              <a:t>formées d'un triangle équilatéral. Il possède 12 sommets et 30</a:t>
            </a:r>
          </a:p>
          <a:p>
            <a:r>
              <a:rPr lang="fr-FR" sz="2400" dirty="0" smtClean="0">
                <a:latin typeface="Arial" pitchFamily="34" charset="0"/>
                <a:cs typeface="Arial" pitchFamily="34" charset="0"/>
              </a:rPr>
              <a:t>arêtes.</a:t>
            </a:r>
          </a:p>
          <a:p>
            <a:r>
              <a:rPr lang="fr-FR" sz="2400" dirty="0" smtClean="0">
                <a:latin typeface="Arial" pitchFamily="34" charset="0"/>
                <a:cs typeface="Arial" pitchFamily="34" charset="0"/>
              </a:rPr>
              <a:t>Cette capside est formée par l'assemblage d'unités </a:t>
            </a:r>
          </a:p>
          <a:p>
            <a:r>
              <a:rPr lang="fr-FR" sz="2400" dirty="0" smtClean="0">
                <a:latin typeface="Arial" pitchFamily="34" charset="0"/>
                <a:cs typeface="Arial" pitchFamily="34" charset="0"/>
              </a:rPr>
              <a:t>morphologiques appelées CAPSOMÈRES :</a:t>
            </a:r>
          </a:p>
          <a:p>
            <a:endParaRPr lang="fr-FR" sz="2400" dirty="0">
              <a:latin typeface="Arial" pitchFamily="34" charset="0"/>
              <a:cs typeface="Arial" pitchFamily="34" charset="0"/>
            </a:endParaRPr>
          </a:p>
          <a:p>
            <a:r>
              <a:rPr lang="fr-FR" sz="2400" dirty="0" smtClean="0">
                <a:latin typeface="Arial" pitchFamily="34" charset="0"/>
                <a:cs typeface="Arial" pitchFamily="34" charset="0"/>
              </a:rPr>
              <a:t>Au niveau des sommets les capsomères s'assemblent en </a:t>
            </a:r>
          </a:p>
          <a:p>
            <a:r>
              <a:rPr lang="fr-FR" sz="2400" dirty="0" smtClean="0">
                <a:latin typeface="Arial" pitchFamily="34" charset="0"/>
                <a:cs typeface="Arial" pitchFamily="34" charset="0"/>
              </a:rPr>
              <a:t>Pentamères (ou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pentons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r>
              <a:rPr lang="fr-FR" sz="2400" dirty="0" smtClean="0">
                <a:latin typeface="Arial" pitchFamily="34" charset="0"/>
                <a:cs typeface="Arial" pitchFamily="34" charset="0"/>
              </a:rPr>
              <a:t>Au niveau des faces et des arêtes les capsomères s'assemblent</a:t>
            </a:r>
          </a:p>
          <a:p>
            <a:r>
              <a:rPr lang="fr-FR" sz="2400" dirty="0" smtClean="0">
                <a:latin typeface="Arial" pitchFamily="34" charset="0"/>
                <a:cs typeface="Arial" pitchFamily="34" charset="0"/>
              </a:rPr>
              <a:t> en hexamères (ou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hexons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endParaRPr lang="fr-FR" sz="24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3" name="Image 2" descr="mcours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457700" cy="571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8714" y="571480"/>
            <a:ext cx="8905286" cy="6000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1" y="1033463"/>
            <a:ext cx="6029348" cy="479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0054" cy="5553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ZoneTexte 3"/>
          <p:cNvSpPr txBox="1"/>
          <p:nvPr/>
        </p:nvSpPr>
        <p:spPr>
          <a:xfrm>
            <a:off x="1500166" y="5786454"/>
            <a:ext cx="189026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smtClean="0"/>
              <a:t>N=10(n-1)²+2</a:t>
            </a:r>
          </a:p>
          <a:p>
            <a:r>
              <a:rPr lang="fr-FR" sz="2400" dirty="0" smtClean="0"/>
              <a:t>N=10(T-1)+12</a:t>
            </a:r>
            <a:endParaRPr lang="fr-F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1"/>
          <p:cNvSpPr>
            <a:spLocks noChangeArrowheads="1"/>
          </p:cNvSpPr>
          <p:nvPr/>
        </p:nvSpPr>
        <p:spPr bwMode="auto">
          <a:xfrm>
            <a:off x="0" y="0"/>
            <a:ext cx="9413154" cy="6093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sz="1000" b="1" dirty="0">
              <a:latin typeface="Arial" charset="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sz="2400" b="1" dirty="0">
              <a:latin typeface="Arial" charset="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3.3. enveloppes virales ou peplos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L'enveloppe virale est de nature membranaire 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elle contient des phospholipides, des protéines, ces deux structures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portant des polyosides.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La membrane constituant l'enveloppe peut avoir plusieurs origines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différentes dans la cellule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enveloppe nucléaire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(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charset="0"/>
                <a:cs typeface="Arial" charset="0"/>
              </a:rPr>
              <a:t>Herpès virus)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/>
            </a:r>
            <a:b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</a:b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L'assemblage viral se fait dans le noyau. Le virus enveloppé sort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alors du noyau pour aller dans le cytoplasme avant se sortir.</a:t>
            </a:r>
            <a:b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</a:b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8596" y="785794"/>
            <a:ext cx="814393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membranes du Réticulum endoplasmique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(RE) ou du Golgi</a:t>
            </a:r>
            <a:r>
              <a:rPr kumimoji="0" lang="fr-FR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accent6"/>
                </a:solidFill>
                <a:effectLst/>
                <a:latin typeface="Arial" charset="0"/>
                <a:cs typeface="Arial" charset="0"/>
              </a:rPr>
              <a:t>(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charset="0"/>
                <a:cs typeface="Arial" charset="0"/>
              </a:rPr>
              <a:t>Coronavirus, 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Arial" charset="0"/>
                <a:cs typeface="Arial" charset="0"/>
              </a:rPr>
              <a:t>Togavirus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)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/>
            </a:r>
            <a:b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</a:b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L'assemblage viral se fait dans le cytoplasme au niveau des</a:t>
            </a:r>
            <a:r>
              <a:rPr kumimoji="0" lang="fr-FR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systèmes membranaires un peu comme pour les protéines emballées des cellules excrétrices. 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cs typeface="Arial" charset="0"/>
              </a:rPr>
              <a:t>Le virus enveloppé s'accumule</a:t>
            </a:r>
            <a:r>
              <a:rPr kumimoji="0" lang="fr-FR" sz="2400" b="0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cs typeface="Arial" charset="0"/>
              </a:rPr>
              <a:t>alors dans des vacuoles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/>
            </a:r>
            <a:b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</a:b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membrane plasmique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charset="0"/>
                <a:cs typeface="Arial" charset="0"/>
              </a:rPr>
              <a:t>(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Arial" charset="0"/>
                <a:cs typeface="Arial" charset="0"/>
              </a:rPr>
              <a:t>Myxovirus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charset="0"/>
                <a:cs typeface="Arial" charset="0"/>
              </a:rPr>
              <a:t>, 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Arial" charset="0"/>
                <a:cs typeface="Arial" charset="0"/>
              </a:rPr>
              <a:t>Rhabdovirus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)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/>
            </a:r>
            <a:b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</a:b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L'assemblage viral se fait dans le cytoplasme et le virus 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cs typeface="Arial" charset="0"/>
              </a:rPr>
              <a:t>s'enveloppe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au moment de sa sortie 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cs typeface="Arial" charset="0"/>
              </a:rPr>
              <a:t>par bourgeonnement.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10" y="642918"/>
            <a:ext cx="9122689" cy="6215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Image 2" descr="mcourslog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457700" cy="571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C:\Documents and Settings\Fassi Fihri\Bureau\D1-I-1(2006)[1]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0"/>
            <a:ext cx="5143536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ébit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Débit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ébit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150</TotalTime>
  <Words>342</Words>
  <Application>Microsoft Office PowerPoint</Application>
  <PresentationFormat>Affichage à l'écran (4:3)</PresentationFormat>
  <Paragraphs>95</Paragraphs>
  <Slides>13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4" baseType="lpstr">
      <vt:lpstr>Débit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</vt:vector>
  </TitlesOfParts>
  <Company>IAV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Fassi Fihri</dc:creator>
  <cp:lastModifiedBy>MCours</cp:lastModifiedBy>
  <cp:revision>18</cp:revision>
  <dcterms:created xsi:type="dcterms:W3CDTF">2008-03-18T13:51:55Z</dcterms:created>
  <dcterms:modified xsi:type="dcterms:W3CDTF">2015-06-14T16:26:23Z</dcterms:modified>
</cp:coreProperties>
</file>