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8" r:id="rId3"/>
    <p:sldId id="257" r:id="rId4"/>
    <p:sldId id="259" r:id="rId5"/>
    <p:sldId id="260" r:id="rId6"/>
    <p:sldId id="270" r:id="rId7"/>
    <p:sldId id="262" r:id="rId8"/>
    <p:sldId id="263" r:id="rId9"/>
    <p:sldId id="264" r:id="rId10"/>
    <p:sldId id="265" r:id="rId11"/>
    <p:sldId id="266" r:id="rId12"/>
    <p:sldId id="267" r:id="rId13"/>
    <p:sldId id="274" r:id="rId14"/>
    <p:sldId id="402" r:id="rId15"/>
    <p:sldId id="403" r:id="rId16"/>
    <p:sldId id="405" r:id="rId17"/>
    <p:sldId id="290" r:id="rId18"/>
    <p:sldId id="291" r:id="rId19"/>
    <p:sldId id="297" r:id="rId20"/>
    <p:sldId id="293" r:id="rId21"/>
    <p:sldId id="303" r:id="rId22"/>
    <p:sldId id="304" r:id="rId23"/>
    <p:sldId id="307" r:id="rId24"/>
    <p:sldId id="331" r:id="rId25"/>
    <p:sldId id="337" r:id="rId26"/>
    <p:sldId id="338" r:id="rId27"/>
    <p:sldId id="346" r:id="rId28"/>
    <p:sldId id="348" r:id="rId29"/>
    <p:sldId id="349" r:id="rId30"/>
    <p:sldId id="351" r:id="rId31"/>
    <p:sldId id="352" r:id="rId32"/>
    <p:sldId id="353" r:id="rId33"/>
    <p:sldId id="356" r:id="rId34"/>
    <p:sldId id="357" r:id="rId35"/>
    <p:sldId id="358" r:id="rId36"/>
    <p:sldId id="368" r:id="rId37"/>
    <p:sldId id="371" r:id="rId38"/>
    <p:sldId id="375" r:id="rId39"/>
    <p:sldId id="376" r:id="rId40"/>
    <p:sldId id="378" r:id="rId41"/>
    <p:sldId id="379" r:id="rId42"/>
    <p:sldId id="380" r:id="rId43"/>
    <p:sldId id="388" r:id="rId44"/>
    <p:sldId id="390" r:id="rId4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588" autoAdjust="0"/>
    <p:restoredTop sz="94671" autoAdjust="0"/>
  </p:normalViewPr>
  <p:slideViewPr>
    <p:cSldViewPr>
      <p:cViewPr varScale="1">
        <p:scale>
          <a:sx n="64" d="100"/>
          <a:sy n="64" d="100"/>
        </p:scale>
        <p:origin x="-30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CA347D-7B11-4A92-86ED-036319164AEC}" type="datetimeFigureOut">
              <a:rPr lang="fr-FR" smtClean="0"/>
              <a:pPr/>
              <a:t>07/06/2015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CFEA68-F893-4C81-98FF-FAF758C16E7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B78365-E9F5-44B0-ABD4-7F7C77765B42}" type="datetimeFigureOut">
              <a:rPr lang="fr-FR" smtClean="0"/>
              <a:pPr/>
              <a:t>07/06/2015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E41DB-68AB-40F1-980F-1C736ECEA5F2}"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7813"/>
            <a:ext cx="8229600" cy="585311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Rectangle 12"/>
          <p:cNvSpPr>
            <a:spLocks noGrp="1" noChangeArrowheads="1"/>
          </p:cNvSpPr>
          <p:nvPr>
            <p:ph type="dt" sz="half" idx="10"/>
          </p:nvPr>
        </p:nvSpPr>
        <p:spPr>
          <a:ln/>
        </p:spPr>
        <p:txBody>
          <a:bodyPr/>
          <a:lstStyle>
            <a:lvl1pPr>
              <a:defRPr/>
            </a:lvl1pPr>
          </a:lstStyle>
          <a:p>
            <a:pPr>
              <a:defRPr/>
            </a:pPr>
            <a:endParaRPr lang="fr-FR"/>
          </a:p>
        </p:txBody>
      </p:sp>
      <p:sp>
        <p:nvSpPr>
          <p:cNvPr id="4" name="Rectangle 13"/>
          <p:cNvSpPr>
            <a:spLocks noGrp="1" noChangeArrowheads="1"/>
          </p:cNvSpPr>
          <p:nvPr>
            <p:ph type="ftr" sz="quarter" idx="11"/>
          </p:nvPr>
        </p:nvSpPr>
        <p:spPr>
          <a:ln/>
        </p:spPr>
        <p:txBody>
          <a:bodyPr/>
          <a:lstStyle>
            <a:lvl1pPr>
              <a:defRPr/>
            </a:lvl1pPr>
          </a:lstStyle>
          <a:p>
            <a:pPr>
              <a:defRPr/>
            </a:pPr>
            <a:endParaRPr lang="fr-FR"/>
          </a:p>
        </p:txBody>
      </p:sp>
      <p:sp>
        <p:nvSpPr>
          <p:cNvPr id="5" name="Rectangle 14"/>
          <p:cNvSpPr>
            <a:spLocks noGrp="1" noChangeArrowheads="1"/>
          </p:cNvSpPr>
          <p:nvPr>
            <p:ph type="sldNum" sz="quarter" idx="12"/>
          </p:nvPr>
        </p:nvSpPr>
        <p:spPr>
          <a:ln/>
        </p:spPr>
        <p:txBody>
          <a:bodyPr/>
          <a:lstStyle>
            <a:lvl1pPr>
              <a:defRPr/>
            </a:lvl1pPr>
          </a:lstStyle>
          <a:p>
            <a:pPr>
              <a:defRPr/>
            </a:pPr>
            <a:fld id="{F8E5976B-67FA-47B9-BD33-502D47C3CC3C}" type="slidenum">
              <a:rPr lang="fr-FR"/>
              <a:pPr>
                <a:defRP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600200"/>
            <a:ext cx="4038600" cy="21891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48200" y="3941763"/>
            <a:ext cx="4038600" cy="218916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Rectangle 12"/>
          <p:cNvSpPr>
            <a:spLocks noGrp="1" noChangeArrowheads="1"/>
          </p:cNvSpPr>
          <p:nvPr>
            <p:ph type="dt" sz="half" idx="10"/>
          </p:nvPr>
        </p:nvSpPr>
        <p:spPr>
          <a:ln/>
        </p:spPr>
        <p:txBody>
          <a:bodyPr/>
          <a:lstStyle>
            <a:lvl1pPr>
              <a:defRPr/>
            </a:lvl1pPr>
          </a:lstStyle>
          <a:p>
            <a:pPr>
              <a:defRPr/>
            </a:pPr>
            <a:endParaRPr lang="fr-FR"/>
          </a:p>
        </p:txBody>
      </p:sp>
      <p:sp>
        <p:nvSpPr>
          <p:cNvPr id="7" name="Rectangle 13"/>
          <p:cNvSpPr>
            <a:spLocks noGrp="1" noChangeArrowheads="1"/>
          </p:cNvSpPr>
          <p:nvPr>
            <p:ph type="ftr" sz="quarter" idx="11"/>
          </p:nvPr>
        </p:nvSpPr>
        <p:spPr>
          <a:ln/>
        </p:spPr>
        <p:txBody>
          <a:bodyPr/>
          <a:lstStyle>
            <a:lvl1pPr>
              <a:defRPr/>
            </a:lvl1pPr>
          </a:lstStyle>
          <a:p>
            <a:pPr>
              <a:defRPr/>
            </a:pPr>
            <a:endParaRPr lang="fr-FR"/>
          </a:p>
        </p:txBody>
      </p:sp>
      <p:sp>
        <p:nvSpPr>
          <p:cNvPr id="8" name="Rectangle 14"/>
          <p:cNvSpPr>
            <a:spLocks noGrp="1" noChangeArrowheads="1"/>
          </p:cNvSpPr>
          <p:nvPr>
            <p:ph type="sldNum" sz="quarter" idx="12"/>
          </p:nvPr>
        </p:nvSpPr>
        <p:spPr>
          <a:ln/>
        </p:spPr>
        <p:txBody>
          <a:bodyPr/>
          <a:lstStyle>
            <a:lvl1pPr>
              <a:defRPr/>
            </a:lvl1pPr>
          </a:lstStyle>
          <a:p>
            <a:pPr>
              <a:defRPr/>
            </a:pPr>
            <a:fld id="{9425C4FC-9DE9-4C28-B3A0-D442989FBE2F}" type="slidenum">
              <a:rPr lang="fr-FR"/>
              <a:pPr>
                <a:defRPr/>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image de la bibliothèque 3"/>
          <p:cNvSpPr>
            <a:spLocks noGrp="1"/>
          </p:cNvSpPr>
          <p:nvPr>
            <p:ph type="clipArt" sz="half" idx="2"/>
          </p:nvPr>
        </p:nvSpPr>
        <p:spPr>
          <a:xfrm>
            <a:off x="4648200" y="1600200"/>
            <a:ext cx="4038600" cy="4530725"/>
          </a:xfrm>
        </p:spPr>
        <p:txBody>
          <a:bodyPr/>
          <a:lstStyle/>
          <a:p>
            <a:pPr lvl="0"/>
            <a:endParaRPr lang="fr-FR" noProof="0" smtClean="0"/>
          </a:p>
        </p:txBody>
      </p:sp>
      <p:sp>
        <p:nvSpPr>
          <p:cNvPr id="5" name="Rectangle 12"/>
          <p:cNvSpPr>
            <a:spLocks noGrp="1" noChangeArrowheads="1"/>
          </p:cNvSpPr>
          <p:nvPr>
            <p:ph type="dt" sz="half" idx="10"/>
          </p:nvPr>
        </p:nvSpPr>
        <p:spPr>
          <a:ln/>
        </p:spPr>
        <p:txBody>
          <a:bodyPr/>
          <a:lstStyle>
            <a:lvl1pPr>
              <a:defRPr/>
            </a:lvl1pPr>
          </a:lstStyle>
          <a:p>
            <a:pPr>
              <a:defRPr/>
            </a:pPr>
            <a:endParaRPr lang="fr-FR"/>
          </a:p>
        </p:txBody>
      </p:sp>
      <p:sp>
        <p:nvSpPr>
          <p:cNvPr id="6" name="Rectangle 13"/>
          <p:cNvSpPr>
            <a:spLocks noGrp="1" noChangeArrowheads="1"/>
          </p:cNvSpPr>
          <p:nvPr>
            <p:ph type="ftr" sz="quarter" idx="11"/>
          </p:nvPr>
        </p:nvSpPr>
        <p:spPr>
          <a:ln/>
        </p:spPr>
        <p:txBody>
          <a:bodyPr/>
          <a:lstStyle>
            <a:lvl1pPr>
              <a:defRPr/>
            </a:lvl1pPr>
          </a:lstStyle>
          <a:p>
            <a:pPr>
              <a:defRPr/>
            </a:pPr>
            <a:endParaRPr lang="fr-FR"/>
          </a:p>
        </p:txBody>
      </p:sp>
      <p:sp>
        <p:nvSpPr>
          <p:cNvPr id="7" name="Rectangle 14"/>
          <p:cNvSpPr>
            <a:spLocks noGrp="1" noChangeArrowheads="1"/>
          </p:cNvSpPr>
          <p:nvPr>
            <p:ph type="sldNum" sz="quarter" idx="12"/>
          </p:nvPr>
        </p:nvSpPr>
        <p:spPr>
          <a:ln/>
        </p:spPr>
        <p:txBody>
          <a:bodyPr/>
          <a:lstStyle>
            <a:lvl1pPr>
              <a:defRPr/>
            </a:lvl1pPr>
          </a:lstStyle>
          <a:p>
            <a:pPr>
              <a:defRPr/>
            </a:pPr>
            <a:fld id="{3F3D320B-731E-48F9-B9B3-2BF8A6C8F0DF}" type="slidenum">
              <a:rPr lang="fr-FR"/>
              <a:pPr>
                <a:defRPr/>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cSld name="Titre et 2 contenus sur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FR"/>
          </a:p>
        </p:txBody>
      </p:sp>
      <p:sp>
        <p:nvSpPr>
          <p:cNvPr id="3" name="Espace réservé du contenu 2"/>
          <p:cNvSpPr>
            <a:spLocks noGrp="1"/>
          </p:cNvSpPr>
          <p:nvPr>
            <p:ph sz="quarter" idx="1"/>
          </p:nvPr>
        </p:nvSpPr>
        <p:spPr>
          <a:xfrm>
            <a:off x="457200" y="1600200"/>
            <a:ext cx="4038600" cy="21891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600200"/>
            <a:ext cx="4038600" cy="21891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half" idx="3"/>
          </p:nvPr>
        </p:nvSpPr>
        <p:spPr>
          <a:xfrm>
            <a:off x="457200" y="3941763"/>
            <a:ext cx="8229600" cy="218916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Rectangle 12"/>
          <p:cNvSpPr>
            <a:spLocks noGrp="1" noChangeArrowheads="1"/>
          </p:cNvSpPr>
          <p:nvPr>
            <p:ph type="dt" sz="half" idx="10"/>
          </p:nvPr>
        </p:nvSpPr>
        <p:spPr>
          <a:ln/>
        </p:spPr>
        <p:txBody>
          <a:bodyPr/>
          <a:lstStyle>
            <a:lvl1pPr>
              <a:defRPr/>
            </a:lvl1pPr>
          </a:lstStyle>
          <a:p>
            <a:pPr>
              <a:defRPr/>
            </a:pPr>
            <a:endParaRPr lang="fr-FR"/>
          </a:p>
        </p:txBody>
      </p:sp>
      <p:sp>
        <p:nvSpPr>
          <p:cNvPr id="7" name="Rectangle 13"/>
          <p:cNvSpPr>
            <a:spLocks noGrp="1" noChangeArrowheads="1"/>
          </p:cNvSpPr>
          <p:nvPr>
            <p:ph type="ftr" sz="quarter" idx="11"/>
          </p:nvPr>
        </p:nvSpPr>
        <p:spPr>
          <a:ln/>
        </p:spPr>
        <p:txBody>
          <a:bodyPr/>
          <a:lstStyle>
            <a:lvl1pPr>
              <a:defRPr/>
            </a:lvl1pPr>
          </a:lstStyle>
          <a:p>
            <a:pPr>
              <a:defRPr/>
            </a:pPr>
            <a:endParaRPr lang="fr-FR"/>
          </a:p>
        </p:txBody>
      </p:sp>
      <p:sp>
        <p:nvSpPr>
          <p:cNvPr id="8" name="Rectangle 14"/>
          <p:cNvSpPr>
            <a:spLocks noGrp="1" noChangeArrowheads="1"/>
          </p:cNvSpPr>
          <p:nvPr>
            <p:ph type="sldNum" sz="quarter" idx="12"/>
          </p:nvPr>
        </p:nvSpPr>
        <p:spPr>
          <a:ln/>
        </p:spPr>
        <p:txBody>
          <a:bodyPr/>
          <a:lstStyle>
            <a:lvl1pPr>
              <a:defRPr/>
            </a:lvl1pPr>
          </a:lstStyle>
          <a:p>
            <a:pPr>
              <a:defRPr/>
            </a:pPr>
            <a:fld id="{AB14ED6A-057A-4AEC-9552-97B2DB8106E4}" type="slidenum">
              <a:rPr lang="fr-FR"/>
              <a:pPr>
                <a:defRPr/>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85800" y="152400"/>
            <a:ext cx="6870700" cy="16002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685800" y="1828800"/>
            <a:ext cx="3771900" cy="36576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10100" y="1828800"/>
            <a:ext cx="3771900" cy="36576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1371600" y="6248400"/>
            <a:ext cx="1905000" cy="457200"/>
          </a:xfrm>
        </p:spPr>
        <p:txBody>
          <a:bodyPr/>
          <a:lstStyle>
            <a:lvl1pPr>
              <a:defRPr/>
            </a:lvl1pPr>
          </a:lstStyle>
          <a:p>
            <a:endParaRPr lang="fr-FR"/>
          </a:p>
        </p:txBody>
      </p:sp>
      <p:sp>
        <p:nvSpPr>
          <p:cNvPr id="6" name="Espace réservé du pied de page 5"/>
          <p:cNvSpPr>
            <a:spLocks noGrp="1"/>
          </p:cNvSpPr>
          <p:nvPr>
            <p:ph type="ftr" sz="quarter" idx="11"/>
          </p:nvPr>
        </p:nvSpPr>
        <p:spPr>
          <a:xfrm>
            <a:off x="3556000" y="6248400"/>
            <a:ext cx="2895600" cy="45720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718300" y="6248400"/>
            <a:ext cx="1905000" cy="457200"/>
          </a:xfrm>
        </p:spPr>
        <p:txBody>
          <a:bodyPr/>
          <a:lstStyle>
            <a:lvl1pPr>
              <a:defRPr/>
            </a:lvl1pPr>
          </a:lstStyle>
          <a:p>
            <a:fld id="{DD4BC11E-67F2-4067-9B7E-09B3E2AEEC8C}" type="slidenum">
              <a:rPr lang="fr-FR"/>
              <a:pPr/>
              <a:t>‹N°›</a:t>
            </a:fld>
            <a:endParaRPr lang="fr-FR"/>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78365-E9F5-44B0-ABD4-7F7C77765B42}" type="datetimeFigureOut">
              <a:rPr lang="fr-FR" smtClean="0"/>
              <a:pPr/>
              <a:t>07/06/2015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4E41DB-68AB-40F1-980F-1C736ECEA5F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5" r:id="rId15"/>
    <p:sldLayoutId id="2147483666"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fr.wikipedia.org/wiki/Parasite_(biologie)" TargetMode="External"/><Relationship Id="rId2" Type="http://schemas.openxmlformats.org/officeDocument/2006/relationships/hyperlink" Target="http://fr.wikipedia.org/wiki/Cestode" TargetMode="Externa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fr.wikipedia.org/wiki/Intestin_gr%C3%AAl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fr.wikipedia.org/wiki/Rostre" TargetMode="External"/><Relationship Id="rId2" Type="http://schemas.openxmlformats.org/officeDocument/2006/relationships/hyperlink" Target="http://fr.wikipedia.org/wiki/Scolex"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http://www.parasitologie-equine.fr/uploads/kN/J9/kNJ9dKhom3yYD-s3K436Tw/onchocercose.jpg" TargetMode="External"/><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upload.wikimedia.org/wikipedia/commons/b/bf/Hookworms.JP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upload.wikimedia.org/wikipedia/commons/3/36/Dornwarzen.jp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fr.wikipedia.org/wiki/Image:Soybean_cyst_nematode_and_egg_SEM.jpg"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images.google.fr/imgres?imgurl=http://www.mfa.gouv.qc.ca/publications/bye-bye-microbes/no92/images/oxyures.gif&amp;imgrefurl=http://www.mfa.gouv.qc.ca/publications/bye-bye-microbes/no92/article3.asp&amp;h=212&amp;w=191&amp;sz=27&amp;hl=fr&amp;start=10&amp;tbnid=367UUJrDB9iX5M:&amp;tbnh=106&amp;tbnw=96&amp;prev=/images?q=oxyure+enterobius+vermicularis&amp;gbv=2&amp;hl=fr&amp;sa=X"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images.google.fr/imgres?imgurl=http://www.mfa.gouv.qc.ca/publications/bye-bye-microbes/no92/images/oxyures.gif&amp;imgrefurl=http://www.mfa.gouv.qc.ca/publications/bye-bye-microbes/no92/article3.asp&amp;h=212&amp;w=191&amp;sz=27&amp;hl=fr&amp;start=10&amp;tbnid=367UUJrDB9iX5M:&amp;tbnh=106&amp;tbnw=96&amp;prev=/images?q=oxyure+enterobius+vermicularis&amp;gbv=2&amp;hl=fr&amp;sa=X"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images.google.fr/imgres?imgurl=http://www.mfa.gouv.qc.ca/publications/bye-bye-microbes/no92/images/oxyures.gif&amp;imgrefurl=http://www.mfa.gouv.qc.ca/publications/bye-bye-microbes/no92/article3.asp&amp;h=212&amp;w=191&amp;sz=27&amp;hl=fr&amp;start=10&amp;tbnid=367UUJrDB9iX5M:&amp;tbnh=106&amp;tbnw=96&amp;prev=/images?q=oxyure+enterobius+vermicularis&amp;gbv=2&amp;hl=fr&amp;sa=X" TargetMode="Externa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hyperlink" Target="http://forumfemmaufoyer.canalblog.com/images/eveil_bebe_proprete_niv2.jpg"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images.google.fr/imgres?imgurl=http://www.mfa.gouv.qc.ca/publications/bye-bye-microbes/no92/images/oxyures.gif&amp;imgrefurl=http://www.mfa.gouv.qc.ca/publications/bye-bye-microbes/no92/article3.asp&amp;h=212&amp;w=191&amp;sz=27&amp;hl=fr&amp;start=10&amp;tbnid=367UUJrDB9iX5M:&amp;tbnh=106&amp;tbnw=96&amp;prev=/images?q=oxyure+enterobius+vermicularis&amp;gbv=2&amp;hl=fr&amp;sa=X" TargetMode="External"/><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8029604" cy="2370145"/>
          </a:xfrm>
        </p:spPr>
        <p:txBody>
          <a:bodyPr>
            <a:normAutofit fontScale="90000"/>
          </a:bodyPr>
          <a:lstStyle/>
          <a:p>
            <a:r>
              <a:rPr lang="fr-FR" i="1" dirty="0" smtClean="0">
                <a:solidFill>
                  <a:srgbClr val="FF0000"/>
                </a:solidFill>
                <a:latin typeface="Arial Rounded MT Bold" pitchFamily="34" charset="0"/>
              </a:rPr>
              <a:t>La dracunculose est une filariose, également appelée ver de Guinée, ver d'Afrique ou filariose de Médine</a:t>
            </a:r>
            <a:endParaRPr lang="fr-FR" dirty="0">
              <a:solidFill>
                <a:srgbClr val="FF0000"/>
              </a:solidFill>
            </a:endParaRPr>
          </a:p>
        </p:txBody>
      </p:sp>
      <p:pic>
        <p:nvPicPr>
          <p:cNvPr id="3" name="Image 2" descr="mcourslogo.jpg"/>
          <p:cNvPicPr>
            <a:picLocks noChangeAspect="1"/>
          </p:cNvPicPr>
          <p:nvPr/>
        </p:nvPicPr>
        <p:blipFill>
          <a:blip r:embed="rId2"/>
          <a:stretch>
            <a:fillRect/>
          </a:stretch>
        </p:blipFill>
        <p:spPr>
          <a:xfrm>
            <a:off x="1928794" y="500042"/>
            <a:ext cx="4457700" cy="571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1357298"/>
            <a:ext cx="7858180" cy="5139869"/>
          </a:xfrm>
          <a:prstGeom prst="rect">
            <a:avLst/>
          </a:prstGeom>
        </p:spPr>
        <p:txBody>
          <a:bodyPr wrap="square">
            <a:spAutoFit/>
          </a:bodyPr>
          <a:lstStyle/>
          <a:p>
            <a:pPr algn="just">
              <a:lnSpc>
                <a:spcPct val="80000"/>
              </a:lnSpc>
              <a:spcBef>
                <a:spcPts val="600"/>
              </a:spcBef>
              <a:spcAft>
                <a:spcPts val="600"/>
              </a:spcAft>
            </a:pPr>
            <a:r>
              <a:rPr lang="fr-FR" sz="3600" i="1" dirty="0" smtClean="0">
                <a:solidFill>
                  <a:srgbClr val="000066"/>
                </a:solidFill>
                <a:latin typeface="Arial Rounded MT Bold" pitchFamily="34" charset="0"/>
              </a:rPr>
              <a:t>Ce parasite, appartenant à la classe des Nématodes, possède un cycle évolutif à 2 hôtes : </a:t>
            </a:r>
          </a:p>
          <a:p>
            <a:pPr algn="just">
              <a:lnSpc>
                <a:spcPct val="80000"/>
              </a:lnSpc>
              <a:spcBef>
                <a:spcPts val="600"/>
              </a:spcBef>
              <a:spcAft>
                <a:spcPts val="600"/>
              </a:spcAft>
            </a:pPr>
            <a:endParaRPr lang="fr-FR" sz="3600" i="1" dirty="0" smtClean="0">
              <a:solidFill>
                <a:srgbClr val="000066"/>
              </a:solidFill>
              <a:latin typeface="Arial Rounded MT Bold" pitchFamily="34" charset="0"/>
            </a:endParaRPr>
          </a:p>
          <a:p>
            <a:pPr algn="just">
              <a:lnSpc>
                <a:spcPct val="80000"/>
              </a:lnSpc>
              <a:spcBef>
                <a:spcPts val="600"/>
              </a:spcBef>
              <a:spcAft>
                <a:spcPts val="600"/>
              </a:spcAft>
            </a:pPr>
            <a:r>
              <a:rPr lang="fr-FR" sz="3600" i="1" dirty="0" smtClean="0">
                <a:solidFill>
                  <a:srgbClr val="000066"/>
                </a:solidFill>
                <a:latin typeface="Arial Rounded MT Bold" pitchFamily="34" charset="0"/>
              </a:rPr>
              <a:t>* un hôte définitif, homme ou autre mammifère (cheval, bœuf, mouton, chacal, chien),</a:t>
            </a:r>
          </a:p>
          <a:p>
            <a:pPr algn="just">
              <a:lnSpc>
                <a:spcPct val="80000"/>
              </a:lnSpc>
              <a:spcBef>
                <a:spcPts val="600"/>
              </a:spcBef>
              <a:spcAft>
                <a:spcPts val="600"/>
              </a:spcAft>
            </a:pPr>
            <a:r>
              <a:rPr lang="fr-FR" sz="3600" i="1" dirty="0" smtClean="0">
                <a:solidFill>
                  <a:srgbClr val="000066"/>
                </a:solidFill>
                <a:latin typeface="Arial Rounded MT Bold" pitchFamily="34" charset="0"/>
              </a:rPr>
              <a:t> </a:t>
            </a:r>
          </a:p>
          <a:p>
            <a:pPr algn="just">
              <a:lnSpc>
                <a:spcPct val="80000"/>
              </a:lnSpc>
              <a:spcBef>
                <a:spcPts val="600"/>
              </a:spcBef>
              <a:spcAft>
                <a:spcPts val="600"/>
              </a:spcAft>
            </a:pPr>
            <a:r>
              <a:rPr lang="fr-FR" sz="3600" i="1" dirty="0" smtClean="0">
                <a:solidFill>
                  <a:srgbClr val="000066"/>
                </a:solidFill>
                <a:latin typeface="Arial Rounded MT Bold" pitchFamily="34" charset="0"/>
              </a:rPr>
              <a:t>* un hôte intermédiaire, le cyclops, petit crustacé aquatique.</a:t>
            </a:r>
            <a:endParaRPr lang="fr-FR" sz="3600" i="1" dirty="0">
              <a:solidFill>
                <a:srgbClr val="000066"/>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IP123_filaire"/>
          <p:cNvPicPr>
            <a:picLocks noGrp="1" noChangeAspect="1" noChangeArrowheads="1"/>
          </p:cNvPicPr>
          <p:nvPr>
            <p:ph sz="half" idx="2"/>
          </p:nvPr>
        </p:nvPicPr>
        <p:blipFill>
          <a:blip r:embed="rId2" cstate="print"/>
          <a:srcRect/>
          <a:stretch>
            <a:fillRect/>
          </a:stretch>
        </p:blipFill>
        <p:spPr bwMode="auto">
          <a:xfrm>
            <a:off x="3286116" y="2214554"/>
            <a:ext cx="1905000" cy="2457450"/>
          </a:xfrm>
          <a:prstGeom prst="rect">
            <a:avLst/>
          </a:prstGeom>
          <a:noFill/>
        </p:spPr>
      </p:pic>
      <p:pic>
        <p:nvPicPr>
          <p:cNvPr id="8" name="Picture 4" descr="Cyclops"/>
          <p:cNvPicPr>
            <a:picLocks noGrp="1" noChangeAspect="1" noChangeArrowheads="1"/>
          </p:cNvPicPr>
          <p:nvPr>
            <p:ph sz="quarter" idx="4"/>
          </p:nvPr>
        </p:nvPicPr>
        <p:blipFill>
          <a:blip r:embed="rId3" cstate="print"/>
          <a:srcRect/>
          <a:stretch>
            <a:fillRect/>
          </a:stretch>
        </p:blipFill>
        <p:spPr>
          <a:xfrm>
            <a:off x="5500694" y="285728"/>
            <a:ext cx="3398833" cy="2549125"/>
          </a:xfrm>
          <a:noFill/>
          <a:ln/>
        </p:spPr>
      </p:pic>
      <p:pic>
        <p:nvPicPr>
          <p:cNvPr id="9" name="Picture 4" descr="dracunculus"/>
          <p:cNvPicPr>
            <a:picLocks noChangeAspect="1" noChangeArrowheads="1"/>
          </p:cNvPicPr>
          <p:nvPr/>
        </p:nvPicPr>
        <p:blipFill>
          <a:blip r:embed="rId4" cstate="print"/>
          <a:srcRect/>
          <a:stretch>
            <a:fillRect/>
          </a:stretch>
        </p:blipFill>
        <p:spPr bwMode="auto">
          <a:xfrm>
            <a:off x="0" y="285728"/>
            <a:ext cx="3097213" cy="3887788"/>
          </a:xfrm>
          <a:prstGeom prst="rect">
            <a:avLst/>
          </a:prstGeom>
          <a:noFill/>
        </p:spPr>
      </p:pic>
      <p:pic>
        <p:nvPicPr>
          <p:cNvPr id="10" name="Picture 8" descr="Dracunculiasis Togo Web"/>
          <p:cNvPicPr>
            <a:picLocks noChangeAspect="1" noChangeArrowheads="1"/>
          </p:cNvPicPr>
          <p:nvPr/>
        </p:nvPicPr>
        <p:blipFill>
          <a:blip r:embed="rId5" cstate="print"/>
          <a:srcRect/>
          <a:stretch>
            <a:fillRect/>
          </a:stretch>
        </p:blipFill>
        <p:spPr bwMode="auto">
          <a:xfrm>
            <a:off x="5286380" y="3857628"/>
            <a:ext cx="3611185" cy="27860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ox(i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428596" y="0"/>
            <a:ext cx="8229600" cy="1143000"/>
          </a:xfrm>
        </p:spPr>
        <p:txBody>
          <a:bodyPr>
            <a:normAutofit/>
          </a:bodyPr>
          <a:lstStyle/>
          <a:p>
            <a:pPr algn="ctr"/>
            <a:r>
              <a:rPr lang="fr-FR" sz="4000" i="1" dirty="0">
                <a:solidFill>
                  <a:schemeClr val="folHlink"/>
                </a:solidFill>
                <a:latin typeface="Arial Rounded MT Bold" pitchFamily="34" charset="0"/>
              </a:rPr>
              <a:t>Cycle de développement</a:t>
            </a:r>
          </a:p>
        </p:txBody>
      </p:sp>
      <p:pic>
        <p:nvPicPr>
          <p:cNvPr id="232452" name="Picture 4" descr="Le cycle parasitaire de Dracunculus medinensis. Cliquez sur l'image pour l'agrandir"/>
          <p:cNvPicPr>
            <a:picLocks noGrp="1" noChangeAspect="1" noChangeArrowheads="1"/>
          </p:cNvPicPr>
          <p:nvPr>
            <p:ph type="body" idx="1"/>
          </p:nvPr>
        </p:nvPicPr>
        <p:blipFill>
          <a:blip r:embed="rId2" cstate="print"/>
          <a:srcRect/>
          <a:stretch>
            <a:fillRect/>
          </a:stretch>
        </p:blipFill>
        <p:spPr>
          <a:xfrm>
            <a:off x="827088" y="1484313"/>
            <a:ext cx="7632700" cy="518477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2450"/>
                                        </p:tgtEl>
                                        <p:attrNameLst>
                                          <p:attrName>style.visibility</p:attrName>
                                        </p:attrNameLst>
                                      </p:cBhvr>
                                      <p:to>
                                        <p:strVal val="visible"/>
                                      </p:to>
                                    </p:set>
                                    <p:animEffect transition="in" filter="blinds(horizontal)">
                                      <p:cBhvr>
                                        <p:cTn id="7" dur="500"/>
                                        <p:tgtEl>
                                          <p:spTgt spid="23245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324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14612" y="785794"/>
            <a:ext cx="3914854" cy="923330"/>
          </a:xfrm>
          <a:prstGeom prst="rect">
            <a:avLst/>
          </a:prstGeom>
          <a:noFill/>
        </p:spPr>
        <p:txBody>
          <a:bodyPr wrap="none">
            <a:spAutoFit/>
          </a:bodyPr>
          <a:lstStyle/>
          <a:p>
            <a:pPr algn="ctr" fontAlgn="auto">
              <a:spcBef>
                <a:spcPts val="0"/>
              </a:spcBef>
              <a:spcAft>
                <a:spcPts val="0"/>
              </a:spcAft>
              <a:defRPr/>
            </a:pPr>
            <a:r>
              <a:rPr lang="fr-FR"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Anguillulose:</a:t>
            </a:r>
          </a:p>
        </p:txBody>
      </p:sp>
      <p:sp>
        <p:nvSpPr>
          <p:cNvPr id="5" name="Rectangle 4"/>
          <p:cNvSpPr>
            <a:spLocks noChangeArrowheads="1"/>
          </p:cNvSpPr>
          <p:nvPr/>
        </p:nvSpPr>
        <p:spPr bwMode="auto">
          <a:xfrm>
            <a:off x="642910" y="2214554"/>
            <a:ext cx="8072437" cy="2785378"/>
          </a:xfrm>
          <a:prstGeom prst="rect">
            <a:avLst/>
          </a:prstGeom>
          <a:noFill/>
          <a:ln w="9525">
            <a:noFill/>
            <a:miter lim="800000"/>
            <a:headEnd/>
            <a:tailEnd/>
          </a:ln>
        </p:spPr>
        <p:txBody>
          <a:bodyPr>
            <a:spAutoFit/>
          </a:bodyPr>
          <a:lstStyle/>
          <a:p>
            <a:pPr algn="just">
              <a:buFont typeface="Arial" charset="0"/>
              <a:buChar char="•"/>
            </a:pPr>
            <a:r>
              <a:rPr lang="fr-FR" sz="2500" dirty="0" smtClean="0">
                <a:latin typeface="Constantia" pitchFamily="18" charset="0"/>
              </a:rPr>
              <a:t>L'anguillulose appelé </a:t>
            </a:r>
            <a:r>
              <a:rPr lang="fr-FR" sz="2500" dirty="0">
                <a:latin typeface="Constantia" pitchFamily="18" charset="0"/>
              </a:rPr>
              <a:t>aussi </a:t>
            </a:r>
            <a:r>
              <a:rPr lang="fr-FR" sz="2500" dirty="0" err="1" smtClean="0">
                <a:latin typeface="Constantia" pitchFamily="18" charset="0"/>
              </a:rPr>
              <a:t>strongyloïdose</a:t>
            </a:r>
            <a:r>
              <a:rPr lang="fr-FR" sz="2500" dirty="0" smtClean="0">
                <a:latin typeface="Constantia" pitchFamily="18" charset="0"/>
              </a:rPr>
              <a:t> est </a:t>
            </a:r>
            <a:r>
              <a:rPr lang="fr-FR" sz="2500" dirty="0">
                <a:latin typeface="Constantia" pitchFamily="18" charset="0"/>
              </a:rPr>
              <a:t>une </a:t>
            </a:r>
            <a:r>
              <a:rPr lang="fr-FR" sz="2500" b="1" u="sng" dirty="0">
                <a:latin typeface="Constantia" pitchFamily="18" charset="0"/>
              </a:rPr>
              <a:t>helminthiase</a:t>
            </a:r>
            <a:r>
              <a:rPr lang="fr-FR" sz="2500" b="1" dirty="0">
                <a:latin typeface="Constantia" pitchFamily="18" charset="0"/>
              </a:rPr>
              <a:t> </a:t>
            </a:r>
            <a:r>
              <a:rPr lang="fr-FR" sz="2500" dirty="0">
                <a:latin typeface="Constantia" pitchFamily="18" charset="0"/>
              </a:rPr>
              <a:t>provoquée par un nématode minuscule : </a:t>
            </a:r>
            <a:r>
              <a:rPr lang="fr-FR" sz="2500" b="1" i="1" u="sng" dirty="0" err="1">
                <a:solidFill>
                  <a:srgbClr val="FF0000"/>
                </a:solidFill>
                <a:latin typeface="Constantia" pitchFamily="18" charset="0"/>
              </a:rPr>
              <a:t>Strongyloides</a:t>
            </a:r>
            <a:r>
              <a:rPr lang="fr-FR" sz="2500" b="1" i="1" u="sng" dirty="0">
                <a:solidFill>
                  <a:srgbClr val="FF0000"/>
                </a:solidFill>
                <a:latin typeface="Constantia" pitchFamily="18" charset="0"/>
              </a:rPr>
              <a:t> </a:t>
            </a:r>
            <a:r>
              <a:rPr lang="fr-FR" sz="2500" b="1" i="1" u="sng" dirty="0" err="1">
                <a:solidFill>
                  <a:srgbClr val="FF0000"/>
                </a:solidFill>
                <a:latin typeface="Constantia" pitchFamily="18" charset="0"/>
              </a:rPr>
              <a:t>stercoralis</a:t>
            </a:r>
            <a:r>
              <a:rPr lang="fr-FR" sz="2500" b="1" i="1" dirty="0">
                <a:solidFill>
                  <a:srgbClr val="FF0000"/>
                </a:solidFill>
                <a:latin typeface="Constantia" pitchFamily="18" charset="0"/>
              </a:rPr>
              <a:t> </a:t>
            </a:r>
            <a:r>
              <a:rPr lang="fr-FR" sz="2500" dirty="0">
                <a:latin typeface="Constantia" pitchFamily="18" charset="0"/>
              </a:rPr>
              <a:t>(ou anguillule).</a:t>
            </a:r>
          </a:p>
          <a:p>
            <a:endParaRPr lang="fr-FR" sz="2500" dirty="0">
              <a:latin typeface="Constantia" pitchFamily="18" charset="0"/>
            </a:endParaRPr>
          </a:p>
          <a:p>
            <a:pPr algn="just">
              <a:buFont typeface="Arial" charset="0"/>
              <a:buChar char="•"/>
            </a:pPr>
            <a:r>
              <a:rPr lang="fr-FR" sz="2500" dirty="0">
                <a:latin typeface="Constantia" pitchFamily="18" charset="0"/>
              </a:rPr>
              <a:t>C’est une </a:t>
            </a:r>
            <a:r>
              <a:rPr lang="fr-FR" sz="2500" b="1" u="sng" dirty="0">
                <a:latin typeface="Constantia" pitchFamily="18" charset="0"/>
              </a:rPr>
              <a:t>infection intestinale</a:t>
            </a:r>
            <a:r>
              <a:rPr lang="fr-FR" sz="2500" b="1" dirty="0">
                <a:latin typeface="Constantia" pitchFamily="18" charset="0"/>
              </a:rPr>
              <a:t> </a:t>
            </a:r>
            <a:r>
              <a:rPr lang="fr-FR" sz="2500" dirty="0">
                <a:latin typeface="Constantia" pitchFamily="18" charset="0"/>
              </a:rPr>
              <a:t>qui attaque le duodénum de l’homme et des animaux.</a:t>
            </a:r>
          </a:p>
          <a:p>
            <a:pPr>
              <a:buFont typeface="Arial" charset="0"/>
              <a:buChar char="•"/>
            </a:pPr>
            <a:endParaRPr lang="fr-FR" sz="2500" u="sng" dirty="0">
              <a:latin typeface="Constantia" pitchFamily="18" charset="0"/>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to="" calcmode="lin" valueType="num">
                                      <p:cBhvr>
                                        <p:cTn id="7" dur="1" fill="hold"/>
                                        <p:tgtEl>
                                          <p:spTgt spid="5">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to="" calcmode="lin" valueType="num">
                                      <p:cBhvr>
                                        <p:cTn id="12" dur="1" fill="hold"/>
                                        <p:tgtEl>
                                          <p:spTgt spid="5">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seb\Mes documents\INSTITUT AGRONOMIQUE ET VETERINAIRE HASSAN II_fichiers\Hydatidose_clip_image017.jpg"/>
          <p:cNvPicPr>
            <a:picLocks noGrp="1" noChangeAspect="1" noChangeArrowheads="1"/>
          </p:cNvPicPr>
          <p:nvPr>
            <p:ph idx="1"/>
          </p:nvPr>
        </p:nvPicPr>
        <p:blipFill>
          <a:blip r:embed="rId2" cstate="print"/>
          <a:srcRect/>
          <a:stretch>
            <a:fillRect/>
          </a:stretch>
        </p:blipFill>
        <p:spPr>
          <a:xfrm>
            <a:off x="0" y="1285860"/>
            <a:ext cx="4286250" cy="3643313"/>
          </a:xfrm>
        </p:spPr>
      </p:pic>
      <p:sp>
        <p:nvSpPr>
          <p:cNvPr id="17411" name="Titre 1"/>
          <p:cNvSpPr>
            <a:spLocks noGrp="1"/>
          </p:cNvSpPr>
          <p:nvPr>
            <p:ph type="title"/>
          </p:nvPr>
        </p:nvSpPr>
        <p:spPr>
          <a:xfrm>
            <a:off x="500034" y="714356"/>
            <a:ext cx="8229600" cy="796908"/>
          </a:xfrm>
        </p:spPr>
        <p:txBody>
          <a:bodyPr>
            <a:normAutofit fontScale="90000"/>
          </a:bodyPr>
          <a:lstStyle/>
          <a:p>
            <a:r>
              <a:rPr lang="fr-FR" dirty="0" err="1" smtClean="0">
                <a:solidFill>
                  <a:srgbClr val="FF0000"/>
                </a:solidFill>
                <a:latin typeface="Comic Sans MS" pitchFamily="66" charset="0"/>
              </a:rPr>
              <a:t>Hydatidose</a:t>
            </a:r>
            <a:r>
              <a:rPr lang="fr-FR" dirty="0" smtClean="0">
                <a:solidFill>
                  <a:srgbClr val="FF0000"/>
                </a:solidFill>
                <a:latin typeface="Comic Sans MS" pitchFamily="66" charset="0"/>
              </a:rPr>
              <a:t> ou kyste hydatique</a:t>
            </a:r>
            <a:r>
              <a:rPr lang="fr-FR" dirty="0" smtClean="0">
                <a:solidFill>
                  <a:srgbClr val="FF0000"/>
                </a:solidFill>
              </a:rPr>
              <a:t/>
            </a:r>
            <a:br>
              <a:rPr lang="fr-FR" dirty="0" smtClean="0">
                <a:solidFill>
                  <a:srgbClr val="FF0000"/>
                </a:solidFill>
              </a:rPr>
            </a:br>
            <a:endParaRPr lang="fr-FR" dirty="0" smtClean="0"/>
          </a:p>
        </p:txBody>
      </p:sp>
      <p:pic>
        <p:nvPicPr>
          <p:cNvPr id="17412" name="Picture 3" descr="C:\Documents and Settings\seb\Mes documents\INSTITUT AGRONOMIQUE ET VETERINAIRE HASSAN II_fichiers\Hydatidose_clip_image015.jpg"/>
          <p:cNvPicPr>
            <a:picLocks noChangeAspect="1" noChangeArrowheads="1"/>
          </p:cNvPicPr>
          <p:nvPr/>
        </p:nvPicPr>
        <p:blipFill>
          <a:blip r:embed="rId3" cstate="print"/>
          <a:srcRect/>
          <a:stretch>
            <a:fillRect/>
          </a:stretch>
        </p:blipFill>
        <p:spPr bwMode="auto">
          <a:xfrm>
            <a:off x="4286250" y="1214422"/>
            <a:ext cx="4857750" cy="3643313"/>
          </a:xfrm>
          <a:prstGeom prst="rect">
            <a:avLst/>
          </a:prstGeom>
          <a:noFill/>
          <a:ln w="9525">
            <a:noFill/>
            <a:miter lim="800000"/>
            <a:headEnd/>
            <a:tailEnd/>
          </a:ln>
        </p:spPr>
      </p:pic>
      <p:sp>
        <p:nvSpPr>
          <p:cNvPr id="7" name="Rectangle 6"/>
          <p:cNvSpPr/>
          <p:nvPr/>
        </p:nvSpPr>
        <p:spPr>
          <a:xfrm>
            <a:off x="500034" y="5072074"/>
            <a:ext cx="8429684" cy="1569660"/>
          </a:xfrm>
          <a:prstGeom prst="rect">
            <a:avLst/>
          </a:prstGeom>
        </p:spPr>
        <p:txBody>
          <a:bodyPr wrap="square">
            <a:spAutoFit/>
          </a:bodyPr>
          <a:lstStyle/>
          <a:p>
            <a:pPr algn="just"/>
            <a:r>
              <a:rPr lang="fr-FR" sz="2400" dirty="0" smtClean="0">
                <a:solidFill>
                  <a:srgbClr val="0070C0"/>
                </a:solidFill>
                <a:latin typeface="Comic Sans MS" pitchFamily="66" charset="0"/>
              </a:rPr>
              <a:t>Le kyste hydatique est une vésicule de couleur blanche opaque remplie de liquide de type échinocoque, de forme sphérique, sa taille peut aller de quelques centimètres à plusieurs centimètres.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46075"/>
            <a:ext cx="8686800" cy="1082675"/>
          </a:xfrm>
        </p:spPr>
        <p:txBody>
          <a:bodyPr>
            <a:normAutofit fontScale="90000"/>
          </a:bodyPr>
          <a:lstStyle/>
          <a:p>
            <a:pPr marL="1028700" indent="-1028700" eaLnBrk="1" fontAlgn="auto" hangingPunct="1">
              <a:spcAft>
                <a:spcPts val="0"/>
              </a:spcAft>
              <a:defRPr/>
            </a:pPr>
            <a:r>
              <a:rPr lang="fr-FR" sz="5100" dirty="0" smtClean="0">
                <a:solidFill>
                  <a:srgbClr val="FF0000"/>
                </a:solidFill>
              </a:rPr>
              <a:t>Caractères morphologiques</a:t>
            </a:r>
            <a:r>
              <a:rPr lang="fr-FR" dirty="0" smtClean="0"/>
              <a:t/>
            </a:r>
            <a:br>
              <a:rPr lang="fr-FR" dirty="0" smtClean="0"/>
            </a:br>
            <a:endParaRPr lang="fr-FR" dirty="0"/>
          </a:p>
        </p:txBody>
      </p:sp>
      <p:sp>
        <p:nvSpPr>
          <p:cNvPr id="9219" name="Espace réservé du contenu 4"/>
          <p:cNvSpPr>
            <a:spLocks noGrp="1"/>
          </p:cNvSpPr>
          <p:nvPr>
            <p:ph idx="1"/>
          </p:nvPr>
        </p:nvSpPr>
        <p:spPr>
          <a:xfrm>
            <a:off x="539750" y="1628775"/>
            <a:ext cx="7467600" cy="4525963"/>
          </a:xfrm>
        </p:spPr>
        <p:txBody>
          <a:bodyPr/>
          <a:lstStyle/>
          <a:p>
            <a:pPr eaLnBrk="1" hangingPunct="1">
              <a:buFont typeface="Wingdings 2" pitchFamily="18" charset="2"/>
              <a:buNone/>
            </a:pPr>
            <a:r>
              <a:rPr lang="fr-FR" sz="3600" dirty="0" smtClean="0">
                <a:solidFill>
                  <a:srgbClr val="00B050"/>
                </a:solidFill>
                <a:latin typeface="Comic Sans MS" pitchFamily="66" charset="0"/>
              </a:rPr>
              <a:t>Le ver adulte </a:t>
            </a:r>
            <a:r>
              <a:rPr lang="fr-FR" sz="3600" dirty="0" smtClean="0">
                <a:latin typeface="Comic Sans MS" pitchFamily="66" charset="0"/>
              </a:rPr>
              <a:t>:</a:t>
            </a:r>
          </a:p>
          <a:p>
            <a:pPr eaLnBrk="1" hangingPunct="1">
              <a:buFont typeface="Wingdings 2" pitchFamily="18" charset="2"/>
              <a:buBlip>
                <a:blip r:embed="rId2"/>
              </a:buBlip>
            </a:pPr>
            <a:r>
              <a:rPr lang="fr-FR" sz="3600" dirty="0" smtClean="0">
                <a:latin typeface="Comic Sans MS" pitchFamily="66" charset="0"/>
              </a:rPr>
              <a:t>longueur de 2 à 7mm </a:t>
            </a:r>
          </a:p>
          <a:p>
            <a:pPr eaLnBrk="1" hangingPunct="1">
              <a:buFont typeface="Wingdings 2" pitchFamily="18" charset="2"/>
              <a:buBlip>
                <a:blip r:embed="rId2"/>
              </a:buBlip>
            </a:pPr>
            <a:r>
              <a:rPr lang="fr-FR" sz="3600" dirty="0" smtClean="0">
                <a:latin typeface="Comic Sans MS" pitchFamily="66" charset="0"/>
              </a:rPr>
              <a:t>3 ou 4 segments</a:t>
            </a:r>
          </a:p>
          <a:p>
            <a:pPr eaLnBrk="1" hangingPunct="1">
              <a:buFont typeface="Wingdings 2" pitchFamily="18" charset="2"/>
              <a:buBlip>
                <a:blip r:embed="rId2"/>
              </a:buBlip>
            </a:pPr>
            <a:r>
              <a:rPr lang="fr-FR" sz="3600" dirty="0" smtClean="0">
                <a:latin typeface="Comic Sans MS" pitchFamily="66" charset="0"/>
              </a:rPr>
              <a:t>scolex avec un rostre non rétractile portant 4 ventouses</a:t>
            </a:r>
          </a:p>
          <a:p>
            <a:pPr eaLnBrk="1" hangingPunct="1">
              <a:buFont typeface="Wingdings 2" pitchFamily="18" charset="2"/>
              <a:buBlip>
                <a:blip r:embed="rId2"/>
              </a:buBlip>
            </a:pPr>
            <a:r>
              <a:rPr lang="fr-FR" sz="3600" dirty="0" smtClean="0">
                <a:latin typeface="Comic Sans MS" pitchFamily="66" charset="0"/>
              </a:rPr>
              <a:t> Segment </a:t>
            </a:r>
            <a:r>
              <a:rPr lang="fr-FR" sz="3600" dirty="0" err="1" smtClean="0">
                <a:latin typeface="Comic Sans MS" pitchFamily="66" charset="0"/>
              </a:rPr>
              <a:t>ovigère</a:t>
            </a:r>
            <a:r>
              <a:rPr lang="fr-FR" sz="3600" dirty="0" smtClean="0">
                <a:latin typeface="Comic Sans MS" pitchFamily="66" charset="0"/>
              </a:rPr>
              <a:t> plus long que la moitié du corps </a:t>
            </a:r>
          </a:p>
          <a:p>
            <a:pPr eaLnBrk="1" hangingPunct="1">
              <a:buFont typeface="Wingdings 2" pitchFamily="18" charset="2"/>
              <a:buNone/>
            </a:pPr>
            <a:endParaRPr lang="fr-FR" dirty="0" smtClean="0"/>
          </a:p>
        </p:txBody>
      </p:sp>
      <p:pic>
        <p:nvPicPr>
          <p:cNvPr id="6" name="Image 5" descr="Eg%20adulte.jpg"/>
          <p:cNvPicPr>
            <a:picLocks noChangeAspect="1"/>
          </p:cNvPicPr>
          <p:nvPr/>
        </p:nvPicPr>
        <p:blipFill>
          <a:blip r:embed="rId3" cstate="print"/>
          <a:stretch>
            <a:fillRect/>
          </a:stretch>
        </p:blipFill>
        <p:spPr>
          <a:xfrm>
            <a:off x="5815042" y="1643050"/>
            <a:ext cx="3186114" cy="1428760"/>
          </a:xfrm>
          <a:prstGeom prst="roundRect">
            <a:avLst>
              <a:gd name="adj" fmla="val 16667"/>
            </a:avLst>
          </a:prstGeom>
          <a:ln>
            <a:noFill/>
          </a:ln>
          <a:effectLst>
            <a:outerShdw blurRad="152400" dist="317500" dir="5400000" sx="90000" sy="-19000" rotWithShape="0">
              <a:prstClr val="black">
                <a:alpha val="15000"/>
              </a:prst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Espace réservé du contenu 5" descr="Adulte%20Eg%20an.gif"/>
          <p:cNvPicPr>
            <a:picLocks noGrp="1" noChangeAspect="1"/>
          </p:cNvPicPr>
          <p:nvPr>
            <p:ph idx="1"/>
          </p:nvPr>
        </p:nvPicPr>
        <p:blipFill>
          <a:blip r:embed="rId2" cstate="print"/>
          <a:srcRect/>
          <a:stretch>
            <a:fillRect/>
          </a:stretch>
        </p:blipFill>
        <p:spPr>
          <a:xfrm>
            <a:off x="0" y="0"/>
            <a:ext cx="9144000" cy="6858000"/>
          </a:xfrm>
        </p:spPr>
      </p:pic>
      <p:sp>
        <p:nvSpPr>
          <p:cNvPr id="10243" name="Titre 1"/>
          <p:cNvSpPr>
            <a:spLocks noGrp="1"/>
          </p:cNvSpPr>
          <p:nvPr>
            <p:ph type="title"/>
          </p:nvPr>
        </p:nvSpPr>
        <p:spPr/>
        <p:txBody>
          <a:bodyPr/>
          <a:lstStyle/>
          <a:p>
            <a:pPr eaLnBrk="1" hangingPunct="1"/>
            <a:endParaRPr lang="fr-FR"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p:cNvSpPr>
          <p:nvPr>
            <p:ph type="body" idx="1"/>
          </p:nvPr>
        </p:nvSpPr>
        <p:spPr>
          <a:xfrm>
            <a:off x="395288" y="549275"/>
            <a:ext cx="8435975" cy="5903913"/>
          </a:xfrm>
        </p:spPr>
        <p:txBody>
          <a:bodyPr/>
          <a:lstStyle/>
          <a:p>
            <a:pPr eaLnBrk="1" hangingPunct="1">
              <a:buFont typeface="Wingdings 2" pitchFamily="18" charset="2"/>
              <a:buNone/>
            </a:pPr>
            <a:r>
              <a:rPr lang="fr-FR" sz="3600" dirty="0" smtClean="0">
                <a:latin typeface="Comic Sans MS" pitchFamily="66" charset="0"/>
              </a:rPr>
              <a:t> </a:t>
            </a:r>
          </a:p>
          <a:p>
            <a:pPr eaLnBrk="1" hangingPunct="1">
              <a:buFont typeface="Wingdings 2" pitchFamily="18" charset="2"/>
              <a:buNone/>
            </a:pPr>
            <a:r>
              <a:rPr lang="fr-FR" sz="3600" dirty="0" smtClean="0">
                <a:solidFill>
                  <a:srgbClr val="00B050"/>
                </a:solidFill>
                <a:latin typeface="Comic Sans MS" pitchFamily="66" charset="0"/>
              </a:rPr>
              <a:t>  L’œuf : </a:t>
            </a:r>
          </a:p>
          <a:p>
            <a:pPr eaLnBrk="1" hangingPunct="1">
              <a:buFont typeface="Wingdings 2" pitchFamily="18" charset="2"/>
              <a:buNone/>
            </a:pPr>
            <a:endParaRPr lang="fr-FR" dirty="0" smtClean="0"/>
          </a:p>
          <a:p>
            <a:pPr eaLnBrk="1" hangingPunct="1">
              <a:buFont typeface="Wingdings 2" pitchFamily="18" charset="2"/>
              <a:buNone/>
            </a:pPr>
            <a:endParaRPr lang="fr-FR" sz="3600" dirty="0" smtClean="0">
              <a:latin typeface="Comic Sans MS" pitchFamily="66" charset="0"/>
            </a:endParaRPr>
          </a:p>
          <a:p>
            <a:pPr>
              <a:buNone/>
            </a:pPr>
            <a:r>
              <a:rPr lang="fr-FR" sz="3600" dirty="0" smtClean="0">
                <a:latin typeface="Comic Sans MS" pitchFamily="66" charset="0"/>
              </a:rPr>
              <a:t>Petit, 30- 40 x 20-30 µm </a:t>
            </a:r>
          </a:p>
          <a:p>
            <a:pPr eaLnBrk="1" hangingPunct="1">
              <a:buFont typeface="Wingdings 2" pitchFamily="18" charset="2"/>
              <a:buNone/>
            </a:pPr>
            <a:r>
              <a:rPr lang="fr-FR" sz="3600" dirty="0" smtClean="0">
                <a:latin typeface="Comic Sans MS" pitchFamily="66" charset="0"/>
              </a:rPr>
              <a:t>globuleux avec une enveloppe unique, épaisse à stries radiales, avec un embryon hexacanthe</a:t>
            </a:r>
          </a:p>
        </p:txBody>
      </p:sp>
      <p:pic>
        <p:nvPicPr>
          <p:cNvPr id="3" name="Image 2" descr="Eg%20oeuf.jpg"/>
          <p:cNvPicPr>
            <a:picLocks noChangeAspect="1"/>
          </p:cNvPicPr>
          <p:nvPr/>
        </p:nvPicPr>
        <p:blipFill>
          <a:blip r:embed="rId2" cstate="print"/>
          <a:stretch>
            <a:fillRect/>
          </a:stretch>
        </p:blipFill>
        <p:spPr>
          <a:xfrm>
            <a:off x="5143504" y="0"/>
            <a:ext cx="3071802" cy="3143247"/>
          </a:xfrm>
          <a:prstGeom prst="ellipse">
            <a:avLst/>
          </a:prstGeom>
          <a:ln>
            <a:noFill/>
          </a:ln>
          <a:effectLst>
            <a:softEdge rad="112500"/>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15300" cy="1143000"/>
          </a:xfrm>
        </p:spPr>
        <p:txBody>
          <a:bodyPr>
            <a:normAutofit fontScale="90000"/>
          </a:bodyPr>
          <a:lstStyle/>
          <a:p>
            <a:pPr marL="1028700" indent="-1028700" eaLnBrk="1" fontAlgn="auto" hangingPunct="1">
              <a:spcAft>
                <a:spcPts val="0"/>
              </a:spcAft>
              <a:defRPr/>
            </a:pPr>
            <a:r>
              <a:rPr lang="fr-FR" sz="5100" dirty="0">
                <a:solidFill>
                  <a:srgbClr val="FF0000"/>
                </a:solidFill>
              </a:rPr>
              <a:t>C</a:t>
            </a:r>
            <a:r>
              <a:rPr lang="fr-FR" sz="5100" dirty="0" smtClean="0">
                <a:solidFill>
                  <a:srgbClr val="FF0000"/>
                </a:solidFill>
              </a:rPr>
              <a:t>ycle évolutif du parasite </a:t>
            </a:r>
            <a:r>
              <a:rPr lang="fr-FR" dirty="0" smtClean="0">
                <a:solidFill>
                  <a:srgbClr val="FF0000"/>
                </a:solidFill>
              </a:rPr>
              <a:t/>
            </a:r>
            <a:br>
              <a:rPr lang="fr-FR" dirty="0" smtClean="0">
                <a:solidFill>
                  <a:srgbClr val="FF0000"/>
                </a:solidFill>
              </a:rPr>
            </a:br>
            <a:endParaRPr lang="fr-FR" dirty="0">
              <a:solidFill>
                <a:srgbClr val="FF0000"/>
              </a:solidFill>
            </a:endParaRPr>
          </a:p>
        </p:txBody>
      </p:sp>
      <p:sp>
        <p:nvSpPr>
          <p:cNvPr id="3" name="Espace réservé du contenu 2"/>
          <p:cNvSpPr>
            <a:spLocks noGrp="1"/>
          </p:cNvSpPr>
          <p:nvPr>
            <p:ph idx="1"/>
          </p:nvPr>
        </p:nvSpPr>
        <p:spPr>
          <a:xfrm>
            <a:off x="285720" y="1142984"/>
            <a:ext cx="8401080" cy="4983179"/>
          </a:xfrm>
        </p:spPr>
        <p:txBody>
          <a:bodyPr>
            <a:normAutofit fontScale="92500" lnSpcReduction="10000"/>
          </a:bodyPr>
          <a:lstStyle/>
          <a:p>
            <a:pPr eaLnBrk="1" hangingPunct="1">
              <a:lnSpc>
                <a:spcPct val="80000"/>
              </a:lnSpc>
              <a:buFont typeface="Wingdings 2" pitchFamily="18" charset="2"/>
              <a:buBlip>
                <a:blip r:embed="rId2"/>
              </a:buBlip>
              <a:defRPr/>
            </a:pPr>
            <a:r>
              <a:rPr lang="fr-FR" sz="2800" dirty="0" err="1" smtClean="0">
                <a:latin typeface="Comic Sans MS" pitchFamily="66" charset="0"/>
              </a:rPr>
              <a:t>dixène</a:t>
            </a:r>
            <a:endParaRPr lang="fr-FR" sz="2800" dirty="0" smtClean="0">
              <a:latin typeface="Comic Sans MS" pitchFamily="66" charset="0"/>
            </a:endParaRPr>
          </a:p>
          <a:p>
            <a:pPr eaLnBrk="1" hangingPunct="1">
              <a:lnSpc>
                <a:spcPct val="80000"/>
              </a:lnSpc>
              <a:buFont typeface="Wingdings 2" pitchFamily="18" charset="2"/>
              <a:buBlip>
                <a:blip r:embed="rId2"/>
              </a:buBlip>
              <a:defRPr/>
            </a:pPr>
            <a:endParaRPr lang="fr-FR" sz="2800" dirty="0" smtClean="0">
              <a:latin typeface="Comic Sans MS" pitchFamily="66" charset="0"/>
            </a:endParaRPr>
          </a:p>
          <a:p>
            <a:pPr eaLnBrk="1" hangingPunct="1">
              <a:lnSpc>
                <a:spcPct val="160000"/>
              </a:lnSpc>
              <a:spcAft>
                <a:spcPts val="600"/>
              </a:spcAft>
              <a:buFont typeface="Wingdings 2" pitchFamily="18" charset="2"/>
              <a:buBlip>
                <a:blip r:embed="rId2"/>
              </a:buBlip>
              <a:defRPr/>
            </a:pPr>
            <a:r>
              <a:rPr lang="fr-FR" sz="2800" dirty="0" smtClean="0">
                <a:latin typeface="Comic Sans MS" pitchFamily="66" charset="0"/>
              </a:rPr>
              <a:t> HD est un canidé et HI est un mammifère, et l’Homme est un hôte réceptif </a:t>
            </a:r>
          </a:p>
          <a:p>
            <a:pPr eaLnBrk="1" hangingPunct="1">
              <a:lnSpc>
                <a:spcPct val="80000"/>
              </a:lnSpc>
              <a:spcAft>
                <a:spcPts val="600"/>
              </a:spcAft>
              <a:buFont typeface="Wingdings 2" pitchFamily="18" charset="2"/>
              <a:buBlip>
                <a:blip r:embed="rId2"/>
              </a:buBlip>
              <a:defRPr/>
            </a:pPr>
            <a:endParaRPr lang="fr-FR" sz="2800" dirty="0" smtClean="0">
              <a:latin typeface="Comic Sans MS" pitchFamily="66" charset="0"/>
            </a:endParaRPr>
          </a:p>
          <a:p>
            <a:pPr eaLnBrk="1" hangingPunct="1">
              <a:lnSpc>
                <a:spcPct val="120000"/>
              </a:lnSpc>
              <a:spcAft>
                <a:spcPts val="600"/>
              </a:spcAft>
              <a:buFont typeface="Wingdings 2" pitchFamily="18" charset="2"/>
              <a:buBlip>
                <a:blip r:embed="rId2"/>
              </a:buBlip>
              <a:defRPr/>
            </a:pPr>
            <a:r>
              <a:rPr lang="fr-FR" sz="2800" dirty="0" smtClean="0">
                <a:latin typeface="Comic Sans MS" pitchFamily="66" charset="0"/>
              </a:rPr>
              <a:t>l'infestation se fait suite à l'ingestion des </a:t>
            </a:r>
            <a:r>
              <a:rPr lang="fr-FR" sz="2800" dirty="0" err="1" smtClean="0">
                <a:latin typeface="Comic Sans MS" pitchFamily="66" charset="0"/>
              </a:rPr>
              <a:t>protoscolex</a:t>
            </a:r>
            <a:r>
              <a:rPr lang="fr-FR" sz="2800" dirty="0" smtClean="0">
                <a:latin typeface="Comic Sans MS" pitchFamily="66" charset="0"/>
              </a:rPr>
              <a:t> (existants dans les viscères des rongeurs ou des ruminants) qui se développent dans l'intestin pendant 4-6 semaines (phase endogène)  pour devenir des </a:t>
            </a:r>
            <a:r>
              <a:rPr lang="fr-FR" sz="2800" dirty="0" err="1" smtClean="0">
                <a:latin typeface="Comic Sans MS" pitchFamily="66" charset="0"/>
              </a:rPr>
              <a:t>taenias</a:t>
            </a:r>
            <a:r>
              <a:rPr lang="fr-FR" sz="2800" dirty="0" smtClean="0">
                <a:latin typeface="Comic Sans MS" pitchFamily="66" charset="0"/>
              </a:rPr>
              <a:t> qui produiront des œufs</a:t>
            </a:r>
            <a:r>
              <a:rPr lang="fr-FR" sz="2100" dirty="0" smtClean="0">
                <a:latin typeface="Comic Sans MS" pitchFamily="66" charset="0"/>
              </a:rPr>
              <a:t> </a:t>
            </a:r>
            <a:endParaRPr lang="fr-FR" sz="1700" dirty="0" smtClean="0"/>
          </a:p>
          <a:p>
            <a:pPr eaLnBrk="1" hangingPunct="1">
              <a:lnSpc>
                <a:spcPct val="80000"/>
              </a:lnSpc>
              <a:buFont typeface="Wingdings 2" pitchFamily="18" charset="2"/>
              <a:buNone/>
              <a:defRPr/>
            </a:pPr>
            <a:endParaRPr lang="fr-FR" sz="1700" dirty="0" smtClean="0"/>
          </a:p>
          <a:p>
            <a:pPr eaLnBrk="1" hangingPunct="1">
              <a:lnSpc>
                <a:spcPct val="80000"/>
              </a:lnSpc>
              <a:buFont typeface="Wingdings 2" pitchFamily="18" charset="2"/>
              <a:buNone/>
              <a:defRPr/>
            </a:pPr>
            <a:endParaRPr lang="fr-FR" sz="17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normAutofit/>
          </a:bodyPr>
          <a:lstStyle/>
          <a:p>
            <a:r>
              <a:rPr lang="fr-FR" dirty="0" smtClean="0">
                <a:solidFill>
                  <a:srgbClr val="FF0000"/>
                </a:solidFill>
              </a:rPr>
              <a:t>Cycle évolutif du parasite </a:t>
            </a:r>
            <a:endParaRPr lang="fr-FR" dirty="0" smtClean="0"/>
          </a:p>
        </p:txBody>
      </p:sp>
      <p:sp>
        <p:nvSpPr>
          <p:cNvPr id="13315" name="Espace réservé du contenu 2"/>
          <p:cNvSpPr>
            <a:spLocks noGrp="1"/>
          </p:cNvSpPr>
          <p:nvPr>
            <p:ph idx="1"/>
          </p:nvPr>
        </p:nvSpPr>
        <p:spPr/>
        <p:txBody>
          <a:bodyPr/>
          <a:lstStyle/>
          <a:p>
            <a:pPr eaLnBrk="1" hangingPunct="1">
              <a:lnSpc>
                <a:spcPct val="90000"/>
              </a:lnSpc>
              <a:buFont typeface="Wingdings 2" pitchFamily="18" charset="2"/>
              <a:buBlip>
                <a:blip r:embed="rId2"/>
              </a:buBlip>
            </a:pPr>
            <a:r>
              <a:rPr lang="fr-FR" dirty="0" smtClean="0">
                <a:latin typeface="Comic Sans MS" pitchFamily="66" charset="0"/>
              </a:rPr>
              <a:t>Les œufs expulsés dans les excréments, peuvent rester en vie dans le sol humide et froid et sur l'herbe pendant plus d'un an; ils survivent à des températures atteignant -18°C</a:t>
            </a:r>
          </a:p>
          <a:p>
            <a:pPr eaLnBrk="1" hangingPunct="1">
              <a:lnSpc>
                <a:spcPct val="90000"/>
              </a:lnSpc>
              <a:buNone/>
            </a:pPr>
            <a:endParaRPr lang="fr-FR" dirty="0" smtClean="0">
              <a:latin typeface="Comic Sans MS" pitchFamily="66" charset="0"/>
            </a:endParaRPr>
          </a:p>
          <a:p>
            <a:pPr eaLnBrk="1" hangingPunct="1">
              <a:lnSpc>
                <a:spcPct val="90000"/>
              </a:lnSpc>
              <a:buFont typeface="Wingdings 2" pitchFamily="18" charset="2"/>
              <a:buBlip>
                <a:blip r:embed="rId2"/>
              </a:buBlip>
            </a:pPr>
            <a:r>
              <a:rPr lang="fr-FR" dirty="0" smtClean="0">
                <a:latin typeface="Comic Sans MS" pitchFamily="66" charset="0"/>
              </a:rPr>
              <a:t>La larve ingérée par l'hôte intermédiaire traverse la muqueuse intestinale pour passer dans la circulation générale </a:t>
            </a:r>
          </a:p>
          <a:p>
            <a:pPr eaLnBrk="1" hangingPunct="1">
              <a:lnSpc>
                <a:spcPct val="90000"/>
              </a:lnSpc>
            </a:pPr>
            <a:endParaRPr lang="fr-FR"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p:txBody>
          <a:bodyPr>
            <a:normAutofit/>
          </a:bodyPr>
          <a:lstStyle/>
          <a:p>
            <a:r>
              <a:rPr lang="fr-FR" dirty="0" smtClean="0">
                <a:solidFill>
                  <a:srgbClr val="FF0000"/>
                </a:solidFill>
              </a:rPr>
              <a:t>Cycle évolutif du parasite </a:t>
            </a:r>
            <a:endParaRPr lang="fr-FR" dirty="0" smtClean="0"/>
          </a:p>
        </p:txBody>
      </p:sp>
      <p:sp>
        <p:nvSpPr>
          <p:cNvPr id="14339" name="Espace réservé du contenu 2"/>
          <p:cNvSpPr>
            <a:spLocks noGrp="1"/>
          </p:cNvSpPr>
          <p:nvPr>
            <p:ph idx="1"/>
          </p:nvPr>
        </p:nvSpPr>
        <p:spPr/>
        <p:txBody>
          <a:bodyPr/>
          <a:lstStyle/>
          <a:p>
            <a:pPr eaLnBrk="1" hangingPunct="1">
              <a:buFont typeface="Wingdings 2" pitchFamily="18" charset="2"/>
              <a:buBlip>
                <a:blip r:embed="rId2"/>
              </a:buBlip>
            </a:pPr>
            <a:r>
              <a:rPr lang="fr-FR" sz="2800" dirty="0" smtClean="0">
                <a:latin typeface="Comic Sans MS" pitchFamily="66" charset="0"/>
              </a:rPr>
              <a:t> </a:t>
            </a:r>
            <a:r>
              <a:rPr lang="fr-FR" dirty="0" smtClean="0">
                <a:latin typeface="Comic Sans MS" pitchFamily="66" charset="0"/>
              </a:rPr>
              <a:t>Elle va alors se localiser dans divers organes: foie, poumon, rein,... et y former le kyste hydatique unique (qui contient un grand nombre de larves: sable hydatique)</a:t>
            </a:r>
          </a:p>
          <a:p>
            <a:pPr eaLnBrk="1" hangingPunct="1">
              <a:buNone/>
            </a:pPr>
            <a:endParaRPr lang="fr-FR" dirty="0" smtClean="0">
              <a:latin typeface="Comic Sans MS" pitchFamily="66" charset="0"/>
            </a:endParaRPr>
          </a:p>
          <a:p>
            <a:pPr eaLnBrk="1" hangingPunct="1">
              <a:buFont typeface="Wingdings 2" pitchFamily="18" charset="2"/>
              <a:buBlip>
                <a:blip r:embed="rId2"/>
              </a:buBlip>
            </a:pPr>
            <a:r>
              <a:rPr lang="fr-FR" dirty="0" smtClean="0">
                <a:latin typeface="Comic Sans MS" pitchFamily="66" charset="0"/>
              </a:rPr>
              <a:t>Les hôtes intermédiaires constituent le réservoir naturel de la parasitose</a:t>
            </a:r>
          </a:p>
          <a:p>
            <a:pPr eaLnBrk="1" hangingPunct="1">
              <a:buFont typeface="Wingdings 2" pitchFamily="18" charset="2"/>
              <a:buNone/>
            </a:pPr>
            <a:endParaRPr lang="fr-FR" dirty="0" smtClean="0"/>
          </a:p>
          <a:p>
            <a:pPr eaLnBrk="1" hangingPunct="1"/>
            <a:endParaRPr lang="fr-FR"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71472" y="2214554"/>
            <a:ext cx="8280400" cy="1873250"/>
          </a:xfrm>
        </p:spPr>
        <p:txBody>
          <a:bodyPr>
            <a:normAutofit fontScale="90000"/>
          </a:bodyPr>
          <a:lstStyle/>
          <a:p>
            <a:r>
              <a:rPr lang="fr-FR" sz="9600" b="1" i="1" dirty="0" err="1">
                <a:solidFill>
                  <a:srgbClr val="FF0066"/>
                </a:solidFill>
                <a:latin typeface="Footlight MT Light" pitchFamily="18" charset="0"/>
              </a:rPr>
              <a:t>Hym</a:t>
            </a:r>
            <a:r>
              <a:rPr lang="fr-FR" sz="9600" b="1" i="1" dirty="0" err="1">
                <a:solidFill>
                  <a:srgbClr val="FF0066"/>
                </a:solidFill>
                <a:latin typeface="Arial"/>
              </a:rPr>
              <a:t>é</a:t>
            </a:r>
            <a:r>
              <a:rPr lang="fr-FR" sz="9600" b="1" i="1" dirty="0" err="1">
                <a:solidFill>
                  <a:srgbClr val="FF0066"/>
                </a:solidFill>
                <a:latin typeface="Footlight MT Light" pitchFamily="18" charset="0"/>
              </a:rPr>
              <a:t>nol</a:t>
            </a:r>
            <a:r>
              <a:rPr lang="fr-FR" sz="9600" b="1" i="1" dirty="0" err="1">
                <a:solidFill>
                  <a:srgbClr val="FF0066"/>
                </a:solidFill>
                <a:latin typeface="Arial"/>
              </a:rPr>
              <a:t>é</a:t>
            </a:r>
            <a:r>
              <a:rPr lang="fr-FR" sz="9600" b="1" i="1" dirty="0" err="1">
                <a:solidFill>
                  <a:srgbClr val="FF0066"/>
                </a:solidFill>
                <a:latin typeface="Footlight MT Light" pitchFamily="18" charset="0"/>
              </a:rPr>
              <a:t>piase</a:t>
            </a:r>
            <a:endParaRPr lang="en-US" sz="9600" b="1" i="1" dirty="0">
              <a:solidFill>
                <a:srgbClr val="FF0066"/>
              </a:solidFill>
              <a:latin typeface="Footlight MT Light"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3"/>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p:txBody>
          <a:bodyPr/>
          <a:lstStyle/>
          <a:p>
            <a:pPr algn="l" rtl="0">
              <a:buFontTx/>
              <a:buNone/>
            </a:pPr>
            <a:r>
              <a:rPr lang="fr-FR" dirty="0"/>
              <a:t/>
            </a:r>
            <a:br>
              <a:rPr lang="fr-FR" dirty="0"/>
            </a:br>
            <a:r>
              <a:rPr lang="fr-FR" dirty="0"/>
              <a:t>     </a:t>
            </a:r>
            <a:r>
              <a:rPr lang="fr-FR" sz="2800" i="1" dirty="0"/>
              <a:t>L</a:t>
            </a:r>
            <a:r>
              <a:rPr lang="fr-FR" sz="2800" i="1" dirty="0">
                <a:latin typeface="Arial"/>
              </a:rPr>
              <a:t>’</a:t>
            </a:r>
            <a:r>
              <a:rPr lang="fr-FR" sz="2800" i="1" dirty="0" err="1"/>
              <a:t>hym</a:t>
            </a:r>
            <a:r>
              <a:rPr lang="fr-FR" sz="2800" i="1" dirty="0" err="1">
                <a:latin typeface="Arial"/>
              </a:rPr>
              <a:t>é</a:t>
            </a:r>
            <a:r>
              <a:rPr lang="fr-FR" sz="2800" i="1" dirty="0" err="1"/>
              <a:t>nol</a:t>
            </a:r>
            <a:r>
              <a:rPr lang="fr-FR" sz="2800" i="1" dirty="0" err="1">
                <a:latin typeface="Arial"/>
              </a:rPr>
              <a:t>é</a:t>
            </a:r>
            <a:r>
              <a:rPr lang="fr-FR" sz="2800" i="1" dirty="0" err="1"/>
              <a:t>piase</a:t>
            </a:r>
            <a:r>
              <a:rPr lang="fr-FR" sz="2800" i="1" dirty="0"/>
              <a:t> est une parasitose due </a:t>
            </a:r>
            <a:r>
              <a:rPr lang="fr-FR" sz="2800" i="1" dirty="0">
                <a:latin typeface="Arial"/>
              </a:rPr>
              <a:t>à</a:t>
            </a:r>
            <a:r>
              <a:rPr lang="fr-FR" sz="2800" i="1" dirty="0"/>
              <a:t> un cestode qui se manifeste en particulier dans les zones </a:t>
            </a:r>
            <a:r>
              <a:rPr lang="fr-FR" sz="2800" i="1" dirty="0" err="1"/>
              <a:t>sub-tropicales</a:t>
            </a:r>
            <a:r>
              <a:rPr lang="fr-FR" sz="2800" i="1" dirty="0"/>
              <a:t>.</a:t>
            </a:r>
            <a:br>
              <a:rPr lang="fr-FR" sz="2800" i="1" dirty="0"/>
            </a:br>
            <a:r>
              <a:rPr lang="fr-FR" sz="2800" i="1" dirty="0"/>
              <a:t/>
            </a:r>
            <a:br>
              <a:rPr lang="fr-FR" sz="2800" i="1" dirty="0"/>
            </a:br>
            <a:r>
              <a:rPr lang="fr-FR" sz="2800" i="1" dirty="0"/>
              <a:t>Le cestode en cause est le </a:t>
            </a:r>
            <a:r>
              <a:rPr lang="fr-FR" sz="2800" i="1" dirty="0" err="1"/>
              <a:t>taenia</a:t>
            </a:r>
            <a:r>
              <a:rPr lang="fr-FR" sz="2800" i="1" dirty="0"/>
              <a:t> nain encore appel</a:t>
            </a:r>
            <a:r>
              <a:rPr lang="fr-FR" sz="2800" i="1" dirty="0">
                <a:latin typeface="Arial"/>
              </a:rPr>
              <a:t>é</a:t>
            </a:r>
            <a:r>
              <a:rPr lang="fr-FR" sz="2800" i="1" dirty="0"/>
              <a:t> </a:t>
            </a:r>
            <a:r>
              <a:rPr lang="fr-FR" sz="2800" i="1" u="sng" dirty="0" err="1">
                <a:solidFill>
                  <a:schemeClr val="hlink"/>
                </a:solidFill>
              </a:rPr>
              <a:t>hym</a:t>
            </a:r>
            <a:r>
              <a:rPr lang="fr-FR" sz="2800" i="1" u="sng" dirty="0" err="1">
                <a:solidFill>
                  <a:schemeClr val="hlink"/>
                </a:solidFill>
                <a:latin typeface="Arial"/>
              </a:rPr>
              <a:t>é</a:t>
            </a:r>
            <a:r>
              <a:rPr lang="fr-FR" sz="2800" i="1" u="sng" dirty="0" err="1">
                <a:solidFill>
                  <a:schemeClr val="hlink"/>
                </a:solidFill>
              </a:rPr>
              <a:t>nolepis</a:t>
            </a:r>
            <a:r>
              <a:rPr lang="fr-FR" sz="2800" i="1" dirty="0"/>
              <a:t> </a:t>
            </a:r>
            <a:r>
              <a:rPr lang="fr-FR" sz="2800" i="1" u="sng" dirty="0" smtClean="0">
                <a:solidFill>
                  <a:schemeClr val="hlink"/>
                </a:solidFill>
              </a:rPr>
              <a:t>nana</a:t>
            </a:r>
            <a:r>
              <a:rPr lang="en-US" sz="2400" i="1" dirty="0" smtClean="0"/>
              <a:t> </a:t>
            </a:r>
            <a:endParaRPr lang="en-US" sz="2400" i="1" dirty="0"/>
          </a:p>
        </p:txBody>
      </p:sp>
      <p:sp>
        <p:nvSpPr>
          <p:cNvPr id="4" name="Titre 3"/>
          <p:cNvSpPr>
            <a:spLocks noGrp="1"/>
          </p:cNvSpPr>
          <p:nvPr>
            <p:ph type="title"/>
          </p:nvPr>
        </p:nvSpPr>
        <p:spPr/>
        <p:txBody>
          <a:bodyPr/>
          <a:lstStyle/>
          <a:p>
            <a:r>
              <a:rPr lang="fr-FR" i="1" dirty="0" smtClean="0">
                <a:solidFill>
                  <a:srgbClr val="FF0000"/>
                </a:solidFill>
              </a:rPr>
              <a:t>L</a:t>
            </a:r>
            <a:r>
              <a:rPr lang="fr-FR" i="1" dirty="0" smtClean="0">
                <a:solidFill>
                  <a:srgbClr val="FF0000"/>
                </a:solidFill>
                <a:latin typeface="Arial"/>
              </a:rPr>
              <a:t>’</a:t>
            </a:r>
            <a:r>
              <a:rPr lang="fr-FR" i="1" dirty="0" err="1" smtClean="0">
                <a:solidFill>
                  <a:srgbClr val="FF0000"/>
                </a:solidFill>
              </a:rPr>
              <a:t>hym</a:t>
            </a:r>
            <a:r>
              <a:rPr lang="fr-FR" i="1" dirty="0" err="1" smtClean="0">
                <a:solidFill>
                  <a:srgbClr val="FF0000"/>
                </a:solidFill>
                <a:latin typeface="Arial"/>
              </a:rPr>
              <a:t>é</a:t>
            </a:r>
            <a:r>
              <a:rPr lang="fr-FR" i="1" dirty="0" err="1" smtClean="0">
                <a:solidFill>
                  <a:srgbClr val="FF0000"/>
                </a:solidFill>
              </a:rPr>
              <a:t>nol</a:t>
            </a:r>
            <a:r>
              <a:rPr lang="fr-FR" i="1" dirty="0" err="1" smtClean="0">
                <a:solidFill>
                  <a:srgbClr val="FF0000"/>
                </a:solidFill>
                <a:latin typeface="Arial"/>
              </a:rPr>
              <a:t>é</a:t>
            </a:r>
            <a:r>
              <a:rPr lang="fr-FR" i="1" dirty="0" err="1" smtClean="0">
                <a:solidFill>
                  <a:srgbClr val="FF0000"/>
                </a:solidFill>
              </a:rPr>
              <a:t>piase</a:t>
            </a:r>
            <a:endParaRPr lang="fr-FR"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p:cTn id="7" dur="1000" fill="hold"/>
                                        <p:tgtEl>
                                          <p:spTgt spid="32771">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277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2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a:r>
              <a:rPr lang="fr-FR" dirty="0" err="1">
                <a:solidFill>
                  <a:srgbClr val="FF0000"/>
                </a:solidFill>
              </a:rPr>
              <a:t>Hym</a:t>
            </a:r>
            <a:r>
              <a:rPr lang="fr-FR" dirty="0" err="1">
                <a:solidFill>
                  <a:srgbClr val="FF0000"/>
                </a:solidFill>
                <a:latin typeface="Arial"/>
              </a:rPr>
              <a:t>é</a:t>
            </a:r>
            <a:r>
              <a:rPr lang="fr-FR" dirty="0" err="1">
                <a:solidFill>
                  <a:srgbClr val="FF0000"/>
                </a:solidFill>
              </a:rPr>
              <a:t>nolepis</a:t>
            </a:r>
            <a:r>
              <a:rPr lang="fr-FR" dirty="0">
                <a:solidFill>
                  <a:srgbClr val="FF0000"/>
                </a:solidFill>
              </a:rPr>
              <a:t> nana?</a:t>
            </a:r>
            <a:endParaRPr lang="en-US" dirty="0">
              <a:solidFill>
                <a:srgbClr val="FF0000"/>
              </a:solidFill>
            </a:endParaRPr>
          </a:p>
        </p:txBody>
      </p:sp>
      <p:sp>
        <p:nvSpPr>
          <p:cNvPr id="17411" name="Rectangle 3"/>
          <p:cNvSpPr>
            <a:spLocks noGrp="1" noChangeArrowheads="1"/>
          </p:cNvSpPr>
          <p:nvPr>
            <p:ph type="body" idx="1"/>
          </p:nvPr>
        </p:nvSpPr>
        <p:spPr>
          <a:xfrm>
            <a:off x="285720" y="1500174"/>
            <a:ext cx="4429156" cy="5072098"/>
          </a:xfrm>
        </p:spPr>
        <p:txBody>
          <a:bodyPr>
            <a:normAutofit/>
          </a:bodyPr>
          <a:lstStyle/>
          <a:p>
            <a:pPr>
              <a:buNone/>
            </a:pPr>
            <a:r>
              <a:rPr lang="fr-FR" dirty="0"/>
              <a:t>     </a:t>
            </a:r>
            <a:r>
              <a:rPr lang="fr-FR" sz="2800" dirty="0"/>
              <a:t>Le </a:t>
            </a:r>
            <a:r>
              <a:rPr lang="fr-FR" sz="2800" b="1" dirty="0"/>
              <a:t>T</a:t>
            </a:r>
            <a:r>
              <a:rPr lang="fr-FR" sz="2800" b="1" dirty="0">
                <a:latin typeface="Arial"/>
              </a:rPr>
              <a:t>é</a:t>
            </a:r>
            <a:r>
              <a:rPr lang="fr-FR" sz="2800" b="1" dirty="0"/>
              <a:t>nia nain</a:t>
            </a:r>
            <a:r>
              <a:rPr lang="fr-FR" sz="2800" dirty="0"/>
              <a:t> (</a:t>
            </a:r>
            <a:r>
              <a:rPr lang="fr-FR" sz="2800" i="1" dirty="0" err="1"/>
              <a:t>Hymenolepis</a:t>
            </a:r>
            <a:r>
              <a:rPr lang="fr-FR" sz="2800" i="1" dirty="0"/>
              <a:t> nana)</a:t>
            </a:r>
            <a:r>
              <a:rPr lang="fr-FR" sz="2800" dirty="0"/>
              <a:t>, est un </a:t>
            </a:r>
            <a:r>
              <a:rPr lang="fr-FR" sz="2800" dirty="0">
                <a:hlinkClick r:id="rId2" tooltip="Cestode"/>
              </a:rPr>
              <a:t>cestode</a:t>
            </a:r>
            <a:r>
              <a:rPr lang="fr-FR" sz="2800" dirty="0"/>
              <a:t> de tr</a:t>
            </a:r>
            <a:r>
              <a:rPr lang="fr-FR" sz="2800" dirty="0">
                <a:latin typeface="Arial"/>
              </a:rPr>
              <a:t>è</a:t>
            </a:r>
            <a:r>
              <a:rPr lang="fr-FR" sz="2800" dirty="0"/>
              <a:t>s petite taille</a:t>
            </a:r>
            <a:r>
              <a:rPr lang="fr-FR" sz="2800" dirty="0" smtClean="0"/>
              <a:t>,  de 1 </a:t>
            </a:r>
            <a:r>
              <a:rPr lang="fr-FR" sz="2800" dirty="0" smtClean="0">
                <a:latin typeface="Arial"/>
              </a:rPr>
              <a:t>à</a:t>
            </a:r>
            <a:r>
              <a:rPr lang="fr-FR" sz="2800" dirty="0" smtClean="0"/>
              <a:t> 10 cm. </a:t>
            </a:r>
            <a:r>
              <a:rPr lang="fr-FR" sz="2800" dirty="0">
                <a:hlinkClick r:id="rId3" tooltip="Parasite (biologie)"/>
              </a:rPr>
              <a:t>parasite</a:t>
            </a:r>
            <a:r>
              <a:rPr lang="fr-FR" sz="2800" dirty="0"/>
              <a:t> strict de l'homme, dont la pr</a:t>
            </a:r>
            <a:r>
              <a:rPr lang="fr-FR" sz="2800" dirty="0">
                <a:latin typeface="Arial"/>
              </a:rPr>
              <a:t>é</a:t>
            </a:r>
            <a:r>
              <a:rPr lang="fr-FR" sz="2800" dirty="0"/>
              <a:t>sence dans l'</a:t>
            </a:r>
            <a:r>
              <a:rPr lang="fr-FR" sz="2800" dirty="0">
                <a:hlinkClick r:id="rId4" tooltip="Intestin grêle"/>
              </a:rPr>
              <a:t>intestin grêle</a:t>
            </a:r>
            <a:r>
              <a:rPr lang="fr-FR" sz="2800" dirty="0"/>
              <a:t> de l'enfant et parfois de l'adulte, d</a:t>
            </a:r>
            <a:r>
              <a:rPr lang="fr-FR" sz="2800" dirty="0">
                <a:latin typeface="Arial"/>
              </a:rPr>
              <a:t>é</a:t>
            </a:r>
            <a:r>
              <a:rPr lang="fr-FR" sz="2800" dirty="0"/>
              <a:t>termine le </a:t>
            </a:r>
            <a:r>
              <a:rPr lang="fr-FR" sz="2800" b="1" dirty="0" err="1" smtClean="0"/>
              <a:t>t</a:t>
            </a:r>
            <a:r>
              <a:rPr lang="fr-FR" sz="2800" b="1" dirty="0" err="1" smtClean="0">
                <a:latin typeface="Arial"/>
              </a:rPr>
              <a:t>æ</a:t>
            </a:r>
            <a:r>
              <a:rPr lang="fr-FR" sz="2800" b="1" dirty="0" err="1" smtClean="0"/>
              <a:t>niasis</a:t>
            </a:r>
            <a:r>
              <a:rPr lang="fr-FR" sz="2800" b="1" dirty="0" smtClean="0"/>
              <a:t> </a:t>
            </a:r>
            <a:r>
              <a:rPr lang="fr-FR" sz="2800" b="1" dirty="0">
                <a:latin typeface="Arial"/>
              </a:rPr>
              <a:t>« </a:t>
            </a:r>
            <a:r>
              <a:rPr lang="fr-FR" sz="2800" b="1" dirty="0"/>
              <a:t>infantile</a:t>
            </a:r>
            <a:r>
              <a:rPr lang="fr-FR" sz="2800" b="1" dirty="0">
                <a:latin typeface="Arial"/>
              </a:rPr>
              <a:t> »</a:t>
            </a:r>
            <a:r>
              <a:rPr lang="fr-FR" sz="2800" b="1" dirty="0"/>
              <a:t> des r</a:t>
            </a:r>
            <a:r>
              <a:rPr lang="fr-FR" sz="2800" b="1" dirty="0">
                <a:latin typeface="Arial"/>
              </a:rPr>
              <a:t>é</a:t>
            </a:r>
            <a:r>
              <a:rPr lang="fr-FR" sz="2800" b="1" dirty="0"/>
              <a:t>gions chaudes</a:t>
            </a:r>
            <a:r>
              <a:rPr lang="fr-FR" sz="2800" dirty="0"/>
              <a:t>.</a:t>
            </a:r>
            <a:endParaRPr lang="en-US" sz="2800" dirty="0"/>
          </a:p>
        </p:txBody>
      </p:sp>
      <p:pic>
        <p:nvPicPr>
          <p:cNvPr id="4" name="Picture 4"/>
          <p:cNvPicPr>
            <a:picLocks noChangeAspect="1" noChangeArrowheads="1"/>
          </p:cNvPicPr>
          <p:nvPr/>
        </p:nvPicPr>
        <p:blipFill>
          <a:blip r:embed="rId5" cstate="print"/>
          <a:srcRect/>
          <a:stretch>
            <a:fillRect/>
          </a:stretch>
        </p:blipFill>
        <p:spPr bwMode="auto">
          <a:xfrm>
            <a:off x="4824412" y="1785926"/>
            <a:ext cx="4319588" cy="3887787"/>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1000" fill="hold"/>
                                        <p:tgtEl>
                                          <p:spTgt spid="17410"/>
                                        </p:tgtEl>
                                        <p:attrNameLst>
                                          <p:attrName>ppt_w</p:attrName>
                                        </p:attrNameLst>
                                      </p:cBhvr>
                                      <p:tavLst>
                                        <p:tav tm="0">
                                          <p:val>
                                            <p:strVal val="#ppt_w+.3"/>
                                          </p:val>
                                        </p:tav>
                                        <p:tav tm="100000">
                                          <p:val>
                                            <p:strVal val="#ppt_w"/>
                                          </p:val>
                                        </p:tav>
                                      </p:tavLst>
                                    </p:anim>
                                    <p:anim calcmode="lin" valueType="num">
                                      <p:cBhvr>
                                        <p:cTn id="8" dur="1000" fill="hold"/>
                                        <p:tgtEl>
                                          <p:spTgt spid="17410"/>
                                        </p:tgtEl>
                                        <p:attrNameLst>
                                          <p:attrName>ppt_h</p:attrName>
                                        </p:attrNameLst>
                                      </p:cBhvr>
                                      <p:tavLst>
                                        <p:tav tm="0">
                                          <p:val>
                                            <p:strVal val="#ppt_h"/>
                                          </p:val>
                                        </p:tav>
                                        <p:tav tm="100000">
                                          <p:val>
                                            <p:strVal val="#ppt_h"/>
                                          </p:val>
                                        </p:tav>
                                      </p:tavLst>
                                    </p:anim>
                                    <p:animEffect transition="in" filter="fade">
                                      <p:cBhvr>
                                        <p:cTn id="9" dur="10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7411">
                                            <p:txEl>
                                              <p:pRg st="0" end="0"/>
                                            </p:txEl>
                                          </p:spTgt>
                                        </p:tgtEl>
                                        <p:attrNameLst>
                                          <p:attrName>style.visibility</p:attrName>
                                        </p:attrNameLst>
                                      </p:cBhvr>
                                      <p:to>
                                        <p:strVal val="visible"/>
                                      </p:to>
                                    </p:set>
                                    <p:anim calcmode="lin" valueType="num">
                                      <p:cBhvr>
                                        <p:cTn id="14" dur="1000" fill="hold"/>
                                        <p:tgtEl>
                                          <p:spTgt spid="17411">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7411">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fr-FR" sz="5400" i="1" dirty="0" smtClean="0">
                <a:solidFill>
                  <a:srgbClr val="FF0000"/>
                </a:solidFill>
              </a:rPr>
              <a:t>L</a:t>
            </a:r>
            <a:r>
              <a:rPr lang="fr-FR" sz="5400" i="1" dirty="0" smtClean="0">
                <a:solidFill>
                  <a:srgbClr val="FF0000"/>
                </a:solidFill>
                <a:latin typeface="Arial"/>
              </a:rPr>
              <a:t>’</a:t>
            </a:r>
            <a:r>
              <a:rPr lang="fr-FR" sz="5400" i="1" dirty="0" err="1" smtClean="0">
                <a:solidFill>
                  <a:srgbClr val="FF0000"/>
                </a:solidFill>
              </a:rPr>
              <a:t>hym</a:t>
            </a:r>
            <a:r>
              <a:rPr lang="fr-FR" sz="5400" i="1" dirty="0" err="1" smtClean="0">
                <a:solidFill>
                  <a:srgbClr val="FF0000"/>
                </a:solidFill>
                <a:latin typeface="Arial"/>
              </a:rPr>
              <a:t>é</a:t>
            </a:r>
            <a:r>
              <a:rPr lang="fr-FR" sz="5400" i="1" dirty="0" err="1" smtClean="0">
                <a:solidFill>
                  <a:srgbClr val="FF0000"/>
                </a:solidFill>
              </a:rPr>
              <a:t>nol</a:t>
            </a:r>
            <a:r>
              <a:rPr lang="fr-FR" sz="5400" i="1" dirty="0" err="1" smtClean="0">
                <a:solidFill>
                  <a:srgbClr val="FF0000"/>
                </a:solidFill>
                <a:latin typeface="Arial"/>
              </a:rPr>
              <a:t>é</a:t>
            </a:r>
            <a:r>
              <a:rPr lang="fr-FR" sz="5400" i="1" dirty="0" err="1" smtClean="0">
                <a:solidFill>
                  <a:srgbClr val="FF0000"/>
                </a:solidFill>
              </a:rPr>
              <a:t>piase</a:t>
            </a:r>
            <a:endParaRPr lang="en-US" sz="5400" b="1" i="1" dirty="0">
              <a:solidFill>
                <a:srgbClr val="FF0000"/>
              </a:solidFill>
              <a:effectLst>
                <a:outerShdw blurRad="38100" dist="38100" dir="2700000" algn="tl">
                  <a:srgbClr val="FFFFFF"/>
                </a:outerShdw>
              </a:effectLst>
            </a:endParaRPr>
          </a:p>
        </p:txBody>
      </p:sp>
      <p:sp>
        <p:nvSpPr>
          <p:cNvPr id="19459" name="Rectangle 3"/>
          <p:cNvSpPr>
            <a:spLocks noGrp="1" noChangeArrowheads="1"/>
          </p:cNvSpPr>
          <p:nvPr>
            <p:ph type="body" idx="1"/>
          </p:nvPr>
        </p:nvSpPr>
        <p:spPr>
          <a:xfrm>
            <a:off x="428597" y="1500174"/>
            <a:ext cx="3714775" cy="4929222"/>
          </a:xfrm>
        </p:spPr>
        <p:txBody>
          <a:bodyPr>
            <a:normAutofit fontScale="92500"/>
          </a:bodyPr>
          <a:lstStyle/>
          <a:p>
            <a:pPr algn="l" rtl="0">
              <a:buFontTx/>
              <a:buNone/>
            </a:pPr>
            <a:r>
              <a:rPr lang="fr-FR" sz="2800" dirty="0" smtClean="0"/>
              <a:t>Son </a:t>
            </a:r>
            <a:r>
              <a:rPr lang="fr-FR" sz="2800" dirty="0">
                <a:hlinkClick r:id="rId2" tooltip="Scolex"/>
              </a:rPr>
              <a:t>scolex</a:t>
            </a:r>
            <a:r>
              <a:rPr lang="fr-FR" sz="2800" dirty="0"/>
              <a:t> porte quatre ventouses et une couronne de 20 </a:t>
            </a:r>
            <a:r>
              <a:rPr lang="fr-FR" sz="2800" dirty="0">
                <a:latin typeface="Arial"/>
              </a:rPr>
              <a:t>à</a:t>
            </a:r>
            <a:r>
              <a:rPr lang="fr-FR" sz="2800" dirty="0"/>
              <a:t> 30 crochets sur un </a:t>
            </a:r>
            <a:r>
              <a:rPr lang="fr-FR" sz="2800" dirty="0">
                <a:hlinkClick r:id="rId3" tooltip="Rostre"/>
              </a:rPr>
              <a:t>rostre</a:t>
            </a:r>
            <a:r>
              <a:rPr lang="fr-FR" sz="2800" dirty="0"/>
              <a:t> r</a:t>
            </a:r>
            <a:r>
              <a:rPr lang="fr-FR" sz="2800" dirty="0">
                <a:latin typeface="Arial"/>
              </a:rPr>
              <a:t>é</a:t>
            </a:r>
            <a:r>
              <a:rPr lang="fr-FR" sz="2800" dirty="0"/>
              <a:t>tractile; il est suivi d'un cou tr</a:t>
            </a:r>
            <a:r>
              <a:rPr lang="fr-FR" sz="2800" dirty="0">
                <a:latin typeface="Arial"/>
              </a:rPr>
              <a:t>è</a:t>
            </a:r>
            <a:r>
              <a:rPr lang="fr-FR" sz="2800" dirty="0"/>
              <a:t>s fin et d'une cha</a:t>
            </a:r>
            <a:r>
              <a:rPr lang="fr-FR" sz="2800" dirty="0">
                <a:latin typeface="Arial"/>
              </a:rPr>
              <a:t>î</a:t>
            </a:r>
            <a:r>
              <a:rPr lang="fr-FR" sz="2800" dirty="0"/>
              <a:t>ne d'anneaux plus larges que hauts (au nombre de 100 </a:t>
            </a:r>
            <a:r>
              <a:rPr lang="fr-FR" sz="2800" dirty="0">
                <a:latin typeface="Arial"/>
              </a:rPr>
              <a:t>à</a:t>
            </a:r>
            <a:r>
              <a:rPr lang="fr-FR" sz="2800" dirty="0"/>
              <a:t> 200), </a:t>
            </a:r>
            <a:r>
              <a:rPr lang="fr-FR" sz="2800" dirty="0">
                <a:latin typeface="Arial"/>
              </a:rPr>
              <a:t>à</a:t>
            </a:r>
            <a:r>
              <a:rPr lang="fr-FR" sz="2800" dirty="0"/>
              <a:t> pores g</a:t>
            </a:r>
            <a:r>
              <a:rPr lang="fr-FR" sz="2800" dirty="0">
                <a:latin typeface="Arial"/>
              </a:rPr>
              <a:t>é</a:t>
            </a:r>
            <a:r>
              <a:rPr lang="fr-FR" sz="2800" dirty="0"/>
              <a:t>nitaux tous du même côt</a:t>
            </a:r>
            <a:r>
              <a:rPr lang="fr-FR" sz="2800" dirty="0">
                <a:latin typeface="Arial"/>
              </a:rPr>
              <a:t>é</a:t>
            </a:r>
            <a:r>
              <a:rPr lang="fr-FR" sz="2800" dirty="0"/>
              <a:t>.</a:t>
            </a:r>
            <a:endParaRPr lang="en-US" sz="2800" dirty="0"/>
          </a:p>
        </p:txBody>
      </p:sp>
      <p:pic>
        <p:nvPicPr>
          <p:cNvPr id="4" name="Picture 4"/>
          <p:cNvPicPr>
            <a:picLocks noChangeAspect="1" noChangeArrowheads="1"/>
          </p:cNvPicPr>
          <p:nvPr/>
        </p:nvPicPr>
        <p:blipFill>
          <a:blip r:embed="rId4" cstate="print"/>
          <a:srcRect/>
          <a:stretch>
            <a:fillRect/>
          </a:stretch>
        </p:blipFill>
        <p:spPr bwMode="auto">
          <a:xfrm>
            <a:off x="4429124" y="1785926"/>
            <a:ext cx="4319588" cy="3887787"/>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1000" fill="hold"/>
                                        <p:tgtEl>
                                          <p:spTgt spid="19458"/>
                                        </p:tgtEl>
                                        <p:attrNameLst>
                                          <p:attrName>ppt_w</p:attrName>
                                        </p:attrNameLst>
                                      </p:cBhvr>
                                      <p:tavLst>
                                        <p:tav tm="0">
                                          <p:val>
                                            <p:strVal val="#ppt_w+.3"/>
                                          </p:val>
                                        </p:tav>
                                        <p:tav tm="100000">
                                          <p:val>
                                            <p:strVal val="#ppt_w"/>
                                          </p:val>
                                        </p:tav>
                                      </p:tavLst>
                                    </p:anim>
                                    <p:anim calcmode="lin" valueType="num">
                                      <p:cBhvr>
                                        <p:cTn id="8" dur="1000" fill="hold"/>
                                        <p:tgtEl>
                                          <p:spTgt spid="19458"/>
                                        </p:tgtEl>
                                        <p:attrNameLst>
                                          <p:attrName>ppt_h</p:attrName>
                                        </p:attrNameLst>
                                      </p:cBhvr>
                                      <p:tavLst>
                                        <p:tav tm="0">
                                          <p:val>
                                            <p:strVal val="#ppt_h"/>
                                          </p:val>
                                        </p:tav>
                                        <p:tav tm="100000">
                                          <p:val>
                                            <p:strVal val="#ppt_h"/>
                                          </p:val>
                                        </p:tav>
                                      </p:tavLst>
                                    </p:anim>
                                    <p:animEffect transition="in" filter="fade">
                                      <p:cBhvr>
                                        <p:cTn id="9" dur="1000"/>
                                        <p:tgtEl>
                                          <p:spTgt spid="19458"/>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9459">
                                            <p:txEl>
                                              <p:pRg st="0" end="0"/>
                                            </p:txEl>
                                          </p:spTgt>
                                        </p:tgtEl>
                                        <p:attrNameLst>
                                          <p:attrName>style.visibility</p:attrName>
                                        </p:attrNameLst>
                                      </p:cBhvr>
                                      <p:to>
                                        <p:strVal val="visible"/>
                                      </p:to>
                                    </p:set>
                                    <p:anim calcmode="lin" valueType="num">
                                      <p:cBhvr>
                                        <p:cTn id="14" dur="1000" fill="hold"/>
                                        <p:tgtEl>
                                          <p:spTgt spid="19459">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945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94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p:txBody>
          <a:bodyPr/>
          <a:lstStyle/>
          <a:p>
            <a:pPr>
              <a:buFont typeface="Wingdings" pitchFamily="2" charset="2"/>
              <a:buNone/>
            </a:pPr>
            <a:r>
              <a:rPr lang="fr-FR"/>
              <a:t> </a:t>
            </a:r>
          </a:p>
        </p:txBody>
      </p:sp>
      <p:pic>
        <p:nvPicPr>
          <p:cNvPr id="46084" name="Picture 4" descr="Loa loa and M. perstans microfilariae"/>
          <p:cNvPicPr>
            <a:picLocks noChangeAspect="1" noChangeArrowheads="1"/>
          </p:cNvPicPr>
          <p:nvPr/>
        </p:nvPicPr>
        <p:blipFill>
          <a:blip r:embed="rId2" cstate="print"/>
          <a:srcRect/>
          <a:stretch>
            <a:fillRect/>
          </a:stretch>
        </p:blipFill>
        <p:spPr bwMode="auto">
          <a:xfrm>
            <a:off x="-84486" y="-61704"/>
            <a:ext cx="9228486" cy="6919704"/>
          </a:xfrm>
          <a:prstGeom prst="rect">
            <a:avLst/>
          </a:prstGeom>
          <a:noFill/>
          <a:ln w="9525">
            <a:noFill/>
            <a:miter lim="800000"/>
            <a:headEnd/>
            <a:tailEnd/>
          </a:ln>
        </p:spPr>
      </p:pic>
      <p:sp>
        <p:nvSpPr>
          <p:cNvPr id="4" name="Rectangle 3"/>
          <p:cNvSpPr/>
          <p:nvPr/>
        </p:nvSpPr>
        <p:spPr>
          <a:xfrm>
            <a:off x="1357290" y="642918"/>
            <a:ext cx="6072230" cy="5262979"/>
          </a:xfrm>
          <a:prstGeom prst="rect">
            <a:avLst/>
          </a:prstGeom>
        </p:spPr>
        <p:txBody>
          <a:bodyPr wrap="square">
            <a:spAutoFit/>
          </a:bodyPr>
          <a:lstStyle/>
          <a:p>
            <a:pPr algn="ctr"/>
            <a:r>
              <a:rPr lang="fr-FR" sz="4800" b="1" dirty="0" smtClean="0">
                <a:solidFill>
                  <a:srgbClr val="FF0000"/>
                </a:solidFill>
                <a:latin typeface="Verdana" pitchFamily="34" charset="0"/>
              </a:rPr>
              <a:t>La </a:t>
            </a:r>
            <a:r>
              <a:rPr lang="fr-FR" sz="4800" b="1" dirty="0" err="1" smtClean="0">
                <a:solidFill>
                  <a:srgbClr val="FF0000"/>
                </a:solidFill>
                <a:latin typeface="Verdana" pitchFamily="34" charset="0"/>
              </a:rPr>
              <a:t>Loase</a:t>
            </a:r>
            <a:r>
              <a:rPr lang="fr-FR" sz="4800" b="1" dirty="0" smtClean="0">
                <a:solidFill>
                  <a:srgbClr val="FF0000"/>
                </a:solidFill>
                <a:latin typeface="Verdana" pitchFamily="34" charset="0"/>
              </a:rPr>
              <a:t/>
            </a:r>
            <a:br>
              <a:rPr lang="fr-FR" sz="4800" b="1" dirty="0" smtClean="0">
                <a:solidFill>
                  <a:srgbClr val="FF0000"/>
                </a:solidFill>
                <a:latin typeface="Verdana" pitchFamily="34" charset="0"/>
              </a:rPr>
            </a:br>
            <a:r>
              <a:rPr lang="fr-FR" sz="4800" b="1" dirty="0" smtClean="0">
                <a:solidFill>
                  <a:srgbClr val="FF0000"/>
                </a:solidFill>
                <a:latin typeface="Verdana" pitchFamily="34" charset="0"/>
              </a:rPr>
              <a:t>ou</a:t>
            </a:r>
            <a:br>
              <a:rPr lang="fr-FR" sz="4800" b="1" dirty="0" smtClean="0">
                <a:solidFill>
                  <a:srgbClr val="FF0000"/>
                </a:solidFill>
                <a:latin typeface="Verdana" pitchFamily="34" charset="0"/>
              </a:rPr>
            </a:br>
            <a:r>
              <a:rPr lang="fr-FR" sz="4800" b="1" dirty="0" smtClean="0">
                <a:solidFill>
                  <a:srgbClr val="FF0000"/>
                </a:solidFill>
                <a:latin typeface="Verdana" pitchFamily="34" charset="0"/>
              </a:rPr>
              <a:t> Filariose à </a:t>
            </a:r>
          </a:p>
          <a:p>
            <a:pPr algn="ctr"/>
            <a:r>
              <a:rPr lang="fr-FR" sz="4800" b="1" dirty="0" err="1" smtClean="0">
                <a:solidFill>
                  <a:srgbClr val="FF0000"/>
                </a:solidFill>
                <a:latin typeface="Verdana" pitchFamily="34" charset="0"/>
              </a:rPr>
              <a:t>loa</a:t>
            </a:r>
            <a:r>
              <a:rPr lang="fr-FR" sz="4800" b="1" dirty="0" smtClean="0">
                <a:solidFill>
                  <a:srgbClr val="FF0000"/>
                </a:solidFill>
                <a:latin typeface="Verdana" pitchFamily="34" charset="0"/>
              </a:rPr>
              <a:t> Loa</a:t>
            </a:r>
            <a:r>
              <a:rPr lang="fr-FR" sz="4800" dirty="0" smtClean="0">
                <a:latin typeface="Verdana" pitchFamily="34" charset="0"/>
              </a:rPr>
              <a:t> </a:t>
            </a:r>
          </a:p>
          <a:p>
            <a:pPr algn="ctr"/>
            <a:r>
              <a:rPr lang="fr-FR" sz="4800" b="1" dirty="0" smtClean="0">
                <a:solidFill>
                  <a:srgbClr val="FF0000"/>
                </a:solidFill>
                <a:latin typeface="Verdana" pitchFamily="34" charset="0"/>
              </a:rPr>
              <a:t>ou </a:t>
            </a:r>
          </a:p>
          <a:p>
            <a:pPr algn="ctr"/>
            <a:r>
              <a:rPr lang="fr-FR" sz="4800" b="1" dirty="0" smtClean="0">
                <a:solidFill>
                  <a:srgbClr val="FF0000"/>
                </a:solidFill>
                <a:latin typeface="Verdana" pitchFamily="34" charset="0"/>
              </a:rPr>
              <a:t>ver africain </a:t>
            </a:r>
          </a:p>
          <a:p>
            <a:pPr algn="ctr"/>
            <a:r>
              <a:rPr lang="fr-FR" sz="4800" b="1" dirty="0" smtClean="0">
                <a:solidFill>
                  <a:srgbClr val="FF0000"/>
                </a:solidFill>
                <a:latin typeface="Verdana" pitchFamily="34" charset="0"/>
              </a:rPr>
              <a:t>de l’œil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blinds(horizontal)">
                                      <p:cBhvr>
                                        <p:cTn id="7" dur="500"/>
                                        <p:tgtEl>
                                          <p:spTgt spid="46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428596" y="1428736"/>
            <a:ext cx="5429288" cy="4429156"/>
          </a:xfrm>
          <a:noFill/>
        </p:spPr>
        <p:txBody>
          <a:bodyPr>
            <a:normAutofit/>
          </a:bodyPr>
          <a:lstStyle/>
          <a:p>
            <a:r>
              <a:rPr lang="fr-FR" sz="2000" dirty="0" smtClean="0">
                <a:latin typeface="Verdana" pitchFamily="34" charset="0"/>
              </a:rPr>
              <a:t>maladie </a:t>
            </a:r>
            <a:r>
              <a:rPr lang="fr-FR" sz="2000" dirty="0">
                <a:latin typeface="Verdana" pitchFamily="34" charset="0"/>
              </a:rPr>
              <a:t>de la peau et de l’œil provoquée par un ver, nématode la filaire </a:t>
            </a:r>
            <a:r>
              <a:rPr lang="fr-FR" sz="2000" dirty="0" err="1">
                <a:latin typeface="Verdana" pitchFamily="34" charset="0"/>
              </a:rPr>
              <a:t>loa</a:t>
            </a:r>
            <a:r>
              <a:rPr lang="fr-FR" sz="2000" dirty="0">
                <a:latin typeface="Verdana" pitchFamily="34" charset="0"/>
              </a:rPr>
              <a:t> </a:t>
            </a:r>
            <a:r>
              <a:rPr lang="fr-FR" sz="2000" dirty="0" err="1">
                <a:latin typeface="Verdana" pitchFamily="34" charset="0"/>
              </a:rPr>
              <a:t>loa</a:t>
            </a:r>
            <a:r>
              <a:rPr lang="fr-FR" sz="2000" dirty="0" smtClean="0">
                <a:latin typeface="Verdana" pitchFamily="34" charset="0"/>
              </a:rPr>
              <a:t>.</a:t>
            </a:r>
          </a:p>
          <a:p>
            <a:pPr>
              <a:buNone/>
            </a:pPr>
            <a:endParaRPr lang="fr-FR" sz="2000" dirty="0">
              <a:latin typeface="Verdana" pitchFamily="34" charset="0"/>
            </a:endParaRPr>
          </a:p>
          <a:p>
            <a:r>
              <a:rPr lang="fr-FR" sz="2000" dirty="0" smtClean="0">
                <a:latin typeface="Verdana" pitchFamily="34" charset="0"/>
              </a:rPr>
              <a:t>La </a:t>
            </a:r>
            <a:r>
              <a:rPr lang="fr-FR" sz="2000" dirty="0">
                <a:latin typeface="Verdana" pitchFamily="34" charset="0"/>
              </a:rPr>
              <a:t>maladie peut provoquer un gonflement rouge prurigineux sous cutané appelé « œdème de Calabar ». </a:t>
            </a:r>
          </a:p>
          <a:p>
            <a:pPr>
              <a:buNone/>
            </a:pPr>
            <a:endParaRPr lang="fr-FR" sz="2000" dirty="0">
              <a:latin typeface="Verdana" pitchFamily="34" charset="0"/>
            </a:endParaRPr>
          </a:p>
          <a:p>
            <a:r>
              <a:rPr lang="fr-FR" sz="2000" dirty="0">
                <a:latin typeface="Verdana" pitchFamily="34" charset="0"/>
              </a:rPr>
              <a:t>On estime que 2 à 13 millions d'humains sont atteints par les larves de </a:t>
            </a:r>
            <a:r>
              <a:rPr lang="fr-FR" sz="2000" dirty="0" err="1">
                <a:latin typeface="Verdana" pitchFamily="34" charset="0"/>
              </a:rPr>
              <a:t>loa</a:t>
            </a:r>
            <a:r>
              <a:rPr lang="fr-FR" sz="2000" dirty="0">
                <a:latin typeface="Verdana" pitchFamily="34" charset="0"/>
              </a:rPr>
              <a:t> Loa.</a:t>
            </a:r>
          </a:p>
        </p:txBody>
      </p:sp>
      <p:pic>
        <p:nvPicPr>
          <p:cNvPr id="3" name="Picture 5" descr="chrysops_adult_2"/>
          <p:cNvPicPr>
            <a:picLocks noChangeAspect="1" noChangeArrowheads="1"/>
          </p:cNvPicPr>
          <p:nvPr/>
        </p:nvPicPr>
        <p:blipFill>
          <a:blip r:embed="rId2" cstate="print"/>
          <a:srcRect l="5048" t="7030" r="5048" b="7030"/>
          <a:stretch>
            <a:fillRect/>
          </a:stretch>
        </p:blipFill>
        <p:spPr bwMode="auto">
          <a:xfrm rot="5400000">
            <a:off x="5498316" y="1502552"/>
            <a:ext cx="3657600" cy="2509837"/>
          </a:xfrm>
          <a:prstGeom prst="rect">
            <a:avLst/>
          </a:prstGeom>
          <a:noFill/>
        </p:spPr>
      </p:pic>
      <p:sp>
        <p:nvSpPr>
          <p:cNvPr id="5" name="ZoneTexte 4"/>
          <p:cNvSpPr txBox="1"/>
          <p:nvPr/>
        </p:nvSpPr>
        <p:spPr>
          <a:xfrm>
            <a:off x="1285852" y="214290"/>
            <a:ext cx="6286544" cy="646331"/>
          </a:xfrm>
          <a:prstGeom prst="rect">
            <a:avLst/>
          </a:prstGeom>
          <a:noFill/>
        </p:spPr>
        <p:txBody>
          <a:bodyPr wrap="square" rtlCol="0">
            <a:spAutoFit/>
          </a:bodyPr>
          <a:lstStyle/>
          <a:p>
            <a:r>
              <a:rPr lang="fr-FR" sz="3600" b="1" dirty="0" smtClean="0">
                <a:solidFill>
                  <a:srgbClr val="FF0000"/>
                </a:solidFill>
                <a:latin typeface="Verdana" pitchFamily="34" charset="0"/>
              </a:rPr>
              <a:t>Filariose à </a:t>
            </a:r>
            <a:r>
              <a:rPr lang="fr-FR" sz="3600" b="1" dirty="0" err="1" smtClean="0">
                <a:solidFill>
                  <a:srgbClr val="FF0000"/>
                </a:solidFill>
                <a:latin typeface="Verdana" pitchFamily="34" charset="0"/>
              </a:rPr>
              <a:t>loa</a:t>
            </a:r>
            <a:r>
              <a:rPr lang="fr-FR" sz="3600" b="1" dirty="0" smtClean="0">
                <a:solidFill>
                  <a:srgbClr val="FF0000"/>
                </a:solidFill>
                <a:latin typeface="Verdana" pitchFamily="34" charset="0"/>
              </a:rPr>
              <a:t> Loa</a:t>
            </a:r>
            <a:r>
              <a:rPr lang="fr-FR" sz="3600" dirty="0" smtClean="0">
                <a:solidFill>
                  <a:srgbClr val="FF0000"/>
                </a:solidFill>
                <a:latin typeface="Verdana" pitchFamily="34" charset="0"/>
              </a:rPr>
              <a:t> </a:t>
            </a:r>
            <a:endParaRPr lang="fr-FR" sz="3600" dirty="0">
              <a:solidFill>
                <a:srgbClr val="FF0000"/>
              </a:solidFill>
            </a:endParaRPr>
          </a:p>
        </p:txBody>
      </p:sp>
      <p:sp>
        <p:nvSpPr>
          <p:cNvPr id="6" name="Rectangle 5"/>
          <p:cNvSpPr/>
          <p:nvPr/>
        </p:nvSpPr>
        <p:spPr>
          <a:xfrm>
            <a:off x="5857884" y="4786322"/>
            <a:ext cx="2928958" cy="707886"/>
          </a:xfrm>
          <a:prstGeom prst="rect">
            <a:avLst/>
          </a:prstGeom>
        </p:spPr>
        <p:txBody>
          <a:bodyPr wrap="square">
            <a:spAutoFit/>
          </a:bodyPr>
          <a:lstStyle/>
          <a:p>
            <a:pPr marL="342900" lvl="0" indent="-342900">
              <a:spcBef>
                <a:spcPct val="20000"/>
              </a:spcBef>
            </a:pPr>
            <a:r>
              <a:rPr lang="fr-FR" sz="2000" dirty="0" smtClean="0">
                <a:solidFill>
                  <a:prstClr val="black"/>
                </a:solidFill>
                <a:latin typeface="Verdana" pitchFamily="34" charset="0"/>
              </a:rPr>
              <a:t>Vecteur = taon ou  mouche à mangue </a:t>
            </a:r>
          </a:p>
        </p:txBody>
      </p:sp>
      <p:pic>
        <p:nvPicPr>
          <p:cNvPr id="7" name="Image 6" descr="mcourslogo.jpg"/>
          <p:cNvPicPr>
            <a:picLocks noChangeAspect="1"/>
          </p:cNvPicPr>
          <p:nvPr/>
        </p:nvPicPr>
        <p:blipFill>
          <a:blip r:embed="rId3"/>
          <a:stretch>
            <a:fillRect/>
          </a:stretch>
        </p:blipFill>
        <p:spPr>
          <a:xfrm>
            <a:off x="1928794" y="5786454"/>
            <a:ext cx="4457700" cy="571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395288" y="333375"/>
            <a:ext cx="8229600" cy="6335713"/>
          </a:xfrm>
        </p:spPr>
        <p:txBody>
          <a:bodyPr/>
          <a:lstStyle/>
          <a:p>
            <a:r>
              <a:rPr lang="fr-FR" sz="2000">
                <a:latin typeface="Verdana" pitchFamily="34" charset="0"/>
              </a:rPr>
              <a:t>Les vers morts peuvent provoquer des abcès chroniques, qui peuvent mener à la formation de granulomes et de fibrose.</a:t>
            </a:r>
          </a:p>
          <a:p>
            <a:endParaRPr lang="fr-FR" sz="2000">
              <a:latin typeface="Verdana" pitchFamily="34" charset="0"/>
            </a:endParaRPr>
          </a:p>
          <a:p>
            <a:pPr>
              <a:buFont typeface="Wingdings" pitchFamily="2" charset="2"/>
              <a:buNone/>
            </a:pPr>
            <a:endParaRPr lang="fr-FR" sz="2000">
              <a:latin typeface="Verdana" pitchFamily="34" charset="0"/>
            </a:endParaRPr>
          </a:p>
        </p:txBody>
      </p:sp>
      <p:pic>
        <p:nvPicPr>
          <p:cNvPr id="38916" name="Picture 4" descr="loa_loa_eye"/>
          <p:cNvPicPr>
            <a:picLocks noChangeAspect="1" noChangeArrowheads="1"/>
          </p:cNvPicPr>
          <p:nvPr/>
        </p:nvPicPr>
        <p:blipFill>
          <a:blip r:embed="rId2" cstate="print"/>
          <a:srcRect l="3822" t="5130" r="3822" b="5130"/>
          <a:stretch>
            <a:fillRect/>
          </a:stretch>
        </p:blipFill>
        <p:spPr bwMode="auto">
          <a:xfrm>
            <a:off x="3286116" y="1214422"/>
            <a:ext cx="3657600" cy="2647950"/>
          </a:xfrm>
          <a:prstGeom prst="rect">
            <a:avLst/>
          </a:prstGeom>
          <a:noFill/>
        </p:spPr>
      </p:pic>
      <p:pic>
        <p:nvPicPr>
          <p:cNvPr id="38917" name="Picture 5" descr="calabar swelling"/>
          <p:cNvPicPr>
            <a:picLocks noChangeAspect="1" noChangeArrowheads="1"/>
          </p:cNvPicPr>
          <p:nvPr/>
        </p:nvPicPr>
        <p:blipFill>
          <a:blip r:embed="rId3" cstate="print"/>
          <a:srcRect/>
          <a:stretch>
            <a:fillRect/>
          </a:stretch>
        </p:blipFill>
        <p:spPr bwMode="auto">
          <a:xfrm>
            <a:off x="285720" y="3357562"/>
            <a:ext cx="2895600" cy="2686050"/>
          </a:xfrm>
          <a:prstGeom prst="rect">
            <a:avLst/>
          </a:prstGeom>
          <a:noFill/>
          <a:ln w="9525">
            <a:noFill/>
            <a:miter lim="800000"/>
            <a:headEnd/>
            <a:tailEnd/>
          </a:ln>
        </p:spPr>
      </p:pic>
      <p:pic>
        <p:nvPicPr>
          <p:cNvPr id="5" name="Picture 9" descr="msotw9_temp0"/>
          <p:cNvPicPr>
            <a:picLocks noChangeAspect="1" noChangeArrowheads="1"/>
          </p:cNvPicPr>
          <p:nvPr/>
        </p:nvPicPr>
        <p:blipFill>
          <a:blip r:embed="rId4" cstate="print">
            <a:lum bright="-30000"/>
          </a:blip>
          <a:srcRect/>
          <a:stretch>
            <a:fillRect/>
          </a:stretch>
        </p:blipFill>
        <p:spPr bwMode="auto">
          <a:xfrm>
            <a:off x="7000892" y="2428868"/>
            <a:ext cx="1914525" cy="3048000"/>
          </a:xfrm>
          <a:prstGeom prst="rect">
            <a:avLst/>
          </a:prstGeom>
          <a:noFill/>
          <a:ln w="9525">
            <a:noFill/>
            <a:miter lim="800000"/>
            <a:headEnd/>
            <a:tailEnd/>
          </a:ln>
          <a:effectLst/>
        </p:spPr>
      </p:pic>
      <p:sp>
        <p:nvSpPr>
          <p:cNvPr id="6" name="ZoneTexte 5"/>
          <p:cNvSpPr txBox="1"/>
          <p:nvPr/>
        </p:nvSpPr>
        <p:spPr>
          <a:xfrm>
            <a:off x="6929454" y="5786454"/>
            <a:ext cx="2214546" cy="707886"/>
          </a:xfrm>
          <a:prstGeom prst="rect">
            <a:avLst/>
          </a:prstGeom>
          <a:noFill/>
        </p:spPr>
        <p:txBody>
          <a:bodyPr wrap="square" rtlCol="0">
            <a:spAutoFit/>
          </a:bodyPr>
          <a:lstStyle/>
          <a:p>
            <a:r>
              <a:rPr lang="fr-FR" sz="2000" b="1" dirty="0" smtClean="0"/>
              <a:t>Extraction oculaire des adultes</a:t>
            </a:r>
            <a:endParaRPr lang="fr-F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anim calcmode="lin" valueType="num">
                                      <p:cBhvr additive="base">
                                        <p:cTn id="7" dur="500" fill="hold"/>
                                        <p:tgtEl>
                                          <p:spTgt spid="38916"/>
                                        </p:tgtEl>
                                        <p:attrNameLst>
                                          <p:attrName>ppt_x</p:attrName>
                                        </p:attrNameLst>
                                      </p:cBhvr>
                                      <p:tavLst>
                                        <p:tav tm="0">
                                          <p:val>
                                            <p:strVal val="#ppt_x"/>
                                          </p:val>
                                        </p:tav>
                                        <p:tav tm="100000">
                                          <p:val>
                                            <p:strVal val="#ppt_x"/>
                                          </p:val>
                                        </p:tav>
                                      </p:tavLst>
                                    </p:anim>
                                    <p:anim calcmode="lin" valueType="num">
                                      <p:cBhvr additive="base">
                                        <p:cTn id="8" dur="500" fill="hold"/>
                                        <p:tgtEl>
                                          <p:spTgt spid="389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8917"/>
                                        </p:tgtEl>
                                        <p:attrNameLst>
                                          <p:attrName>style.visibility</p:attrName>
                                        </p:attrNameLst>
                                      </p:cBhvr>
                                      <p:to>
                                        <p:strVal val="visible"/>
                                      </p:to>
                                    </p:set>
                                    <p:animEffect transition="in" filter="diamond(in)">
                                      <p:cBhvr>
                                        <p:cTn id="13" dur="2000"/>
                                        <p:tgtEl>
                                          <p:spTgt spid="38917"/>
                                        </p:tgtEl>
                                      </p:cBhvr>
                                    </p:animEffect>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pPr algn="l"/>
            <a:r>
              <a:rPr lang="fr-FR" sz="2800">
                <a:latin typeface="Comic Sans MS" pitchFamily="66" charset="0"/>
              </a:rPr>
              <a:t>  </a:t>
            </a:r>
            <a:r>
              <a:rPr lang="fr-FR" sz="2800">
                <a:solidFill>
                  <a:schemeClr val="accent1"/>
                </a:solidFill>
                <a:latin typeface="Comic Sans MS" pitchFamily="66" charset="0"/>
              </a:rPr>
              <a:t>Cycle de développement?</a:t>
            </a:r>
          </a:p>
        </p:txBody>
      </p:sp>
      <p:sp>
        <p:nvSpPr>
          <p:cNvPr id="34819" name="Rectangle 3"/>
          <p:cNvSpPr>
            <a:spLocks noGrp="1" noChangeArrowheads="1"/>
          </p:cNvSpPr>
          <p:nvPr>
            <p:ph type="body" idx="1"/>
          </p:nvPr>
        </p:nvSpPr>
        <p:spPr/>
        <p:txBody>
          <a:bodyPr/>
          <a:lstStyle/>
          <a:p>
            <a:pPr>
              <a:lnSpc>
                <a:spcPct val="80000"/>
              </a:lnSpc>
            </a:pPr>
            <a:r>
              <a:rPr lang="fr-FR" sz="2000" dirty="0">
                <a:latin typeface="Verdana" pitchFamily="34" charset="0"/>
              </a:rPr>
              <a:t>Le vecteur de la filariose </a:t>
            </a:r>
            <a:r>
              <a:rPr lang="fr-FR" sz="2000" dirty="0" err="1">
                <a:latin typeface="Verdana" pitchFamily="34" charset="0"/>
              </a:rPr>
              <a:t>loa</a:t>
            </a:r>
            <a:r>
              <a:rPr lang="fr-FR" sz="2000" dirty="0">
                <a:latin typeface="Verdana" pitchFamily="34" charset="0"/>
              </a:rPr>
              <a:t> Loa sont des mouches de deux espèces hématophages du </a:t>
            </a:r>
            <a:r>
              <a:rPr lang="fr-FR" sz="2000" i="1" dirty="0">
                <a:latin typeface="Verdana" pitchFamily="34" charset="0"/>
              </a:rPr>
              <a:t>genre </a:t>
            </a:r>
            <a:r>
              <a:rPr lang="fr-FR" sz="2000" i="1" dirty="0" err="1">
                <a:latin typeface="Verdana" pitchFamily="34" charset="0"/>
              </a:rPr>
              <a:t>Chrysops</a:t>
            </a:r>
            <a:r>
              <a:rPr lang="fr-FR" sz="2000" dirty="0">
                <a:latin typeface="Verdana" pitchFamily="34" charset="0"/>
              </a:rPr>
              <a:t>, </a:t>
            </a:r>
            <a:r>
              <a:rPr lang="fr-FR" sz="2000" i="1" dirty="0">
                <a:latin typeface="Verdana" pitchFamily="34" charset="0"/>
              </a:rPr>
              <a:t>C. </a:t>
            </a:r>
            <a:r>
              <a:rPr lang="fr-FR" sz="2000" i="1" dirty="0" err="1">
                <a:latin typeface="Verdana" pitchFamily="34" charset="0"/>
              </a:rPr>
              <a:t>silacea</a:t>
            </a:r>
            <a:r>
              <a:rPr lang="fr-FR" sz="2000" dirty="0">
                <a:latin typeface="Verdana" pitchFamily="34" charset="0"/>
              </a:rPr>
              <a:t> </a:t>
            </a:r>
            <a:r>
              <a:rPr lang="fr-FR" sz="2000" dirty="0" smtClean="0">
                <a:latin typeface="Verdana" pitchFamily="34" charset="0"/>
              </a:rPr>
              <a:t>et</a:t>
            </a:r>
          </a:p>
          <a:p>
            <a:pPr>
              <a:lnSpc>
                <a:spcPct val="80000"/>
              </a:lnSpc>
              <a:buNone/>
            </a:pPr>
            <a:r>
              <a:rPr lang="fr-FR" sz="2000" dirty="0" smtClean="0">
                <a:latin typeface="Verdana" pitchFamily="34" charset="0"/>
              </a:rPr>
              <a:t> </a:t>
            </a:r>
            <a:r>
              <a:rPr lang="fr-FR" sz="2000" i="1" dirty="0">
                <a:latin typeface="Verdana" pitchFamily="34" charset="0"/>
              </a:rPr>
              <a:t>C</a:t>
            </a:r>
            <a:r>
              <a:rPr lang="fr-FR" sz="2000" i="1" dirty="0" smtClean="0">
                <a:latin typeface="Verdana" pitchFamily="34" charset="0"/>
              </a:rPr>
              <a:t>. </a:t>
            </a:r>
            <a:r>
              <a:rPr lang="fr-FR" sz="2000" i="1" dirty="0" err="1" smtClean="0">
                <a:latin typeface="Verdana" pitchFamily="34" charset="0"/>
              </a:rPr>
              <a:t>dimidiata</a:t>
            </a:r>
            <a:r>
              <a:rPr lang="fr-FR" sz="2000" dirty="0" smtClean="0">
                <a:latin typeface="Verdana" pitchFamily="34" charset="0"/>
              </a:rPr>
              <a:t> </a:t>
            </a:r>
            <a:endParaRPr lang="fr-FR" sz="2000" dirty="0">
              <a:latin typeface="Verdana" pitchFamily="34" charset="0"/>
            </a:endParaRPr>
          </a:p>
          <a:p>
            <a:pPr>
              <a:lnSpc>
                <a:spcPct val="80000"/>
              </a:lnSpc>
            </a:pPr>
            <a:endParaRPr lang="fr-FR" sz="2000" dirty="0">
              <a:latin typeface="Verdana" pitchFamily="34" charset="0"/>
            </a:endParaRPr>
          </a:p>
          <a:p>
            <a:pPr>
              <a:lnSpc>
                <a:spcPct val="80000"/>
              </a:lnSpc>
            </a:pPr>
            <a:r>
              <a:rPr lang="fr-FR" sz="2000" dirty="0">
                <a:latin typeface="Verdana" pitchFamily="34" charset="0"/>
              </a:rPr>
              <a:t>Pendant le repas de sang, une mouche infectée (du genre </a:t>
            </a:r>
            <a:r>
              <a:rPr lang="fr-FR" sz="2000" i="1" dirty="0" err="1">
                <a:latin typeface="Verdana" pitchFamily="34" charset="0"/>
              </a:rPr>
              <a:t>Chrysops</a:t>
            </a:r>
            <a:r>
              <a:rPr lang="fr-FR" sz="2000" dirty="0">
                <a:latin typeface="Verdana" pitchFamily="34" charset="0"/>
              </a:rPr>
              <a:t> , une mouche piquant le jour) injecte une larve filaire du troisième stade dans la peau de l’hôte humain, où ils pénètrent dans la plaie de morsure. </a:t>
            </a:r>
          </a:p>
          <a:p>
            <a:pPr>
              <a:lnSpc>
                <a:spcPct val="80000"/>
              </a:lnSpc>
            </a:pPr>
            <a:endParaRPr lang="fr-FR" sz="2000" dirty="0">
              <a:latin typeface="Verdana" pitchFamily="34" charset="0"/>
            </a:endParaRPr>
          </a:p>
          <a:p>
            <a:pPr>
              <a:lnSpc>
                <a:spcPct val="80000"/>
              </a:lnSpc>
            </a:pPr>
            <a:r>
              <a:rPr lang="fr-FR" sz="2000" dirty="0">
                <a:latin typeface="Verdana" pitchFamily="34" charset="0"/>
              </a:rPr>
              <a:t>Les larves se transforment en vers adultes qui résident généralement dans le tissu sous-cutané.</a:t>
            </a:r>
          </a:p>
          <a:p>
            <a:pPr>
              <a:lnSpc>
                <a:spcPct val="80000"/>
              </a:lnSpc>
            </a:pPr>
            <a:endParaRPr lang="fr-FR" sz="2000" dirty="0">
              <a:latin typeface="Verdana" pitchFamily="34" charset="0"/>
            </a:endParaRPr>
          </a:p>
          <a:p>
            <a:pPr>
              <a:lnSpc>
                <a:spcPct val="80000"/>
              </a:lnSpc>
            </a:pPr>
            <a:r>
              <a:rPr lang="fr-FR" sz="2000" dirty="0">
                <a:latin typeface="Verdana" pitchFamily="34" charset="0"/>
              </a:rPr>
              <a:t>Les vers femelles mesurent 40 à 70 </a:t>
            </a:r>
            <a:r>
              <a:rPr lang="fr-FR" sz="2000" dirty="0" smtClean="0">
                <a:latin typeface="Verdana" pitchFamily="34" charset="0"/>
              </a:rPr>
              <a:t>mm </a:t>
            </a:r>
            <a:r>
              <a:rPr lang="fr-FR" sz="2000" dirty="0">
                <a:latin typeface="Verdana" pitchFamily="34" charset="0"/>
              </a:rPr>
              <a:t>de </a:t>
            </a:r>
            <a:r>
              <a:rPr lang="fr-FR" sz="2000" dirty="0" smtClean="0">
                <a:latin typeface="Verdana" pitchFamily="34" charset="0"/>
              </a:rPr>
              <a:t>L et </a:t>
            </a:r>
            <a:r>
              <a:rPr lang="fr-FR" sz="2000" dirty="0">
                <a:latin typeface="Verdana" pitchFamily="34" charset="0"/>
              </a:rPr>
              <a:t>0,5 </a:t>
            </a:r>
            <a:r>
              <a:rPr lang="fr-FR" sz="2000" dirty="0" smtClean="0">
                <a:latin typeface="Verdana" pitchFamily="34" charset="0"/>
              </a:rPr>
              <a:t>mm </a:t>
            </a:r>
            <a:r>
              <a:rPr lang="fr-FR" sz="2000" dirty="0">
                <a:latin typeface="Verdana" pitchFamily="34" charset="0"/>
              </a:rPr>
              <a:t>de diamètre, alors que les mâles mesurent 30 à 34 </a:t>
            </a:r>
            <a:r>
              <a:rPr lang="fr-FR" sz="2000" dirty="0" smtClean="0">
                <a:latin typeface="Verdana" pitchFamily="34" charset="0"/>
              </a:rPr>
              <a:t>mm de L </a:t>
            </a:r>
            <a:r>
              <a:rPr lang="fr-FR" sz="2000" dirty="0">
                <a:latin typeface="Verdana" pitchFamily="34" charset="0"/>
              </a:rPr>
              <a:t>et 0,35 à 0,43 </a:t>
            </a:r>
            <a:r>
              <a:rPr lang="fr-FR" sz="2000" dirty="0" smtClean="0">
                <a:latin typeface="Verdana" pitchFamily="34" charset="0"/>
              </a:rPr>
              <a:t>mm </a:t>
            </a:r>
            <a:r>
              <a:rPr lang="fr-FR" sz="2000" dirty="0">
                <a:latin typeface="Verdana" pitchFamily="34" charset="0"/>
              </a:rPr>
              <a:t>de diamètre. </a:t>
            </a:r>
          </a:p>
          <a:p>
            <a:pPr>
              <a:lnSpc>
                <a:spcPct val="80000"/>
              </a:lnSpc>
            </a:pPr>
            <a:endParaRPr lang="fr-FR" sz="2000" dirty="0">
              <a:latin typeface="Verdana"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14348" y="1214422"/>
            <a:ext cx="7772400" cy="1470025"/>
          </a:xfrm>
        </p:spPr>
        <p:txBody>
          <a:bodyPr>
            <a:normAutofit/>
          </a:bodyPr>
          <a:lstStyle/>
          <a:p>
            <a:r>
              <a:rPr lang="fr-FR" sz="6000" b="1" dirty="0" smtClean="0">
                <a:solidFill>
                  <a:srgbClr val="FF0000"/>
                </a:solidFill>
              </a:rPr>
              <a:t>Onchocercose équine</a:t>
            </a:r>
            <a:endParaRPr lang="fr-FR" sz="6000" b="1" dirty="0">
              <a:solidFill>
                <a:srgbClr val="FF0000"/>
              </a:solidFill>
            </a:endParaRPr>
          </a:p>
        </p:txBody>
      </p:sp>
      <p:pic>
        <p:nvPicPr>
          <p:cNvPr id="3" name="Picture 6" descr="2"/>
          <p:cNvPicPr>
            <a:picLocks noChangeAspect="1" noChangeArrowheads="1"/>
          </p:cNvPicPr>
          <p:nvPr/>
        </p:nvPicPr>
        <p:blipFill>
          <a:blip r:embed="rId2" cstate="print"/>
          <a:srcRect/>
          <a:stretch>
            <a:fillRect/>
          </a:stretch>
        </p:blipFill>
        <p:spPr bwMode="auto">
          <a:xfrm>
            <a:off x="1857356" y="2643182"/>
            <a:ext cx="5465007" cy="364333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fr-FR" dirty="0" smtClean="0">
                <a:solidFill>
                  <a:srgbClr val="FF0000"/>
                </a:solidFill>
              </a:rPr>
              <a:t>Onchocercose équine</a:t>
            </a:r>
            <a:endParaRPr lang="fr-FR" dirty="0">
              <a:solidFill>
                <a:srgbClr val="FF0000"/>
              </a:solidFill>
            </a:endParaRPr>
          </a:p>
        </p:txBody>
      </p:sp>
      <p:sp>
        <p:nvSpPr>
          <p:cNvPr id="4099" name="Rectangle 3"/>
          <p:cNvSpPr>
            <a:spLocks noGrp="1" noChangeArrowheads="1"/>
          </p:cNvSpPr>
          <p:nvPr>
            <p:ph type="body" idx="1"/>
          </p:nvPr>
        </p:nvSpPr>
        <p:spPr/>
        <p:txBody>
          <a:bodyPr>
            <a:normAutofit fontScale="85000" lnSpcReduction="20000"/>
          </a:bodyPr>
          <a:lstStyle/>
          <a:p>
            <a:r>
              <a:rPr lang="fr-FR" dirty="0" smtClean="0">
                <a:latin typeface="Arial" charset="0"/>
              </a:rPr>
              <a:t>L'onchocercose </a:t>
            </a:r>
            <a:r>
              <a:rPr lang="fr-FR" dirty="0">
                <a:latin typeface="Arial" charset="0"/>
              </a:rPr>
              <a:t>des équidés est une filariose des </a:t>
            </a:r>
            <a:r>
              <a:rPr lang="fr-FR" dirty="0" smtClean="0">
                <a:latin typeface="Arial" charset="0"/>
              </a:rPr>
              <a:t>ligaments</a:t>
            </a:r>
          </a:p>
          <a:p>
            <a:pPr>
              <a:buNone/>
            </a:pPr>
            <a:endParaRPr lang="fr-FR" dirty="0" smtClean="0">
              <a:latin typeface="Arial" charset="0"/>
            </a:endParaRPr>
          </a:p>
          <a:p>
            <a:r>
              <a:rPr lang="fr-FR" dirty="0" smtClean="0">
                <a:latin typeface="Arial" charset="0"/>
              </a:rPr>
              <a:t>la </a:t>
            </a:r>
            <a:r>
              <a:rPr lang="fr-FR" dirty="0">
                <a:latin typeface="Arial" charset="0"/>
              </a:rPr>
              <a:t>transmission est assurée par des insectes hématophages</a:t>
            </a:r>
            <a:r>
              <a:rPr lang="fr-FR" dirty="0"/>
              <a:t>. </a:t>
            </a:r>
            <a:r>
              <a:rPr lang="fr-FR" dirty="0" smtClean="0">
                <a:latin typeface="Arial" charset="0"/>
              </a:rPr>
              <a:t>Deux espèces :</a:t>
            </a:r>
          </a:p>
          <a:p>
            <a:pPr>
              <a:buNone/>
            </a:pPr>
            <a:r>
              <a:rPr lang="fr-FR" dirty="0" smtClean="0">
                <a:latin typeface="Arial" charset="0"/>
              </a:rPr>
              <a:t> </a:t>
            </a:r>
          </a:p>
          <a:p>
            <a:pPr>
              <a:buNone/>
            </a:pPr>
            <a:r>
              <a:rPr lang="fr-FR" i="1" dirty="0" smtClean="0">
                <a:latin typeface="Arial" charset="0"/>
              </a:rPr>
              <a:t>		</a:t>
            </a:r>
            <a:r>
              <a:rPr lang="fr-FR" i="1" dirty="0" err="1" smtClean="0">
                <a:latin typeface="Arial" charset="0"/>
              </a:rPr>
              <a:t>Onchocerca</a:t>
            </a:r>
            <a:r>
              <a:rPr lang="fr-FR" i="1" dirty="0" smtClean="0">
                <a:latin typeface="Arial" charset="0"/>
              </a:rPr>
              <a:t> </a:t>
            </a:r>
            <a:r>
              <a:rPr lang="fr-FR" i="1" dirty="0" err="1" smtClean="0">
                <a:latin typeface="Arial" charset="0"/>
              </a:rPr>
              <a:t>reticulata</a:t>
            </a:r>
            <a:r>
              <a:rPr lang="fr-FR" i="1" dirty="0" smtClean="0">
                <a:latin typeface="Arial" charset="0"/>
              </a:rPr>
              <a:t> </a:t>
            </a:r>
            <a:r>
              <a:rPr lang="fr-FR" dirty="0" smtClean="0">
                <a:latin typeface="Arial" charset="0"/>
              </a:rPr>
              <a:t>est responsable de l'onchocercose du ligament suspenseur du boulet, </a:t>
            </a:r>
          </a:p>
          <a:p>
            <a:pPr>
              <a:buNone/>
            </a:pPr>
            <a:r>
              <a:rPr lang="fr-FR" dirty="0" smtClean="0">
                <a:latin typeface="Arial" charset="0"/>
              </a:rPr>
              <a:t> </a:t>
            </a:r>
          </a:p>
          <a:p>
            <a:pPr>
              <a:buNone/>
            </a:pPr>
            <a:r>
              <a:rPr lang="fr-FR" dirty="0" smtClean="0">
                <a:latin typeface="Arial" charset="0"/>
              </a:rPr>
              <a:t>		</a:t>
            </a:r>
            <a:r>
              <a:rPr lang="fr-FR" i="1" dirty="0" err="1" smtClean="0">
                <a:latin typeface="Arial" charset="0"/>
              </a:rPr>
              <a:t>Onchocerca</a:t>
            </a:r>
            <a:r>
              <a:rPr lang="fr-FR" i="1" dirty="0" smtClean="0">
                <a:latin typeface="Arial" charset="0"/>
              </a:rPr>
              <a:t> </a:t>
            </a:r>
            <a:r>
              <a:rPr lang="fr-FR" i="1" dirty="0" err="1" smtClean="0">
                <a:latin typeface="Arial" charset="0"/>
              </a:rPr>
              <a:t>cervicalis</a:t>
            </a:r>
            <a:r>
              <a:rPr lang="fr-FR" i="1" dirty="0" smtClean="0">
                <a:latin typeface="Arial" charset="0"/>
              </a:rPr>
              <a:t> </a:t>
            </a:r>
            <a:r>
              <a:rPr lang="fr-FR" dirty="0" smtClean="0">
                <a:latin typeface="Arial" charset="0"/>
              </a:rPr>
              <a:t>provoque l'onchocercose du ligament cervical. </a:t>
            </a:r>
            <a:endParaRPr lang="fr-FR" dirty="0"/>
          </a:p>
        </p:txBody>
      </p:sp>
      <p:pic>
        <p:nvPicPr>
          <p:cNvPr id="4" name="Picture 4" descr="tn_6-2-1"/>
          <p:cNvPicPr>
            <a:picLocks noChangeAspect="1" noChangeArrowheads="1"/>
          </p:cNvPicPr>
          <p:nvPr/>
        </p:nvPicPr>
        <p:blipFill>
          <a:blip r:embed="rId2" cstate="print"/>
          <a:srcRect/>
          <a:stretch>
            <a:fillRect/>
          </a:stretch>
        </p:blipFill>
        <p:spPr>
          <a:xfrm>
            <a:off x="6929454" y="5072074"/>
            <a:ext cx="2016125" cy="1506537"/>
          </a:xfrm>
          <a:prstGeom prst="rect">
            <a:avLst/>
          </a:prstGeom>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LES ONCHOCERQUES</a:t>
            </a:r>
            <a:endParaRPr lang="fr-FR"/>
          </a:p>
        </p:txBody>
      </p:sp>
      <p:sp>
        <p:nvSpPr>
          <p:cNvPr id="38915" name="Rectangle 3"/>
          <p:cNvSpPr>
            <a:spLocks noGrp="1" noChangeArrowheads="1"/>
          </p:cNvSpPr>
          <p:nvPr>
            <p:ph type="body" idx="1"/>
          </p:nvPr>
        </p:nvSpPr>
        <p:spPr/>
        <p:txBody>
          <a:bodyPr/>
          <a:lstStyle/>
          <a:p>
            <a:endParaRPr lang="fr-FR"/>
          </a:p>
        </p:txBody>
      </p:sp>
      <p:pic>
        <p:nvPicPr>
          <p:cNvPr id="38916" name="Picture 4" descr="http://www.parasitologie-equine.fr/uploads/kN/J9/kNJ9dKhom3yYD-s3K436Tw/onchocercose.jpg"/>
          <p:cNvPicPr>
            <a:picLocks noChangeAspect="1" noChangeArrowheads="1"/>
          </p:cNvPicPr>
          <p:nvPr/>
        </p:nvPicPr>
        <p:blipFill>
          <a:blip r:embed="rId2" r:link="rId3" cstate="print"/>
          <a:srcRect/>
          <a:stretch>
            <a:fillRect/>
          </a:stretch>
        </p:blipFill>
        <p:spPr bwMode="auto">
          <a:xfrm>
            <a:off x="468313" y="1268413"/>
            <a:ext cx="8207375" cy="5184775"/>
          </a:xfrm>
          <a:prstGeom prst="rect">
            <a:avLst/>
          </a:prstGeom>
          <a:noFill/>
        </p:spPr>
      </p:pic>
      <p:grpSp>
        <p:nvGrpSpPr>
          <p:cNvPr id="2" name="Group 5"/>
          <p:cNvGrpSpPr>
            <a:grpSpLocks/>
          </p:cNvGrpSpPr>
          <p:nvPr/>
        </p:nvGrpSpPr>
        <p:grpSpPr bwMode="auto">
          <a:xfrm>
            <a:off x="-9525" y="0"/>
            <a:ext cx="3419475" cy="2705100"/>
            <a:chOff x="-15" y="-60"/>
            <a:chExt cx="5385" cy="4260"/>
          </a:xfrm>
        </p:grpSpPr>
        <p:sp>
          <p:nvSpPr>
            <p:cNvPr id="38922" name="Rectangle 10"/>
            <p:cNvSpPr>
              <a:spLocks noChangeArrowheads="1"/>
            </p:cNvSpPr>
            <p:nvPr/>
          </p:nvSpPr>
          <p:spPr bwMode="auto">
            <a:xfrm>
              <a:off x="-15" y="300"/>
              <a:ext cx="1755" cy="255"/>
            </a:xfrm>
            <a:prstGeom prst="rect">
              <a:avLst/>
            </a:prstGeom>
            <a:noFill/>
            <a:ln w="9525">
              <a:noFill/>
              <a:miter lim="800000"/>
              <a:headEnd/>
              <a:tailEnd/>
            </a:ln>
          </p:spPr>
          <p:txBody>
            <a:bodyPr/>
            <a:lstStyle/>
            <a:p>
              <a:endParaRPr lang="fr-FR"/>
            </a:p>
          </p:txBody>
        </p:sp>
        <p:sp>
          <p:nvSpPr>
            <p:cNvPr id="38921" name="Rectangle 9"/>
            <p:cNvSpPr>
              <a:spLocks noChangeArrowheads="1"/>
            </p:cNvSpPr>
            <p:nvPr/>
          </p:nvSpPr>
          <p:spPr bwMode="auto">
            <a:xfrm>
              <a:off x="15" y="1995"/>
              <a:ext cx="810" cy="345"/>
            </a:xfrm>
            <a:prstGeom prst="rect">
              <a:avLst/>
            </a:prstGeom>
            <a:noFill/>
            <a:ln w="9525">
              <a:noFill/>
              <a:miter lim="800000"/>
              <a:headEnd/>
              <a:tailEnd/>
            </a:ln>
          </p:spPr>
          <p:txBody>
            <a:bodyPr/>
            <a:lstStyle/>
            <a:p>
              <a:endParaRPr lang="fr-FR"/>
            </a:p>
          </p:txBody>
        </p:sp>
        <p:sp>
          <p:nvSpPr>
            <p:cNvPr id="38920" name="Rectangle 8"/>
            <p:cNvSpPr>
              <a:spLocks noChangeArrowheads="1"/>
            </p:cNvSpPr>
            <p:nvPr/>
          </p:nvSpPr>
          <p:spPr bwMode="auto">
            <a:xfrm>
              <a:off x="1890" y="3780"/>
              <a:ext cx="1290" cy="420"/>
            </a:xfrm>
            <a:prstGeom prst="rect">
              <a:avLst/>
            </a:prstGeom>
            <a:noFill/>
            <a:ln w="9525">
              <a:noFill/>
              <a:miter lim="800000"/>
              <a:headEnd/>
              <a:tailEnd/>
            </a:ln>
          </p:spPr>
          <p:txBody>
            <a:bodyPr/>
            <a:lstStyle/>
            <a:p>
              <a:endParaRPr lang="fr-FR"/>
            </a:p>
          </p:txBody>
        </p:sp>
        <p:sp>
          <p:nvSpPr>
            <p:cNvPr id="38919" name="Rectangle 7"/>
            <p:cNvSpPr>
              <a:spLocks noChangeArrowheads="1"/>
            </p:cNvSpPr>
            <p:nvPr/>
          </p:nvSpPr>
          <p:spPr bwMode="auto">
            <a:xfrm>
              <a:off x="4200" y="1815"/>
              <a:ext cx="1170" cy="480"/>
            </a:xfrm>
            <a:prstGeom prst="rect">
              <a:avLst/>
            </a:prstGeom>
            <a:noFill/>
            <a:ln w="9525">
              <a:noFill/>
              <a:miter lim="800000"/>
              <a:headEnd/>
              <a:tailEnd/>
            </a:ln>
          </p:spPr>
          <p:txBody>
            <a:bodyPr/>
            <a:lstStyle/>
            <a:p>
              <a:endParaRPr lang="fr-FR"/>
            </a:p>
          </p:txBody>
        </p:sp>
        <p:sp>
          <p:nvSpPr>
            <p:cNvPr id="38918" name="Rectangle 6"/>
            <p:cNvSpPr>
              <a:spLocks noChangeArrowheads="1"/>
            </p:cNvSpPr>
            <p:nvPr/>
          </p:nvSpPr>
          <p:spPr bwMode="auto">
            <a:xfrm>
              <a:off x="2760" y="-60"/>
              <a:ext cx="915" cy="345"/>
            </a:xfrm>
            <a:prstGeom prst="rect">
              <a:avLst/>
            </a:prstGeom>
            <a:noFill/>
            <a:ln w="9525">
              <a:noFill/>
              <a:miter lim="800000"/>
              <a:headEnd/>
              <a:tailEnd/>
            </a:ln>
          </p:spPr>
          <p:txBody>
            <a:bodyPr/>
            <a:lstStyle/>
            <a:p>
              <a:endParaRPr lang="fr-FR"/>
            </a:p>
          </p:txBody>
        </p:sp>
      </p:grpSp>
      <p:sp>
        <p:nvSpPr>
          <p:cNvPr id="38923" name="Rectangle 11"/>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fr-FR"/>
          </a:p>
        </p:txBody>
      </p:sp>
      <p:sp>
        <p:nvSpPr>
          <p:cNvPr id="12" name="Rectangle 11"/>
          <p:cNvSpPr/>
          <p:nvPr/>
        </p:nvSpPr>
        <p:spPr>
          <a:xfrm>
            <a:off x="6072198" y="6000768"/>
            <a:ext cx="1785950" cy="646331"/>
          </a:xfrm>
          <a:prstGeom prst="rect">
            <a:avLst/>
          </a:prstGeom>
        </p:spPr>
        <p:txBody>
          <a:bodyPr wrap="square">
            <a:spAutoFit/>
          </a:bodyPr>
          <a:lstStyle/>
          <a:p>
            <a:r>
              <a:rPr lang="fr-FR" i="1" dirty="0" err="1" smtClean="0"/>
              <a:t>Culicoides</a:t>
            </a:r>
            <a:r>
              <a:rPr lang="fr-FR" dirty="0" smtClean="0"/>
              <a:t> </a:t>
            </a:r>
            <a:r>
              <a:rPr lang="fr-FR" dirty="0" err="1" smtClean="0"/>
              <a:t>spp</a:t>
            </a:r>
            <a:r>
              <a:rPr lang="fr-FR" dirty="0" smtClean="0"/>
              <a:t> = </a:t>
            </a:r>
          </a:p>
          <a:p>
            <a:r>
              <a:rPr lang="fr-FR" dirty="0" smtClean="0"/>
              <a:t>HI obligatoires </a:t>
            </a:r>
            <a:endParaRPr lang="fr-FR" dirty="0"/>
          </a:p>
        </p:txBody>
      </p:sp>
      <p:pic>
        <p:nvPicPr>
          <p:cNvPr id="13" name="Picture 5" descr="_44132680_sheep_iah_203"/>
          <p:cNvPicPr>
            <a:picLocks noChangeAspect="1" noChangeArrowheads="1"/>
          </p:cNvPicPr>
          <p:nvPr/>
        </p:nvPicPr>
        <p:blipFill>
          <a:blip r:embed="rId4" cstate="print"/>
          <a:srcRect/>
          <a:stretch>
            <a:fillRect/>
          </a:stretch>
        </p:blipFill>
        <p:spPr bwMode="auto">
          <a:xfrm>
            <a:off x="0" y="5410200"/>
            <a:ext cx="1933575" cy="14478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8243" name="Rectangle 3"/>
          <p:cNvSpPr>
            <a:spLocks noGrp="1" noChangeArrowheads="1"/>
          </p:cNvSpPr>
          <p:nvPr>
            <p:ph type="body" idx="1"/>
          </p:nvPr>
        </p:nvSpPr>
        <p:spPr>
          <a:xfrm>
            <a:off x="1571604" y="1714488"/>
            <a:ext cx="5543560" cy="1471610"/>
          </a:xfrm>
        </p:spPr>
        <p:txBody>
          <a:bodyPr>
            <a:normAutofit fontScale="92500" lnSpcReduction="10000"/>
          </a:bodyPr>
          <a:lstStyle/>
          <a:p>
            <a:pPr>
              <a:buFontTx/>
              <a:buNone/>
            </a:pPr>
            <a:r>
              <a:rPr lang="fr-FR" sz="6600" dirty="0">
                <a:solidFill>
                  <a:srgbClr val="FF0000"/>
                </a:solidFill>
              </a:rPr>
              <a:t>Ankylostomiase</a:t>
            </a:r>
          </a:p>
          <a:p>
            <a:pPr>
              <a:buFontTx/>
              <a:buNone/>
            </a:pPr>
            <a:r>
              <a:rPr lang="fr-FR" dirty="0">
                <a:solidFill>
                  <a:srgbClr val="FF0000"/>
                </a:solidFill>
              </a:rPr>
              <a:t>                                                                                                       </a:t>
            </a:r>
          </a:p>
          <a:p>
            <a:pPr>
              <a:buFontTx/>
              <a:buNone/>
            </a:pP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with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 calcmode="lin" valueType="num">
                                      <p:cBhvr>
                                        <p:cTn id="7" dur="15000" fill="hold"/>
                                        <p:tgtEl>
                                          <p:spTgt spid="138243">
                                            <p:txEl>
                                              <p:pRg st="0" end="0"/>
                                            </p:txEl>
                                          </p:spTgt>
                                        </p:tgtEl>
                                        <p:attrNameLst>
                                          <p:attrName>ppt_x</p:attrName>
                                        </p:attrNameLst>
                                      </p:cBhvr>
                                      <p:tavLst>
                                        <p:tav tm="0">
                                          <p:val>
                                            <p:strVal val="#ppt_x"/>
                                          </p:val>
                                        </p:tav>
                                        <p:tav tm="100000">
                                          <p:val>
                                            <p:strVal val="#ppt_x"/>
                                          </p:val>
                                        </p:tav>
                                      </p:tavLst>
                                    </p:anim>
                                    <p:anim calcmode="lin" valueType="num">
                                      <p:cBhvr>
                                        <p:cTn id="8" dur="15000" fill="hold"/>
                                        <p:tgtEl>
                                          <p:spTgt spid="138243">
                                            <p:txEl>
                                              <p:pRg st="0" end="0"/>
                                            </p:txEl>
                                          </p:spTgt>
                                        </p:tgtEl>
                                        <p:attrNameLst>
                                          <p:attrName>ppt_y</p:attrName>
                                        </p:attrNameLst>
                                      </p:cBhvr>
                                      <p:tavLst>
                                        <p:tav tm="0">
                                          <p:val>
                                            <p:strVal val="#ppt_y+1"/>
                                          </p:val>
                                        </p:tav>
                                        <p:tav tm="100000">
                                          <p:val>
                                            <p:strVal val="#ppt_y-1"/>
                                          </p:val>
                                        </p:tav>
                                      </p:tavLst>
                                    </p:anim>
                                  </p:childTnLst>
                                </p:cTn>
                              </p:par>
                              <p:par>
                                <p:cTn id="9" presetID="28" presetClass="entr" presetSubtype="0" fill="hold" grpId="0" nodeType="withEffect">
                                  <p:stCondLst>
                                    <p:cond delay="0"/>
                                  </p:stCondLst>
                                  <p:childTnLst>
                                    <p:set>
                                      <p:cBhvr>
                                        <p:cTn id="10" dur="1" fill="hold">
                                          <p:stCondLst>
                                            <p:cond delay="0"/>
                                          </p:stCondLst>
                                        </p:cTn>
                                        <p:tgtEl>
                                          <p:spTgt spid="138243">
                                            <p:txEl>
                                              <p:pRg st="1" end="1"/>
                                            </p:txEl>
                                          </p:spTgt>
                                        </p:tgtEl>
                                        <p:attrNameLst>
                                          <p:attrName>style.visibility</p:attrName>
                                        </p:attrNameLst>
                                      </p:cBhvr>
                                      <p:to>
                                        <p:strVal val="visible"/>
                                      </p:to>
                                    </p:set>
                                    <p:anim calcmode="lin" valueType="num">
                                      <p:cBhvr>
                                        <p:cTn id="11" dur="15000" fill="hold"/>
                                        <p:tgtEl>
                                          <p:spTgt spid="138243">
                                            <p:txEl>
                                              <p:pRg st="1" end="1"/>
                                            </p:txEl>
                                          </p:spTgt>
                                        </p:tgtEl>
                                        <p:attrNameLst>
                                          <p:attrName>ppt_x</p:attrName>
                                        </p:attrNameLst>
                                      </p:cBhvr>
                                      <p:tavLst>
                                        <p:tav tm="0">
                                          <p:val>
                                            <p:strVal val="#ppt_x"/>
                                          </p:val>
                                        </p:tav>
                                        <p:tav tm="100000">
                                          <p:val>
                                            <p:strVal val="#ppt_x"/>
                                          </p:val>
                                        </p:tav>
                                      </p:tavLst>
                                    </p:anim>
                                    <p:anim calcmode="lin" valueType="num">
                                      <p:cBhvr>
                                        <p:cTn id="12" dur="15000" fill="hold"/>
                                        <p:tgtEl>
                                          <p:spTgt spid="138243">
                                            <p:txEl>
                                              <p:pRg st="1" end="1"/>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normAutofit fontScale="90000"/>
          </a:bodyPr>
          <a:lstStyle/>
          <a:p>
            <a:r>
              <a:rPr lang="fr-FR" sz="4000"/>
              <a:t>Ankylostomes fixés à la muqueuse intestinale </a:t>
            </a:r>
          </a:p>
        </p:txBody>
      </p:sp>
      <p:sp>
        <p:nvSpPr>
          <p:cNvPr id="136195" name="Rectangle 3"/>
          <p:cNvSpPr>
            <a:spLocks noGrp="1" noChangeArrowheads="1"/>
          </p:cNvSpPr>
          <p:nvPr>
            <p:ph type="body" idx="1"/>
          </p:nvPr>
        </p:nvSpPr>
        <p:spPr/>
        <p:txBody>
          <a:bodyPr/>
          <a:lstStyle/>
          <a:p>
            <a:endParaRPr lang="fr-FR"/>
          </a:p>
        </p:txBody>
      </p:sp>
      <p:pic>
        <p:nvPicPr>
          <p:cNvPr id="136197" name="Picture 5" descr="Image:Hookworms.JPG">
            <a:hlinkClick r:id="rId2"/>
          </p:cNvPr>
          <p:cNvPicPr>
            <a:picLocks noChangeAspect="1" noChangeArrowheads="1"/>
          </p:cNvPicPr>
          <p:nvPr/>
        </p:nvPicPr>
        <p:blipFill>
          <a:blip r:embed="rId3" cstate="print"/>
          <a:srcRect/>
          <a:stretch>
            <a:fillRect/>
          </a:stretch>
        </p:blipFill>
        <p:spPr bwMode="auto">
          <a:xfrm>
            <a:off x="900113" y="1628775"/>
            <a:ext cx="6811962" cy="4554538"/>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fr-FR" b="1" dirty="0">
                <a:solidFill>
                  <a:srgbClr val="FF0000"/>
                </a:solidFill>
              </a:rPr>
              <a:t>Causes d’infection  </a:t>
            </a:r>
          </a:p>
        </p:txBody>
      </p:sp>
      <p:sp>
        <p:nvSpPr>
          <p:cNvPr id="40963" name="Rectangle 3"/>
          <p:cNvSpPr>
            <a:spLocks noGrp="1" noChangeArrowheads="1"/>
          </p:cNvSpPr>
          <p:nvPr>
            <p:ph type="body" idx="1"/>
          </p:nvPr>
        </p:nvSpPr>
        <p:spPr>
          <a:xfrm>
            <a:off x="457200" y="1600200"/>
            <a:ext cx="4329114" cy="4525963"/>
          </a:xfrm>
        </p:spPr>
        <p:txBody>
          <a:bodyPr/>
          <a:lstStyle/>
          <a:p>
            <a:pPr>
              <a:buFontTx/>
              <a:buNone/>
            </a:pPr>
            <a:endParaRPr lang="fr-FR" dirty="0"/>
          </a:p>
          <a:p>
            <a:r>
              <a:rPr lang="fr-FR" dirty="0">
                <a:latin typeface="Comic Sans MS" pitchFamily="66" charset="0"/>
              </a:rPr>
              <a:t> contact entre la peau et le sol contaminé.</a:t>
            </a:r>
          </a:p>
        </p:txBody>
      </p:sp>
      <p:pic>
        <p:nvPicPr>
          <p:cNvPr id="4" name="Picture 5" descr="Image:Dornwarzen.jpg">
            <a:hlinkClick r:id="rId2"/>
          </p:cNvPr>
          <p:cNvPicPr>
            <a:picLocks noChangeAspect="1" noChangeArrowheads="1"/>
          </p:cNvPicPr>
          <p:nvPr/>
        </p:nvPicPr>
        <p:blipFill>
          <a:blip r:embed="rId3" cstate="print"/>
          <a:srcRect/>
          <a:stretch>
            <a:fillRect/>
          </a:stretch>
        </p:blipFill>
        <p:spPr bwMode="auto">
          <a:xfrm>
            <a:off x="5072066" y="1428736"/>
            <a:ext cx="3613150" cy="5178425"/>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WordArt 5"/>
          <p:cNvSpPr>
            <a:spLocks noChangeArrowheads="1" noChangeShapeType="1" noTextEdit="1"/>
          </p:cNvSpPr>
          <p:nvPr/>
        </p:nvSpPr>
        <p:spPr bwMode="auto">
          <a:xfrm>
            <a:off x="785813" y="2071688"/>
            <a:ext cx="6929437" cy="1944687"/>
          </a:xfrm>
          <a:prstGeom prst="rect">
            <a:avLst/>
          </a:prstGeom>
        </p:spPr>
        <p:txBody>
          <a:bodyPr wrap="none" fromWordArt="1">
            <a:prstTxWarp prst="textWave1">
              <a:avLst>
                <a:gd name="adj1" fmla="val 13005"/>
                <a:gd name="adj2" fmla="val -1477"/>
              </a:avLst>
            </a:prstTxWarp>
          </a:bodyPr>
          <a:lstStyle/>
          <a:p>
            <a:r>
              <a:rPr lang="fr-FR" sz="4800" b="1"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Monotype Corsiva"/>
              </a:rPr>
              <a:t> la gale sarcoptique</a:t>
            </a:r>
          </a:p>
        </p:txBody>
      </p:sp>
      <p:pic>
        <p:nvPicPr>
          <p:cNvPr id="3078" name="Picture 7" descr="TN_dog"/>
          <p:cNvPicPr>
            <a:picLocks noChangeAspect="1" noChangeArrowheads="1"/>
          </p:cNvPicPr>
          <p:nvPr/>
        </p:nvPicPr>
        <p:blipFill>
          <a:blip r:embed="rId2" cstate="print"/>
          <a:srcRect/>
          <a:stretch>
            <a:fillRect/>
          </a:stretch>
        </p:blipFill>
        <p:spPr bwMode="auto">
          <a:xfrm>
            <a:off x="7715250" y="1571625"/>
            <a:ext cx="1154113" cy="104457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bwMode="blackGray">
          <a:xfrm>
            <a:off x="468313" y="260350"/>
            <a:ext cx="8229600" cy="1139825"/>
          </a:xfrm>
        </p:spPr>
        <p:txBody>
          <a:bodyPr>
            <a:noAutofit/>
          </a:bodyPr>
          <a:lstStyle/>
          <a:p>
            <a:pPr eaLnBrk="1" hangingPunct="1">
              <a:defRPr/>
            </a:pPr>
            <a:r>
              <a:rPr lang="fr-FR" sz="7200" dirty="0" smtClean="0">
                <a:solidFill>
                  <a:srgbClr val="FF0000"/>
                </a:solidFill>
              </a:rPr>
              <a:t>La gale</a:t>
            </a:r>
          </a:p>
        </p:txBody>
      </p:sp>
      <p:sp>
        <p:nvSpPr>
          <p:cNvPr id="132099" name="Rectangle 3"/>
          <p:cNvSpPr>
            <a:spLocks noGrp="1" noChangeArrowheads="1"/>
          </p:cNvSpPr>
          <p:nvPr>
            <p:ph type="body" idx="1"/>
          </p:nvPr>
        </p:nvSpPr>
        <p:spPr>
          <a:xfrm>
            <a:off x="539750" y="1916113"/>
            <a:ext cx="8229600" cy="4530725"/>
          </a:xfrm>
        </p:spPr>
        <p:txBody>
          <a:bodyPr>
            <a:normAutofit/>
          </a:bodyPr>
          <a:lstStyle/>
          <a:p>
            <a:pPr eaLnBrk="1" hangingPunct="1">
              <a:defRPr/>
            </a:pPr>
            <a:r>
              <a:rPr lang="fr-FR" sz="2800" dirty="0" smtClean="0"/>
              <a:t>La gale est une dermatose c'est-à-dire une maladie de la peau due à un ectoparasite (parasite d'animal ou d'homme) qui infeste un hôte.</a:t>
            </a:r>
          </a:p>
          <a:p>
            <a:pPr eaLnBrk="1" hangingPunct="1">
              <a:buFont typeface="Wingdings" pitchFamily="2" charset="2"/>
              <a:buNone/>
              <a:defRPr/>
            </a:pPr>
            <a:endParaRPr lang="fr-FR" sz="2800" dirty="0" smtClean="0"/>
          </a:p>
          <a:p>
            <a:pPr eaLnBrk="1" hangingPunct="1">
              <a:defRPr/>
            </a:pPr>
            <a:r>
              <a:rPr lang="fr-FR" sz="2800" dirty="0" smtClean="0"/>
              <a:t>Ce sont des dermatoses parasitaires contagieuses. Elles sont causées par de microscopiques acariens vivant en surface, et dans les couches superficielles de la peau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68313" y="260350"/>
            <a:ext cx="8229600" cy="1139825"/>
          </a:xfrm>
        </p:spPr>
        <p:txBody>
          <a:bodyPr/>
          <a:lstStyle/>
          <a:p>
            <a:pPr eaLnBrk="1" hangingPunct="1">
              <a:defRPr/>
            </a:pPr>
            <a:r>
              <a:rPr lang="fr-FR" dirty="0" smtClean="0">
                <a:solidFill>
                  <a:srgbClr val="FF0000"/>
                </a:solidFill>
              </a:rPr>
              <a:t>Biologie du parasite</a:t>
            </a:r>
          </a:p>
        </p:txBody>
      </p:sp>
      <p:sp>
        <p:nvSpPr>
          <p:cNvPr id="133123" name="Rectangle 3"/>
          <p:cNvSpPr>
            <a:spLocks noGrp="1" noChangeArrowheads="1"/>
          </p:cNvSpPr>
          <p:nvPr>
            <p:ph type="body" sz="half" idx="1"/>
          </p:nvPr>
        </p:nvSpPr>
        <p:spPr/>
        <p:txBody>
          <a:bodyPr/>
          <a:lstStyle/>
          <a:p>
            <a:pPr eaLnBrk="1" hangingPunct="1">
              <a:buClr>
                <a:srgbClr val="FFCC00"/>
              </a:buClr>
              <a:buFont typeface="Wingdings" pitchFamily="2" charset="2"/>
              <a:buChar char="v"/>
              <a:defRPr/>
            </a:pPr>
            <a:r>
              <a:rPr lang="fr-FR" sz="2400" b="1" i="1" u="sng" smtClean="0">
                <a:solidFill>
                  <a:srgbClr val="FFCC00"/>
                </a:solidFill>
                <a:effectLst>
                  <a:outerShdw blurRad="38100" dist="38100" dir="2700000" algn="tl">
                    <a:srgbClr val="FFFFFF"/>
                  </a:outerShdw>
                </a:effectLst>
              </a:rPr>
              <a:t>Sarcoptes scabiei</a:t>
            </a:r>
            <a:r>
              <a:rPr lang="fr-FR" sz="1800" i="1" smtClean="0"/>
              <a:t> </a:t>
            </a:r>
          </a:p>
          <a:p>
            <a:pPr eaLnBrk="1" hangingPunct="1">
              <a:buClr>
                <a:srgbClr val="3333CC"/>
              </a:buClr>
              <a:buFont typeface="Wingdings" pitchFamily="2" charset="2"/>
              <a:buNone/>
              <a:defRPr/>
            </a:pPr>
            <a:endParaRPr lang="fr-FR" sz="1800" i="1" smtClean="0"/>
          </a:p>
          <a:p>
            <a:pPr lvl="1" eaLnBrk="1" hangingPunct="1">
              <a:buClr>
                <a:srgbClr val="FFCC00"/>
              </a:buClr>
              <a:buFont typeface="Wingdings" pitchFamily="2" charset="2"/>
              <a:buChar char="ü"/>
              <a:defRPr/>
            </a:pPr>
            <a:r>
              <a:rPr lang="fr-FR" sz="1800" i="1" smtClean="0"/>
              <a:t>acarien d'environ 350 µm pour la femelle et de 250 µm pour le mâle. </a:t>
            </a:r>
          </a:p>
          <a:p>
            <a:pPr lvl="1" eaLnBrk="1" hangingPunct="1">
              <a:buClr>
                <a:srgbClr val="FFCC00"/>
              </a:buClr>
              <a:buFont typeface="Wingdings" pitchFamily="2" charset="2"/>
              <a:buNone/>
              <a:defRPr/>
            </a:pPr>
            <a:endParaRPr lang="fr-FR" sz="1800" i="1" smtClean="0"/>
          </a:p>
          <a:p>
            <a:pPr lvl="1" eaLnBrk="1" hangingPunct="1">
              <a:buClr>
                <a:srgbClr val="FFCC00"/>
              </a:buClr>
              <a:buFont typeface="Wingdings" pitchFamily="2" charset="2"/>
              <a:buChar char="ü"/>
              <a:defRPr/>
            </a:pPr>
            <a:r>
              <a:rPr lang="fr-FR" sz="1800" i="1" smtClean="0"/>
              <a:t> Il est de forme arrondie ou ovalaire et de couleur grisâtre. </a:t>
            </a:r>
          </a:p>
          <a:p>
            <a:pPr lvl="1" eaLnBrk="1" hangingPunct="1">
              <a:buClr>
                <a:srgbClr val="FFCC00"/>
              </a:buClr>
              <a:buFont typeface="Wingdings" pitchFamily="2" charset="2"/>
              <a:buNone/>
              <a:defRPr/>
            </a:pPr>
            <a:endParaRPr lang="fr-FR" sz="1800" i="1" smtClean="0"/>
          </a:p>
          <a:p>
            <a:pPr lvl="1" eaLnBrk="1" hangingPunct="1">
              <a:buClr>
                <a:srgbClr val="FFCC00"/>
              </a:buClr>
              <a:buFont typeface="Wingdings" pitchFamily="2" charset="2"/>
              <a:buChar char="ü"/>
              <a:defRPr/>
            </a:pPr>
            <a:r>
              <a:rPr lang="fr-FR" sz="1800" i="1" smtClean="0"/>
              <a:t>Ses quatre paires de pattes sont très courtes.</a:t>
            </a:r>
            <a:r>
              <a:rPr lang="fr-FR" sz="2400" i="1" smtClean="0"/>
              <a:t> </a:t>
            </a:r>
          </a:p>
          <a:p>
            <a:pPr eaLnBrk="1" hangingPunct="1">
              <a:buClr>
                <a:srgbClr val="3333CC"/>
              </a:buClr>
              <a:buFont typeface="Wingdings" pitchFamily="2" charset="2"/>
              <a:buNone/>
              <a:defRPr/>
            </a:pPr>
            <a:endParaRPr lang="fr-FR" sz="1800" i="1" smtClean="0"/>
          </a:p>
        </p:txBody>
      </p:sp>
      <p:sp>
        <p:nvSpPr>
          <p:cNvPr id="133127" name="Rectangle 7"/>
          <p:cNvSpPr>
            <a:spLocks noChangeArrowheads="1"/>
          </p:cNvSpPr>
          <p:nvPr/>
        </p:nvSpPr>
        <p:spPr bwMode="auto">
          <a:xfrm>
            <a:off x="4643438" y="1628775"/>
            <a:ext cx="4038600" cy="2189163"/>
          </a:xfrm>
          <a:prstGeom prst="rect">
            <a:avLst/>
          </a:prstGeom>
          <a:noFill/>
          <a:ln w="9525">
            <a:noFill/>
            <a:miter lim="800000"/>
            <a:headEnd/>
            <a:tailEnd/>
          </a:ln>
          <a:effectLst/>
        </p:spPr>
        <p:txBody>
          <a:bodyPr/>
          <a:lstStyle/>
          <a:p>
            <a:pPr marL="342900" indent="-342900" algn="l">
              <a:spcBef>
                <a:spcPct val="20000"/>
              </a:spcBef>
              <a:buClr>
                <a:schemeClr val="hlink"/>
              </a:buClr>
              <a:buSzPct val="75000"/>
              <a:buFont typeface="Wingdings" pitchFamily="2" charset="2"/>
              <a:buChar char="l"/>
              <a:defRPr/>
            </a:pPr>
            <a:endParaRPr lang="fr-FR" sz="2400">
              <a:effectLst>
                <a:outerShdw blurRad="38100" dist="38100" dir="2700000" algn="tl">
                  <a:srgbClr val="010199"/>
                </a:outerShdw>
              </a:effectLst>
            </a:endParaRPr>
          </a:p>
        </p:txBody>
      </p:sp>
      <p:pic>
        <p:nvPicPr>
          <p:cNvPr id="6149" name="Picture 8" descr="Sarcoptes_scabei_2"/>
          <p:cNvPicPr>
            <a:picLocks noGrp="1" noChangeAspect="1" noChangeArrowheads="1"/>
          </p:cNvPicPr>
          <p:nvPr>
            <p:ph sz="quarter" idx="2"/>
          </p:nvPr>
        </p:nvPicPr>
        <p:blipFill>
          <a:blip r:embed="rId2" cstate="print"/>
          <a:srcRect/>
          <a:stretch>
            <a:fillRect/>
          </a:stretch>
        </p:blipFill>
        <p:spPr>
          <a:xfrm>
            <a:off x="5651500" y="1700213"/>
            <a:ext cx="2232025" cy="2189162"/>
          </a:xfrm>
          <a:noFill/>
        </p:spPr>
      </p:pic>
      <p:pic>
        <p:nvPicPr>
          <p:cNvPr id="6150" name="Picture 9" descr="gale1"/>
          <p:cNvPicPr>
            <a:picLocks noGrp="1" noChangeAspect="1" noChangeArrowheads="1"/>
          </p:cNvPicPr>
          <p:nvPr>
            <p:ph sz="quarter" idx="3"/>
          </p:nvPr>
        </p:nvPicPr>
        <p:blipFill>
          <a:blip r:embed="rId3" cstate="print"/>
          <a:srcRect/>
          <a:stretch>
            <a:fillRect/>
          </a:stretch>
        </p:blipFill>
        <p:spPr>
          <a:xfrm>
            <a:off x="5435600" y="4076700"/>
            <a:ext cx="2665413" cy="2016125"/>
          </a:xfr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fr-FR" dirty="0" smtClean="0">
                <a:solidFill>
                  <a:srgbClr val="FF0000"/>
                </a:solidFill>
              </a:rPr>
              <a:t>Biologie du parasite</a:t>
            </a:r>
          </a:p>
        </p:txBody>
      </p:sp>
      <p:sp>
        <p:nvSpPr>
          <p:cNvPr id="134147" name="Rectangle 3"/>
          <p:cNvSpPr>
            <a:spLocks noGrp="1" noChangeArrowheads="1"/>
          </p:cNvSpPr>
          <p:nvPr>
            <p:ph type="body" idx="1"/>
          </p:nvPr>
        </p:nvSpPr>
        <p:spPr>
          <a:xfrm>
            <a:off x="468313" y="1628775"/>
            <a:ext cx="8229600" cy="4530725"/>
          </a:xfrm>
        </p:spPr>
        <p:txBody>
          <a:bodyPr/>
          <a:lstStyle/>
          <a:p>
            <a:pPr eaLnBrk="1" hangingPunct="1">
              <a:buClr>
                <a:srgbClr val="FFCC00"/>
              </a:buClr>
              <a:buFont typeface="Wingdings" pitchFamily="2" charset="2"/>
              <a:buChar char="v"/>
              <a:defRPr/>
            </a:pPr>
            <a:r>
              <a:rPr lang="fr-FR" sz="2400" b="1" i="1" u="sng" smtClean="0">
                <a:solidFill>
                  <a:srgbClr val="FFCC00"/>
                </a:solidFill>
                <a:effectLst>
                  <a:outerShdw blurRad="38100" dist="38100" dir="2700000" algn="tl">
                    <a:srgbClr val="FFFFFF"/>
                  </a:outerShdw>
                </a:effectLst>
              </a:rPr>
              <a:t>Cycle de développement</a:t>
            </a:r>
          </a:p>
          <a:p>
            <a:pPr eaLnBrk="1" hangingPunct="1">
              <a:buClr>
                <a:srgbClr val="3333CC"/>
              </a:buClr>
              <a:buFont typeface="Wingdings" pitchFamily="2" charset="2"/>
              <a:buNone/>
              <a:defRPr/>
            </a:pPr>
            <a:endParaRPr lang="fr-FR" sz="2400" smtClean="0"/>
          </a:p>
          <a:p>
            <a:pPr lvl="1" eaLnBrk="1" hangingPunct="1">
              <a:buClr>
                <a:srgbClr val="FFCC00"/>
              </a:buClr>
              <a:buFont typeface="Wingdings" pitchFamily="2" charset="2"/>
              <a:buChar char="ü"/>
              <a:defRPr/>
            </a:pPr>
            <a:r>
              <a:rPr lang="fr-FR" sz="2000" smtClean="0"/>
              <a:t>La femelle fécondée creuse des galeries dans les couches superficielles de l'épiderme, dans lesquelles elle pond 3 à 5 oeufs.</a:t>
            </a:r>
          </a:p>
          <a:p>
            <a:pPr lvl="1" eaLnBrk="1" hangingPunct="1">
              <a:buClr>
                <a:srgbClr val="FFCC00"/>
              </a:buClr>
              <a:buFont typeface="Wingdings" pitchFamily="2" charset="2"/>
              <a:buChar char="ü"/>
              <a:defRPr/>
            </a:pPr>
            <a:endParaRPr lang="fr-FR" sz="2000" smtClean="0"/>
          </a:p>
          <a:p>
            <a:pPr lvl="1" eaLnBrk="1" hangingPunct="1">
              <a:buClr>
                <a:srgbClr val="FFCC00"/>
              </a:buClr>
              <a:buFont typeface="Wingdings" pitchFamily="2" charset="2"/>
              <a:buChar char="ü"/>
              <a:defRPr/>
            </a:pPr>
            <a:r>
              <a:rPr lang="fr-FR" sz="2000" smtClean="0"/>
              <a:t>Chaque œuf éclôt en 3 à 5 jours et donne une larve qui devient adulte en 2 à 3 semaines.</a:t>
            </a:r>
          </a:p>
          <a:p>
            <a:pPr lvl="1" eaLnBrk="1" hangingPunct="1">
              <a:buClr>
                <a:srgbClr val="FFCC00"/>
              </a:buClr>
              <a:buFont typeface="Wingdings" pitchFamily="2" charset="2"/>
              <a:buNone/>
              <a:defRPr/>
            </a:pPr>
            <a:endParaRPr lang="fr-FR" sz="2000" smtClean="0"/>
          </a:p>
          <a:p>
            <a:pPr lvl="1" eaLnBrk="1" hangingPunct="1">
              <a:buClr>
                <a:srgbClr val="FFCC00"/>
              </a:buClr>
              <a:buFont typeface="Wingdings" pitchFamily="2" charset="2"/>
              <a:buChar char="ü"/>
              <a:defRPr/>
            </a:pPr>
            <a:r>
              <a:rPr lang="fr-FR" sz="2000" smtClean="0"/>
              <a:t>Les jeunes adultes remontent à la surface cutanée, s'y accouplent et les femelles fécondées s'enfouissent dans la peau pour se nourrir et pondre leurs œufs</a:t>
            </a:r>
            <a:r>
              <a:rPr lang="fr-FR" smtClean="0"/>
              <a:t> </a:t>
            </a:r>
            <a:r>
              <a:rPr lang="fr-FR" sz="2000" smtClean="0"/>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endParaRPr lang="fr-FR" smtClean="0"/>
          </a:p>
        </p:txBody>
      </p:sp>
      <p:sp>
        <p:nvSpPr>
          <p:cNvPr id="136195" name="Rectangle 3"/>
          <p:cNvSpPr>
            <a:spLocks noGrp="1" noChangeArrowheads="1"/>
          </p:cNvSpPr>
          <p:nvPr>
            <p:ph type="body" idx="1"/>
          </p:nvPr>
        </p:nvSpPr>
        <p:spPr>
          <a:xfrm>
            <a:off x="684213" y="5734050"/>
            <a:ext cx="7559675" cy="930275"/>
          </a:xfrm>
          <a:ln w="12700">
            <a:solidFill>
              <a:schemeClr val="tx1"/>
            </a:solidFill>
          </a:ln>
        </p:spPr>
        <p:txBody>
          <a:bodyPr/>
          <a:lstStyle/>
          <a:p>
            <a:pPr eaLnBrk="1" hangingPunct="1">
              <a:buFont typeface="Wingdings" pitchFamily="2" charset="2"/>
              <a:buNone/>
              <a:defRPr/>
            </a:pPr>
            <a:r>
              <a:rPr lang="fr-FR" smtClean="0">
                <a:solidFill>
                  <a:srgbClr val="333399"/>
                </a:solidFill>
                <a:effectLst>
                  <a:outerShdw blurRad="38100" dist="38100" dir="2700000" algn="tl">
                    <a:srgbClr val="FFFFFF"/>
                  </a:outerShdw>
                </a:effectLst>
              </a:rPr>
              <a:t>           </a:t>
            </a:r>
            <a:r>
              <a:rPr lang="fr-FR" u="sng" smtClean="0">
                <a:solidFill>
                  <a:srgbClr val="FFFF00"/>
                </a:solidFill>
                <a:effectLst>
                  <a:outerShdw blurRad="38100" dist="38100" dir="2700000" algn="tl">
                    <a:srgbClr val="FFFFFF"/>
                  </a:outerShdw>
                </a:effectLst>
              </a:rPr>
              <a:t>Cycle de </a:t>
            </a:r>
            <a:r>
              <a:rPr lang="fr-FR" i="1" u="sng" smtClean="0">
                <a:solidFill>
                  <a:srgbClr val="FFFF00"/>
                </a:solidFill>
                <a:effectLst>
                  <a:outerShdw blurRad="38100" dist="38100" dir="2700000" algn="tl">
                    <a:srgbClr val="FFFFFF"/>
                  </a:outerShdw>
                </a:effectLst>
              </a:rPr>
              <a:t>Sarcoptes scabiei</a:t>
            </a:r>
          </a:p>
        </p:txBody>
      </p:sp>
      <p:pic>
        <p:nvPicPr>
          <p:cNvPr id="9220" name="Picture 5" descr="cycle"/>
          <p:cNvPicPr>
            <a:picLocks noChangeAspect="1" noChangeArrowheads="1"/>
          </p:cNvPicPr>
          <p:nvPr/>
        </p:nvPicPr>
        <p:blipFill>
          <a:blip r:embed="rId2" cstate="print"/>
          <a:srcRect/>
          <a:stretch>
            <a:fillRect/>
          </a:stretch>
        </p:blipFill>
        <p:spPr bwMode="auto">
          <a:xfrm>
            <a:off x="574675" y="1397000"/>
            <a:ext cx="8569325" cy="546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500034" y="0"/>
            <a:ext cx="8229600" cy="1139825"/>
          </a:xfrm>
        </p:spPr>
        <p:txBody>
          <a:bodyPr>
            <a:normAutofit/>
          </a:bodyPr>
          <a:lstStyle/>
          <a:p>
            <a:pPr eaLnBrk="1" hangingPunct="1">
              <a:defRPr/>
            </a:pPr>
            <a:r>
              <a:rPr lang="fr-FR" sz="5400" dirty="0" smtClean="0">
                <a:solidFill>
                  <a:srgbClr val="FF0000"/>
                </a:solidFill>
              </a:rPr>
              <a:t>Dermatose</a:t>
            </a:r>
          </a:p>
        </p:txBody>
      </p:sp>
      <p:sp>
        <p:nvSpPr>
          <p:cNvPr id="138243" name="Rectangle 3"/>
          <p:cNvSpPr>
            <a:spLocks noGrp="1" noChangeArrowheads="1"/>
          </p:cNvSpPr>
          <p:nvPr>
            <p:ph type="body" sz="half" idx="1"/>
          </p:nvPr>
        </p:nvSpPr>
        <p:spPr>
          <a:xfrm>
            <a:off x="214282" y="1285860"/>
            <a:ext cx="5214974" cy="5286412"/>
          </a:xfrm>
        </p:spPr>
        <p:txBody>
          <a:bodyPr>
            <a:noAutofit/>
          </a:bodyPr>
          <a:lstStyle/>
          <a:p>
            <a:pPr eaLnBrk="1" hangingPunct="1">
              <a:buFont typeface="Wingdings" pitchFamily="2" charset="2"/>
              <a:buNone/>
              <a:defRPr/>
            </a:pPr>
            <a:r>
              <a:rPr lang="fr-FR" sz="2400" dirty="0" smtClean="0"/>
              <a:t>	Les acariens se distribuent au niveau des zones  sans poil et à peau fine. </a:t>
            </a:r>
          </a:p>
          <a:p>
            <a:pPr eaLnBrk="1" hangingPunct="1">
              <a:buFont typeface="Wingdings" pitchFamily="2" charset="2"/>
              <a:buNone/>
              <a:defRPr/>
            </a:pPr>
            <a:r>
              <a:rPr lang="fr-FR" sz="2400" dirty="0" smtClean="0"/>
              <a:t>	Ils colonisent donc d'abord les pavillons auriculaires, la zone cutanée au dessus des plis des coudes, des jarrets et des parties ventrales de l'abdomen et du thorax. </a:t>
            </a:r>
          </a:p>
          <a:p>
            <a:pPr eaLnBrk="1" hangingPunct="1">
              <a:buFont typeface="Wingdings" pitchFamily="2" charset="2"/>
              <a:buNone/>
              <a:defRPr/>
            </a:pPr>
            <a:r>
              <a:rPr lang="fr-FR" sz="2400" dirty="0" smtClean="0"/>
              <a:t>     </a:t>
            </a:r>
          </a:p>
          <a:p>
            <a:pPr eaLnBrk="1" hangingPunct="1">
              <a:buFont typeface="Wingdings" pitchFamily="2" charset="2"/>
              <a:buNone/>
              <a:defRPr/>
            </a:pPr>
            <a:r>
              <a:rPr lang="fr-FR" sz="2400" dirty="0" smtClean="0"/>
              <a:t>	Si elle n'est pas traitée la maladie peut s'étendre à tout le corps en épargnant cependant le plus souvent la ligne du dos. Il s'agit classiquement d'une dermatose ventrale.</a:t>
            </a:r>
          </a:p>
        </p:txBody>
      </p:sp>
      <p:pic>
        <p:nvPicPr>
          <p:cNvPr id="10244" name="Picture 8" descr="gale_sarc3"/>
          <p:cNvPicPr>
            <a:picLocks noGrp="1" noChangeAspect="1" noChangeArrowheads="1"/>
          </p:cNvPicPr>
          <p:nvPr>
            <p:ph type="clipArt" sz="half" idx="2"/>
          </p:nvPr>
        </p:nvPicPr>
        <p:blipFill>
          <a:blip r:embed="rId2" cstate="print"/>
          <a:srcRect/>
          <a:stretch>
            <a:fillRect/>
          </a:stretch>
        </p:blipFill>
        <p:spPr>
          <a:xfrm>
            <a:off x="5815792" y="1214423"/>
            <a:ext cx="3113893" cy="2714644"/>
          </a:xfrm>
        </p:spPr>
      </p:pic>
      <p:pic>
        <p:nvPicPr>
          <p:cNvPr id="5" name="Picture 5" descr="gale_sarc2"/>
          <p:cNvPicPr>
            <a:picLocks noChangeAspect="1" noChangeArrowheads="1"/>
          </p:cNvPicPr>
          <p:nvPr/>
        </p:nvPicPr>
        <p:blipFill>
          <a:blip r:embed="rId3" cstate="print"/>
          <a:srcRect/>
          <a:stretch>
            <a:fillRect/>
          </a:stretch>
        </p:blipFill>
        <p:spPr>
          <a:xfrm>
            <a:off x="5857884" y="4115772"/>
            <a:ext cx="2928958" cy="274222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defRPr/>
            </a:pPr>
            <a:r>
              <a:rPr lang="fr-FR" b="1" dirty="0" smtClean="0">
                <a:solidFill>
                  <a:srgbClr val="FF0000"/>
                </a:solidFill>
              </a:rPr>
              <a:t>Transmission</a:t>
            </a:r>
          </a:p>
        </p:txBody>
      </p:sp>
      <p:pic>
        <p:nvPicPr>
          <p:cNvPr id="13315" name="Picture 8" descr="dermatose-liam"/>
          <p:cNvPicPr>
            <a:picLocks noGrp="1" noChangeAspect="1" noChangeArrowheads="1"/>
          </p:cNvPicPr>
          <p:nvPr>
            <p:ph sz="quarter" idx="1"/>
          </p:nvPr>
        </p:nvPicPr>
        <p:blipFill>
          <a:blip r:embed="rId2" cstate="print"/>
          <a:srcRect/>
          <a:stretch>
            <a:fillRect/>
          </a:stretch>
        </p:blipFill>
        <p:spPr>
          <a:xfrm>
            <a:off x="827088" y="1628775"/>
            <a:ext cx="3384550" cy="2133600"/>
          </a:xfrm>
          <a:noFill/>
        </p:spPr>
      </p:pic>
      <p:sp>
        <p:nvSpPr>
          <p:cNvPr id="147459" name="Rectangle 3"/>
          <p:cNvSpPr>
            <a:spLocks noGrp="1" noChangeArrowheads="1"/>
          </p:cNvSpPr>
          <p:nvPr>
            <p:ph type="body" sz="half" idx="3"/>
          </p:nvPr>
        </p:nvSpPr>
        <p:spPr/>
        <p:txBody>
          <a:bodyPr>
            <a:normAutofit lnSpcReduction="10000"/>
          </a:bodyPr>
          <a:lstStyle/>
          <a:p>
            <a:pPr eaLnBrk="1" hangingPunct="1">
              <a:buFont typeface="Wingdings" pitchFamily="2" charset="2"/>
              <a:buNone/>
              <a:defRPr/>
            </a:pPr>
            <a:r>
              <a:rPr lang="fr-FR" sz="2800" dirty="0" smtClean="0"/>
              <a:t>        Les Sarcoptes sont considérés comme spécifiques du chien, ils peuvent aussi contaminer l'homme, et, tout à fait exceptionnellement, être transmis au chat. </a:t>
            </a:r>
            <a:br>
              <a:rPr lang="fr-FR" sz="2800" dirty="0" smtClean="0"/>
            </a:br>
            <a:r>
              <a:rPr lang="fr-FR" sz="2800" dirty="0" smtClean="0"/>
              <a:t>Les propriétaires de chiens galeux sont donc parfois infestés par le parasite</a:t>
            </a:r>
            <a:r>
              <a:rPr lang="fr-FR" sz="1800" dirty="0" smtClean="0"/>
              <a:t>. </a:t>
            </a:r>
          </a:p>
        </p:txBody>
      </p:sp>
      <p:pic>
        <p:nvPicPr>
          <p:cNvPr id="13317" name="Picture 10" descr="SCABIES2"/>
          <p:cNvPicPr>
            <a:picLocks noGrp="1" noChangeAspect="1" noChangeArrowheads="1"/>
          </p:cNvPicPr>
          <p:nvPr>
            <p:ph sz="quarter" idx="2"/>
          </p:nvPr>
        </p:nvPicPr>
        <p:blipFill>
          <a:blip r:embed="rId3" cstate="print"/>
          <a:srcRect/>
          <a:stretch>
            <a:fillRect/>
          </a:stretch>
        </p:blipFill>
        <p:spPr>
          <a:xfrm>
            <a:off x="4965700" y="1600200"/>
            <a:ext cx="3403600" cy="2189163"/>
          </a:xfrm>
          <a:noFill/>
        </p:spPr>
      </p:pic>
      <p:pic>
        <p:nvPicPr>
          <p:cNvPr id="6" name="Image 5" descr="mcourslogo.jpg"/>
          <p:cNvPicPr>
            <a:picLocks noChangeAspect="1"/>
          </p:cNvPicPr>
          <p:nvPr/>
        </p:nvPicPr>
        <p:blipFill>
          <a:blip r:embed="rId4"/>
          <a:stretch>
            <a:fillRect/>
          </a:stretch>
        </p:blipFill>
        <p:spPr>
          <a:xfrm>
            <a:off x="2500298" y="6072206"/>
            <a:ext cx="4457700" cy="5715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68313" y="260350"/>
            <a:ext cx="8229600" cy="1139825"/>
          </a:xfrm>
        </p:spPr>
        <p:txBody>
          <a:bodyPr>
            <a:normAutofit/>
          </a:bodyPr>
          <a:lstStyle/>
          <a:p>
            <a:pPr eaLnBrk="1" hangingPunct="1">
              <a:defRPr/>
            </a:pPr>
            <a:r>
              <a:rPr lang="fr-FR" sz="4800" b="1" dirty="0" smtClean="0">
                <a:solidFill>
                  <a:srgbClr val="FF0000"/>
                </a:solidFill>
              </a:rPr>
              <a:t>Transmission</a:t>
            </a:r>
          </a:p>
        </p:txBody>
      </p:sp>
      <p:sp>
        <p:nvSpPr>
          <p:cNvPr id="151555" name="Rectangle 3"/>
          <p:cNvSpPr>
            <a:spLocks noGrp="1" noChangeArrowheads="1"/>
          </p:cNvSpPr>
          <p:nvPr>
            <p:ph type="body" idx="1"/>
          </p:nvPr>
        </p:nvSpPr>
        <p:spPr>
          <a:xfrm>
            <a:off x="500034" y="1357298"/>
            <a:ext cx="8229600" cy="4530725"/>
          </a:xfrm>
        </p:spPr>
        <p:txBody>
          <a:bodyPr>
            <a:normAutofit fontScale="92500" lnSpcReduction="20000"/>
          </a:bodyPr>
          <a:lstStyle/>
          <a:p>
            <a:pPr eaLnBrk="1" hangingPunct="1">
              <a:buFont typeface="Wingdings" pitchFamily="2" charset="2"/>
              <a:buNone/>
              <a:defRPr/>
            </a:pPr>
            <a:r>
              <a:rPr lang="fr-FR" sz="2800" dirty="0" smtClean="0"/>
              <a:t> Elle se fait en général:</a:t>
            </a:r>
          </a:p>
          <a:p>
            <a:pPr eaLnBrk="1" hangingPunct="1">
              <a:buFont typeface="Wingdings" pitchFamily="2" charset="2"/>
              <a:buNone/>
              <a:defRPr/>
            </a:pPr>
            <a:endParaRPr lang="fr-FR" sz="2800" dirty="0" smtClean="0"/>
          </a:p>
          <a:p>
            <a:pPr eaLnBrk="1" hangingPunct="1">
              <a:buClr>
                <a:srgbClr val="FFCC00"/>
              </a:buClr>
              <a:buFont typeface="Wingdings" pitchFamily="2" charset="2"/>
              <a:buChar char="§"/>
              <a:defRPr/>
            </a:pPr>
            <a:r>
              <a:rPr lang="fr-FR" sz="2800" dirty="0" smtClean="0"/>
              <a:t> par simple contact d'animal infesté à animal sain.</a:t>
            </a:r>
          </a:p>
          <a:p>
            <a:pPr eaLnBrk="1" hangingPunct="1">
              <a:buClr>
                <a:srgbClr val="FFCC00"/>
              </a:buClr>
              <a:buFont typeface="Wingdings" pitchFamily="2" charset="2"/>
              <a:buChar char="§"/>
              <a:defRPr/>
            </a:pPr>
            <a:r>
              <a:rPr lang="fr-FR" sz="2800" dirty="0" smtClean="0"/>
              <a:t> via le matériel utilisé sur les animaux.</a:t>
            </a:r>
          </a:p>
          <a:p>
            <a:pPr eaLnBrk="1" hangingPunct="1">
              <a:buClr>
                <a:srgbClr val="FFCC00"/>
              </a:buClr>
              <a:buFont typeface="Wingdings" pitchFamily="2" charset="2"/>
              <a:buChar char="§"/>
              <a:defRPr/>
            </a:pPr>
            <a:r>
              <a:rPr lang="fr-FR" sz="2800" dirty="0" smtClean="0"/>
              <a:t> via les brosses et le matériel de pansage.</a:t>
            </a:r>
          </a:p>
          <a:p>
            <a:pPr eaLnBrk="1" hangingPunct="1">
              <a:buClr>
                <a:srgbClr val="FFCC00"/>
              </a:buClr>
              <a:buFont typeface="Wingdings" pitchFamily="2" charset="2"/>
              <a:buChar char="§"/>
              <a:defRPr/>
            </a:pPr>
            <a:r>
              <a:rPr lang="fr-FR" sz="2800" dirty="0" smtClean="0"/>
              <a:t>par Le transport dans des cages contaminées ou l'utilisation de boxes ou de chenils non désinfectés ni traités avec des acaricides peut donc aussi être responsable de contagion. </a:t>
            </a:r>
          </a:p>
          <a:p>
            <a:pPr eaLnBrk="1" hangingPunct="1">
              <a:buClr>
                <a:srgbClr val="FFCC00"/>
              </a:buClr>
              <a:buFont typeface="Wingdings" pitchFamily="2" charset="2"/>
              <a:buChar char="§"/>
              <a:defRPr/>
            </a:pPr>
            <a:endParaRPr lang="fr-FR" sz="2800" dirty="0" smtClean="0"/>
          </a:p>
          <a:p>
            <a:pPr lvl="2" eaLnBrk="1" hangingPunct="1">
              <a:buClr>
                <a:srgbClr val="FFCC00"/>
              </a:buClr>
              <a:buFont typeface="Wingdings" pitchFamily="2" charset="2"/>
              <a:buChar char="Ä"/>
              <a:defRPr/>
            </a:pPr>
            <a:r>
              <a:rPr lang="fr-FR" sz="2800" dirty="0" smtClean="0">
                <a:solidFill>
                  <a:srgbClr val="FF0000"/>
                </a:solidFill>
                <a:effectLst>
                  <a:outerShdw blurRad="38100" dist="38100" dir="2700000" algn="tl">
                    <a:srgbClr val="FFFFFF"/>
                  </a:outerShdw>
                </a:effectLst>
              </a:rPr>
              <a:t>Le parasite est attiré vers l'hôte par de nombreux stimuli dont la température corporelle.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r>
              <a:rPr lang="fr-FR" smtClean="0"/>
              <a:t>Prévention</a:t>
            </a:r>
          </a:p>
        </p:txBody>
      </p:sp>
      <p:sp>
        <p:nvSpPr>
          <p:cNvPr id="152579" name="Rectangle 3"/>
          <p:cNvSpPr>
            <a:spLocks noGrp="1" noChangeArrowheads="1"/>
          </p:cNvSpPr>
          <p:nvPr>
            <p:ph type="body" idx="1"/>
          </p:nvPr>
        </p:nvSpPr>
        <p:spPr>
          <a:xfrm>
            <a:off x="468313" y="2060575"/>
            <a:ext cx="8229600" cy="4530725"/>
          </a:xfrm>
        </p:spPr>
        <p:txBody>
          <a:bodyPr/>
          <a:lstStyle/>
          <a:p>
            <a:pPr eaLnBrk="1" hangingPunct="1">
              <a:buFont typeface="Wingdings" pitchFamily="2" charset="2"/>
              <a:buNone/>
              <a:defRPr/>
            </a:pPr>
            <a:r>
              <a:rPr lang="fr-FR" sz="2400" dirty="0" smtClean="0"/>
              <a:t>            La gale sarcoptique se rencontre souvent chez les jeunes animaux, et sa grande contagiosité en fait une maladie des groupes et des élevages. Il faut donc y penser en présence d'une dermatose qui semble contagieuse chez un chiot ou un jeune chien. De la même façon, après un séjour en chenil, un chien peut avoir été contaminé, et il faudra donc être vigilant à l'apparition éventuelle de démangeaisons.</a:t>
            </a:r>
          </a:p>
          <a:p>
            <a:pPr eaLnBrk="1" hangingPunct="1">
              <a:buFont typeface="Wingdings" pitchFamily="2" charset="2"/>
              <a:buNone/>
              <a:defRPr/>
            </a:pPr>
            <a:r>
              <a:rPr lang="fr-FR" sz="2400" dirty="0" smtClean="0"/>
              <a:t> </a:t>
            </a:r>
          </a:p>
          <a:p>
            <a:pPr lvl="2" eaLnBrk="1" hangingPunct="1">
              <a:buFont typeface="Wingdings" pitchFamily="2" charset="2"/>
              <a:buChar char="Ä"/>
              <a:defRPr/>
            </a:pPr>
            <a:r>
              <a:rPr lang="fr-FR" i="1" dirty="0" smtClean="0">
                <a:solidFill>
                  <a:srgbClr val="FFCC00"/>
                </a:solidFill>
                <a:effectLst>
                  <a:outerShdw blurRad="38100" dist="38100" dir="2700000" algn="tl">
                    <a:srgbClr val="FFFFFF"/>
                  </a:outerShdw>
                </a:effectLst>
              </a:rPr>
              <a:t>Ces symptômes justifient la consultation d'un vétérinaire.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331913" y="2349500"/>
            <a:ext cx="6400800" cy="2273300"/>
          </a:xfrm>
        </p:spPr>
        <p:txBody>
          <a:bodyPr>
            <a:normAutofit fontScale="90000"/>
          </a:bodyPr>
          <a:lstStyle/>
          <a:p>
            <a:r>
              <a:rPr lang="fr-FR" sz="4800" dirty="0"/>
              <a:t/>
            </a:r>
            <a:br>
              <a:rPr lang="fr-FR" sz="4800" dirty="0"/>
            </a:br>
            <a:r>
              <a:rPr lang="fr-FR" sz="8800" dirty="0">
                <a:solidFill>
                  <a:srgbClr val="FF0000"/>
                </a:solidFill>
              </a:rPr>
              <a:t>OXYURE</a:t>
            </a:r>
            <a:r>
              <a:rPr lang="fr-FR" sz="8800" u="sng" dirty="0">
                <a:solidFill>
                  <a:srgbClr val="FF0000"/>
                </a:solidFill>
              </a:rPr>
              <a:t> </a:t>
            </a:r>
            <a:r>
              <a:rPr lang="fr-FR" sz="8800" u="sng" dirty="0"/>
              <a:t/>
            </a:r>
            <a:br>
              <a:rPr lang="fr-FR" sz="8800" u="sng" dirty="0"/>
            </a:br>
            <a:r>
              <a:rPr lang="fr-FR" u="sng" dirty="0">
                <a:solidFill>
                  <a:srgbClr val="CC3399"/>
                </a:solidFill>
              </a:rPr>
              <a:t/>
            </a:r>
            <a:br>
              <a:rPr lang="fr-FR" u="sng" dirty="0">
                <a:solidFill>
                  <a:srgbClr val="CC3399"/>
                </a:solidFill>
              </a:rPr>
            </a:br>
            <a:r>
              <a:rPr lang="fr-FR" sz="4100" u="sng" dirty="0">
                <a:solidFill>
                  <a:srgbClr val="FF9900"/>
                </a:solidFill>
              </a:rPr>
              <a:t>(</a:t>
            </a:r>
            <a:r>
              <a:rPr lang="fr-FR" sz="4100" i="1" u="sng" dirty="0" err="1">
                <a:solidFill>
                  <a:srgbClr val="FF0000"/>
                </a:solidFill>
              </a:rPr>
              <a:t>Enterobius</a:t>
            </a:r>
            <a:r>
              <a:rPr lang="fr-FR" sz="4100" i="1" u="sng" dirty="0">
                <a:solidFill>
                  <a:srgbClr val="FF0000"/>
                </a:solidFill>
              </a:rPr>
              <a:t> </a:t>
            </a:r>
            <a:r>
              <a:rPr lang="fr-FR" sz="4100" i="1" u="sng" dirty="0" err="1">
                <a:solidFill>
                  <a:srgbClr val="FF0000"/>
                </a:solidFill>
              </a:rPr>
              <a:t>Vermicularis</a:t>
            </a:r>
            <a:r>
              <a:rPr lang="fr-FR" sz="4100" dirty="0">
                <a:solidFill>
                  <a:srgbClr val="FF9900"/>
                </a:solidFill>
              </a:rPr>
              <a:t>)</a:t>
            </a:r>
          </a:p>
        </p:txBody>
      </p:sp>
      <p:pic>
        <p:nvPicPr>
          <p:cNvPr id="2055" name="Picture 7" descr="Heterodera glycines : le ver et un œuf (grossissement ×1000)">
            <a:hlinkClick r:id="rId2" tooltip="Heterodera glycines : le ver et un œuf (grossissement ×1000)"/>
          </p:cNvPr>
          <p:cNvPicPr>
            <a:picLocks noChangeAspect="1" noChangeArrowheads="1"/>
          </p:cNvPicPr>
          <p:nvPr/>
        </p:nvPicPr>
        <p:blipFill>
          <a:blip r:embed="rId3" cstate="print"/>
          <a:srcRect/>
          <a:stretch>
            <a:fillRect/>
          </a:stretch>
        </p:blipFill>
        <p:spPr bwMode="auto">
          <a:xfrm>
            <a:off x="6762750" y="0"/>
            <a:ext cx="2381250" cy="1962150"/>
          </a:xfrm>
          <a:prstGeom prst="rect">
            <a:avLst/>
          </a:prstGeom>
          <a:noFill/>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85" name="Picture 13" descr="cas186b"/>
          <p:cNvPicPr>
            <a:picLocks noGrp="1" noChangeAspect="1" noChangeArrowheads="1"/>
          </p:cNvPicPr>
          <p:nvPr>
            <p:ph type="body" idx="1"/>
          </p:nvPr>
        </p:nvPicPr>
        <p:blipFill>
          <a:blip r:embed="rId2" cstate="print"/>
          <a:srcRect/>
          <a:stretch>
            <a:fillRect/>
          </a:stretch>
        </p:blipFill>
        <p:spPr>
          <a:xfrm>
            <a:off x="0" y="0"/>
            <a:ext cx="9144000" cy="6858000"/>
          </a:xfrm>
          <a:noFill/>
          <a:ln/>
        </p:spPr>
      </p:pic>
      <p:sp>
        <p:nvSpPr>
          <p:cNvPr id="182286" name="Rectangle 14"/>
          <p:cNvSpPr>
            <a:spLocks noGrp="1" noChangeArrowheads="1"/>
          </p:cNvSpPr>
          <p:nvPr>
            <p:ph type="title"/>
          </p:nvPr>
        </p:nvSpPr>
        <p:spPr/>
        <p:txBody>
          <a:bodyPr/>
          <a:lstStyle/>
          <a:p>
            <a:r>
              <a:rPr lang="fr-FR" sz="800"/>
              <a:t>.</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68313" y="404813"/>
            <a:ext cx="6870700" cy="1671637"/>
          </a:xfrm>
        </p:spPr>
        <p:txBody>
          <a:bodyPr/>
          <a:lstStyle/>
          <a:p>
            <a:r>
              <a:rPr lang="fr-FR" altLang="zh-CN" b="1">
                <a:solidFill>
                  <a:srgbClr val="00FF00"/>
                </a:solidFill>
                <a:ea typeface="宋体" charset="-122"/>
              </a:rPr>
              <a:t>    </a:t>
            </a:r>
            <a:r>
              <a:rPr lang="fr-FR" altLang="zh-CN">
                <a:ea typeface="宋体" charset="-122"/>
              </a:rPr>
              <a:t> </a:t>
            </a:r>
            <a:endParaRPr lang="fr-FR"/>
          </a:p>
        </p:txBody>
      </p:sp>
      <p:sp>
        <p:nvSpPr>
          <p:cNvPr id="153603" name="Rectangle 3"/>
          <p:cNvSpPr>
            <a:spLocks noGrp="1" noChangeArrowheads="1"/>
          </p:cNvSpPr>
          <p:nvPr>
            <p:ph type="body" sz="half" idx="1"/>
          </p:nvPr>
        </p:nvSpPr>
        <p:spPr/>
        <p:txBody>
          <a:bodyPr/>
          <a:lstStyle/>
          <a:p>
            <a:r>
              <a:rPr lang="fr-FR" altLang="zh-CN" sz="2800">
                <a:ea typeface="宋体" charset="-122"/>
              </a:rPr>
              <a:t> </a:t>
            </a:r>
          </a:p>
        </p:txBody>
      </p:sp>
      <p:graphicFrame>
        <p:nvGraphicFramePr>
          <p:cNvPr id="153647" name="Group 47"/>
          <p:cNvGraphicFramePr>
            <a:graphicFrameLocks noGrp="1"/>
          </p:cNvGraphicFramePr>
          <p:nvPr>
            <p:ph sz="half" idx="2"/>
          </p:nvPr>
        </p:nvGraphicFramePr>
        <p:xfrm>
          <a:off x="827088" y="1052513"/>
          <a:ext cx="7554912" cy="4657662"/>
        </p:xfrm>
        <a:graphic>
          <a:graphicData uri="http://schemas.openxmlformats.org/drawingml/2006/table">
            <a:tbl>
              <a:tblPr/>
              <a:tblGrid>
                <a:gridCol w="3138487"/>
                <a:gridCol w="4416425"/>
              </a:tblGrid>
              <a:tr h="9112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rPr>
                        <a:t>Règne</a:t>
                      </a: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rPr>
                        <a:t>   </a:t>
                      </a:r>
                      <a:r>
                        <a:rPr kumimoji="0" lang="fr-FR" altLang="zh-CN" sz="2800" b="0" i="1" u="none" strike="noStrike" cap="none" normalizeH="0" baseline="0" smtClean="0">
                          <a:ln>
                            <a:noFill/>
                          </a:ln>
                          <a:solidFill>
                            <a:schemeClr val="tx1"/>
                          </a:solidFill>
                          <a:effectLst/>
                          <a:latin typeface="Comic Sans MS" pitchFamily="66" charset="0"/>
                          <a:ea typeface="宋体" charset="-122"/>
                          <a:cs typeface="Arial" charset="0"/>
                        </a:rPr>
                        <a:t>Animal</a:t>
                      </a:r>
                      <a:endPar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rPr>
                        <a:t>Embranchement </a:t>
                      </a: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rPr>
                        <a:t>  Nématode </a:t>
                      </a:r>
                      <a:endParaRPr kumimoji="0" lang="fr-FR" sz="2800" b="0" i="1" u="none" strike="noStrike" cap="none" normalizeH="0" baseline="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40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rPr>
                        <a:t>Ordre </a:t>
                      </a: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1" u="none" strike="noStrike" cap="none" normalizeH="0" baseline="0" smtClean="0">
                          <a:ln>
                            <a:noFill/>
                          </a:ln>
                          <a:solidFill>
                            <a:schemeClr val="tx1"/>
                          </a:solidFill>
                          <a:effectLst/>
                          <a:latin typeface="Comic Sans MS" pitchFamily="66" charset="0"/>
                          <a:ea typeface="宋体" charset="-122"/>
                          <a:cs typeface="Arial" charset="0"/>
                        </a:rPr>
                        <a:t>  Ascaride </a:t>
                      </a: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2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rPr>
                        <a:t>Famille </a:t>
                      </a: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1" u="none" strike="noStrike" cap="none" normalizeH="0" baseline="0" smtClean="0">
                          <a:ln>
                            <a:noFill/>
                          </a:ln>
                          <a:solidFill>
                            <a:schemeClr val="tx1"/>
                          </a:solidFill>
                          <a:effectLst/>
                          <a:latin typeface="Comic Sans MS" pitchFamily="66" charset="0"/>
                          <a:ea typeface="宋体" charset="-122"/>
                          <a:cs typeface="Arial" charset="0"/>
                        </a:rPr>
                        <a:t>   Oxyuridés</a:t>
                      </a: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7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0" u="none" strike="noStrike" cap="none" normalizeH="0" baseline="0" smtClean="0">
                          <a:ln>
                            <a:noFill/>
                          </a:ln>
                          <a:solidFill>
                            <a:schemeClr val="tx1"/>
                          </a:solidFill>
                          <a:effectLst/>
                          <a:latin typeface="Comic Sans MS" pitchFamily="66" charset="0"/>
                          <a:ea typeface="宋体" charset="-122"/>
                          <a:cs typeface="Arial" charset="0"/>
                        </a:rPr>
                        <a:t>Genre </a:t>
                      </a:r>
                      <a:endParaRPr kumimoji="0" lang="fr-FR" sz="2800" b="0" i="0" u="none" strike="noStrike" cap="none" normalizeH="0" baseline="0" smtClean="0">
                        <a:ln>
                          <a:noFill/>
                        </a:ln>
                        <a:solidFill>
                          <a:schemeClr val="tx1"/>
                        </a:solidFill>
                        <a:effectLst/>
                        <a:latin typeface="Comic Sans MS" pitchFamily="66"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altLang="zh-CN" sz="2800" b="0" i="1" u="none" strike="noStrike" cap="none" normalizeH="0" baseline="0" smtClean="0">
                          <a:ln>
                            <a:noFill/>
                          </a:ln>
                          <a:solidFill>
                            <a:schemeClr val="tx1"/>
                          </a:solidFill>
                          <a:effectLst/>
                          <a:latin typeface="Comic Sans MS" pitchFamily="66" charset="0"/>
                          <a:ea typeface="宋体" charset="-122"/>
                          <a:cs typeface="Arial" charset="0"/>
                        </a:rPr>
                        <a:t>  Enterobius </a:t>
                      </a:r>
                      <a:endParaRPr kumimoji="0" lang="fr-FR" sz="2800" b="0" i="1" u="none" strike="noStrike" cap="none" normalizeH="0" baseline="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tx1"/>
                          </a:solidFill>
                          <a:effectLst/>
                          <a:latin typeface="Comic Sans MS" pitchFamily="66" charset="0"/>
                          <a:cs typeface="Arial" charset="0"/>
                        </a:rPr>
                        <a:t>Nom binominal latin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smtClean="0">
                          <a:ln>
                            <a:noFill/>
                          </a:ln>
                          <a:solidFill>
                            <a:schemeClr val="tx1"/>
                          </a:solidFill>
                          <a:effectLst/>
                          <a:latin typeface="Comic Sans MS" pitchFamily="66" charset="0"/>
                          <a:cs typeface="Arial" charset="0"/>
                        </a:rPr>
                        <a:t>Enterobius Vermicularis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3643" name="Rectangle 43"/>
          <p:cNvSpPr>
            <a:spLocks noChangeArrowheads="1"/>
          </p:cNvSpPr>
          <p:nvPr/>
        </p:nvSpPr>
        <p:spPr bwMode="auto">
          <a:xfrm>
            <a:off x="1454150" y="0"/>
            <a:ext cx="5081588" cy="1006475"/>
          </a:xfrm>
          <a:prstGeom prst="rect">
            <a:avLst/>
          </a:prstGeom>
          <a:noFill/>
          <a:ln w="9525">
            <a:noFill/>
            <a:miter lim="800000"/>
            <a:headEnd/>
            <a:tailEnd/>
          </a:ln>
          <a:effectLst/>
        </p:spPr>
        <p:txBody>
          <a:bodyPr wrap="none">
            <a:spAutoFit/>
          </a:bodyPr>
          <a:lstStyle/>
          <a:p>
            <a:pPr algn="ctr"/>
            <a:r>
              <a:rPr lang="fr-FR" sz="6000">
                <a:solidFill>
                  <a:schemeClr val="hlink"/>
                </a:solidFill>
              </a:rPr>
              <a:t>     </a:t>
            </a:r>
            <a:r>
              <a:rPr lang="fr-FR" sz="4800" u="sng">
                <a:solidFill>
                  <a:schemeClr val="folHlink"/>
                </a:solidFill>
              </a:rPr>
              <a:t>classification</a:t>
            </a:r>
          </a:p>
        </p:txBody>
      </p:sp>
    </p:spTree>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fr-FR" altLang="zh-CN" b="1" dirty="0">
                <a:solidFill>
                  <a:srgbClr val="00FF00"/>
                </a:solidFill>
                <a:ea typeface="宋体" charset="-122"/>
              </a:rPr>
              <a:t>   </a:t>
            </a:r>
            <a:r>
              <a:rPr lang="fr-FR" altLang="zh-CN" sz="6600" b="1" dirty="0" smtClean="0">
                <a:solidFill>
                  <a:srgbClr val="FF0000"/>
                </a:solidFill>
                <a:ea typeface="宋体" charset="-122"/>
              </a:rPr>
              <a:t>oxyurose</a:t>
            </a:r>
            <a:r>
              <a:rPr lang="fr-FR" altLang="zh-CN" dirty="0" smtClean="0">
                <a:ea typeface="宋体" charset="-122"/>
              </a:rPr>
              <a:t> </a:t>
            </a:r>
            <a:endParaRPr lang="fr-FR" dirty="0"/>
          </a:p>
        </p:txBody>
      </p:sp>
      <p:sp>
        <p:nvSpPr>
          <p:cNvPr id="133123" name="Rectangle 3"/>
          <p:cNvSpPr>
            <a:spLocks noGrp="1" noChangeArrowheads="1"/>
          </p:cNvSpPr>
          <p:nvPr>
            <p:ph type="body" idx="1"/>
          </p:nvPr>
        </p:nvSpPr>
        <p:spPr>
          <a:xfrm>
            <a:off x="685800" y="1828800"/>
            <a:ext cx="7773988" cy="4264025"/>
          </a:xfrm>
        </p:spPr>
        <p:txBody>
          <a:bodyPr/>
          <a:lstStyle/>
          <a:p>
            <a:pPr>
              <a:lnSpc>
                <a:spcPct val="80000"/>
              </a:lnSpc>
            </a:pPr>
            <a:r>
              <a:rPr lang="fr-FR" altLang="zh-CN" sz="2800" dirty="0">
                <a:ea typeface="宋体" charset="-122"/>
              </a:rPr>
              <a:t>L'oxyurose est une infection parasitaire intestinale cosmopolite s'observant fréquemment chez l'enfant et son entourage familial</a:t>
            </a:r>
            <a:r>
              <a:rPr lang="fr-FR" altLang="zh-CN" sz="2800" dirty="0" smtClean="0">
                <a:ea typeface="宋体" charset="-122"/>
              </a:rPr>
              <a:t>.</a:t>
            </a:r>
          </a:p>
          <a:p>
            <a:pPr>
              <a:lnSpc>
                <a:spcPct val="80000"/>
              </a:lnSpc>
              <a:buNone/>
            </a:pPr>
            <a:endParaRPr lang="fr-FR" altLang="zh-CN" sz="2800" dirty="0">
              <a:ea typeface="宋体" charset="-122"/>
            </a:endParaRPr>
          </a:p>
          <a:p>
            <a:pPr>
              <a:lnSpc>
                <a:spcPct val="80000"/>
              </a:lnSpc>
            </a:pPr>
            <a:r>
              <a:rPr lang="fr-FR" altLang="zh-CN" sz="2800" dirty="0">
                <a:ea typeface="宋体" charset="-122"/>
              </a:rPr>
              <a:t>Les vecteurs de l'oxyurose sont de minuscules vers filiformes, de </a:t>
            </a:r>
            <a:r>
              <a:rPr lang="fr-FR" altLang="zh-CN" sz="2800" dirty="0" smtClean="0">
                <a:ea typeface="宋体" charset="-122"/>
              </a:rPr>
              <a:t>couleur  </a:t>
            </a:r>
            <a:r>
              <a:rPr lang="fr-FR" altLang="zh-CN" sz="2800" dirty="0">
                <a:ea typeface="宋体" charset="-122"/>
              </a:rPr>
              <a:t>blanchâtre</a:t>
            </a:r>
            <a:r>
              <a:rPr lang="fr-FR" altLang="zh-CN" sz="2800" dirty="0" smtClean="0">
                <a:ea typeface="宋体" charset="-122"/>
              </a:rPr>
              <a:t>, hermaphrodite</a:t>
            </a:r>
            <a:r>
              <a:rPr lang="fr-FR" altLang="zh-CN" sz="2800" dirty="0">
                <a:ea typeface="宋体" charset="-122"/>
              </a:rPr>
              <a:t>, vivants au niveau du tube digestif appartenant à la famille des </a:t>
            </a:r>
            <a:r>
              <a:rPr lang="fr-FR" altLang="zh-CN" sz="2800" dirty="0" err="1">
                <a:ea typeface="宋体" charset="-122"/>
              </a:rPr>
              <a:t>Ascaridés</a:t>
            </a:r>
            <a:r>
              <a:rPr lang="fr-FR" altLang="zh-CN" sz="2800" dirty="0">
                <a:ea typeface="宋体" charset="-122"/>
              </a:rPr>
              <a:t>, présentant des lèvres cornées, d'une longueur de 4 à 9 mm selon le sexe.</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normAutofit fontScale="90000"/>
          </a:bodyPr>
          <a:lstStyle/>
          <a:p>
            <a:r>
              <a:rPr lang="fr-FR" sz="4000"/>
              <a:t/>
            </a:r>
            <a:br>
              <a:rPr lang="fr-FR" sz="4000"/>
            </a:br>
            <a:r>
              <a:rPr lang="fr-FR" sz="4000"/>
              <a:t/>
            </a:r>
            <a:br>
              <a:rPr lang="fr-FR" sz="4000"/>
            </a:br>
            <a:endParaRPr lang="fr-FR" sz="4000"/>
          </a:p>
        </p:txBody>
      </p:sp>
      <p:sp>
        <p:nvSpPr>
          <p:cNvPr id="171011" name="Rectangle 3"/>
          <p:cNvSpPr>
            <a:spLocks noGrp="1" noChangeArrowheads="1"/>
          </p:cNvSpPr>
          <p:nvPr>
            <p:ph type="body" idx="1"/>
          </p:nvPr>
        </p:nvSpPr>
        <p:spPr>
          <a:xfrm>
            <a:off x="468313" y="1484313"/>
            <a:ext cx="7913687" cy="4249737"/>
          </a:xfrm>
        </p:spPr>
        <p:txBody>
          <a:bodyPr/>
          <a:lstStyle/>
          <a:p>
            <a:pPr algn="ctr">
              <a:buFontTx/>
              <a:buNone/>
            </a:pPr>
            <a:r>
              <a:rPr lang="fr-FR" altLang="zh-CN" sz="8800" b="1" u="sng">
                <a:solidFill>
                  <a:schemeClr val="hlink"/>
                </a:solidFill>
                <a:ea typeface="宋体" charset="-122"/>
              </a:rPr>
              <a:t>Localisation</a:t>
            </a:r>
            <a:endParaRPr lang="fr-FR" sz="8800" b="1" u="sng">
              <a:solidFill>
                <a:schemeClr val="hlink"/>
              </a:solidFill>
            </a:endParaRPr>
          </a:p>
        </p:txBody>
      </p:sp>
      <p:pic>
        <p:nvPicPr>
          <p:cNvPr id="171012" name="Picture 4" descr="oxyures">
            <a:hlinkClick r:id="rId2"/>
          </p:cNvPr>
          <p:cNvPicPr>
            <a:picLocks noChangeAspect="1" noChangeArrowheads="1"/>
          </p:cNvPicPr>
          <p:nvPr/>
        </p:nvPicPr>
        <p:blipFill>
          <a:blip r:embed="rId3" cstate="print"/>
          <a:srcRect/>
          <a:stretch>
            <a:fillRect/>
          </a:stretch>
        </p:blipFill>
        <p:spPr bwMode="auto">
          <a:xfrm>
            <a:off x="0" y="0"/>
            <a:ext cx="1214438" cy="13414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normAutofit fontScale="90000"/>
          </a:bodyPr>
          <a:lstStyle/>
          <a:p>
            <a:r>
              <a:rPr lang="fr-FR" sz="4000"/>
              <a:t/>
            </a:r>
            <a:br>
              <a:rPr lang="fr-FR" sz="4000"/>
            </a:br>
            <a:r>
              <a:rPr lang="fr-FR" sz="4000"/>
              <a:t/>
            </a:r>
            <a:br>
              <a:rPr lang="fr-FR" sz="4000"/>
            </a:br>
            <a:endParaRPr lang="fr-FR" sz="4000"/>
          </a:p>
        </p:txBody>
      </p:sp>
      <p:sp>
        <p:nvSpPr>
          <p:cNvPr id="172035" name="Rectangle 3"/>
          <p:cNvSpPr>
            <a:spLocks noGrp="1" noChangeArrowheads="1"/>
          </p:cNvSpPr>
          <p:nvPr>
            <p:ph type="body" idx="1"/>
          </p:nvPr>
        </p:nvSpPr>
        <p:spPr>
          <a:xfrm>
            <a:off x="468313" y="1484313"/>
            <a:ext cx="7913687" cy="4249737"/>
          </a:xfrm>
        </p:spPr>
        <p:txBody>
          <a:bodyPr/>
          <a:lstStyle/>
          <a:p>
            <a:pPr>
              <a:buFontTx/>
              <a:buNone/>
            </a:pPr>
            <a:r>
              <a:rPr lang="fr-FR" altLang="zh-CN" dirty="0">
                <a:ea typeface="宋体" charset="-122"/>
              </a:rPr>
              <a:t>   Les parasites adultes vivent dans la partie inférieure de l’appareil </a:t>
            </a:r>
            <a:r>
              <a:rPr lang="fr-FR" altLang="zh-CN" dirty="0" smtClean="0">
                <a:ea typeface="宋体" charset="-122"/>
              </a:rPr>
              <a:t>et </a:t>
            </a:r>
            <a:r>
              <a:rPr lang="fr-FR" altLang="zh-CN" dirty="0">
                <a:ea typeface="宋体" charset="-122"/>
              </a:rPr>
              <a:t>y s’accouplent, vivent accrochés par leurs lèvres cornées à </a:t>
            </a:r>
            <a:r>
              <a:rPr lang="fr-FR" altLang="zh-CN" u="sng" dirty="0">
                <a:solidFill>
                  <a:schemeClr val="tx2"/>
                </a:solidFill>
                <a:ea typeface="宋体" charset="-122"/>
              </a:rPr>
              <a:t>la muqueuse du </a:t>
            </a:r>
            <a:r>
              <a:rPr lang="fr-FR" altLang="zh-CN" u="sng" dirty="0" err="1">
                <a:solidFill>
                  <a:schemeClr val="tx2"/>
                </a:solidFill>
                <a:ea typeface="宋体" charset="-122"/>
              </a:rPr>
              <a:t>caecum</a:t>
            </a:r>
            <a:r>
              <a:rPr lang="fr-FR" altLang="zh-CN" u="sng" dirty="0">
                <a:solidFill>
                  <a:schemeClr val="tx2"/>
                </a:solidFill>
                <a:ea typeface="宋体" charset="-122"/>
              </a:rPr>
              <a:t>  de son hôte</a:t>
            </a:r>
            <a:r>
              <a:rPr lang="fr-FR" altLang="zh-CN" dirty="0">
                <a:ea typeface="宋体" charset="-122"/>
              </a:rPr>
              <a:t> en se nourrissant de matière organique</a:t>
            </a:r>
            <a:r>
              <a:rPr lang="fr-FR" altLang="zh-CN" dirty="0" smtClean="0">
                <a:ea typeface="宋体" charset="-122"/>
              </a:rPr>
              <a:t>.</a:t>
            </a:r>
            <a:endParaRPr lang="fr-FR" sz="8800" b="1" u="sng" dirty="0">
              <a:solidFill>
                <a:schemeClr val="hlink"/>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normAutofit fontScale="90000"/>
          </a:bodyPr>
          <a:lstStyle/>
          <a:p>
            <a:r>
              <a:rPr lang="fr-FR" sz="4000"/>
              <a:t/>
            </a:r>
            <a:br>
              <a:rPr lang="fr-FR" sz="4000"/>
            </a:br>
            <a:r>
              <a:rPr lang="fr-FR" sz="4000"/>
              <a:t/>
            </a:r>
            <a:br>
              <a:rPr lang="fr-FR" sz="4000"/>
            </a:br>
            <a:endParaRPr lang="fr-FR" sz="4000"/>
          </a:p>
        </p:txBody>
      </p:sp>
      <p:sp>
        <p:nvSpPr>
          <p:cNvPr id="175107" name="Rectangle 3"/>
          <p:cNvSpPr>
            <a:spLocks noGrp="1" noChangeArrowheads="1"/>
          </p:cNvSpPr>
          <p:nvPr>
            <p:ph type="body" idx="1"/>
          </p:nvPr>
        </p:nvSpPr>
        <p:spPr>
          <a:xfrm>
            <a:off x="468313" y="1484313"/>
            <a:ext cx="7913687" cy="4249737"/>
          </a:xfrm>
        </p:spPr>
        <p:txBody>
          <a:bodyPr/>
          <a:lstStyle/>
          <a:p>
            <a:pPr>
              <a:lnSpc>
                <a:spcPct val="80000"/>
              </a:lnSpc>
            </a:pPr>
            <a:r>
              <a:rPr lang="fr-FR" altLang="zh-CN" sz="2800">
                <a:ea typeface="宋体" charset="-122"/>
              </a:rPr>
              <a:t>Les femelles fécondées migrent la nuit vers l'anus où elles pondent leurs  œufs, parcourant le côlon jusqu'à la marge anale qu'elles atteignent en principe le soir ou au début de la nuit. </a:t>
            </a:r>
          </a:p>
          <a:p>
            <a:pPr>
              <a:lnSpc>
                <a:spcPct val="80000"/>
              </a:lnSpc>
            </a:pPr>
            <a:r>
              <a:rPr lang="fr-FR" sz="2800"/>
              <a:t>Des milliers d’œufs embryonnés sont alors libérés environ (10 000 œufs/femelle) au niveau des plis radiés de l'anus et sont immédiatement infestants </a:t>
            </a:r>
            <a:r>
              <a:rPr lang="fr-FR" altLang="zh-CN" sz="2800">
                <a:ea typeface="宋体" charset="-122"/>
              </a:rPr>
              <a:t>c'est à dire sans attendre une maturation dans le milieu extérieur</a:t>
            </a:r>
            <a:r>
              <a:rPr lang="fr-FR" sz="2800"/>
              <a:t>.</a:t>
            </a:r>
          </a:p>
        </p:txBody>
      </p:sp>
      <p:pic>
        <p:nvPicPr>
          <p:cNvPr id="175108" name="Picture 4" descr="oxyures">
            <a:hlinkClick r:id="rId2"/>
          </p:cNvPr>
          <p:cNvPicPr>
            <a:picLocks noChangeAspect="1" noChangeArrowheads="1"/>
          </p:cNvPicPr>
          <p:nvPr/>
        </p:nvPicPr>
        <p:blipFill>
          <a:blip r:embed="rId3" cstate="print"/>
          <a:srcRect/>
          <a:stretch>
            <a:fillRect/>
          </a:stretch>
        </p:blipFill>
        <p:spPr bwMode="auto">
          <a:xfrm>
            <a:off x="0" y="0"/>
            <a:ext cx="1214438" cy="13414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3"/>
          <p:cNvSpPr>
            <a:spLocks noGrp="1" noChangeArrowheads="1"/>
          </p:cNvSpPr>
          <p:nvPr>
            <p:ph type="body" idx="1"/>
          </p:nvPr>
        </p:nvSpPr>
        <p:spPr>
          <a:xfrm>
            <a:off x="684213" y="1341438"/>
            <a:ext cx="7696200" cy="3657600"/>
          </a:xfrm>
        </p:spPr>
        <p:txBody>
          <a:bodyPr/>
          <a:lstStyle/>
          <a:p>
            <a:pPr algn="ctr">
              <a:lnSpc>
                <a:spcPct val="90000"/>
              </a:lnSpc>
              <a:buFontTx/>
              <a:buNone/>
            </a:pPr>
            <a:r>
              <a:rPr lang="fr-FR" altLang="zh-CN" sz="2800" u="sng">
                <a:solidFill>
                  <a:schemeClr val="folHlink"/>
                </a:solidFill>
                <a:ea typeface="宋体" charset="-122"/>
              </a:rPr>
              <a:t>L'homme se contamine par ingestion d'oeufs par voie alimentaire :</a:t>
            </a:r>
          </a:p>
          <a:p>
            <a:pPr>
              <a:lnSpc>
                <a:spcPct val="90000"/>
              </a:lnSpc>
              <a:buFontTx/>
              <a:buNone/>
            </a:pPr>
            <a:r>
              <a:rPr lang="fr-FR" sz="2800"/>
              <a:t>    La contamination par des oxyures se fait par l'intermédiaire des aliments, des doigts et particulièrement des ongles contaminés qui transportent les oeufs transmettant de cette manière la maladie. L'oxyurose, chez les enfants, se transmet également par la literie, les jouets etc... </a:t>
            </a:r>
          </a:p>
        </p:txBody>
      </p:sp>
      <p:pic>
        <p:nvPicPr>
          <p:cNvPr id="140292" name="Picture 4" descr="oxyures">
            <a:hlinkClick r:id="rId2"/>
          </p:cNvPr>
          <p:cNvPicPr>
            <a:picLocks noGrp="1" noChangeAspect="1" noChangeArrowheads="1"/>
          </p:cNvPicPr>
          <p:nvPr>
            <p:ph type="title"/>
          </p:nvPr>
        </p:nvPicPr>
        <p:blipFill>
          <a:blip r:embed="rId3" cstate="print"/>
          <a:srcRect/>
          <a:stretch>
            <a:fillRect/>
          </a:stretch>
        </p:blipFill>
        <p:spPr>
          <a:xfrm>
            <a:off x="0" y="0"/>
            <a:ext cx="1149350" cy="1268413"/>
          </a:xfrm>
          <a:noFill/>
          <a:ln/>
        </p:spPr>
      </p:pic>
      <p:pic>
        <p:nvPicPr>
          <p:cNvPr id="140293" name="Picture 5" descr="eveil_bebe_proprete_niv2">
            <a:hlinkClick r:id="rId4"/>
          </p:cNvPr>
          <p:cNvPicPr>
            <a:picLocks noChangeAspect="1" noChangeArrowheads="1"/>
          </p:cNvPicPr>
          <p:nvPr/>
        </p:nvPicPr>
        <p:blipFill>
          <a:blip r:embed="rId5" cstate="print"/>
          <a:srcRect/>
          <a:stretch>
            <a:fillRect/>
          </a:stretch>
        </p:blipFill>
        <p:spPr bwMode="auto">
          <a:xfrm rot="-465515">
            <a:off x="5843588" y="5089525"/>
            <a:ext cx="1335087" cy="1517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7" name="Picture 5" descr="life%20cycle_clip_image002_0001"/>
          <p:cNvPicPr>
            <a:picLocks noGrp="1" noChangeAspect="1" noChangeArrowheads="1"/>
          </p:cNvPicPr>
          <p:nvPr>
            <p:ph type="body" idx="1"/>
          </p:nvPr>
        </p:nvPicPr>
        <p:blipFill>
          <a:blip r:embed="rId2" cstate="print"/>
          <a:srcRect/>
          <a:stretch>
            <a:fillRect/>
          </a:stretch>
        </p:blipFill>
        <p:spPr>
          <a:xfrm>
            <a:off x="0" y="0"/>
            <a:ext cx="9144000" cy="6858000"/>
          </a:xfrm>
          <a:ln/>
        </p:spPr>
      </p:pic>
      <p:pic>
        <p:nvPicPr>
          <p:cNvPr id="141319" name="Picture 7" descr="oxyures">
            <a:hlinkClick r:id="rId3"/>
          </p:cNvPr>
          <p:cNvPicPr>
            <a:picLocks noGrp="1" noChangeAspect="1" noChangeArrowheads="1"/>
          </p:cNvPicPr>
          <p:nvPr>
            <p:ph type="title"/>
          </p:nvPr>
        </p:nvPicPr>
        <p:blipFill>
          <a:blip r:embed="rId4" cstate="print"/>
          <a:srcRect/>
          <a:stretch>
            <a:fillRect/>
          </a:stretch>
        </p:blipFill>
        <p:spPr>
          <a:xfrm>
            <a:off x="7019925" y="1916113"/>
            <a:ext cx="71438" cy="79375"/>
          </a:xfrm>
          <a:noFill/>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1306</Words>
  <Application>Microsoft Office PowerPoint</Application>
  <PresentationFormat>Affichage à l'écran (4:3)</PresentationFormat>
  <Paragraphs>160</Paragraphs>
  <Slides>44</Slides>
  <Notes>0</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Thème Office</vt:lpstr>
      <vt:lpstr>La dracunculose est une filariose, également appelée ver de Guinée, ver d'Afrique ou filariose de Médine</vt:lpstr>
      <vt:lpstr>Diapositive 2</vt:lpstr>
      <vt:lpstr>Diapositive 3</vt:lpstr>
      <vt:lpstr>Cycle de développement</vt:lpstr>
      <vt:lpstr>Diapositive 5</vt:lpstr>
      <vt:lpstr>Hydatidose ou kyste hydatique </vt:lpstr>
      <vt:lpstr>Caractères morphologiques </vt:lpstr>
      <vt:lpstr>Diapositive 8</vt:lpstr>
      <vt:lpstr>Diapositive 9</vt:lpstr>
      <vt:lpstr>Cycle évolutif du parasite  </vt:lpstr>
      <vt:lpstr>Cycle évolutif du parasite </vt:lpstr>
      <vt:lpstr>Cycle évolutif du parasite </vt:lpstr>
      <vt:lpstr>Hyménolépiase</vt:lpstr>
      <vt:lpstr>L’hyménolépiase</vt:lpstr>
      <vt:lpstr>Hyménolepis nana?</vt:lpstr>
      <vt:lpstr>L’hyménolépiase</vt:lpstr>
      <vt:lpstr>Diapositive 17</vt:lpstr>
      <vt:lpstr>Diapositive 18</vt:lpstr>
      <vt:lpstr>Diapositive 19</vt:lpstr>
      <vt:lpstr>  Cycle de développement?</vt:lpstr>
      <vt:lpstr>Onchocercose équine</vt:lpstr>
      <vt:lpstr>Onchocercose équine</vt:lpstr>
      <vt:lpstr>LES ONCHOCERQUES</vt:lpstr>
      <vt:lpstr>Diapositive 24</vt:lpstr>
      <vt:lpstr>Ankylostomes fixés à la muqueuse intestinale </vt:lpstr>
      <vt:lpstr>Causes d’infection  </vt:lpstr>
      <vt:lpstr>Diapositive 27</vt:lpstr>
      <vt:lpstr>La gale</vt:lpstr>
      <vt:lpstr>Biologie du parasite</vt:lpstr>
      <vt:lpstr>Biologie du parasite</vt:lpstr>
      <vt:lpstr>Diapositive 31</vt:lpstr>
      <vt:lpstr>Dermatose</vt:lpstr>
      <vt:lpstr>Transmission</vt:lpstr>
      <vt:lpstr>Transmission</vt:lpstr>
      <vt:lpstr>Prévention</vt:lpstr>
      <vt:lpstr> OXYURE   (Enterobius Vermicularis)</vt:lpstr>
      <vt:lpstr>.</vt:lpstr>
      <vt:lpstr>     </vt:lpstr>
      <vt:lpstr>   oxyurose </vt:lpstr>
      <vt:lpstr>  </vt:lpstr>
      <vt:lpstr>  </vt:lpstr>
      <vt:lpstr>  </vt:lpstr>
      <vt:lpstr>Diapositive 43</vt:lpstr>
      <vt:lpstr>Diapositive 44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dracunculose est une filariose, également appelée ver de Guinée, ver d'Afrique ou filariose de Médine</dc:title>
  <dc:creator>INRA</dc:creator>
  <cp:lastModifiedBy>MCours</cp:lastModifiedBy>
  <cp:revision>12</cp:revision>
  <dcterms:created xsi:type="dcterms:W3CDTF">2010-04-16T21:40:01Z</dcterms:created>
  <dcterms:modified xsi:type="dcterms:W3CDTF">2015-06-07T22:33:12Z</dcterms:modified>
</cp:coreProperties>
</file>