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282" autoAdjust="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860791-AF4C-4523-83C0-73D4AD7DB2C5}" type="datetimeFigureOut">
              <a:rPr lang="fr-FR" smtClean="0"/>
              <a:pPr/>
              <a:t>12/06/2015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41EE23-695D-42C3-89D2-85A8E8E61FBA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cerimes.education.fr/index.php?page=bi_admin&amp;op1=plan,,,99,,,,,1,9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erimes.education.fr/index.php?page=bi_admin&amp;op1=plan,,,99,,,,,1,911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cerimes.education.fr/index.php?page=bi_admin&amp;op1=plan,,,99,,,,,1,904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785794"/>
            <a:ext cx="9033242" cy="7017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METHODES D’ISOLEMENT ET </a:t>
            </a:r>
          </a:p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D’IDENTIFICATION DES VIRUS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u="sng" dirty="0" smtClean="0">
                <a:latin typeface="Arial" pitchFamily="34" charset="0"/>
                <a:cs typeface="Arial" pitchFamily="34" charset="0"/>
              </a:rPr>
              <a:t>1. obtention des virus : la culture de virus et leur purification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1.1. culture virale</a:t>
            </a:r>
          </a:p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 sur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oeuf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embryonné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oeufs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sont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embryonnés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de 5 à 10 jours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Divers lieux peuvent être utilisés pour l'ensemencement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membrane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chorioallantoïdienne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Poxvirus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Herpesvirus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cavité amniotique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Myxovirus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influenzae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A, B, C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cavité allantoïdienne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Myxovirus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influenzae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sac vitellin Herpes virus, Arbovirus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Une fois ensemencés, les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oeufs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sont mirés chaque jour.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Ceux dont les embryons sont morts sont éliminés.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Quand le temps d'incubation est jugé idoine, on récupère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 le contenu des cavités inoculées et on purifie.</a:t>
            </a: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endParaRPr lang="fr-FR" dirty="0"/>
          </a:p>
        </p:txBody>
      </p:sp>
      <p:pic>
        <p:nvPicPr>
          <p:cNvPr id="3" name="Image 2" descr="mcours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0"/>
            <a:ext cx="44577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Fassi Fihri\Bureau\culture_sur_oeu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928670"/>
            <a:ext cx="3500462" cy="57479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1071546"/>
            <a:ext cx="7358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 sur animaux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Cette méthode reste la seule possible pour certains virus incultivables in vivo et pour les études sur les vaccins.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Dans certains cas, comme HIV, les animaux doivent être très proches de l'homme : on est contraint alors de choisir le chimpanzé.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On utilise aussi les souriceaux, les cobayes, les lapins, les oiseaux (poulets)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Pour la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rage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Pasteur a utilisé la moelle de lapin : le lapin est donc resté bien longtemps le "milieu de culture" de ce virus.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Le virus de la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vaccine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(vaccin contre la variole) reste produit sur génisse.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84" y="642918"/>
            <a:ext cx="5363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Cellules animales cultivées in vitro </a:t>
            </a:r>
            <a:endParaRPr lang="fr-FR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3850" cy="750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6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600" b="1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Méthodes d'obtention des cellules cultivées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Cas des cellules circulantes (lymphocytes 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Cas des cellules à partir de tissus ou d'organes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1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utilisation d'un fragment de tissu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Les cellules se développent à partir du fragment à la surface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du support baignant dans le milieu de culture.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fragmentation de l'organe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le tissu est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dissocié mécaniquement et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enzymatiquement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on obtient une suspension de cellules que l'on peut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Partiellement purifier. les cellules sont mises en culture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c'est la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culture primaire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elles sont repiquées comme en microbiologie : </a:t>
            </a:r>
          </a:p>
          <a:p>
            <a:pPr lvl="1"/>
            <a:r>
              <a:rPr lang="fr-FR" sz="2400" dirty="0" smtClean="0">
                <a:latin typeface="Arial" pitchFamily="34" charset="0"/>
                <a:cs typeface="Arial" pitchFamily="34" charset="0"/>
              </a:rPr>
              <a:t>c'est la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subculture ou premier passage 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-285776"/>
            <a:ext cx="8840882" cy="738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Culture de tissus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Ø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Dissociation enzymatique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Ø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Mise en culture des cellules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Ø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Culture primaire de cellules (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dissociation enzymatique par la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Trypsine)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Ø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Repiquage (passage 1)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Ø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Subculture de cellules (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dissociation enzymatique par la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Trypsine)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Ø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Repiquage (passage 2)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Ø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Nouvelle subculture.....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642918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Croissance des cellules en culture in vitro</a:t>
            </a:r>
          </a:p>
          <a:p>
            <a:endParaRPr lang="fr-F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C:\Documents and Settings\Fassi Fihri\Bureau\graphe_cellulesENft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281" y="1214422"/>
            <a:ext cx="8086247" cy="56212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14282" y="785794"/>
            <a:ext cx="9174306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000" b="1" i="1" u="sng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Évolution d'une culture cellulaire au cours du temps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1° cas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Après un certain nombre de repiquages, représentant entre 30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 et 60 mitoses (très approximativement), on constate que les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cessent de se multiplier et meurent : c'est le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phénomène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de mort cellulaire programmée ou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apoptose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/>
              <a:t> </a:t>
            </a:r>
            <a:r>
              <a:rPr lang="fr-FR" sz="2400" b="1" i="1" dirty="0" smtClean="0">
                <a:latin typeface="Arial" pitchFamily="34" charset="0"/>
                <a:cs typeface="Arial" pitchFamily="34" charset="0"/>
              </a:rPr>
              <a:t>2° cas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il est apparu que certaines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cellules tumorales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se multipliant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activement ne présentent plus ce mécanisme de mort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programmée : elles sont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transformées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/>
              <a:t/>
            </a:r>
            <a:br>
              <a:rPr lang="fr-FR" sz="2400" dirty="0" smtClean="0"/>
            </a:b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785794"/>
            <a:ext cx="85725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1" dirty="0" smtClean="0">
                <a:latin typeface="Arial" pitchFamily="34" charset="0"/>
                <a:cs typeface="Arial" pitchFamily="34" charset="0"/>
              </a:rPr>
              <a:t>Exemple de lignées permanentes (donc de cellules transformées ):</a:t>
            </a:r>
          </a:p>
          <a:p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Hela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provenant d'une tumeur utérine</a:t>
            </a:r>
          </a:p>
          <a:p>
            <a:pPr lvl="1"/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KB provenant d'un carcinome oral humain </a:t>
            </a:r>
          </a:p>
          <a:p>
            <a:pPr lvl="1"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3T3 provenant d'un embryon de souris. </a:t>
            </a:r>
          </a:p>
          <a:p>
            <a:pPr lvl="1"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Véro provenant de rein de singe </a:t>
            </a:r>
          </a:p>
          <a:p>
            <a:pPr lvl="1"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cellules MRC-5 provenant de poumons de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foetus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humain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209381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Comportement des cellules in vitro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soit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rester en suspension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comme les lymphocytes, ou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cellules transformées.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soit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former une monocouche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les cellules adhérant sur 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support 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verre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plastique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Conservation des cellules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On utilise le DMSO pour les congeler.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Ce produit protège les membranes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lysosomiales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et empêche le </a:t>
            </a:r>
          </a:p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relargage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des protéines.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On congèle une suspension de 3 à 4 10</a:t>
            </a:r>
            <a:r>
              <a:rPr lang="fr-FR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cellules par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de milieu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à -40°C lentement (1 ou 4°C par min) puis dans le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diazote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liquide.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La décongélation est rapide à 37°C suivie d'un lavage et d'un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contrôle de viabilité.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4546" y="0"/>
            <a:ext cx="5150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Conditions de la culture cellulaire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2918"/>
            <a:ext cx="8358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Stérilité : la hotte à flux laminaire ou poste de sécurité en microbiologie instrument de base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 descr="C:\Documents and Settings\Fassi Fihri\Bureau\travail_sous_psm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1807" y="1428737"/>
            <a:ext cx="3616077" cy="5401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642918"/>
            <a:ext cx="832176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Les milieux de culture</a:t>
            </a:r>
          </a:p>
          <a:p>
            <a:r>
              <a:rPr lang="fr-FR" sz="2400" b="1" dirty="0" smtClean="0"/>
              <a:t>d'eau</a:t>
            </a:r>
            <a:r>
              <a:rPr lang="fr-FR" sz="2400" dirty="0" smtClean="0"/>
              <a:t> </a:t>
            </a:r>
          </a:p>
          <a:p>
            <a:r>
              <a:rPr lang="fr-FR" sz="2400" b="1" dirty="0" smtClean="0"/>
              <a:t>d'ions minéraux</a:t>
            </a:r>
            <a:r>
              <a:rPr lang="fr-FR" sz="2400" dirty="0" smtClean="0"/>
              <a:t> nombreux et variés</a:t>
            </a:r>
          </a:p>
          <a:p>
            <a:r>
              <a:rPr lang="fr-FR" sz="2400" dirty="0" smtClean="0"/>
              <a:t>L'</a:t>
            </a:r>
            <a:r>
              <a:rPr lang="fr-FR" sz="2400" dirty="0" err="1" smtClean="0"/>
              <a:t>osmolarité</a:t>
            </a:r>
            <a:r>
              <a:rPr lang="fr-FR" sz="2400" dirty="0" smtClean="0"/>
              <a:t> du milieu doit être celle du sérum physiologique </a:t>
            </a:r>
          </a:p>
          <a:p>
            <a:r>
              <a:rPr lang="fr-FR" sz="2400" dirty="0" smtClean="0"/>
              <a:t>(9 g par L de </a:t>
            </a:r>
            <a:r>
              <a:rPr lang="fr-FR" sz="2400" dirty="0" err="1" smtClean="0"/>
              <a:t>NaCl</a:t>
            </a:r>
            <a:r>
              <a:rPr lang="fr-FR" sz="2400" dirty="0" smtClean="0"/>
              <a:t>). </a:t>
            </a:r>
          </a:p>
          <a:p>
            <a:r>
              <a:rPr lang="fr-FR" sz="2400" b="1" dirty="0" smtClean="0"/>
              <a:t>de source de carbone et d'énergie</a:t>
            </a:r>
            <a:r>
              <a:rPr lang="fr-FR" sz="2400" dirty="0" smtClean="0"/>
              <a:t> (glucose par exemple) </a:t>
            </a:r>
          </a:p>
          <a:p>
            <a:r>
              <a:rPr lang="fr-FR" sz="2400" b="1" dirty="0" smtClean="0"/>
              <a:t>de source d'azote</a:t>
            </a:r>
            <a:r>
              <a:rPr lang="fr-FR" sz="2400" dirty="0" smtClean="0"/>
              <a:t> : acides aminés obligatoirement </a:t>
            </a:r>
          </a:p>
          <a:p>
            <a:r>
              <a:rPr lang="fr-FR" sz="2400" b="1" dirty="0" smtClean="0"/>
              <a:t>de facteurs de croissance</a:t>
            </a:r>
            <a:r>
              <a:rPr lang="fr-FR" sz="2400" dirty="0" smtClean="0"/>
              <a:t> : </a:t>
            </a:r>
          </a:p>
          <a:p>
            <a:pPr lvl="1"/>
            <a:r>
              <a:rPr lang="fr-FR" sz="2400" dirty="0" smtClean="0"/>
              <a:t>les acides aminés essentiels </a:t>
            </a:r>
          </a:p>
          <a:p>
            <a:pPr lvl="1"/>
            <a:r>
              <a:rPr lang="fr-FR" sz="2400" dirty="0" smtClean="0"/>
              <a:t>les vitamines  </a:t>
            </a:r>
          </a:p>
          <a:p>
            <a:r>
              <a:rPr lang="fr-FR" sz="2400" b="1" dirty="0" smtClean="0"/>
              <a:t>des gaz</a:t>
            </a:r>
            <a:r>
              <a:rPr lang="fr-FR" sz="2400" dirty="0" smtClean="0"/>
              <a:t> : </a:t>
            </a:r>
          </a:p>
          <a:p>
            <a:pPr lvl="1"/>
            <a:r>
              <a:rPr lang="fr-FR" sz="2400" dirty="0" smtClean="0"/>
              <a:t>le dioxygène les cellules étant aérobies strictes </a:t>
            </a:r>
          </a:p>
          <a:p>
            <a:pPr lvl="1"/>
            <a:r>
              <a:rPr lang="fr-FR" sz="2400" dirty="0" smtClean="0"/>
              <a:t>le dioxyde de carbone en général (p = .5,3 </a:t>
            </a:r>
            <a:r>
              <a:rPr lang="fr-FR" sz="2400" dirty="0" err="1" smtClean="0"/>
              <a:t>kPa</a:t>
            </a:r>
            <a:r>
              <a:rPr lang="fr-FR" sz="2400" dirty="0" smtClean="0"/>
              <a:t>) </a:t>
            </a:r>
          </a:p>
          <a:p>
            <a:r>
              <a:rPr lang="fr-FR" sz="2400" b="1" dirty="0" smtClean="0"/>
              <a:t>d'un pH</a:t>
            </a:r>
            <a:r>
              <a:rPr lang="fr-FR" sz="2400" dirty="0" smtClean="0"/>
              <a:t> maintenu constant vers 7,4 :</a:t>
            </a:r>
            <a:br>
              <a:rPr lang="fr-FR" sz="2400" dirty="0" smtClean="0"/>
            </a:b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008924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base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ions minéraux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pouvant servir aussi de tampon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(ex : phosphates ou/et HCO</a:t>
            </a:r>
            <a:r>
              <a:rPr kumimoji="0" lang="fr-FR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-)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du glucose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un indicateur de pH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(en général le rouge de phénol)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sz="2400" dirty="0" smtClean="0">
              <a:latin typeface="Arial" charset="0"/>
              <a:cs typeface="Arial" charset="0"/>
            </a:endParaRPr>
          </a:p>
          <a:p>
            <a:r>
              <a:rPr lang="fr-FR" sz="2400" b="1" i="1" u="sng" dirty="0" smtClean="0">
                <a:latin typeface="Arial" pitchFamily="34" charset="0"/>
                <a:cs typeface="Arial" pitchFamily="34" charset="0"/>
              </a:rPr>
              <a:t>Les milieux de culture usuels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base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AA essentiels et non essentiels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vitamines et autres cofacteurs 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À ces milieux il faut ajouter :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- 1%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des antibiotiques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: pénicilline G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			streptomycine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Amphotéricine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B (antifongique)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Tylosine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antimycoplasmique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" name="Image 2" descr="mcours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0"/>
            <a:ext cx="44577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571612"/>
            <a:ext cx="78581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des facteurs de croissance cellulaires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apportés par le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sérum de veau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foetal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1,5 à 10 % (SVF=FCS)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décomplémenté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Le sérum de veau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foetal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apporte aussi : de l'insuline et de la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fibrinolectine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qui permet l'ancrage des cellules aux parois du flacon.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- 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de la glutamine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car bien qu'il y en ait dans les milieux elle se désamine spontanément à 37°C .Elle est rajoutée pour en avoir 1% .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mbres.lycos.fr/microbio/virologie/imagesVirologie/falc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5906394" cy="2852748"/>
          </a:xfrm>
          <a:prstGeom prst="rect">
            <a:avLst/>
          </a:prstGeom>
          <a:noFill/>
        </p:spPr>
      </p:pic>
      <p:pic>
        <p:nvPicPr>
          <p:cNvPr id="26626" name="Picture 2" descr="http://membres.lycos.fr/microbio/virologie/imagesVirologie/microplaque_grandes_cuvettes.J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006219"/>
            <a:ext cx="5857916" cy="3851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29141" y="1500174"/>
            <a:ext cx="8614859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stérilisation des réactifs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plupart des solutions utilisées ne peuvent être stérilisées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à la chaleur.</a:t>
            </a:r>
            <a:b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On ne peut donc qu'utiliser la filtration pour assurer la stérilité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des solutions comme la trypsine, les milieux de culture,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la glutamine, les antibiotiques...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l'examen microscopique des boîtes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Pour réaliser l'examen des boîtes sans les ouvrir,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on peut utiliser un microscope inversé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://membres.lycos.fr/microbio/virologie/imagesVirologie/microinvers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0"/>
            <a:ext cx="828680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1" dirty="0" smtClean="0">
                <a:latin typeface="Arial" pitchFamily="34" charset="0"/>
                <a:cs typeface="Arial" pitchFamily="34" charset="0"/>
              </a:rPr>
              <a:t>OBSERVATION DE L'EFFET CYTOPATHOGÈNE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(ECP)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1° Examen à l'état frais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on peut ainsi apprécier l'apparition et l'évolution des lésions provoquées par un virus, lésions portant sur la cellule ou sur l'ensemble de la nappe cellulaire.</a:t>
            </a:r>
            <a:r>
              <a:rPr lang="fr-FR" sz="2400" dirty="0" smtClean="0"/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arrondissement ou rétraction des cellules, foyers de lyse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2° Examen après fixation et coloration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lang="fr-FR" sz="2400" dirty="0" smtClean="0">
                <a:latin typeface="Arial" pitchFamily="34" charset="0"/>
                <a:cs typeface="Arial" pitchFamily="34" charset="0"/>
              </a:rPr>
              <a:t>On peut réaliser des cultures sur lames microscopiques puis les fixer et les colorer par une technique classique (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Giemsa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Hémalun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-Eosine...). 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Les lésions peuvent être schématiquement divisées en trois catégories :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lésions cytoplasmiques : entérovirus,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réovirus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lésions nucléaires : adénovirus,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herpèsvirus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lésions avec formation de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syncytia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myxovirus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vignett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357562"/>
            <a:ext cx="4524393" cy="3500438"/>
          </a:xfrm>
          <a:prstGeom prst="rect">
            <a:avLst/>
          </a:prstGeom>
          <a:noFill/>
        </p:spPr>
      </p:pic>
      <p:pic>
        <p:nvPicPr>
          <p:cNvPr id="28676" name="Picture 4" descr="vignett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476768" cy="3357579"/>
          </a:xfrm>
          <a:prstGeom prst="rect">
            <a:avLst/>
          </a:prstGeom>
          <a:noFill/>
        </p:spPr>
      </p:pic>
      <p:pic>
        <p:nvPicPr>
          <p:cNvPr id="28678" name="Picture 6" descr="vignette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0"/>
            <a:ext cx="4476747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034" y="714356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LES TÉMOINS DE LA MULTIPLICATION VIRALE</a:t>
            </a:r>
          </a:p>
          <a:p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1° le "repiquage" du milieu de culture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2° la neutralisation de l'effet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cytopathogène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3° l'interférence virale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Entre virus NCP et un virus CP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4° la recherche d'antigènes viraux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des méthodes immunologiques spécifiques ou en révélant l'une de ses propriétés.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714356"/>
            <a:ext cx="69294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HEMAGGLUTINATION (HA) et HEMADSORPTION</a:t>
            </a:r>
          </a:p>
          <a:p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err="1" smtClean="0">
                <a:latin typeface="Arial" pitchFamily="34" charset="0"/>
                <a:cs typeface="Arial" pitchFamily="34" charset="0"/>
              </a:rPr>
              <a:t>Hemadsorption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se réalise sur culture cellulaire</a:t>
            </a:r>
          </a:p>
          <a:p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err="1" smtClean="0">
                <a:latin typeface="Arial" pitchFamily="34" charset="0"/>
                <a:cs typeface="Arial" pitchFamily="34" charset="0"/>
              </a:rPr>
              <a:t>Hemagglutination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se réalise sur le virus libre</a:t>
            </a:r>
          </a:p>
          <a:p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Virus avec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hemagglutinine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+ GR =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hemagglutination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des GR</a:t>
            </a:r>
          </a:p>
          <a:p>
            <a:endParaRPr lang="fr-FR" b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Virus  sans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hemagglutinine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+ GR = sédimentation des GR</a:t>
            </a:r>
          </a:p>
          <a:p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C:\Documents and Settings\Fassi Fihri\Bureau\tpha-n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13" y="3500438"/>
            <a:ext cx="9094787" cy="2487613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42844" y="1714488"/>
          <a:ext cx="9001154" cy="4765390"/>
        </p:xfrm>
        <a:graphic>
          <a:graphicData uri="http://schemas.openxmlformats.org/drawingml/2006/table">
            <a:tbl>
              <a:tblPr/>
              <a:tblGrid>
                <a:gridCol w="1357322"/>
                <a:gridCol w="698495"/>
                <a:gridCol w="992191"/>
                <a:gridCol w="992191"/>
                <a:gridCol w="992191"/>
                <a:gridCol w="992191"/>
                <a:gridCol w="992191"/>
                <a:gridCol w="992191"/>
                <a:gridCol w="992191"/>
              </a:tblGrid>
              <a:tr h="193524">
                <a:tc>
                  <a:txBody>
                    <a:bodyPr/>
                    <a:lstStyle/>
                    <a:p>
                      <a:r>
                        <a:rPr lang="fr-FR" sz="1800" dirty="0"/>
                        <a:t>n°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1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3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4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6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8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919238">
                <a:tc>
                  <a:txBody>
                    <a:bodyPr/>
                    <a:lstStyle/>
                    <a:p>
                      <a:r>
                        <a:rPr lang="fr-FR" sz="1800" b="1"/>
                        <a:t>tampon</a:t>
                      </a:r>
                      <a:r>
                        <a:rPr lang="fr-FR" sz="1800"/>
                        <a:t> </a:t>
                      </a:r>
                      <a:br>
                        <a:rPr lang="fr-FR" sz="1800"/>
                      </a:br>
                      <a:r>
                        <a:rPr lang="fr-FR" sz="1800" b="1"/>
                        <a:t>en  µl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 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1064381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virus</a:t>
                      </a:r>
                      <a:r>
                        <a:rPr lang="fr-FR" sz="1800" dirty="0"/>
                        <a:t/>
                      </a:r>
                      <a:br>
                        <a:rPr lang="fr-FR" sz="1800" dirty="0"/>
                      </a:br>
                      <a:r>
                        <a:rPr lang="fr-FR" sz="1800" b="1" dirty="0"/>
                        <a:t> </a:t>
                      </a:r>
                      <a:r>
                        <a:rPr lang="fr-FR" sz="1800" b="1" dirty="0" smtClean="0"/>
                        <a:t>en</a:t>
                      </a:r>
                      <a:r>
                        <a:rPr lang="fr-FR" sz="1800" b="1" dirty="0"/>
                        <a:t>  µl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25 </a:t>
                      </a:r>
                      <a:r>
                        <a:rPr lang="fr-FR" sz="180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**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628952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GR</a:t>
                      </a:r>
                      <a:r>
                        <a:rPr lang="fr-FR" sz="1800" b="1" dirty="0"/>
                        <a:t>  en  µl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75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75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628952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Dilution du virus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2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4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8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16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32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64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128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1 / </a:t>
                      </a:r>
                      <a:r>
                        <a:rPr lang="fr-FR" sz="1800" b="1" dirty="0" smtClean="0"/>
                        <a:t>256</a:t>
                      </a:r>
                      <a:endParaRPr lang="fr-FR" sz="1800" dirty="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1201167">
                <a:tc>
                  <a:txBody>
                    <a:bodyPr/>
                    <a:lstStyle/>
                    <a:p>
                      <a:r>
                        <a:rPr lang="fr-FR" sz="1800" b="1"/>
                        <a:t>Lecture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/>
                        <a:t>+</a:t>
                      </a:r>
                      <a:endParaRPr lang="fr-FR" sz="1800"/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+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+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+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+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-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-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-</a:t>
                      </a:r>
                    </a:p>
                  </a:txBody>
                  <a:tcPr marL="48381" marR="48381" marT="24190" marB="24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85984" y="5714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Titre retenu 32 UHA ( dernière cupule présentant une </a:t>
            </a:r>
            <a:r>
              <a:rPr lang="fr-F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hémagglutination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nette).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Fassi Fihri\Bureau\tpha-n5-lecture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8401050" cy="2998788"/>
          </a:xfrm>
          <a:prstGeom prst="rect">
            <a:avLst/>
          </a:prstGeom>
          <a:noFill/>
        </p:spPr>
      </p:pic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5429264"/>
          <a:ext cx="9144000" cy="1005840"/>
        </p:xfrm>
        <a:graphic>
          <a:graphicData uri="http://schemas.openxmlformats.org/drawingml/2006/table">
            <a:tbl>
              <a:tblPr/>
              <a:tblGrid>
                <a:gridCol w="3071834"/>
                <a:gridCol w="1214446"/>
                <a:gridCol w="1200120"/>
                <a:gridCol w="1085896"/>
                <a:gridCol w="2571704"/>
              </a:tblGrid>
              <a:tr h="0">
                <a:tc>
                  <a:txBody>
                    <a:bodyPr/>
                    <a:lstStyle/>
                    <a:p>
                      <a:r>
                        <a:rPr lang="fr-FR" b="1" dirty="0"/>
                        <a:t>n° cupule :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1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3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4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b="1" dirty="0"/>
                        <a:t>Notation de l'importance de l' </a:t>
                      </a:r>
                      <a:r>
                        <a:rPr lang="fr-FR" b="1" dirty="0" err="1"/>
                        <a:t>Hémagglutination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 +++ 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  + 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  - 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  - 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000232" y="10001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Comment lire les résultats ?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28860" y="5714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IMMUNOFLUORESCENCE (IF)</a:t>
            </a:r>
          </a:p>
        </p:txBody>
      </p:sp>
      <p:pic>
        <p:nvPicPr>
          <p:cNvPr id="35842" name="Picture 2" descr="C:\Documents and Settings\Fassi Fihri\Bureau\anticorpF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7429552" cy="142876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4282" y="2786058"/>
            <a:ext cx="89297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1-Si l'on veut détecter une substance X non soluble (donc fixée) dans la cellule, on l'utilise comme un antigène en l'injectant à un lapin. Celui réagit en fabriquant des anticorps (immunoglobulines) </a:t>
            </a:r>
            <a:r>
              <a:rPr lang="fr-FR" dirty="0" err="1" smtClean="0"/>
              <a:t>anti-X</a:t>
            </a:r>
            <a:r>
              <a:rPr lang="fr-FR" dirty="0" smtClean="0"/>
              <a:t>. </a:t>
            </a:r>
          </a:p>
          <a:p>
            <a:r>
              <a:rPr lang="fr-FR" dirty="0" smtClean="0"/>
              <a:t>2-Sur la préparation cellulaire, les anticorps </a:t>
            </a:r>
            <a:r>
              <a:rPr lang="fr-FR" dirty="0" err="1" smtClean="0"/>
              <a:t>anti-X</a:t>
            </a:r>
            <a:r>
              <a:rPr lang="fr-FR" dirty="0" smtClean="0"/>
              <a:t> se fixent spécifiquement sur X. </a:t>
            </a:r>
          </a:p>
          <a:p>
            <a:r>
              <a:rPr lang="fr-FR" dirty="0" smtClean="0"/>
              <a:t>3-On pourrait fixer une molécule de fluorescéine directement sur ces anticorps mais il est plus aisé d'utiliser des anticorps de chèvre anti-immunoglobulines de lapin soudés à une molécule de fluorescéine. </a:t>
            </a:r>
          </a:p>
          <a:p>
            <a:r>
              <a:rPr lang="fr-FR" dirty="0" smtClean="0"/>
              <a:t>4-Sur la préparation cellulaire, les anticorps de chèvre anti-immunoglobulines de lapin se fixent spécifiquement sur les anticorps de lapin </a:t>
            </a:r>
            <a:r>
              <a:rPr lang="fr-FR" dirty="0" err="1" smtClean="0"/>
              <a:t>anti-X</a:t>
            </a:r>
            <a:r>
              <a:rPr lang="fr-FR" dirty="0" smtClean="0"/>
              <a:t>. </a:t>
            </a:r>
          </a:p>
          <a:p>
            <a:r>
              <a:rPr lang="fr-FR" dirty="0" smtClean="0"/>
              <a:t>5-Observée en lumière ultraviolette, la fluorescéine fixée fluoresce en vert et permet de localiser la substance X. </a:t>
            </a:r>
          </a:p>
          <a:p>
            <a:r>
              <a:rPr lang="fr-FR" dirty="0" smtClean="0"/>
              <a:t>Remarque : de nombreux tests sont nécessaires pour éliminer toute fixation non spécifique. </a:t>
            </a:r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Fassi Fihri\Bureau\acdnant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142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57290" y="714356"/>
            <a:ext cx="69635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immuno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-enzymologie : </a:t>
            </a: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Enzyme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linked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ImmunoSorbant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Assay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(ELISA)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C:\Documents and Settings\Fassi Fihri\Bureau\elisind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1"/>
            <a:ext cx="9144000" cy="3071835"/>
          </a:xfrm>
          <a:prstGeom prst="rect">
            <a:avLst/>
          </a:prstGeom>
          <a:noFill/>
        </p:spPr>
      </p:pic>
      <p:pic>
        <p:nvPicPr>
          <p:cNvPr id="5" name="Image 4" descr="mcours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6072206"/>
            <a:ext cx="44577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642918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5° identification des protéines virales par Western blot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47" name="Picture 23" descr="C:\Documents and Settings\Fassi Fihri\Bureau\66wb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143380"/>
            <a:ext cx="2375971" cy="1857388"/>
          </a:xfrm>
          <a:prstGeom prst="rect">
            <a:avLst/>
          </a:prstGeom>
          <a:noFill/>
        </p:spPr>
      </p:pic>
      <p:pic>
        <p:nvPicPr>
          <p:cNvPr id="1048" name="Picture 24" descr="C:\Documents and Settings\Fassi Fihri\Bureau\66wb4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86190"/>
            <a:ext cx="3362327" cy="2403441"/>
          </a:xfrm>
          <a:prstGeom prst="rect">
            <a:avLst/>
          </a:prstGeom>
          <a:noFill/>
        </p:spPr>
      </p:pic>
      <p:pic>
        <p:nvPicPr>
          <p:cNvPr id="1050" name="Picture 26" descr="C:\Documents and Settings\Fassi Fihri\Bureau\66wb6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4543" y="3929066"/>
            <a:ext cx="3119457" cy="1958730"/>
          </a:xfrm>
          <a:prstGeom prst="rect">
            <a:avLst/>
          </a:prstGeom>
          <a:noFill/>
        </p:spPr>
      </p:pic>
      <p:pic>
        <p:nvPicPr>
          <p:cNvPr id="1051" name="Picture 27" descr="C:\Documents and Settings\Fassi Fihri\Bureau\66wb2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1500174"/>
            <a:ext cx="2571768" cy="2159861"/>
          </a:xfrm>
          <a:prstGeom prst="rect">
            <a:avLst/>
          </a:prstGeom>
          <a:noFill/>
        </p:spPr>
      </p:pic>
      <p:pic>
        <p:nvPicPr>
          <p:cNvPr id="1052" name="Picture 28" descr="C:\Documents and Settings\Fassi Fihri\Bureau\66wb3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1857364"/>
            <a:ext cx="2243497" cy="1643070"/>
          </a:xfrm>
          <a:prstGeom prst="rect">
            <a:avLst/>
          </a:prstGeom>
          <a:noFill/>
        </p:spPr>
      </p:pic>
      <p:pic>
        <p:nvPicPr>
          <p:cNvPr id="1053" name="Picture 29" descr="C:\Documents and Settings\Fassi Fihri\Bureau\66wb1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7" y="1373466"/>
            <a:ext cx="2190516" cy="2269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786050" y="1857364"/>
          <a:ext cx="6096000" cy="3566160"/>
        </p:xfrm>
        <a:graphic>
          <a:graphicData uri="http://schemas.openxmlformats.org/drawingml/2006/table">
            <a:tbl>
              <a:tblPr/>
              <a:tblGrid>
                <a:gridCol w="2032000"/>
                <a:gridCol w="2252870"/>
                <a:gridCol w="1811130"/>
              </a:tblGrid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fr-FR" sz="2400" dirty="0"/>
                        <a:t>Les bandes correspondent à la fixation des anticorps sur les protéines virales.</a:t>
                      </a:r>
                      <a:br>
                        <a:rPr lang="fr-FR" sz="2400" dirty="0"/>
                      </a:br>
                      <a:r>
                        <a:rPr lang="fr-FR" sz="2400" dirty="0"/>
                        <a:t>Les chiffres correspondent au poids moléculaire (PM) de ces protéines virales (en </a:t>
                      </a:r>
                      <a:r>
                        <a:rPr lang="fr-FR" sz="2400" dirty="0" err="1"/>
                        <a:t>kDa</a:t>
                      </a:r>
                      <a:r>
                        <a:rPr lang="fr-FR" sz="2400" dirty="0"/>
                        <a:t>)</a:t>
                      </a:r>
                    </a:p>
                    <a:p>
                      <a:pPr algn="ctr"/>
                      <a:r>
                        <a:rPr lang="fr-FR" sz="2400" dirty="0"/>
                        <a:t>          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  </a:t>
                      </a:r>
                    </a:p>
                    <a:p>
                      <a:pPr algn="ctr"/>
                      <a:r>
                        <a:rPr lang="fr-FR"/>
                        <a:t>  </a:t>
                      </a:r>
                    </a:p>
                    <a:p>
                      <a:pPr algn="ctr"/>
                      <a:r>
                        <a:rPr lang="fr-FR"/>
                        <a:t> 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</a:tr>
            </a:tbl>
          </a:graphicData>
        </a:graphic>
      </p:graphicFrame>
      <p:pic>
        <p:nvPicPr>
          <p:cNvPr id="39937" name="Picture 1" descr="http://anne.decoster.free.fr/immuno/dico/66wbdia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57232"/>
            <a:ext cx="1609725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3042" y="642918"/>
            <a:ext cx="56412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6° mise en évidence du génome viral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Polymerase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Chain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Reaction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ou PCR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C:\Documents and Settings\Fassi Fihri\Bureau\PCR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357298"/>
            <a:ext cx="5080000" cy="1079500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1857364"/>
            <a:ext cx="12384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700" b="0" i="0" u="none" strike="noStrike" cap="none" normalizeH="0" baseline="0" dirty="0" smtClean="0" bmk="debut">
                <a:ln>
                  <a:noFill/>
                </a:ln>
                <a:solidFill>
                  <a:srgbClr val="64B2C6"/>
                </a:solidFill>
                <a:effectLst/>
                <a:latin typeface="Times New Roman" pitchFamily="18" charset="0"/>
                <a:cs typeface="Times New Roman" pitchFamily="18" charset="0"/>
              </a:rPr>
              <a:t>  </a:t>
            </a:r>
            <a:r>
              <a:rPr kumimoji="0" lang="fr-CA" sz="2400" b="1" i="0" u="none" strike="noStrike" cap="none" normalizeH="0" baseline="0" dirty="0" smtClean="0" bmk="debut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L’ADN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64" name="Picture 4" descr="C:\Documents and Settings\Fassi Fihri\Bureau\PCR2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5992"/>
            <a:ext cx="4071966" cy="1262309"/>
          </a:xfrm>
          <a:prstGeom prst="rect">
            <a:avLst/>
          </a:prstGeom>
          <a:noFill/>
        </p:spPr>
      </p:pic>
      <p:pic>
        <p:nvPicPr>
          <p:cNvPr id="40966" name="Picture 6" descr="C:\Documents and Settings\Fassi Fihri\Bureau\PCR3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2643182"/>
            <a:ext cx="1346200" cy="6858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500430" y="2357430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 bmk="debut">
                <a:latin typeface="Arial" pitchFamily="34" charset="0"/>
                <a:cs typeface="Arial" pitchFamily="34" charset="0"/>
              </a:rPr>
              <a:t>Une enzyme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29256" y="2428868"/>
            <a:ext cx="2720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 bmk="debut">
                <a:latin typeface="Arial" pitchFamily="34" charset="0"/>
                <a:cs typeface="Arial" pitchFamily="34" charset="0"/>
              </a:rPr>
              <a:t>4 nucléotides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dirty="0" err="1" smtClean="0"/>
              <a:t>dGTP</a:t>
            </a:r>
            <a:r>
              <a:rPr lang="fr-FR" dirty="0" smtClean="0"/>
              <a:t>, </a:t>
            </a:r>
            <a:r>
              <a:rPr lang="fr-FR" dirty="0" err="1" smtClean="0"/>
              <a:t>dATP</a:t>
            </a:r>
            <a:r>
              <a:rPr lang="fr-FR" dirty="0" smtClean="0"/>
              <a:t>, </a:t>
            </a:r>
            <a:r>
              <a:rPr lang="fr-FR" dirty="0" err="1" smtClean="0"/>
              <a:t>dTTP</a:t>
            </a:r>
            <a:r>
              <a:rPr lang="fr-FR" dirty="0" smtClean="0"/>
              <a:t>, </a:t>
            </a:r>
            <a:r>
              <a:rPr lang="fr-FR" dirty="0" err="1" smtClean="0"/>
              <a:t>dCTP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69" name="Picture 9" descr="C:\Documents and Settings\Fassi Fihri\Bureau\PCR5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3571876"/>
            <a:ext cx="54610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Fassi Fihri\Bureau\PCR6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5461000" cy="2832100"/>
          </a:xfrm>
          <a:prstGeom prst="rect">
            <a:avLst/>
          </a:prstGeom>
          <a:noFill/>
        </p:spPr>
      </p:pic>
      <p:pic>
        <p:nvPicPr>
          <p:cNvPr id="41987" name="Picture 3" descr="C:\Documents and Settings\Fassi Fihri\Bureau\PCR7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276600"/>
            <a:ext cx="54610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Fassi Fihri\Bureau\PCR8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071546"/>
            <a:ext cx="5461000" cy="447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Fassi Fihri\Bureau\PCR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71480"/>
            <a:ext cx="5461000" cy="584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2" name="Picture 6" descr="http://www.gnis-pedagogie.org/img/visuels/11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500042"/>
            <a:ext cx="82868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LES SÉRODIAGNOSTICS VIRAUX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La plupart des témoins de la multiplication virale décrits ci-dessus sont utilisés cette fois pour mettre en évidence un anticorps spécifique : </a:t>
            </a:r>
          </a:p>
          <a:p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neutralisation de l'effet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cytopathogène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seroneutralisation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inhibition de l'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hémagglutination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(grippe)</a:t>
            </a:r>
          </a:p>
          <a:p>
            <a:pPr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immunofluorescence (virus herpétiques) </a:t>
            </a:r>
          </a:p>
          <a:p>
            <a:pPr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immuno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-enzymologie (virus de l'hépatite B, virus HIV) </a:t>
            </a:r>
          </a:p>
          <a:p>
            <a:pPr>
              <a:buFont typeface="Arial" pitchFamily="34" charset="0"/>
              <a:buChar char="•"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Western-blot (virus HIV)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Fassi Fihri\Bureau\D1-Annexe-E-Fig-5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"/>
            <a:ext cx="53530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Documents and Settings\Fassi Fihri\Bureau\D1-Annexe-E-Fig-6-(ELISA)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5851927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633</TotalTime>
  <Words>883</Words>
  <Application>Microsoft Office PowerPoint</Application>
  <PresentationFormat>Affichage à l'écran (4:3)</PresentationFormat>
  <Paragraphs>277</Paragraphs>
  <Slides>35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</vt:vector>
  </TitlesOfParts>
  <Company>IAV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Fassi Fihri</dc:creator>
  <cp:lastModifiedBy>MCours</cp:lastModifiedBy>
  <cp:revision>67</cp:revision>
  <dcterms:created xsi:type="dcterms:W3CDTF">2008-03-19T12:08:21Z</dcterms:created>
  <dcterms:modified xsi:type="dcterms:W3CDTF">2015-06-12T16:29:25Z</dcterms:modified>
</cp:coreProperties>
</file>