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331" r:id="rId6"/>
    <p:sldId id="307" r:id="rId7"/>
    <p:sldId id="261" r:id="rId8"/>
    <p:sldId id="262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264" r:id="rId28"/>
    <p:sldId id="326" r:id="rId29"/>
    <p:sldId id="265" r:id="rId30"/>
    <p:sldId id="266" r:id="rId31"/>
    <p:sldId id="267" r:id="rId32"/>
    <p:sldId id="329" r:id="rId33"/>
    <p:sldId id="268" r:id="rId34"/>
    <p:sldId id="269" r:id="rId35"/>
    <p:sldId id="270" r:id="rId36"/>
    <p:sldId id="330" r:id="rId3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7193BE-912A-4CB6-AE43-A3AB2F2721BE}" type="datetimeFigureOut">
              <a:rPr lang="fr-FR" smtClean="0"/>
              <a:pPr/>
              <a:t>06/06/2018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C6A86EB-1868-4E8D-81E0-5796F7601E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Dr </a:t>
            </a:r>
            <a:r>
              <a:rPr lang="fr-FR" dirty="0" err="1" smtClean="0"/>
              <a:t>Roudies</a:t>
            </a:r>
            <a:r>
              <a:rPr lang="fr-FR" dirty="0" smtClean="0"/>
              <a:t> Rim</a:t>
            </a:r>
          </a:p>
          <a:p>
            <a:r>
              <a:rPr lang="fr-FR" dirty="0" smtClean="0"/>
              <a:t>Psychiatre, Pédopsychiatre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Troubles du Spectre </a:t>
            </a:r>
            <a:r>
              <a:rPr lang="fr-FR" dirty="0"/>
              <a:t>A</a:t>
            </a:r>
            <a:r>
              <a:rPr lang="fr-FR" dirty="0" smtClean="0"/>
              <a:t>utistique</a:t>
            </a:r>
            <a:br>
              <a:rPr lang="fr-FR" dirty="0" smtClean="0"/>
            </a:br>
            <a:r>
              <a:rPr lang="fr-FR" dirty="0" smtClean="0"/>
              <a:t>Diagnostic et Prise en charge</a:t>
            </a:r>
            <a:endParaRPr lang="fr-FR" dirty="0"/>
          </a:p>
        </p:txBody>
      </p:sp>
      <p:pic>
        <p:nvPicPr>
          <p:cNvPr id="4" name="Image 3" descr="WhatsApp Image 2016-11-27 at 18.39.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5500702"/>
            <a:ext cx="2000250" cy="981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Définition et généralités</a:t>
            </a:r>
          </a:p>
          <a:p>
            <a:r>
              <a:rPr lang="fr-FR" dirty="0" smtClean="0"/>
              <a:t>Prévalence</a:t>
            </a:r>
          </a:p>
          <a:p>
            <a:r>
              <a:rPr lang="fr-FR" dirty="0" err="1" smtClean="0"/>
              <a:t>Etiopathologie</a:t>
            </a:r>
            <a:endParaRPr lang="fr-FR" dirty="0" smtClean="0"/>
          </a:p>
          <a:p>
            <a:r>
              <a:rPr lang="fr-FR" dirty="0" smtClean="0"/>
              <a:t>Clinique</a:t>
            </a:r>
          </a:p>
          <a:p>
            <a:pPr lvl="1"/>
            <a:r>
              <a:rPr lang="fr-FR" dirty="0" smtClean="0"/>
              <a:t>Avant 18 mois</a:t>
            </a:r>
          </a:p>
          <a:p>
            <a:pPr lvl="1"/>
            <a:r>
              <a:rPr lang="fr-FR" dirty="0" smtClean="0"/>
              <a:t>Après 18 mois</a:t>
            </a:r>
          </a:p>
          <a:p>
            <a:r>
              <a:rPr lang="fr-FR" dirty="0" smtClean="0"/>
              <a:t>Dépistage </a:t>
            </a:r>
          </a:p>
          <a:p>
            <a:r>
              <a:rPr lang="fr-FR" dirty="0" smtClean="0"/>
              <a:t>Diagnostic</a:t>
            </a:r>
          </a:p>
          <a:p>
            <a:r>
              <a:rPr lang="fr-FR" dirty="0" smtClean="0"/>
              <a:t>Prise en charge</a:t>
            </a:r>
          </a:p>
          <a:p>
            <a:r>
              <a:rPr lang="fr-FR" dirty="0" smtClean="0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Slogan di dépistage précoce des TSA</a:t>
            </a:r>
            <a:endParaRPr lang="fr-FR" dirty="0"/>
          </a:p>
        </p:txBody>
      </p:sp>
      <p:pic>
        <p:nvPicPr>
          <p:cNvPr id="4" name="Espace réservé du contenu 3" descr="http://www.psychoenfants.fr/images/rub78/calb33687autisme_jpg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643050"/>
            <a:ext cx="825817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et Généralités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Trouble </a:t>
            </a:r>
            <a:r>
              <a:rPr lang="fr-FR" dirty="0" err="1" smtClean="0"/>
              <a:t>neurodéveloppemental</a:t>
            </a:r>
            <a:r>
              <a:rPr lang="fr-FR" dirty="0" smtClean="0"/>
              <a:t> caractérisé par l’installation avant l’âge de 3ans:</a:t>
            </a:r>
          </a:p>
          <a:p>
            <a:pPr algn="just">
              <a:buNone/>
            </a:pPr>
            <a:endParaRPr lang="fr-FR" dirty="0" smtClean="0"/>
          </a:p>
          <a:p>
            <a:pPr lvl="1" algn="just"/>
            <a:r>
              <a:rPr lang="fr-FR" dirty="0" smtClean="0"/>
              <a:t>Altération qualitative des interactions sociales,</a:t>
            </a:r>
          </a:p>
          <a:p>
            <a:pPr lvl="1" algn="just"/>
            <a:r>
              <a:rPr lang="fr-FR" dirty="0" smtClean="0"/>
              <a:t>Altération de la communication verbale et non verbale</a:t>
            </a:r>
          </a:p>
          <a:p>
            <a:pPr lvl="1" algn="just"/>
            <a:r>
              <a:rPr lang="fr-FR" dirty="0" smtClean="0"/>
              <a:t> intérêts restreints et stéréotypés</a:t>
            </a:r>
          </a:p>
          <a:p>
            <a:pPr algn="just"/>
            <a:endParaRPr lang="fr-FR" dirty="0" smtClean="0"/>
          </a:p>
          <a:p>
            <a:pPr lvl="1" rtl="1">
              <a:buFont typeface="Arial" pitchFamily="34" charset="0"/>
              <a:buChar char="•"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Définition actuelle des TSA</a:t>
            </a:r>
          </a:p>
        </p:txBody>
      </p:sp>
      <p:pic>
        <p:nvPicPr>
          <p:cNvPr id="1026" name="Picture 2" descr="C:\Users\hamada\Desktop\CaracteristiquesTSA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3143240" y="1857364"/>
            <a:ext cx="2857520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3" descr="http://www.montway.com/transportation/wp-content/uploads/autism-spectrum-conditions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42918"/>
            <a:ext cx="7358114" cy="296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14414" y="3857628"/>
            <a:ext cx="67246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400" dirty="0" smtClean="0"/>
              <a:t>La reconnaissance précoce du trouble est importante=&gt; La mise en place précoce des soins:</a:t>
            </a:r>
          </a:p>
          <a:p>
            <a:pPr algn="just"/>
            <a:endParaRPr lang="fr-FR" sz="2400" dirty="0" smtClean="0"/>
          </a:p>
          <a:p>
            <a:pPr algn="just">
              <a:buFont typeface="Arial" pitchFamily="34" charset="0"/>
              <a:buChar char="•"/>
            </a:pPr>
            <a:r>
              <a:rPr lang="fr-FR" sz="2400" dirty="0" smtClean="0"/>
              <a:t>Une évolution favorable, </a:t>
            </a:r>
          </a:p>
          <a:p>
            <a:pPr lvl="1" algn="just">
              <a:buFont typeface="Wingdings" pitchFamily="2" charset="2"/>
              <a:buChar char="§"/>
            </a:pPr>
            <a:r>
              <a:rPr lang="fr-FR" sz="2400" dirty="0" smtClean="0"/>
              <a:t>Limitation de l’importance du handicap,</a:t>
            </a:r>
          </a:p>
          <a:p>
            <a:pPr lvl="1" algn="just">
              <a:buFont typeface="Wingdings" pitchFamily="2" charset="2"/>
              <a:buChar char="§"/>
            </a:pPr>
            <a:r>
              <a:rPr lang="fr-FR" sz="2400" dirty="0" smtClean="0"/>
              <a:t>Meilleure adaptation des personnes atteintes de TSA dans la société.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prévalence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TED: 60 cas pour 10 000 naissances (</a:t>
            </a:r>
            <a:r>
              <a:rPr lang="fr-FR" dirty="0" err="1" smtClean="0"/>
              <a:t>Fambonne</a:t>
            </a:r>
            <a:r>
              <a:rPr lang="fr-FR" dirty="0" smtClean="0"/>
              <a:t> 2007).</a:t>
            </a:r>
            <a:endParaRPr lang="fr-FR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TSA: 1% de la population</a:t>
            </a:r>
            <a:r>
              <a:rPr lang="fr-FR" dirty="0" smtClean="0"/>
              <a:t> (</a:t>
            </a:r>
            <a:r>
              <a:rPr lang="fr-FR" dirty="0" err="1" smtClean="0"/>
              <a:t>Jancarik</a:t>
            </a:r>
            <a:r>
              <a:rPr lang="fr-FR" dirty="0" smtClean="0"/>
              <a:t> 2010 ).</a:t>
            </a:r>
          </a:p>
          <a:p>
            <a:r>
              <a:rPr lang="fr-FR" dirty="0" smtClean="0"/>
              <a:t>Sexe ratio garçons/filles : 4/1 à 6/1 (</a:t>
            </a:r>
            <a:r>
              <a:rPr lang="fr-FR" dirty="0" err="1" smtClean="0"/>
              <a:t>Rice</a:t>
            </a:r>
            <a:r>
              <a:rPr lang="fr-FR" dirty="0" smtClean="0"/>
              <a:t> et al., 2010). </a:t>
            </a:r>
          </a:p>
          <a:p>
            <a:r>
              <a:rPr lang="fr-FR" dirty="0" smtClean="0"/>
              <a:t>Maroc: pas de statistiques officielles.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fr-FR" dirty="0" smtClean="0"/>
              <a:t>Causes multiples et intriquées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757242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r>
              <a:rPr lang="fr-FR" dirty="0" smtClean="0"/>
              <a:t>Clinique des TSA: avant  18 mois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L’âge des premiers symptômes variable d’un individu à un autre.</a:t>
            </a:r>
          </a:p>
          <a:p>
            <a:pPr algn="just"/>
            <a:r>
              <a:rPr lang="fr-FR" dirty="0" smtClean="0"/>
              <a:t>Très peu de signes avant l’âge d’un an, </a:t>
            </a:r>
          </a:p>
          <a:p>
            <a:pPr lvl="1" algn="just"/>
            <a:r>
              <a:rPr lang="fr-FR" dirty="0" smtClean="0"/>
              <a:t>Symptômes souvent non spécifiques,</a:t>
            </a:r>
          </a:p>
          <a:p>
            <a:pPr algn="just"/>
            <a:r>
              <a:rPr lang="fr-FR" dirty="0" smtClean="0"/>
              <a:t>La première préoccupation des parents à propos du développement souvent: 18 mois=&gt;Diagnostic  retardé: moyenne de diagnostic: 6 ans.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700" dirty="0" smtClean="0"/>
              <a:t/>
            </a:r>
            <a:br>
              <a:rPr lang="fr-FR" sz="2700" dirty="0" smtClean="0"/>
            </a:br>
            <a:r>
              <a:rPr lang="fr-FR" sz="3100" dirty="0" smtClean="0"/>
              <a:t>Acquisition des compétences développementales précoces et enfants avec TSA(1</a:t>
            </a:r>
            <a:r>
              <a:rPr lang="fr-FR" sz="3600" dirty="0" smtClean="0"/>
              <a:t>)</a:t>
            </a:r>
            <a:endParaRPr lang="fr-FR" sz="36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39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479"/>
                <a:gridCol w="260412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Compétence</a:t>
                      </a:r>
                      <a:r>
                        <a:rPr lang="fr-FR" baseline="0" dirty="0" smtClean="0"/>
                        <a:t> développementale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r>
                        <a:rPr lang="fr-FR" baseline="0" dirty="0" smtClean="0"/>
                        <a:t> typique d’acquisition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Enfant avec TSA</a:t>
                      </a:r>
                      <a:endParaRPr lang="fr-FR" dirty="0"/>
                    </a:p>
                  </a:txBody>
                  <a:tcPr/>
                </a:tc>
              </a:tr>
              <a:tr h="1485136">
                <a:tc>
                  <a:txBody>
                    <a:bodyPr/>
                    <a:lstStyle/>
                    <a:p>
                      <a:r>
                        <a:rPr lang="fr-FR" dirty="0" smtClean="0"/>
                        <a:t>Sourire social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6à 8semaines</a:t>
                      </a:r>
                    </a:p>
                    <a:p>
                      <a:r>
                        <a:rPr lang="fr-FR" dirty="0" smtClean="0"/>
                        <a:t>Installation à 3mois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 sourire acquis chez certains enfants avec TSA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Les parents : difficulté comportementale: contact physique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ou anticipation à une routine</a:t>
                      </a:r>
                    </a:p>
                    <a:p>
                      <a:endParaRPr lang="fr-F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Réponse au prénom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8à 10 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Pas de réponse ou peu,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après plusieurs tentatives,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contact physique,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Inquiétude</a:t>
                      </a:r>
                      <a:r>
                        <a:rPr lang="fr-FR" baseline="0" dirty="0" smtClean="0"/>
                        <a:t> parents: problème auditif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Acquisition des compétences développementales et enfants avec TSA(2</a:t>
            </a:r>
            <a:r>
              <a:rPr lang="fr-FR" dirty="0" smtClean="0"/>
              <a:t>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39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479"/>
                <a:gridCol w="260412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Compétence</a:t>
                      </a:r>
                      <a:r>
                        <a:rPr lang="fr-FR" baseline="0" dirty="0" smtClean="0"/>
                        <a:t> développementale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r>
                        <a:rPr lang="fr-FR" baseline="0" dirty="0" smtClean="0"/>
                        <a:t> typique d’acquisition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Enfant avec TSA</a:t>
                      </a:r>
                      <a:endParaRPr lang="fr-FR" dirty="0"/>
                    </a:p>
                  </a:txBody>
                  <a:tcPr/>
                </a:tc>
              </a:tr>
              <a:tr h="1485136">
                <a:tc>
                  <a:txBody>
                    <a:bodyPr/>
                    <a:lstStyle/>
                    <a:p>
                      <a:r>
                        <a:rPr lang="fr-FR" dirty="0" smtClean="0"/>
                        <a:t>Sourire social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6à 8semaines</a:t>
                      </a:r>
                    </a:p>
                    <a:p>
                      <a:r>
                        <a:rPr lang="fr-FR" dirty="0" smtClean="0"/>
                        <a:t>Installation à 3mois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 sourire acquis chez certains enfants avec TSA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Les parents : difficulté comportementale: contact physique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ou anticipation à une routine</a:t>
                      </a:r>
                    </a:p>
                    <a:p>
                      <a:endParaRPr lang="fr-F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Réponse au prénom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8à 10 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Pas de réponse ou peu,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après plusieurs tentatives,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contact physique,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Inquiétude</a:t>
                      </a:r>
                      <a:r>
                        <a:rPr lang="fr-FR" baseline="0" dirty="0" smtClean="0"/>
                        <a:t> parents: problème auditif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Espace réservé du contenu 3"/>
          <p:cNvGraphicFramePr>
            <a:graphicFrameLocks noGrp="1"/>
          </p:cNvGraphicFramePr>
          <p:nvPr>
            <p:ph sz="quarter" idx="4294967295"/>
          </p:nvPr>
        </p:nvGraphicFramePr>
        <p:xfrm>
          <a:off x="928662" y="1428735"/>
          <a:ext cx="778671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2225"/>
                <a:gridCol w="2608915"/>
                <a:gridCol w="2595570"/>
              </a:tblGrid>
              <a:tr h="64008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r>
                        <a:rPr lang="fr-FR" baseline="0" dirty="0" smtClean="0"/>
                        <a:t> typique d’acquisition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Enfant avec TSA</a:t>
                      </a:r>
                      <a:endParaRPr lang="fr-FR" dirty="0"/>
                    </a:p>
                  </a:txBody>
                  <a:tcPr/>
                </a:tc>
              </a:tr>
              <a:tr h="1480109">
                <a:tc>
                  <a:txBody>
                    <a:bodyPr/>
                    <a:lstStyle/>
                    <a:p>
                      <a:r>
                        <a:rPr lang="fr-FR" dirty="0" smtClean="0"/>
                        <a:t>Attention conjointe : AC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8-10 mois: poursuivre contact visuel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10-12 mois: poursuivre un contact ponctuel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Aucune</a:t>
                      </a:r>
                      <a:r>
                        <a:rPr lang="fr-FR" baseline="0" dirty="0" smtClean="0"/>
                        <a:t> AC</a:t>
                      </a:r>
                      <a:r>
                        <a:rPr lang="fr-FR" dirty="0" smtClean="0"/>
                        <a:t>, parfois brefs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regards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en direction du contact visuel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>
                          <a:solidFill>
                            <a:schemeClr val="accent1"/>
                          </a:solidFill>
                        </a:rPr>
                        <a:t>mais</a:t>
                      </a:r>
                      <a:r>
                        <a:rPr lang="fr-FR" dirty="0" smtClean="0"/>
                        <a:t> pas de retour à</a:t>
                      </a:r>
                      <a:r>
                        <a:rPr lang="fr-FR" baseline="0" dirty="0" smtClean="0"/>
                        <a:t> la </a:t>
                      </a:r>
                      <a:r>
                        <a:rPr lang="fr-FR" dirty="0" smtClean="0"/>
                        <a:t>personne qui l’a initié</a:t>
                      </a:r>
                    </a:p>
                  </a:txBody>
                  <a:tcPr/>
                </a:tc>
              </a:tr>
              <a:tr h="2560319">
                <a:tc>
                  <a:txBody>
                    <a:bodyPr/>
                    <a:lstStyle/>
                    <a:p>
                      <a:r>
                        <a:rPr lang="fr-FR" dirty="0" smtClean="0"/>
                        <a:t>Gestes</a:t>
                      </a:r>
                      <a:r>
                        <a:rPr lang="fr-FR" baseline="0" dirty="0" smtClean="0"/>
                        <a:t> </a:t>
                      </a:r>
                    </a:p>
                    <a:p>
                      <a:r>
                        <a:rPr lang="fr-FR" baseline="0" dirty="0" smtClean="0"/>
                        <a:t>Communication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u="sng" dirty="0" smtClean="0">
                          <a:solidFill>
                            <a:schemeClr val="accent1"/>
                          </a:solidFill>
                        </a:rPr>
                        <a:t>Pointage</a:t>
                      </a:r>
                      <a:r>
                        <a:rPr lang="fr-FR" u="sng" baseline="0" dirty="0" smtClean="0">
                          <a:solidFill>
                            <a:schemeClr val="accent1"/>
                          </a:solidFill>
                        </a:rPr>
                        <a:t> gestuel: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12-14mois: pointage « </a:t>
                      </a:r>
                      <a:r>
                        <a:rPr lang="fr-FR" baseline="0" dirty="0" err="1" smtClean="0"/>
                        <a:t>protoimpératif</a:t>
                      </a:r>
                      <a:r>
                        <a:rPr lang="fr-FR" baseline="0" dirty="0" smtClean="0"/>
                        <a:t> »: </a:t>
                      </a:r>
                      <a:r>
                        <a:rPr lang="fr-FR" dirty="0" smtClean="0"/>
                        <a:t>indiquer quelque chose par nécessité, </a:t>
                      </a:r>
                      <a:r>
                        <a:rPr lang="fr-FR" u="sng" dirty="0" smtClean="0">
                          <a:solidFill>
                            <a:schemeClr val="accent1"/>
                          </a:solidFill>
                        </a:rPr>
                        <a:t>puis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15-16mois: pointage« </a:t>
                      </a:r>
                      <a:r>
                        <a:rPr lang="fr-FR" dirty="0" err="1" smtClean="0"/>
                        <a:t>protodéclaratif</a:t>
                      </a:r>
                      <a:r>
                        <a:rPr lang="fr-FR" dirty="0" smtClean="0"/>
                        <a:t>" pour montrer une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attention vers un objet.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Pas de réponse ou peu,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après plusieurs tentatives,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contact physique,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Inquiétude</a:t>
                      </a:r>
                      <a:r>
                        <a:rPr lang="fr-FR" baseline="0" dirty="0" smtClean="0"/>
                        <a:t> parents: problème auditif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Acquisition des compétences développementales et enfants avec TSA(3</a:t>
            </a:r>
            <a:r>
              <a:rPr lang="fr-FR" dirty="0" smtClean="0"/>
              <a:t>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39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479"/>
                <a:gridCol w="260412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Compétence</a:t>
                      </a:r>
                      <a:r>
                        <a:rPr lang="fr-FR" baseline="0" dirty="0" smtClean="0"/>
                        <a:t> développementale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r>
                        <a:rPr lang="fr-FR" baseline="0" dirty="0" smtClean="0"/>
                        <a:t> typique d’acquisition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Enfant avec TSA</a:t>
                      </a:r>
                      <a:endParaRPr lang="fr-FR" dirty="0"/>
                    </a:p>
                  </a:txBody>
                  <a:tcPr/>
                </a:tc>
              </a:tr>
              <a:tr h="1485136">
                <a:tc>
                  <a:txBody>
                    <a:bodyPr/>
                    <a:lstStyle/>
                    <a:p>
                      <a:r>
                        <a:rPr lang="fr-FR" dirty="0" smtClean="0"/>
                        <a:t>Sourire social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6à 8semaines</a:t>
                      </a:r>
                    </a:p>
                    <a:p>
                      <a:r>
                        <a:rPr lang="fr-FR" dirty="0" smtClean="0"/>
                        <a:t>Installation à 3mois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 sourire acquis chez certains enfants avec TSA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Les parents : difficulté comportementale: contact physique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ou anticipation à une routine</a:t>
                      </a:r>
                    </a:p>
                    <a:p>
                      <a:endParaRPr lang="fr-F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Réponse au prénom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8à 10 mois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Pas de réponse ou peu,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après plusieurs tentatives,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Ou contact physique,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Inquiétude</a:t>
                      </a:r>
                      <a:r>
                        <a:rPr lang="fr-FR" baseline="0" dirty="0" smtClean="0"/>
                        <a:t> parents: problème auditif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Espace réservé du contenu 3"/>
          <p:cNvGraphicFramePr>
            <a:graphicFrameLocks noGrp="1"/>
          </p:cNvGraphicFramePr>
          <p:nvPr>
            <p:ph sz="quarter" idx="4294967295"/>
          </p:nvPr>
        </p:nvGraphicFramePr>
        <p:xfrm>
          <a:off x="928662" y="1341438"/>
          <a:ext cx="7772400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480"/>
                <a:gridCol w="260412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Compétence</a:t>
                      </a:r>
                      <a:r>
                        <a:rPr lang="fr-FR" baseline="0" dirty="0" smtClean="0"/>
                        <a:t> développementale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r>
                        <a:rPr lang="fr-FR" baseline="0" dirty="0" smtClean="0"/>
                        <a:t> typique d’acquisition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Enfant avec TSA</a:t>
                      </a:r>
                      <a:endParaRPr lang="fr-FR" dirty="0"/>
                    </a:p>
                  </a:txBody>
                  <a:tcPr/>
                </a:tc>
              </a:tr>
              <a:tr h="3968432">
                <a:tc>
                  <a:txBody>
                    <a:bodyPr/>
                    <a:lstStyle/>
                    <a:p>
                      <a:r>
                        <a:rPr lang="fr-FR" dirty="0" smtClean="0"/>
                        <a:t>Babillage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6-7 mois :"babillage bilabial" typique</a:t>
                      </a:r>
                      <a:r>
                        <a:rPr lang="fr-FR" baseline="0" dirty="0" smtClean="0"/>
                        <a:t> avec: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répétition de baba ou dada,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8-10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mois: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alternance</a:t>
                      </a:r>
                      <a:r>
                        <a:rPr lang="fr-FR" baseline="0" dirty="0" smtClean="0"/>
                        <a:t> babillage et silences:</a:t>
                      </a:r>
                      <a:r>
                        <a:rPr lang="fr-FR" dirty="0" smtClean="0"/>
                        <a:t/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opportunités à engager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des réponses verbales des « </a:t>
                      </a:r>
                      <a:r>
                        <a:rPr lang="fr-FR" dirty="0" err="1" smtClean="0"/>
                        <a:t>caregivers</a:t>
                      </a:r>
                      <a:r>
                        <a:rPr lang="fr-FR" dirty="0" smtClean="0"/>
                        <a:t> »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 10-12 mois, "</a:t>
                      </a:r>
                      <a:r>
                        <a:rPr lang="fr-FR" dirty="0" err="1" smtClean="0"/>
                        <a:t>jibberjabber</a:t>
                      </a:r>
                      <a:r>
                        <a:rPr lang="fr-FR" dirty="0" smtClean="0"/>
                        <a:t>" typique</a:t>
                      </a:r>
                      <a:br>
                        <a:rPr lang="fr-FR" dirty="0" smtClean="0"/>
                      </a:br>
                      <a:r>
                        <a:rPr lang="fr-FR" u="sng" dirty="0" smtClean="0">
                          <a:solidFill>
                            <a:schemeClr val="accent1"/>
                          </a:solidFill>
                        </a:rPr>
                        <a:t>ou </a:t>
                      </a:r>
                      <a:r>
                        <a:rPr lang="fr-FR" u="none" dirty="0" smtClean="0">
                          <a:solidFill>
                            <a:schemeClr val="dk1"/>
                          </a:solidFill>
                        </a:rPr>
                        <a:t>un</a:t>
                      </a:r>
                      <a:r>
                        <a:rPr lang="fr-FR" dirty="0" smtClean="0"/>
                        <a:t> jargon sonore est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entendu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 Babillage h</a:t>
                      </a:r>
                      <a:r>
                        <a:rPr lang="fr-FR" dirty="0" smtClean="0"/>
                        <a:t>abituellement retardé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au-delà de l'âge de 12 mois.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Babillage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isolé, répétitif</a:t>
                      </a:r>
                      <a:r>
                        <a:rPr lang="fr-FR" baseline="0" dirty="0" smtClean="0"/>
                        <a:t> sans sens </a:t>
                      </a:r>
                      <a:r>
                        <a:rPr lang="fr-FR" dirty="0" smtClean="0"/>
                        <a:t>communicationnel</a:t>
                      </a:r>
                      <a:r>
                        <a:rPr lang="fr-FR" baseline="0" dirty="0" smtClean="0"/>
                        <a:t> est</a:t>
                      </a:r>
                      <a:r>
                        <a:rPr lang="fr-FR" dirty="0" smtClean="0"/>
                        <a:t> entendu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avant les tentatives de communication</a:t>
                      </a:r>
                      <a:r>
                        <a:rPr lang="fr-FR" baseline="0" dirty="0" smtClean="0"/>
                        <a:t> fonctionnelle.</a:t>
                      </a:r>
                      <a:endParaRPr lang="fr-FR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Signes cliniques : après 18 mois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78951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Installation ou découverte des symptômes autistiques:</a:t>
            </a:r>
          </a:p>
          <a:p>
            <a:r>
              <a:rPr lang="en-US" dirty="0" smtClean="0"/>
              <a:t>Premiere inquietude des parents:</a:t>
            </a:r>
          </a:p>
          <a:p>
            <a:pPr lvl="1"/>
            <a:r>
              <a:rPr lang="en-US" dirty="0" smtClean="0"/>
              <a:t> Retard du language,</a:t>
            </a:r>
          </a:p>
          <a:p>
            <a:r>
              <a:rPr lang="en-US" dirty="0" err="1" smtClean="0"/>
              <a:t>Puis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Anomalies du </a:t>
            </a:r>
            <a:r>
              <a:rPr lang="en-US" dirty="0" err="1" smtClean="0"/>
              <a:t>dévelopement</a:t>
            </a:r>
            <a:r>
              <a:rPr lang="en-US" dirty="0" smtClean="0"/>
              <a:t> social</a:t>
            </a:r>
          </a:p>
          <a:p>
            <a:r>
              <a:rPr lang="fr-FR" dirty="0" smtClean="0"/>
              <a:t>Les inquiétudes des parents:  concernent les anomalies non spécifiques à l’autisme:</a:t>
            </a:r>
          </a:p>
          <a:p>
            <a:pPr lvl="1"/>
            <a:r>
              <a:rPr lang="fr-FR" dirty="0" smtClean="0"/>
              <a:t>Déficience intellectuelles,</a:t>
            </a:r>
          </a:p>
          <a:p>
            <a:pPr lvl="1"/>
            <a:r>
              <a:rPr lang="fr-FR" dirty="0" smtClean="0"/>
              <a:t>Problèmes médicaux comme l’épilepsie,</a:t>
            </a:r>
          </a:p>
          <a:p>
            <a:pPr lvl="1"/>
            <a:r>
              <a:rPr lang="fr-FR" dirty="0" smtClean="0"/>
              <a:t> Les conditions périnatales,</a:t>
            </a:r>
          </a:p>
          <a:p>
            <a:pPr lvl="1"/>
            <a:r>
              <a:rPr lang="fr-FR" dirty="0" smtClean="0"/>
              <a:t>Déficits auditifs.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Signes cliniques : après 18 mois(2)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Différents modèles d’apparition de TSA:</a:t>
            </a:r>
          </a:p>
          <a:p>
            <a:pPr lvl="1" algn="just"/>
            <a:r>
              <a:rPr lang="fr-FR" dirty="0" smtClean="0"/>
              <a:t>Début précoce,</a:t>
            </a:r>
          </a:p>
          <a:p>
            <a:pPr lvl="1" algn="just"/>
            <a:r>
              <a:rPr lang="fr-FR" dirty="0" smtClean="0"/>
              <a:t>Evolution régressive du développement,</a:t>
            </a:r>
          </a:p>
          <a:p>
            <a:pPr lvl="1" algn="just"/>
            <a:r>
              <a:rPr lang="fr-FR" dirty="0" smtClean="0"/>
              <a:t>Stagnation ou plateau du développement.</a:t>
            </a:r>
          </a:p>
          <a:p>
            <a:r>
              <a:rPr lang="fr-FR" dirty="0" smtClean="0"/>
              <a:t>Petit à petit: tableau clinique se complète avant l’âge de 3 ans:</a:t>
            </a:r>
          </a:p>
          <a:p>
            <a:pPr lvl="1" algn="just"/>
            <a:r>
              <a:rPr lang="fr-FR" dirty="0" smtClean="0"/>
              <a:t>Altération qualitative des interactions sociales,</a:t>
            </a:r>
          </a:p>
          <a:p>
            <a:pPr lvl="1" algn="just"/>
            <a:r>
              <a:rPr lang="fr-FR" dirty="0" smtClean="0"/>
              <a:t>Altération de la communication verbale et non verbale</a:t>
            </a:r>
          </a:p>
          <a:p>
            <a:pPr lvl="1" algn="just"/>
            <a:r>
              <a:rPr lang="fr-FR" dirty="0" smtClean="0"/>
              <a:t> intérêts restreints et stéréotypés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Altération de la communication verbale et non verbale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Retard ou absence de langage oral</a:t>
            </a:r>
          </a:p>
          <a:p>
            <a:r>
              <a:rPr lang="fr-FR" dirty="0" smtClean="0"/>
              <a:t> Incapacité à engager ou soutenir une conversation</a:t>
            </a:r>
          </a:p>
          <a:p>
            <a:r>
              <a:rPr lang="fr-FR" dirty="0" smtClean="0"/>
              <a:t> Usage stéréotypé et répétitif du langage ou langage</a:t>
            </a:r>
          </a:p>
          <a:p>
            <a:pPr>
              <a:buNone/>
            </a:pPr>
            <a:r>
              <a:rPr lang="fr-FR" dirty="0" smtClean="0"/>
              <a:t>idiosyncrasique</a:t>
            </a:r>
          </a:p>
          <a:p>
            <a:r>
              <a:rPr lang="fr-FR" dirty="0" smtClean="0"/>
              <a:t>- </a:t>
            </a:r>
            <a:r>
              <a:rPr lang="fr-FR" b="1" dirty="0" smtClean="0"/>
              <a:t>+  pas de jeu de « faire semblant » varié et spontané.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Altération qualitative des interactions sociales : Retrait +++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Altération marquée de l’utilisation des comportements non verbaux pour réguler les interactions,</a:t>
            </a:r>
          </a:p>
          <a:p>
            <a:r>
              <a:rPr lang="fr-FR" dirty="0" smtClean="0"/>
              <a:t>Incapacité à établir des relations avec des pairs correspondant au niveau de développement,</a:t>
            </a:r>
          </a:p>
          <a:p>
            <a:r>
              <a:rPr lang="fr-FR" dirty="0" smtClean="0"/>
              <a:t>Manque de réciprocité socio-émotionnelle,</a:t>
            </a:r>
          </a:p>
          <a:p>
            <a:r>
              <a:rPr lang="fr-FR" dirty="0" smtClean="0"/>
              <a:t>Pas de recherche spontanée de partage d’intérêts, plaisirs ou réussites.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 Comportements et activités</a:t>
            </a:r>
            <a:br>
              <a:rPr lang="fr-FR" b="1" dirty="0" smtClean="0"/>
            </a:br>
            <a:r>
              <a:rPr lang="fr-FR" b="1" dirty="0" smtClean="0"/>
              <a:t>Stéréotypés et répétitifs </a:t>
            </a:r>
            <a:br>
              <a:rPr lang="fr-FR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r>
              <a:rPr lang="fr-FR" dirty="0" smtClean="0"/>
              <a:t>Centres d’intérêts restreints &amp; stéréotypés</a:t>
            </a:r>
          </a:p>
          <a:p>
            <a:r>
              <a:rPr lang="fr-FR" dirty="0" smtClean="0"/>
              <a:t>Adhésion à des rituels spécifiques &amp; non fonctionnels</a:t>
            </a:r>
          </a:p>
          <a:p>
            <a:r>
              <a:rPr lang="fr-FR" dirty="0" smtClean="0"/>
              <a:t>Maniérismes moteurs stéréotypés &amp; répétitifs</a:t>
            </a:r>
          </a:p>
          <a:p>
            <a:r>
              <a:rPr lang="fr-FR" dirty="0" smtClean="0"/>
              <a:t>Préoccupations pour des parties des objets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Anomalies souvent associées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Épilepsie ( 20 %)</a:t>
            </a:r>
          </a:p>
          <a:p>
            <a:r>
              <a:rPr lang="fr-FR" dirty="0" smtClean="0"/>
              <a:t>Déficits intellectuels</a:t>
            </a:r>
          </a:p>
          <a:p>
            <a:r>
              <a:rPr lang="fr-FR" dirty="0" smtClean="0"/>
              <a:t>Automutilations </a:t>
            </a:r>
          </a:p>
          <a:p>
            <a:r>
              <a:rPr lang="fr-FR" dirty="0" smtClean="0"/>
              <a:t>Troubles des coordinations motrices</a:t>
            </a:r>
          </a:p>
          <a:p>
            <a:r>
              <a:rPr lang="fr-FR" dirty="0" smtClean="0"/>
              <a:t>Tr. Auditifs (11%)</a:t>
            </a:r>
          </a:p>
          <a:p>
            <a:r>
              <a:rPr lang="fr-FR" dirty="0" smtClean="0"/>
              <a:t>Tr. Visuels:</a:t>
            </a:r>
          </a:p>
          <a:p>
            <a:pPr lvl="1"/>
            <a:r>
              <a:rPr lang="fr-FR" dirty="0" smtClean="0"/>
              <a:t>sévères (3,7%)</a:t>
            </a:r>
          </a:p>
          <a:p>
            <a:pPr lvl="1"/>
            <a:r>
              <a:rPr lang="fr-FR" dirty="0" smtClean="0"/>
              <a:t>modérés (19,3%)</a:t>
            </a:r>
          </a:p>
          <a:p>
            <a:r>
              <a:rPr lang="fr-FR" dirty="0" smtClean="0"/>
              <a:t> Anomalies du phénotype (20%)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Age du diagnostic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14400" y="1214422"/>
            <a:ext cx="7772400" cy="5357850"/>
          </a:xfrm>
        </p:spPr>
        <p:txBody>
          <a:bodyPr>
            <a:normAutofit lnSpcReduction="10000"/>
          </a:bodyPr>
          <a:lstStyle/>
          <a:p>
            <a:r>
              <a:rPr lang="fr-FR" sz="1600" dirty="0" smtClean="0"/>
              <a:t>Diagnostic:</a:t>
            </a:r>
          </a:p>
          <a:p>
            <a:pPr lvl="1">
              <a:lnSpc>
                <a:spcPct val="170000"/>
              </a:lnSpc>
            </a:pPr>
            <a:r>
              <a:rPr lang="fr-FR" sz="1600" b="1" u="sng" dirty="0" smtClean="0">
                <a:solidFill>
                  <a:schemeClr val="accent1"/>
                </a:solidFill>
              </a:rPr>
              <a:t>En principe </a:t>
            </a:r>
            <a:r>
              <a:rPr lang="fr-FR" sz="1600" b="1" dirty="0" smtClean="0"/>
              <a:t>: </a:t>
            </a:r>
            <a:r>
              <a:rPr lang="fr-FR" sz="1600" dirty="0" smtClean="0"/>
              <a:t>Le plus prêt possible du début des troubles</a:t>
            </a:r>
          </a:p>
          <a:p>
            <a:pPr lvl="1">
              <a:lnSpc>
                <a:spcPct val="170000"/>
              </a:lnSpc>
            </a:pPr>
            <a:r>
              <a:rPr lang="fr-FR" sz="1600" b="1" u="sng" dirty="0" smtClean="0">
                <a:solidFill>
                  <a:schemeClr val="accent1"/>
                </a:solidFill>
              </a:rPr>
              <a:t>En pratique </a:t>
            </a:r>
            <a:r>
              <a:rPr lang="fr-FR" sz="1600" b="1" dirty="0" smtClean="0"/>
              <a:t>: </a:t>
            </a:r>
            <a:r>
              <a:rPr lang="fr-FR" sz="1600" dirty="0" smtClean="0"/>
              <a:t>A un âge variable</a:t>
            </a:r>
          </a:p>
          <a:p>
            <a:pPr>
              <a:lnSpc>
                <a:spcPct val="170000"/>
              </a:lnSpc>
            </a:pPr>
            <a:r>
              <a:rPr lang="fr-FR" sz="1600" dirty="0" smtClean="0"/>
              <a:t>A 6 ans en moyenne (11 ans pour le syndrome d’Asperger).</a:t>
            </a:r>
          </a:p>
          <a:p>
            <a:pPr>
              <a:lnSpc>
                <a:spcPct val="170000"/>
              </a:lnSpc>
            </a:pPr>
            <a:r>
              <a:rPr lang="fr-FR" sz="1600" dirty="0" smtClean="0"/>
              <a:t>Moins &lt;10% des enfants diagnostiqués dès le 1er avis demandé par leurs parents (vers 23 mois)</a:t>
            </a:r>
          </a:p>
          <a:p>
            <a:pPr>
              <a:lnSpc>
                <a:spcPct val="170000"/>
              </a:lnSpc>
            </a:pPr>
            <a:r>
              <a:rPr lang="fr-FR" sz="1600" dirty="0" smtClean="0"/>
              <a:t>10% ne font l’objet d’aucune investigation (‘ça va passer’; ‘revenez si vous êtes toujours inquiets’)</a:t>
            </a:r>
          </a:p>
          <a:p>
            <a:pPr>
              <a:lnSpc>
                <a:spcPct val="170000"/>
              </a:lnSpc>
            </a:pPr>
            <a:r>
              <a:rPr lang="fr-FR" sz="1600" dirty="0" smtClean="0"/>
              <a:t>Les autres enfants sont orientés vers un autre professionnel (vers 40 mois):</a:t>
            </a:r>
          </a:p>
          <a:p>
            <a:pPr lvl="1">
              <a:lnSpc>
                <a:spcPct val="170000"/>
              </a:lnSpc>
            </a:pPr>
            <a:r>
              <a:rPr lang="fr-FR" sz="1600" dirty="0" smtClean="0"/>
              <a:t>40% reçoivent un diagnostic, </a:t>
            </a:r>
          </a:p>
          <a:p>
            <a:pPr lvl="1">
              <a:lnSpc>
                <a:spcPct val="170000"/>
              </a:lnSpc>
            </a:pPr>
            <a:r>
              <a:rPr lang="fr-FR" sz="1600" dirty="0" smtClean="0"/>
              <a:t>25% sont adressés vers un 3éme, voire un 4éme professionnel,</a:t>
            </a:r>
          </a:p>
          <a:p>
            <a:pPr lvl="1">
              <a:lnSpc>
                <a:spcPct val="170000"/>
              </a:lnSpc>
            </a:pPr>
            <a:r>
              <a:rPr lang="fr-FR" sz="1600" dirty="0" smtClean="0"/>
              <a:t>25% s’entendent dire de « ne pas s’inquiéter </a:t>
            </a:r>
            <a:r>
              <a:rPr lang="fr-FR" sz="900" dirty="0" smtClean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Dépistage: </a:t>
            </a:r>
            <a:br>
              <a:rPr lang="fr-FR" dirty="0" smtClean="0"/>
            </a:br>
            <a:r>
              <a:rPr lang="fr-FR" dirty="0" smtClean="0"/>
              <a:t>« apprendre les signes, intervenir tôt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r>
              <a:rPr lang="fr-FR" dirty="0" smtClean="0"/>
              <a:t>Programme de dépistage des TSA dans plusieurs pays par les :</a:t>
            </a:r>
          </a:p>
          <a:p>
            <a:pPr lvl="1"/>
            <a:r>
              <a:rPr lang="fr-FR" sz="2400" dirty="0" smtClean="0"/>
              <a:t>Pédiatres et praticiens de la santé, professions apparentées (orthophonistes….)</a:t>
            </a:r>
          </a:p>
          <a:p>
            <a:pPr lvl="1"/>
            <a:r>
              <a:rPr lang="fr-FR" sz="2400" dirty="0" smtClean="0"/>
              <a:t>Travailleurs sociaux, Educateurs dans les écoles maternelles</a:t>
            </a:r>
          </a:p>
          <a:p>
            <a:r>
              <a:rPr lang="fr-FR" dirty="0"/>
              <a:t>Dépistage</a:t>
            </a:r>
            <a:r>
              <a:rPr lang="fr-FR" sz="2800" dirty="0" smtClean="0"/>
              <a:t> </a:t>
            </a:r>
            <a:r>
              <a:rPr lang="fr-FR" dirty="0" smtClean="0"/>
              <a:t>précoce et identification des TSA a démontré:</a:t>
            </a:r>
          </a:p>
          <a:p>
            <a:pPr lvl="2"/>
            <a:r>
              <a:rPr lang="fr-FR" dirty="0" smtClean="0"/>
              <a:t>réduire les problèmes de comportement, </a:t>
            </a:r>
          </a:p>
          <a:p>
            <a:pPr lvl="2"/>
            <a:r>
              <a:rPr lang="fr-FR" dirty="0" smtClean="0"/>
              <a:t>améliorer la réussite scolaire,</a:t>
            </a:r>
          </a:p>
          <a:p>
            <a:pPr lvl="2"/>
            <a:r>
              <a:rPr lang="fr-FR" dirty="0" smtClean="0"/>
              <a:t> augmenter l’</a:t>
            </a:r>
            <a:r>
              <a:rPr lang="fr-FR" dirty="0" err="1" smtClean="0"/>
              <a:t>integration</a:t>
            </a:r>
            <a:r>
              <a:rPr lang="fr-FR" dirty="0" smtClean="0"/>
              <a:t> sociale.</a:t>
            </a:r>
          </a:p>
          <a:p>
            <a:pPr lvl="1">
              <a:buNone/>
            </a:pP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endParaRPr lang="fr-FR" dirty="0"/>
          </a:p>
        </p:txBody>
      </p:sp>
      <p:sp>
        <p:nvSpPr>
          <p:cNvPr id="4" name="Accolade fermante 3"/>
          <p:cNvSpPr/>
          <p:nvPr/>
        </p:nvSpPr>
        <p:spPr>
          <a:xfrm>
            <a:off x="4427984" y="5229200"/>
            <a:ext cx="72008" cy="5760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Drapeaux rouges liés à la communication: </a:t>
            </a:r>
            <a:endParaRPr lang="fr-FR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7916" t="34970" r="5775" b="21530"/>
          <a:stretch>
            <a:fillRect/>
          </a:stretch>
        </p:blipFill>
        <p:spPr bwMode="auto">
          <a:xfrm>
            <a:off x="0" y="1916832"/>
            <a:ext cx="91440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Drapeaux rouges liés au comportement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883" t="23438" r="3320" b="15624"/>
          <a:stretch>
            <a:fillRect/>
          </a:stretch>
        </p:blipFill>
        <p:spPr bwMode="auto">
          <a:xfrm>
            <a:off x="1357290" y="2071678"/>
            <a:ext cx="671517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Drapeaux rouges liés à la nature sociale</a:t>
            </a:r>
            <a:endParaRPr lang="fr-FR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882" t="10521" r="2343" b="25416"/>
          <a:stretch>
            <a:fillRect/>
          </a:stretch>
        </p:blipFill>
        <p:spPr bwMode="auto">
          <a:xfrm>
            <a:off x="1500166" y="1928802"/>
            <a:ext cx="67866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Moyens de dépistage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Les films familiaux: </a:t>
            </a:r>
          </a:p>
          <a:p>
            <a:pPr lvl="1"/>
            <a:r>
              <a:rPr lang="fr-FR" dirty="0" smtClean="0"/>
              <a:t>grande valeur pour le dépistage et la formation des personnels amenés à examiner les enfants à risque+++</a:t>
            </a:r>
          </a:p>
          <a:p>
            <a:r>
              <a:rPr lang="fr-FR" dirty="0" smtClean="0"/>
              <a:t>Le CHAT: </a:t>
            </a:r>
            <a:r>
              <a:rPr lang="en-US" dirty="0" smtClean="0"/>
              <a:t>Check-list for Autism in Toddlers (1992)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enfants</a:t>
            </a:r>
            <a:r>
              <a:rPr lang="en-US" dirty="0" smtClean="0"/>
              <a:t> de 18mois,</a:t>
            </a:r>
          </a:p>
          <a:p>
            <a:pPr lvl="1"/>
            <a:r>
              <a:rPr lang="en-US" dirty="0" err="1" smtClean="0"/>
              <a:t>Bref</a:t>
            </a:r>
            <a:r>
              <a:rPr lang="en-US" dirty="0" smtClean="0"/>
              <a:t> (</a:t>
            </a:r>
            <a:r>
              <a:rPr lang="en-US" dirty="0" err="1" smtClean="0"/>
              <a:t>passation</a:t>
            </a:r>
            <a:r>
              <a:rPr lang="en-US" dirty="0" smtClean="0"/>
              <a:t> en 5minutes)</a:t>
            </a:r>
          </a:p>
          <a:p>
            <a:pPr lvl="1"/>
            <a:r>
              <a:rPr lang="en-US" dirty="0" err="1" smtClean="0"/>
              <a:t>Partie</a:t>
            </a:r>
            <a:r>
              <a:rPr lang="en-US" dirty="0" smtClean="0"/>
              <a:t> pour les parents et </a:t>
            </a:r>
            <a:r>
              <a:rPr lang="en-US" dirty="0" err="1" smtClean="0"/>
              <a:t>partie</a:t>
            </a:r>
            <a:r>
              <a:rPr lang="en-US" dirty="0" smtClean="0"/>
              <a:t> pour les </a:t>
            </a:r>
            <a:r>
              <a:rPr lang="en-US" dirty="0" err="1" smtClean="0"/>
              <a:t>médecins</a:t>
            </a:r>
            <a:r>
              <a:rPr lang="en-US" dirty="0" smtClean="0"/>
              <a:t> et les </a:t>
            </a:r>
            <a:r>
              <a:rPr lang="en-US" dirty="0" err="1" smtClean="0"/>
              <a:t>puéricultrices</a:t>
            </a:r>
            <a:r>
              <a:rPr lang="en-US" dirty="0" smtClean="0"/>
              <a:t> </a:t>
            </a:r>
            <a:endParaRPr lang="fr-FR" dirty="0" smtClean="0"/>
          </a:p>
          <a:p>
            <a:r>
              <a:rPr lang="fr-FR" dirty="0" smtClean="0"/>
              <a:t>Le M-CHAT: le CHAT modifié (2000)</a:t>
            </a:r>
          </a:p>
          <a:p>
            <a:pPr lvl="1"/>
            <a:r>
              <a:rPr lang="fr-FR" dirty="0" smtClean="0"/>
              <a:t>23 items destinés aux parents</a:t>
            </a:r>
          </a:p>
          <a:p>
            <a:pPr lvl="1"/>
            <a:r>
              <a:rPr lang="fr-FR" dirty="0" smtClean="0"/>
              <a:t>Rajout d’items concernant: le développement d l’enfant</a:t>
            </a:r>
          </a:p>
          <a:p>
            <a:r>
              <a:rPr lang="fr-FR" dirty="0" smtClean="0"/>
              <a:t>Le Q-CHAT: M-CHAT modifié (2008), Q-CHAT à 10 items (2012)</a:t>
            </a:r>
          </a:p>
          <a:p>
            <a:pPr lvl="1"/>
            <a:r>
              <a:rPr lang="fr-FR" dirty="0" smtClean="0"/>
              <a:t>Quantifier les traits autistiques des enfants de 18 à 24 mois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LA CHECK-LIST FOR AUTISM IN TODDLERS (CHAT). Questionnaire parents</a:t>
            </a:r>
            <a:endParaRPr lang="fr-FR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69651" y="1447800"/>
            <a:ext cx="666189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LA CHECK-LIST FOR AUTISM IN TODDLERS (CHAT). Questionnaire aux médecins et aux puéricultrices+score</a:t>
            </a:r>
            <a:endParaRPr lang="fr-FR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657441"/>
            <a:ext cx="7772400" cy="415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29600" cy="1428760"/>
          </a:xfrm>
        </p:spPr>
        <p:txBody>
          <a:bodyPr>
            <a:normAutofit/>
          </a:bodyPr>
          <a:lstStyle/>
          <a:p>
            <a:r>
              <a:rPr lang="fr-FR" dirty="0" smtClean="0"/>
              <a:t>Que faire après un dépistage positif?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185990"/>
          </a:xfrm>
        </p:spPr>
        <p:txBody>
          <a:bodyPr/>
          <a:lstStyle/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Diagnostic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 smtClean="0"/>
              <a:t>Adresser chez un pédopsychiatre ou une unité pédopsychiatrie=&gt;évaluation multidisciplinaire</a:t>
            </a:r>
          </a:p>
          <a:p>
            <a:pPr algn="just">
              <a:buNone/>
            </a:pPr>
            <a:r>
              <a:rPr lang="fr-FR" dirty="0" smtClean="0"/>
              <a:t>    par une équipe pluridisciplinaire.</a:t>
            </a:r>
          </a:p>
          <a:p>
            <a:pPr algn="just"/>
            <a:r>
              <a:rPr lang="fr-FR" dirty="0" smtClean="0"/>
              <a:t>Le diagnostic : clinique à partir de 18 mois-2ans.</a:t>
            </a:r>
          </a:p>
          <a:p>
            <a:pPr algn="just"/>
            <a:r>
              <a:rPr lang="fr-FR" dirty="0" smtClean="0"/>
              <a:t>Moyens d’observation de l’enfant et entretiens des parents structurés</a:t>
            </a:r>
            <a:endParaRPr lang="fr-FR" dirty="0"/>
          </a:p>
          <a:p>
            <a:r>
              <a:rPr lang="fr-FR" dirty="0" smtClean="0"/>
              <a:t>Le temps  pour réaliser une évaluation ne devrait pas dépasser </a:t>
            </a:r>
            <a:r>
              <a:rPr lang="fr-FR" dirty="0" smtClean="0">
                <a:solidFill>
                  <a:srgbClr val="FF0000"/>
                </a:solidFill>
              </a:rPr>
              <a:t>3 mois</a:t>
            </a:r>
            <a:r>
              <a:rPr lang="fr-FR" dirty="0" smtClean="0"/>
              <a:t>++++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Le diagnostic doit être immédiatement articulé aux actions de prise en charge</a:t>
            </a:r>
            <a:r>
              <a:rPr lang="fr-FR" dirty="0">
                <a:solidFill>
                  <a:srgbClr val="FF0000"/>
                </a:solidFill>
              </a:rPr>
              <a:t>.</a:t>
            </a:r>
            <a:endParaRPr lang="fr-FR" dirty="0" smtClean="0"/>
          </a:p>
          <a:p>
            <a:pPr algn="just"/>
            <a:endParaRPr lang="fr-FR" dirty="0" smtClean="0"/>
          </a:p>
          <a:p>
            <a:pPr algn="just"/>
            <a:endParaRPr lang="fr-FR" dirty="0" smtClean="0"/>
          </a:p>
          <a:p>
            <a:pPr lv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Equipe multidisciplinaire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43510"/>
          </a:xfrm>
        </p:spPr>
        <p:txBody>
          <a:bodyPr>
            <a:noAutofit/>
          </a:bodyPr>
          <a:lstStyle/>
          <a:p>
            <a:r>
              <a:rPr lang="fr-FR" sz="2800" dirty="0" smtClean="0"/>
              <a:t>Des contacts doivent s’établir entre équipes qui effectuent le diagnostic et les professionnels :</a:t>
            </a:r>
          </a:p>
          <a:p>
            <a:r>
              <a:rPr lang="fr-FR" sz="2800" dirty="0" smtClean="0"/>
              <a:t>Pédopsychiatres, Psychologues, Orthophonistes, Auxiliaires de vie scolaire, Assistantes sociales, Educateurs, Psychomotriciens et Psychologues spécialisés dans les méthodes éducatives et comportementales.</a:t>
            </a:r>
            <a:endParaRPr lang="fr-FR" sz="2400" dirty="0" smtClean="0"/>
          </a:p>
          <a:p>
            <a:pPr lvl="1"/>
            <a:r>
              <a:rPr lang="fr-FR" sz="2400" dirty="0" smtClean="0"/>
              <a:t>participent à l’évaluation</a:t>
            </a:r>
          </a:p>
          <a:p>
            <a:pPr lvl="1"/>
            <a:r>
              <a:rPr lang="fr-FR" sz="2400" dirty="0" smtClean="0"/>
              <a:t>Participeront à la prise en charge.</a:t>
            </a:r>
          </a:p>
          <a:p>
            <a:pPr lvl="1"/>
            <a:r>
              <a:rPr lang="fr-FR" sz="2400" dirty="0" smtClean="0">
                <a:solidFill>
                  <a:srgbClr val="FF0000"/>
                </a:solidFill>
              </a:rPr>
              <a:t>Collaboration avec les parents pour tous les professionnels et à chaque étape du diagnostic et de la prise en charge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3600" b="1" dirty="0" smtClean="0"/>
              <a:t>Les objectifs de la prise en charge précoce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Réduire les effets d’une déficience ou d’un déficit sur l’ensemble du développement de l’enfant.</a:t>
            </a:r>
          </a:p>
          <a:p>
            <a:r>
              <a:rPr lang="fr-FR" dirty="0" smtClean="0"/>
              <a:t> Introduire les mécanismes nécessaires de compensation, d’élimination des obstacles et d’adaptation aux besoins spécifiques.</a:t>
            </a:r>
          </a:p>
          <a:p>
            <a:r>
              <a:rPr lang="fr-FR" dirty="0" smtClean="0"/>
              <a:t>Éviter ou réduire l’apparition d’effets ou de déficits secondaires ou associés résultant d’un trouble ou d’une situation à haut risque.</a:t>
            </a:r>
          </a:p>
          <a:p>
            <a:r>
              <a:rPr lang="fr-FR" dirty="0" smtClean="0"/>
              <a:t> Répondre aux besoins et aux demandes de la famille et du milieu de vie de l’enfant.</a:t>
            </a:r>
          </a:p>
          <a:p>
            <a:r>
              <a:rPr lang="fr-FR" dirty="0" smtClean="0"/>
              <a:t>Considérer l’enfant comme sujet actif de l’intervention.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Etapes de la prise en charge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1. L’évaluation globale de la problématique de l’enfant et de sa famille (processus diagnostique).</a:t>
            </a:r>
            <a:br>
              <a:rPr lang="fr-FR" dirty="0" smtClean="0"/>
            </a:br>
            <a:r>
              <a:rPr lang="fr-FR" dirty="0" smtClean="0"/>
              <a:t>2. L’information, l’orientation, le soutien et le conseil aux familles.</a:t>
            </a:r>
            <a:br>
              <a:rPr lang="fr-FR" dirty="0" smtClean="0"/>
            </a:br>
            <a:r>
              <a:rPr lang="fr-FR" dirty="0" smtClean="0"/>
              <a:t>3. La prise en charge thérapeutique, éducative et comportementale et pédagogique individuelle ou en petit groupe, de l’enfant.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 smtClean="0"/>
              <a:t>4. L’orientation et le soutien aux écoles maternelles.</a:t>
            </a:r>
          </a:p>
          <a:p>
            <a:pPr>
              <a:buNone/>
            </a:pPr>
            <a:r>
              <a:rPr lang="fr-FR" dirty="0" smtClean="0"/>
              <a:t>5. Le suivi de l’évolution de l’enfant.</a:t>
            </a:r>
          </a:p>
          <a:p>
            <a:pPr>
              <a:buNone/>
            </a:pPr>
            <a:r>
              <a:rPr lang="fr-FR" dirty="0" smtClean="0"/>
              <a:t>6. La collaboration dans des programmes de prévention et de détection.</a:t>
            </a:r>
          </a:p>
          <a:p>
            <a:pPr>
              <a:buNone/>
            </a:pPr>
            <a:r>
              <a:rPr lang="fr-FR" dirty="0" smtClean="0"/>
              <a:t>7. Les tâches de recherche, d’enseignement et de formation.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Prise en charge médicale et paramédicale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r-FR" sz="7400" dirty="0" smtClean="0"/>
              <a:t>Prise en charge multidisciplinaire par :</a:t>
            </a:r>
          </a:p>
          <a:p>
            <a:pPr>
              <a:buNone/>
            </a:pPr>
            <a:endParaRPr lang="fr-FR" sz="5100" dirty="0" smtClean="0"/>
          </a:p>
          <a:p>
            <a:pPr lvl="1"/>
            <a:r>
              <a:rPr lang="fr-FR" sz="9600" dirty="0" smtClean="0"/>
              <a:t>Pédopsychiatre: coordination et suivi de l’évolution de l’enfant.</a:t>
            </a:r>
          </a:p>
          <a:p>
            <a:pPr lvl="1"/>
            <a:r>
              <a:rPr lang="fr-FR" sz="9600" dirty="0" err="1" smtClean="0"/>
              <a:t>Neuropédiatre</a:t>
            </a:r>
            <a:r>
              <a:rPr lang="fr-FR" sz="9600" dirty="0" smtClean="0"/>
              <a:t> : pec des affections  médicales associées comme l’épilepsie.</a:t>
            </a:r>
          </a:p>
          <a:p>
            <a:pPr lvl="1"/>
            <a:r>
              <a:rPr lang="fr-FR" sz="9600" dirty="0" smtClean="0"/>
              <a:t>Psychologue : habilités sociales et acquisition de l’autonomie.</a:t>
            </a:r>
          </a:p>
          <a:p>
            <a:pPr lvl="1"/>
            <a:r>
              <a:rPr lang="fr-FR" sz="9600" dirty="0" smtClean="0"/>
              <a:t>Orthophoniste: rééducation du langage, Les moyens de communication alternative et augmentée (PECS, MAKATON..)</a:t>
            </a:r>
          </a:p>
          <a:p>
            <a:pPr lvl="1"/>
            <a:r>
              <a:rPr lang="fr-FR" sz="9600" dirty="0" smtClean="0"/>
              <a:t>Psychomotriciens: travail du schéma corporel et intégration sensorielle.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Prise en charge </a:t>
            </a:r>
            <a:br>
              <a:rPr lang="fr-FR" dirty="0" smtClean="0"/>
            </a:br>
            <a:r>
              <a:rPr lang="fr-FR" dirty="0" smtClean="0"/>
              <a:t>éducative et comportementale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Objectif: apprentissage de l’autonomie de l’enfant.</a:t>
            </a:r>
          </a:p>
          <a:p>
            <a:r>
              <a:rPr lang="fr-FR" dirty="0" smtClean="0"/>
              <a:t>Évaluation et élaboration de projet personnalisé.</a:t>
            </a:r>
          </a:p>
          <a:p>
            <a:r>
              <a:rPr lang="fr-FR" dirty="0" smtClean="0"/>
              <a:t>Exemple: intervention ABA (analyse appliquée du comportement)</a:t>
            </a:r>
          </a:p>
          <a:p>
            <a:r>
              <a:rPr lang="fr-FR" dirty="0" smtClean="0"/>
              <a:t>Psychologue spécialisé dans les méthodes éducatives et comportementales: </a:t>
            </a:r>
          </a:p>
          <a:p>
            <a:pPr lvl="1"/>
            <a:r>
              <a:rPr lang="fr-FR" dirty="0" smtClean="0"/>
              <a:t>Apprentissage des  comportements adaptés</a:t>
            </a:r>
          </a:p>
          <a:p>
            <a:pPr lvl="1"/>
            <a:r>
              <a:rPr lang="fr-FR" dirty="0" smtClean="0"/>
              <a:t>Diminution des comportements inadaptés</a:t>
            </a:r>
          </a:p>
          <a:p>
            <a:pPr lvl="1"/>
            <a:r>
              <a:rPr lang="fr-FR" dirty="0" smtClean="0"/>
              <a:t>Structuration du temps et de l’espace.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Prise en charge pédagogique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Ecole : condition nécessaire voire obligatoire pour tous les enfants.</a:t>
            </a:r>
          </a:p>
          <a:p>
            <a:r>
              <a:rPr lang="fr-FR" dirty="0" smtClean="0"/>
              <a:t>TSA: Nécessité d’une inclusion scolaire:</a:t>
            </a:r>
          </a:p>
          <a:p>
            <a:pPr lvl="1"/>
            <a:r>
              <a:rPr lang="fr-FR" dirty="0" smtClean="0"/>
              <a:t> suivre des cours dans une classe ordinaire avec</a:t>
            </a:r>
          </a:p>
          <a:p>
            <a:pPr lvl="2"/>
            <a:r>
              <a:rPr lang="fr-FR" dirty="0" smtClean="0"/>
              <a:t> Un accompagnement individuel : Présence d’une auxiliaire de vie scolaire.</a:t>
            </a:r>
          </a:p>
          <a:p>
            <a:pPr lvl="2"/>
            <a:r>
              <a:rPr lang="fr-FR" dirty="0" smtClean="0"/>
              <a:t> Des adaptations </a:t>
            </a:r>
          </a:p>
          <a:p>
            <a:pPr lvl="2"/>
            <a:r>
              <a:rPr lang="fr-FR" dirty="0" smtClean="0"/>
              <a:t>Restituer les acquis à l’aide des moyens alternatifs.</a:t>
            </a:r>
          </a:p>
          <a:p>
            <a:pPr lvl="2"/>
            <a:r>
              <a:rPr lang="fr-FR" dirty="0" smtClean="0"/>
              <a:t>Enfants avec un bon QI </a:t>
            </a:r>
          </a:p>
          <a:p>
            <a:pPr lvl="1"/>
            <a:r>
              <a:rPr lang="fr-FR" dirty="0" smtClean="0"/>
              <a:t>En milieu spécialisé: </a:t>
            </a:r>
          </a:p>
          <a:p>
            <a:pPr lvl="2"/>
            <a:r>
              <a:rPr lang="fr-FR" dirty="0" smtClean="0"/>
              <a:t>Enfants avec handicap lourd, QI bas, troubles de comportements envahissants.</a:t>
            </a:r>
          </a:p>
          <a:p>
            <a:pPr lvl="2"/>
            <a:r>
              <a:rPr lang="fr-FR" dirty="0" smtClean="0"/>
              <a:t>Accompagnement individuel personnalisé.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pic>
        <p:nvPicPr>
          <p:cNvPr id="5" name="irc_mi" descr="http://www.internetmom.org/hope_for_autism_-_logo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76600" y="2680716"/>
            <a:ext cx="3048000" cy="210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4843</TotalTime>
  <Words>1659</Words>
  <Application>Microsoft Office PowerPoint</Application>
  <PresentationFormat>Affichage à l'écran (4:3)</PresentationFormat>
  <Paragraphs>254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Capitaux</vt:lpstr>
      <vt:lpstr>Les Troubles du Spectre Autistique Diagnostic et Prise en charge</vt:lpstr>
      <vt:lpstr>Plan</vt:lpstr>
      <vt:lpstr>Slogan di dépistage précoce des TSA</vt:lpstr>
      <vt:lpstr>Définition et Généralités</vt:lpstr>
      <vt:lpstr>Définition actuelle des TSA</vt:lpstr>
      <vt:lpstr>Diapositive 6</vt:lpstr>
      <vt:lpstr>prévalence</vt:lpstr>
      <vt:lpstr>Causes multiples et intriquées</vt:lpstr>
      <vt:lpstr>Clinique des TSA: avant  18 mois</vt:lpstr>
      <vt:lpstr> Acquisition des compétences développementales précoces et enfants avec TSA(1)</vt:lpstr>
      <vt:lpstr>Acquisition des compétences développementales et enfants avec TSA(2)</vt:lpstr>
      <vt:lpstr>Acquisition des compétences développementales et enfants avec TSA(3)</vt:lpstr>
      <vt:lpstr>Signes cliniques : après 18 mois</vt:lpstr>
      <vt:lpstr>Signes cliniques : après 18 mois(2)</vt:lpstr>
      <vt:lpstr>Altération de la communication verbale et non verbale</vt:lpstr>
      <vt:lpstr>Altération qualitative des interactions sociales : Retrait +++</vt:lpstr>
      <vt:lpstr>   Comportements et activités Stéréotypés et répétitifs  </vt:lpstr>
      <vt:lpstr>Anomalies souvent associées</vt:lpstr>
      <vt:lpstr>Age du diagnostic</vt:lpstr>
      <vt:lpstr>Dépistage:  « apprendre les signes, intervenir tôt »</vt:lpstr>
      <vt:lpstr>Drapeaux rouges liés à la communication: </vt:lpstr>
      <vt:lpstr>Drapeaux rouges liés au comportement</vt:lpstr>
      <vt:lpstr>Drapeaux rouges liés à la nature sociale</vt:lpstr>
      <vt:lpstr>Moyens de dépistage </vt:lpstr>
      <vt:lpstr>LA CHECK-LIST FOR AUTISM IN TODDLERS (CHAT). Questionnaire parents</vt:lpstr>
      <vt:lpstr>LA CHECK-LIST FOR AUTISM IN TODDLERS (CHAT). Questionnaire aux médecins et aux puéricultrices+score</vt:lpstr>
      <vt:lpstr>Que faire après un dépistage positif?</vt:lpstr>
      <vt:lpstr>Diagnostic </vt:lpstr>
      <vt:lpstr>Equipe multidisciplinaire  </vt:lpstr>
      <vt:lpstr>Les objectifs de la prise en charge précoce </vt:lpstr>
      <vt:lpstr>Etapes de la prise en charge</vt:lpstr>
      <vt:lpstr>Diapositive 32</vt:lpstr>
      <vt:lpstr>Prise en charge médicale et paramédicale</vt:lpstr>
      <vt:lpstr>Prise en charge  éducative et comportementale</vt:lpstr>
      <vt:lpstr>Prise en charge pédagogique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hamada</dc:creator>
  <cp:lastModifiedBy>Lamiae</cp:lastModifiedBy>
  <cp:revision>70</cp:revision>
  <dcterms:created xsi:type="dcterms:W3CDTF">2014-10-29T18:07:21Z</dcterms:created>
  <dcterms:modified xsi:type="dcterms:W3CDTF">2018-06-06T03:01:49Z</dcterms:modified>
</cp:coreProperties>
</file>