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77" r:id="rId5"/>
    <p:sldId id="259" r:id="rId6"/>
    <p:sldId id="260" r:id="rId7"/>
    <p:sldId id="261" r:id="rId8"/>
    <p:sldId id="262" r:id="rId9"/>
    <p:sldId id="263" r:id="rId10"/>
    <p:sldId id="271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4" r:id="rId19"/>
    <p:sldId id="275" r:id="rId20"/>
    <p:sldId id="273" r:id="rId21"/>
    <p:sldId id="276" r:id="rId22"/>
    <p:sldId id="272" r:id="rId23"/>
    <p:sldId id="280" r:id="rId24"/>
    <p:sldId id="278" r:id="rId25"/>
  </p:sldIdLst>
  <p:sldSz cx="9144000" cy="6858000" type="screen4x3"/>
  <p:notesSz cx="6710363" cy="98425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36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07824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00986" y="0"/>
            <a:ext cx="2907824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6014E-48D5-4091-A0F3-F3FF8A1BA26D}" type="datetimeFigureOut">
              <a:rPr lang="fr-FR" smtClean="0"/>
              <a:pPr/>
              <a:t>28/04/2011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895350" y="738188"/>
            <a:ext cx="4921250" cy="3690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1037" y="4675188"/>
            <a:ext cx="5368290" cy="4429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48667"/>
            <a:ext cx="2907824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00986" y="9348667"/>
            <a:ext cx="2907824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278440-C0CC-4AF2-9F76-C1EE85FD5FE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278440-C0CC-4AF2-9F76-C1EE85FD5FEE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28/04/2011</a:t>
            </a:fld>
            <a:endParaRPr lang="fr-BE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fr-BE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28/04/2011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28/04/2011</a:t>
            </a:fld>
            <a:endParaRPr lang="fr-BE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B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AA309A6D-C09C-4548-B29A-6CF363A7E532}" type="datetimeFigureOut">
              <a:rPr lang="fr-FR" smtClean="0"/>
              <a:pPr/>
              <a:t>28/04/2011</a:t>
            </a:fld>
            <a:endParaRPr lang="fr-BE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AA309A6D-C09C-4548-B29A-6CF363A7E532}" type="datetimeFigureOut">
              <a:rPr lang="fr-FR" smtClean="0"/>
              <a:pPr/>
              <a:t>28/04/2011</a:t>
            </a:fld>
            <a:endParaRPr lang="fr-BE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fr-BE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28/04/2011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28/04/2011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28/04/2011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AA309A6D-C09C-4548-B29A-6CF363A7E532}" type="datetimeFigureOut">
              <a:rPr lang="fr-FR" smtClean="0"/>
              <a:pPr/>
              <a:t>28/04/2011</a:t>
            </a:fld>
            <a:endParaRPr lang="fr-BE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28/04/2011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AA309A6D-C09C-4548-B29A-6CF363A7E532}" type="datetimeFigureOut">
              <a:rPr lang="fr-FR" smtClean="0"/>
              <a:pPr/>
              <a:t>28/04/2011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fr-BE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28/04/2011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fr-BE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095388"/>
            <a:ext cx="8534400" cy="4191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2400" dirty="0" smtClean="0"/>
              <a:t>Université de Monastir </a:t>
            </a:r>
            <a:br>
              <a:rPr lang="fr-FR" sz="2400" dirty="0" smtClean="0"/>
            </a:br>
            <a:r>
              <a:rPr lang="fr-FR" sz="2400" dirty="0" smtClean="0"/>
              <a:t>Faculté de Pharmacie de Monastir</a:t>
            </a:r>
            <a:br>
              <a:rPr lang="fr-FR" sz="2400" dirty="0" smtClean="0"/>
            </a:b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Cours de Pharmacologie MOLECULAIRE</a:t>
            </a:r>
            <a:br>
              <a:rPr lang="fr-FR" sz="2400" dirty="0" smtClean="0"/>
            </a:br>
            <a:r>
              <a:rPr lang="fr-FR" sz="2400" dirty="0" smtClean="0"/>
              <a:t>3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Année Pharmacie</a:t>
            </a:r>
            <a:br>
              <a:rPr lang="fr-FR" sz="2400" dirty="0" smtClean="0"/>
            </a:b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cap="none" dirty="0" smtClean="0"/>
              <a:t>La neurotransmission sérotoninergique </a:t>
            </a:r>
            <a:br>
              <a:rPr lang="fr-FR" cap="none" dirty="0" smtClean="0"/>
            </a:br>
            <a:r>
              <a:rPr lang="fr-FR" cap="none" dirty="0" smtClean="0"/>
              <a:t>(5 HT)</a:t>
            </a:r>
            <a:br>
              <a:rPr lang="fr-FR" cap="none" dirty="0" smtClean="0"/>
            </a:br>
            <a:endParaRPr lang="fr-FR" sz="6000" cap="none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066800" y="4714884"/>
            <a:ext cx="6934200" cy="11430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fr-FR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Pharmacien  Capitaine Mehdi DRIDI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fr-FR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Assistant  </a:t>
            </a:r>
            <a:r>
              <a:rPr kumimoji="0" lang="fr-FR" sz="20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Hospitalo-Universitaire</a:t>
            </a:r>
            <a:r>
              <a:rPr kumimoji="0" lang="fr-FR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en Pharmacologie</a:t>
            </a:r>
          </a:p>
        </p:txBody>
      </p:sp>
      <p:sp>
        <p:nvSpPr>
          <p:cNvPr id="6" name="Rectangle 5"/>
          <p:cNvSpPr/>
          <p:nvPr/>
        </p:nvSpPr>
        <p:spPr>
          <a:xfrm>
            <a:off x="4429124" y="6215082"/>
            <a:ext cx="19288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i="1" dirty="0" smtClean="0"/>
              <a:t>2010/2011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23528" y="1484784"/>
            <a:ext cx="8640960" cy="537321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FR" sz="1200" b="1" dirty="0" smtClean="0"/>
              <a:t>I/ </a:t>
            </a:r>
            <a:r>
              <a:rPr lang="fr-FR" sz="1200" b="1" u="sng" cap="all" dirty="0" smtClean="0"/>
              <a:t>Neurobiologie de la sérotonine</a:t>
            </a:r>
            <a:r>
              <a:rPr lang="fr-FR" sz="1200" b="1" dirty="0" smtClean="0"/>
              <a:t> :</a:t>
            </a:r>
            <a:endParaRPr lang="fr-FR" sz="1200" dirty="0" smtClean="0"/>
          </a:p>
          <a:p>
            <a:pPr>
              <a:buNone/>
            </a:pPr>
            <a:r>
              <a:rPr lang="fr-FR" sz="1200" b="1" i="1" dirty="0" smtClean="0"/>
              <a:t>		1/ </a:t>
            </a:r>
            <a:r>
              <a:rPr lang="fr-FR" sz="1200" b="1" i="1" u="sng" dirty="0" smtClean="0"/>
              <a:t>La sérotonine</a:t>
            </a:r>
            <a:r>
              <a:rPr lang="fr-FR" sz="1200" b="1" i="1" dirty="0" smtClean="0"/>
              <a:t> :</a:t>
            </a:r>
            <a:endParaRPr lang="fr-FR" sz="1200" dirty="0" smtClean="0"/>
          </a:p>
          <a:p>
            <a:pPr>
              <a:buNone/>
            </a:pPr>
            <a:r>
              <a:rPr lang="fr-FR" sz="1200" dirty="0" smtClean="0"/>
              <a:t>		</a:t>
            </a:r>
            <a:r>
              <a:rPr lang="fr-FR" sz="1200" b="1" i="1" dirty="0" smtClean="0"/>
              <a:t>2/ </a:t>
            </a:r>
            <a:r>
              <a:rPr lang="fr-FR" sz="1200" b="1" i="1" u="sng" dirty="0" smtClean="0"/>
              <a:t>Localisation</a:t>
            </a:r>
            <a:r>
              <a:rPr lang="fr-FR" sz="1200" b="1" i="1" dirty="0" smtClean="0"/>
              <a:t> </a:t>
            </a:r>
            <a:r>
              <a:rPr lang="fr-FR" sz="1200" i="1" dirty="0" smtClean="0"/>
              <a:t>:</a:t>
            </a:r>
            <a:endParaRPr lang="fr-FR" sz="1200" dirty="0" smtClean="0"/>
          </a:p>
          <a:p>
            <a:pPr>
              <a:buNone/>
            </a:pPr>
            <a:r>
              <a:rPr lang="fr-FR" sz="1200" dirty="0" smtClean="0"/>
              <a:t>		</a:t>
            </a:r>
            <a:r>
              <a:rPr lang="fr-FR" sz="1200" b="1" i="1" dirty="0" smtClean="0"/>
              <a:t>3/ </a:t>
            </a:r>
            <a:r>
              <a:rPr lang="fr-FR" sz="1200" b="1" i="1" u="sng" dirty="0" smtClean="0"/>
              <a:t>Métabolisme de la sérotonine</a:t>
            </a:r>
            <a:r>
              <a:rPr lang="fr-FR" sz="1200" b="1" i="1" dirty="0" smtClean="0"/>
              <a:t> : </a:t>
            </a:r>
            <a:endParaRPr lang="fr-FR" sz="1200" dirty="0" smtClean="0"/>
          </a:p>
          <a:p>
            <a:pPr>
              <a:buNone/>
            </a:pPr>
            <a:r>
              <a:rPr lang="fr-FR" sz="1200" dirty="0" smtClean="0"/>
              <a:t>		</a:t>
            </a:r>
            <a:r>
              <a:rPr lang="fr-FR" sz="1200" b="1" i="1" dirty="0" smtClean="0"/>
              <a:t>4/ </a:t>
            </a:r>
            <a:r>
              <a:rPr lang="fr-FR" sz="1200" b="1" i="1" u="sng" dirty="0" smtClean="0"/>
              <a:t>Les récepteurs de la sérotonine</a:t>
            </a:r>
            <a:r>
              <a:rPr lang="fr-FR" sz="1200" b="1" i="1" dirty="0" smtClean="0"/>
              <a:t> :</a:t>
            </a:r>
            <a:endParaRPr lang="fr-FR" sz="1200" dirty="0" smtClean="0"/>
          </a:p>
          <a:p>
            <a:pPr>
              <a:buNone/>
            </a:pPr>
            <a:r>
              <a:rPr lang="fr-FR" sz="1200" b="1" dirty="0" smtClean="0"/>
              <a:t>II/ </a:t>
            </a:r>
            <a:r>
              <a:rPr lang="fr-FR" sz="1200" b="1" u="sng" cap="all" dirty="0" smtClean="0"/>
              <a:t>Agents pharmacologiques affectant la transmission sérotoninergique</a:t>
            </a:r>
            <a:r>
              <a:rPr lang="fr-FR" sz="1200" b="1" dirty="0" smtClean="0"/>
              <a:t> :</a:t>
            </a:r>
            <a:endParaRPr lang="fr-FR" sz="1200" dirty="0" smtClean="0"/>
          </a:p>
          <a:p>
            <a:pPr>
              <a:buNone/>
            </a:pPr>
            <a:r>
              <a:rPr lang="fr-FR" sz="1200" b="1" dirty="0" smtClean="0"/>
              <a:t>		A- </a:t>
            </a:r>
            <a:r>
              <a:rPr lang="fr-FR" sz="1200" b="1" u="sng" dirty="0" smtClean="0"/>
              <a:t>Agents modifiants le métabolisme</a:t>
            </a:r>
            <a:r>
              <a:rPr lang="fr-FR" sz="1200" b="1" dirty="0" smtClean="0"/>
              <a:t> :</a:t>
            </a:r>
            <a:endParaRPr lang="fr-FR" sz="1200" dirty="0" smtClean="0"/>
          </a:p>
          <a:p>
            <a:pPr>
              <a:buNone/>
            </a:pPr>
            <a:r>
              <a:rPr lang="fr-FR" sz="1200" dirty="0" smtClean="0"/>
              <a:t>			1/ </a:t>
            </a:r>
            <a:r>
              <a:rPr lang="fr-FR" sz="1200" u="sng" dirty="0" smtClean="0"/>
              <a:t>La synthèse</a:t>
            </a:r>
            <a:r>
              <a:rPr lang="fr-FR" sz="1200" dirty="0" smtClean="0"/>
              <a:t> :</a:t>
            </a:r>
          </a:p>
          <a:p>
            <a:pPr>
              <a:buNone/>
            </a:pPr>
            <a:r>
              <a:rPr lang="fr-FR" sz="1200" dirty="0" smtClean="0"/>
              <a:t>			2/ </a:t>
            </a:r>
            <a:r>
              <a:rPr lang="fr-FR" sz="1200" u="sng" dirty="0" smtClean="0"/>
              <a:t>La libération</a:t>
            </a:r>
            <a:r>
              <a:rPr lang="fr-FR" sz="1200" dirty="0" smtClean="0"/>
              <a:t> :</a:t>
            </a:r>
          </a:p>
          <a:p>
            <a:pPr>
              <a:buNone/>
            </a:pPr>
            <a:r>
              <a:rPr lang="fr-FR" sz="1200" dirty="0" smtClean="0"/>
              <a:t>			3/ </a:t>
            </a:r>
            <a:r>
              <a:rPr lang="fr-FR" sz="1200" u="sng" dirty="0" smtClean="0"/>
              <a:t>La recapture</a:t>
            </a:r>
            <a:r>
              <a:rPr lang="fr-FR" sz="1200" dirty="0" smtClean="0"/>
              <a:t> : </a:t>
            </a:r>
          </a:p>
          <a:p>
            <a:pPr>
              <a:buNone/>
            </a:pPr>
            <a:r>
              <a:rPr lang="fr-FR" sz="1200" dirty="0" smtClean="0"/>
              <a:t>			4/ </a:t>
            </a:r>
            <a:r>
              <a:rPr lang="fr-FR" sz="1200" u="sng" dirty="0" smtClean="0"/>
              <a:t>Le catabolisme</a:t>
            </a:r>
            <a:r>
              <a:rPr lang="fr-FR" sz="1200" dirty="0" smtClean="0"/>
              <a:t> :</a:t>
            </a:r>
          </a:p>
          <a:p>
            <a:pPr>
              <a:buNone/>
            </a:pPr>
            <a:r>
              <a:rPr lang="fr-FR" sz="1200" cap="all" dirty="0" smtClean="0"/>
              <a:t>		</a:t>
            </a:r>
            <a:r>
              <a:rPr lang="fr-FR" sz="1200" b="1" cap="all" dirty="0" smtClean="0"/>
              <a:t>B-</a:t>
            </a:r>
            <a:r>
              <a:rPr lang="fr-FR" sz="1200" cap="all" dirty="0" smtClean="0"/>
              <a:t> </a:t>
            </a:r>
            <a:r>
              <a:rPr lang="fr-FR" sz="1200" b="1" u="sng" dirty="0" smtClean="0"/>
              <a:t>Agents agissant sur les différents récepteurs</a:t>
            </a:r>
            <a:r>
              <a:rPr lang="fr-FR" sz="1200" b="1" dirty="0" smtClean="0"/>
              <a:t> :</a:t>
            </a:r>
            <a:endParaRPr lang="fr-FR" sz="1200" dirty="0" smtClean="0"/>
          </a:p>
          <a:p>
            <a:pPr>
              <a:buNone/>
            </a:pPr>
            <a:r>
              <a:rPr lang="fr-FR" sz="1200" b="1" dirty="0" smtClean="0"/>
              <a:t>			</a:t>
            </a:r>
            <a:r>
              <a:rPr lang="fr-FR" sz="1200" dirty="0" smtClean="0"/>
              <a:t>1/ Agonistes et antagonistes du récepteur 5-HT</a:t>
            </a:r>
            <a:r>
              <a:rPr lang="fr-FR" sz="1200" baseline="-25000" dirty="0" smtClean="0"/>
              <a:t>1</a:t>
            </a:r>
            <a:endParaRPr lang="fr-FR" sz="1200" dirty="0" smtClean="0"/>
          </a:p>
          <a:p>
            <a:pPr>
              <a:buNone/>
            </a:pPr>
            <a:r>
              <a:rPr lang="fr-FR" sz="1200" dirty="0" smtClean="0"/>
              <a:t>			2/ Agonistes et antagonistes du récepteur 5-HT</a:t>
            </a:r>
            <a:r>
              <a:rPr lang="fr-FR" sz="1200" baseline="-25000" dirty="0" smtClean="0"/>
              <a:t>2</a:t>
            </a:r>
            <a:endParaRPr lang="fr-FR" sz="1200" dirty="0" smtClean="0"/>
          </a:p>
          <a:p>
            <a:pPr>
              <a:buNone/>
            </a:pPr>
            <a:r>
              <a:rPr lang="fr-FR" sz="1200" dirty="0" smtClean="0"/>
              <a:t>			3/ Antagonistes du récepteur 5-HT</a:t>
            </a:r>
            <a:r>
              <a:rPr lang="fr-FR" sz="1200" baseline="-25000" dirty="0" smtClean="0"/>
              <a:t>3</a:t>
            </a:r>
            <a:endParaRPr lang="fr-FR" sz="1200" dirty="0" smtClean="0"/>
          </a:p>
          <a:p>
            <a:pPr>
              <a:buNone/>
            </a:pPr>
            <a:r>
              <a:rPr lang="fr-FR" sz="1200" dirty="0" smtClean="0"/>
              <a:t>			4/ Agonistes du récepteur 5-HT</a:t>
            </a:r>
            <a:r>
              <a:rPr lang="fr-FR" sz="1200" baseline="-25000" dirty="0" smtClean="0"/>
              <a:t>4</a:t>
            </a:r>
            <a:endParaRPr lang="fr-FR" sz="1200" dirty="0" smtClean="0"/>
          </a:p>
          <a:p>
            <a:pPr>
              <a:buNone/>
            </a:pPr>
            <a:r>
              <a:rPr lang="fr-FR" sz="1200" cap="all" dirty="0" smtClean="0"/>
              <a:t> </a:t>
            </a:r>
            <a:r>
              <a:rPr lang="fr-FR" sz="1200" b="1" cap="all" dirty="0" smtClean="0"/>
              <a:t>III/ </a:t>
            </a:r>
            <a:r>
              <a:rPr lang="fr-FR" sz="1200" b="1" u="sng" cap="all" dirty="0" smtClean="0"/>
              <a:t>Principales indications thérapeutiques</a:t>
            </a:r>
            <a:r>
              <a:rPr lang="fr-FR" sz="1200" b="1" cap="all" dirty="0" smtClean="0"/>
              <a:t> :</a:t>
            </a:r>
            <a:r>
              <a:rPr lang="fr-FR" sz="1200" cap="all" dirty="0" smtClean="0"/>
              <a:t/>
            </a:r>
            <a:br>
              <a:rPr lang="fr-FR" sz="1200" cap="all" dirty="0" smtClean="0"/>
            </a:br>
            <a:r>
              <a:rPr lang="fr-FR" sz="1200" cap="all" dirty="0" smtClean="0"/>
              <a:t>	</a:t>
            </a:r>
            <a:r>
              <a:rPr lang="fr-FR" sz="1200" b="1" i="1" dirty="0" smtClean="0"/>
              <a:t>1/ </a:t>
            </a:r>
            <a:r>
              <a:rPr lang="fr-FR" sz="1200" b="1" i="1" u="sng" dirty="0" smtClean="0"/>
              <a:t>Anxiété et dépression</a:t>
            </a:r>
            <a:r>
              <a:rPr lang="fr-FR" sz="1200" b="1" i="1" dirty="0" smtClean="0"/>
              <a:t> :			4/ </a:t>
            </a:r>
            <a:r>
              <a:rPr lang="fr-FR" sz="1200" b="1" i="1" u="sng" dirty="0" smtClean="0"/>
              <a:t>Troubles digestifs </a:t>
            </a:r>
            <a:r>
              <a:rPr lang="fr-FR" sz="1200" b="1" i="1" dirty="0" smtClean="0"/>
              <a:t>:</a:t>
            </a:r>
            <a:endParaRPr lang="fr-FR" sz="1200" dirty="0" smtClean="0"/>
          </a:p>
          <a:p>
            <a:pPr>
              <a:buNone/>
            </a:pPr>
            <a:r>
              <a:rPr lang="fr-FR" sz="1200" dirty="0" smtClean="0"/>
              <a:t>		</a:t>
            </a:r>
            <a:r>
              <a:rPr lang="fr-FR" sz="1200" b="1" i="1" dirty="0" smtClean="0"/>
              <a:t>2/ </a:t>
            </a:r>
            <a:r>
              <a:rPr lang="fr-FR" sz="1200" b="1" i="1" u="sng" dirty="0" smtClean="0"/>
              <a:t>Douleur</a:t>
            </a:r>
            <a:r>
              <a:rPr lang="fr-FR" sz="1200" b="1" i="1" dirty="0" smtClean="0"/>
              <a:t> :				5/ </a:t>
            </a:r>
            <a:r>
              <a:rPr lang="fr-FR" sz="1200" b="1" i="1" u="sng" dirty="0" smtClean="0"/>
              <a:t>Migraines </a:t>
            </a:r>
            <a:r>
              <a:rPr lang="fr-FR" sz="1200" b="1" i="1" dirty="0" smtClean="0"/>
              <a:t>:</a:t>
            </a:r>
            <a:endParaRPr lang="fr-FR" sz="1200" b="1" dirty="0" smtClean="0"/>
          </a:p>
          <a:p>
            <a:pPr>
              <a:buNone/>
            </a:pPr>
            <a:r>
              <a:rPr lang="fr-FR" sz="1200" dirty="0" smtClean="0"/>
              <a:t>		</a:t>
            </a:r>
            <a:r>
              <a:rPr lang="fr-FR" sz="1200" b="1" i="1" dirty="0" smtClean="0"/>
              <a:t>3/ </a:t>
            </a:r>
            <a:r>
              <a:rPr lang="fr-FR" sz="1200" b="1" i="1" u="sng" dirty="0" smtClean="0"/>
              <a:t>Obésité</a:t>
            </a:r>
            <a:r>
              <a:rPr lang="fr-FR" sz="1200" b="1" i="1" dirty="0" smtClean="0"/>
              <a:t> : 				6/ </a:t>
            </a:r>
            <a:r>
              <a:rPr lang="fr-FR" sz="1200" b="1" i="1" u="sng" dirty="0" smtClean="0"/>
              <a:t>Affections cardiovasculaires </a:t>
            </a:r>
            <a:r>
              <a:rPr lang="fr-FR" sz="1200" b="1" i="1" dirty="0" smtClean="0"/>
              <a:t>:</a:t>
            </a:r>
            <a:endParaRPr lang="fr-FR" sz="1200" dirty="0" smtClean="0"/>
          </a:p>
          <a:p>
            <a:pPr>
              <a:buNone/>
            </a:pPr>
            <a:r>
              <a:rPr lang="fr-FR" sz="1200" dirty="0" smtClean="0"/>
              <a:t>		</a:t>
            </a:r>
          </a:p>
          <a:p>
            <a:pPr>
              <a:buNone/>
            </a:pPr>
            <a:endParaRPr lang="fr-FR" sz="1200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12648" y="44624"/>
            <a:ext cx="8153400" cy="990600"/>
          </a:xfrm>
        </p:spPr>
        <p:txBody>
          <a:bodyPr>
            <a:noAutofit/>
          </a:bodyPr>
          <a:lstStyle/>
          <a:p>
            <a:pPr algn="ctr"/>
            <a:r>
              <a:rPr lang="fr-FR" dirty="0" smtClean="0"/>
              <a:t>Pharmacologie de la transmission par la sérotonine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2648" y="49560"/>
            <a:ext cx="8153400" cy="1219200"/>
          </a:xfrm>
        </p:spPr>
        <p:txBody>
          <a:bodyPr>
            <a:normAutofit fontScale="90000"/>
          </a:bodyPr>
          <a:lstStyle/>
          <a:p>
            <a:r>
              <a:rPr lang="fr-FR" sz="4900" dirty="0" smtClean="0"/>
              <a:t>I/ </a:t>
            </a:r>
            <a:r>
              <a:rPr lang="fr-FR" sz="4900" u="sng" dirty="0" smtClean="0"/>
              <a:t>Neurobiologie de la sérotonine</a:t>
            </a:r>
            <a:r>
              <a:rPr lang="fr-FR" sz="4900" dirty="0" smtClean="0"/>
              <a:t> :</a:t>
            </a:r>
            <a:br>
              <a:rPr lang="fr-FR" sz="4900" dirty="0" smtClean="0"/>
            </a:br>
            <a:r>
              <a:rPr lang="fr-FR" sz="4900" dirty="0" smtClean="0"/>
              <a:t>	</a:t>
            </a:r>
            <a:r>
              <a:rPr lang="fr-FR" sz="3600" i="1" dirty="0" smtClean="0"/>
              <a:t>1/ </a:t>
            </a:r>
            <a:r>
              <a:rPr lang="fr-FR" sz="3600" i="1" u="sng" dirty="0" smtClean="0"/>
              <a:t>La molécule</a:t>
            </a:r>
            <a:r>
              <a:rPr lang="fr-FR" sz="3600" i="1" dirty="0" smtClean="0"/>
              <a:t> :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95536" y="1744216"/>
            <a:ext cx="8370512" cy="4853136"/>
          </a:xfrm>
        </p:spPr>
        <p:txBody>
          <a:bodyPr>
            <a:normAutofit fontScale="92500" lnSpcReduction="20000"/>
          </a:bodyPr>
          <a:lstStyle/>
          <a:p>
            <a:r>
              <a:rPr lang="fr-FR" sz="3000" dirty="0" smtClean="0"/>
              <a:t>La sérotonine ou 5-</a:t>
            </a:r>
            <a:r>
              <a:rPr lang="fr-FR" sz="3000" dirty="0" err="1" smtClean="0"/>
              <a:t>hydroxytryptamine</a:t>
            </a:r>
            <a:endParaRPr lang="fr-FR" sz="3000" dirty="0" smtClean="0"/>
          </a:p>
          <a:p>
            <a:pPr>
              <a:buNone/>
            </a:pPr>
            <a:r>
              <a:rPr lang="fr-FR" sz="3000" dirty="0" smtClean="0"/>
              <a:t>   (5-HT) a été identifiée en 1947, </a:t>
            </a:r>
          </a:p>
          <a:p>
            <a:pPr>
              <a:buNone/>
            </a:pPr>
            <a:r>
              <a:rPr lang="fr-FR" sz="3000" dirty="0" smtClean="0"/>
              <a:t>   comme étant un </a:t>
            </a:r>
            <a:r>
              <a:rPr lang="fr-FR" sz="3000" b="1" dirty="0" smtClean="0"/>
              <a:t>facteur vasoconstricteur</a:t>
            </a:r>
          </a:p>
          <a:p>
            <a:pPr>
              <a:buNone/>
            </a:pPr>
            <a:r>
              <a:rPr lang="fr-FR" sz="3000" dirty="0" smtClean="0"/>
              <a:t>   sérique </a:t>
            </a:r>
            <a:r>
              <a:rPr lang="fr-FR" sz="3000" dirty="0" err="1" smtClean="0"/>
              <a:t>relargué</a:t>
            </a:r>
            <a:r>
              <a:rPr lang="fr-FR" sz="3000" dirty="0" smtClean="0"/>
              <a:t> par les plaquettes. </a:t>
            </a:r>
          </a:p>
          <a:p>
            <a:pPr>
              <a:buNone/>
            </a:pPr>
            <a:r>
              <a:rPr lang="fr-FR" sz="3000" dirty="0" smtClean="0"/>
              <a:t>   Son nom a été choisi d’après sa présence </a:t>
            </a:r>
          </a:p>
          <a:p>
            <a:pPr>
              <a:buNone/>
            </a:pPr>
            <a:r>
              <a:rPr lang="fr-FR" sz="3000" dirty="0" smtClean="0"/>
              <a:t>   dans le </a:t>
            </a:r>
            <a:r>
              <a:rPr lang="fr-FR" sz="3000" b="1" dirty="0" smtClean="0">
                <a:solidFill>
                  <a:srgbClr val="FF0000"/>
                </a:solidFill>
              </a:rPr>
              <a:t>sér</a:t>
            </a:r>
            <a:r>
              <a:rPr lang="fr-FR" sz="3000" dirty="0" smtClean="0"/>
              <a:t>um et ses propriétés </a:t>
            </a:r>
            <a:r>
              <a:rPr lang="fr-FR" sz="3000" dirty="0" err="1" smtClean="0"/>
              <a:t>vas</a:t>
            </a:r>
            <a:r>
              <a:rPr lang="fr-FR" sz="3000" b="1" dirty="0" err="1" smtClean="0">
                <a:solidFill>
                  <a:srgbClr val="FF0000"/>
                </a:solidFill>
              </a:rPr>
              <a:t>otoni</a:t>
            </a:r>
            <a:r>
              <a:rPr lang="fr-FR" sz="3000" dirty="0" err="1" smtClean="0"/>
              <a:t>ques</a:t>
            </a:r>
            <a:r>
              <a:rPr lang="fr-FR" sz="3000" dirty="0" smtClean="0"/>
              <a:t>.</a:t>
            </a:r>
          </a:p>
          <a:p>
            <a:pPr>
              <a:buNone/>
            </a:pPr>
            <a:endParaRPr lang="fr-FR" dirty="0" smtClean="0"/>
          </a:p>
          <a:p>
            <a:pPr algn="just"/>
            <a:r>
              <a:rPr lang="fr-FR" sz="3000" dirty="0" smtClean="0"/>
              <a:t>Elle est considérée à la fois comme neuromédiateur au niveau du </a:t>
            </a:r>
            <a:r>
              <a:rPr lang="fr-FR" sz="3000" dirty="0" smtClean="0">
                <a:solidFill>
                  <a:srgbClr val="FF0000"/>
                </a:solidFill>
              </a:rPr>
              <a:t>SNC</a:t>
            </a:r>
            <a:r>
              <a:rPr lang="fr-FR" sz="3000" dirty="0" smtClean="0"/>
              <a:t> et du </a:t>
            </a:r>
            <a:r>
              <a:rPr lang="fr-FR" sz="3000" dirty="0" smtClean="0">
                <a:solidFill>
                  <a:srgbClr val="FF0000"/>
                </a:solidFill>
              </a:rPr>
              <a:t>système nerveux entérique</a:t>
            </a:r>
            <a:r>
              <a:rPr lang="fr-FR" sz="3000" dirty="0" smtClean="0"/>
              <a:t> et comme hormone locale modulant l’activité gastro-intestinale.</a:t>
            </a:r>
          </a:p>
          <a:p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1628800"/>
            <a:ext cx="2304256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La découverte de la sérotonine</a:t>
            </a:r>
            <a:endParaRPr lang="fr-FR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Clr>
                <a:srgbClr val="FF0000"/>
              </a:buClr>
              <a:buSzPct val="70000"/>
              <a:buFont typeface="Wingdings" pitchFamily="2" charset="2"/>
              <a:buChar char="¢"/>
            </a:pPr>
            <a:r>
              <a:rPr lang="fr-FR" sz="1800" b="1" dirty="0" err="1" smtClean="0">
                <a:solidFill>
                  <a:srgbClr val="726E92"/>
                </a:solidFill>
              </a:rPr>
              <a:t>Erspamer</a:t>
            </a:r>
            <a:r>
              <a:rPr lang="fr-FR" sz="1800" b="1" dirty="0" smtClean="0">
                <a:solidFill>
                  <a:srgbClr val="726E92"/>
                </a:solidFill>
              </a:rPr>
              <a:t> </a:t>
            </a:r>
            <a:r>
              <a:rPr lang="en-US" sz="1800" b="1" dirty="0" smtClean="0">
                <a:solidFill>
                  <a:srgbClr val="726E92"/>
                </a:solidFill>
              </a:rPr>
              <a:t>&amp; </a:t>
            </a:r>
            <a:r>
              <a:rPr lang="en-US" sz="1800" b="1" dirty="0" err="1" smtClean="0">
                <a:solidFill>
                  <a:srgbClr val="726E92"/>
                </a:solidFill>
              </a:rPr>
              <a:t>Vialli</a:t>
            </a:r>
            <a:r>
              <a:rPr lang="en-US" sz="1800" b="1" dirty="0" smtClean="0">
                <a:solidFill>
                  <a:srgbClr val="726E92"/>
                </a:solidFill>
              </a:rPr>
              <a:t>, 1937</a:t>
            </a:r>
          </a:p>
          <a:p>
            <a:pPr lvl="1" eaLnBrk="1" hangingPunct="1">
              <a:lnSpc>
                <a:spcPct val="90000"/>
              </a:lnSpc>
              <a:buClr>
                <a:srgbClr val="FF0000"/>
              </a:buClr>
              <a:buSzPct val="70000"/>
              <a:buFont typeface="Wingdings 2" pitchFamily="18" charset="2"/>
              <a:buChar char=""/>
            </a:pPr>
            <a:r>
              <a:rPr lang="en-US" sz="1800" dirty="0" err="1" smtClean="0"/>
              <a:t>Une</a:t>
            </a:r>
            <a:r>
              <a:rPr lang="en-US" sz="1800" dirty="0" smtClean="0"/>
              <a:t> substance </a:t>
            </a:r>
            <a:r>
              <a:rPr lang="en-US" sz="1800" dirty="0" err="1" smtClean="0"/>
              <a:t>isolée</a:t>
            </a:r>
            <a:r>
              <a:rPr lang="en-US" sz="1800" dirty="0" smtClean="0"/>
              <a:t> de la </a:t>
            </a:r>
            <a:r>
              <a:rPr lang="en-US" sz="1800" dirty="0" err="1" smtClean="0"/>
              <a:t>muqueuse</a:t>
            </a:r>
            <a:r>
              <a:rPr lang="en-US" sz="1800" dirty="0" smtClean="0"/>
              <a:t> </a:t>
            </a:r>
            <a:r>
              <a:rPr lang="en-US" sz="1800" dirty="0" err="1" smtClean="0"/>
              <a:t>gastrique</a:t>
            </a:r>
            <a:r>
              <a:rPr lang="en-US" sz="1800" dirty="0" smtClean="0"/>
              <a:t> </a:t>
            </a:r>
            <a:r>
              <a:rPr lang="en-US" sz="1800" dirty="0" err="1" smtClean="0"/>
              <a:t>provoque</a:t>
            </a:r>
            <a:r>
              <a:rPr lang="en-US" sz="1800" dirty="0" smtClean="0"/>
              <a:t> des contractions des muscles </a:t>
            </a:r>
            <a:r>
              <a:rPr lang="en-US" sz="1800" dirty="0" err="1" smtClean="0"/>
              <a:t>lisses</a:t>
            </a:r>
            <a:r>
              <a:rPr lang="en-US" sz="1800" dirty="0" smtClean="0"/>
              <a:t>: </a:t>
            </a:r>
            <a:r>
              <a:rPr lang="en-US" sz="1800" dirty="0" err="1" smtClean="0"/>
              <a:t>elle</a:t>
            </a:r>
            <a:r>
              <a:rPr lang="en-US" sz="1800" dirty="0" smtClean="0"/>
              <a:t> </a:t>
            </a:r>
            <a:r>
              <a:rPr lang="en-US" sz="1800" dirty="0" err="1" smtClean="0"/>
              <a:t>est</a:t>
            </a:r>
            <a:r>
              <a:rPr lang="en-US" sz="1800" dirty="0" smtClean="0"/>
              <a:t> </a:t>
            </a:r>
            <a:r>
              <a:rPr lang="en-US" sz="1800" dirty="0" err="1" smtClean="0"/>
              <a:t>nommée</a:t>
            </a:r>
            <a:r>
              <a:rPr lang="en-US" sz="1800" dirty="0" smtClean="0"/>
              <a:t> </a:t>
            </a:r>
            <a:r>
              <a:rPr lang="fr-FR" sz="1800" b="1" dirty="0" smtClean="0"/>
              <a:t>entéramine</a:t>
            </a:r>
            <a:r>
              <a:rPr lang="fr-FR" sz="1800" dirty="0" smtClean="0"/>
              <a:t>.</a:t>
            </a:r>
          </a:p>
          <a:p>
            <a:pPr lvl="1" eaLnBrk="1" hangingPunct="1">
              <a:lnSpc>
                <a:spcPct val="90000"/>
              </a:lnSpc>
              <a:buClr>
                <a:srgbClr val="DDDDDD"/>
              </a:buClr>
              <a:buSzPct val="70000"/>
              <a:buFont typeface="Wingdings 2" pitchFamily="18" charset="2"/>
              <a:buChar char=""/>
            </a:pPr>
            <a:endParaRPr lang="en-US" sz="1800" b="1" dirty="0" smtClean="0"/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SzPct val="70000"/>
              <a:buFont typeface="Wingdings" pitchFamily="2" charset="2"/>
              <a:buChar char="¢"/>
            </a:pPr>
            <a:r>
              <a:rPr lang="en-US" sz="1800" b="1" dirty="0" smtClean="0">
                <a:solidFill>
                  <a:srgbClr val="726E92"/>
                </a:solidFill>
              </a:rPr>
              <a:t>Rapport </a:t>
            </a:r>
            <a:r>
              <a:rPr lang="en-US" sz="1800" b="1" i="1" dirty="0" smtClean="0">
                <a:solidFill>
                  <a:srgbClr val="726E92"/>
                </a:solidFill>
              </a:rPr>
              <a:t>et coll</a:t>
            </a:r>
            <a:r>
              <a:rPr lang="en-US" sz="1800" b="1" dirty="0" smtClean="0">
                <a:solidFill>
                  <a:srgbClr val="726E92"/>
                </a:solidFill>
              </a:rPr>
              <a:t>., 1948		</a:t>
            </a:r>
          </a:p>
          <a:p>
            <a:pPr lvl="1" eaLnBrk="1" hangingPunct="1">
              <a:lnSpc>
                <a:spcPct val="90000"/>
              </a:lnSpc>
              <a:buClr>
                <a:srgbClr val="FF0000"/>
              </a:buClr>
              <a:buSzPct val="70000"/>
              <a:buFont typeface="Wingdings 2" pitchFamily="18" charset="2"/>
              <a:buChar char=""/>
            </a:pPr>
            <a:r>
              <a:rPr lang="en-US" sz="1800" dirty="0" err="1" smtClean="0"/>
              <a:t>Une</a:t>
            </a:r>
            <a:r>
              <a:rPr lang="en-US" sz="1800" dirty="0" smtClean="0"/>
              <a:t> substance </a:t>
            </a:r>
            <a:r>
              <a:rPr lang="en-US" sz="1800" dirty="0" err="1" smtClean="0"/>
              <a:t>présente</a:t>
            </a:r>
            <a:r>
              <a:rPr lang="en-US" sz="1800" dirty="0" smtClean="0"/>
              <a:t> </a:t>
            </a:r>
            <a:r>
              <a:rPr lang="en-US" sz="1800" dirty="0" err="1" smtClean="0"/>
              <a:t>dans</a:t>
            </a:r>
            <a:r>
              <a:rPr lang="en-US" sz="1800" dirty="0" smtClean="0"/>
              <a:t> le sang </a:t>
            </a:r>
            <a:r>
              <a:rPr lang="en-US" sz="1800" dirty="0" err="1" smtClean="0"/>
              <a:t>provoque</a:t>
            </a:r>
            <a:r>
              <a:rPr lang="en-US" sz="1800" dirty="0" smtClean="0"/>
              <a:t> la contraction des </a:t>
            </a:r>
            <a:r>
              <a:rPr lang="en-US" sz="1800" dirty="0" err="1" smtClean="0"/>
              <a:t>vaisseaux</a:t>
            </a:r>
            <a:r>
              <a:rPr lang="en-US" sz="1800" dirty="0" smtClean="0"/>
              <a:t>: Elle </a:t>
            </a:r>
            <a:r>
              <a:rPr lang="en-US" sz="1800" dirty="0" err="1" smtClean="0"/>
              <a:t>est</a:t>
            </a:r>
            <a:r>
              <a:rPr lang="en-US" sz="1800" dirty="0" smtClean="0"/>
              <a:t> </a:t>
            </a:r>
            <a:r>
              <a:rPr lang="en-US" sz="1800" dirty="0" err="1" smtClean="0"/>
              <a:t>appelée</a:t>
            </a:r>
            <a:r>
              <a:rPr lang="en-US" sz="1800" dirty="0" smtClean="0"/>
              <a:t> </a:t>
            </a:r>
            <a:r>
              <a:rPr lang="en-US" sz="1800" b="1" dirty="0" err="1" smtClean="0"/>
              <a:t>sérotonine</a:t>
            </a:r>
            <a:r>
              <a:rPr lang="en-US" sz="1800" dirty="0" smtClean="0"/>
              <a:t>.</a:t>
            </a:r>
          </a:p>
          <a:p>
            <a:pPr lvl="1" eaLnBrk="1" hangingPunct="1">
              <a:lnSpc>
                <a:spcPct val="90000"/>
              </a:lnSpc>
              <a:buClr>
                <a:srgbClr val="FF0000"/>
              </a:buClr>
              <a:buSzPct val="50000"/>
              <a:buFont typeface="Wingdings" pitchFamily="2" charset="2"/>
              <a:buNone/>
            </a:pPr>
            <a:endParaRPr lang="en-US" sz="1800" dirty="0" smtClean="0"/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SzPct val="70000"/>
              <a:buFont typeface="Wingdings" pitchFamily="2" charset="2"/>
              <a:buChar char="¢"/>
            </a:pPr>
            <a:r>
              <a:rPr lang="en-US" sz="1800" b="1" dirty="0" err="1" smtClean="0">
                <a:solidFill>
                  <a:srgbClr val="726E92"/>
                </a:solidFill>
              </a:rPr>
              <a:t>Erspamer</a:t>
            </a:r>
            <a:r>
              <a:rPr lang="en-US" sz="1800" b="1" dirty="0" smtClean="0">
                <a:solidFill>
                  <a:srgbClr val="726E92"/>
                </a:solidFill>
              </a:rPr>
              <a:t> &amp; </a:t>
            </a:r>
            <a:r>
              <a:rPr lang="en-US" sz="1800" b="1" dirty="0" err="1" smtClean="0">
                <a:solidFill>
                  <a:srgbClr val="726E92"/>
                </a:solidFill>
              </a:rPr>
              <a:t>Asero</a:t>
            </a:r>
            <a:r>
              <a:rPr lang="en-US" sz="1800" b="1" dirty="0" smtClean="0">
                <a:solidFill>
                  <a:srgbClr val="726E92"/>
                </a:solidFill>
              </a:rPr>
              <a:t>, 1952</a:t>
            </a:r>
          </a:p>
          <a:p>
            <a:pPr lvl="1" eaLnBrk="1" hangingPunct="1">
              <a:lnSpc>
                <a:spcPct val="90000"/>
              </a:lnSpc>
              <a:buClr>
                <a:srgbClr val="FF0000"/>
              </a:buClr>
              <a:buSzPct val="70000"/>
              <a:buFont typeface="Wingdings 2" pitchFamily="18" charset="2"/>
              <a:buChar char=""/>
            </a:pPr>
            <a:r>
              <a:rPr lang="en-US" sz="1800" dirty="0" err="1" smtClean="0"/>
              <a:t>Entéramine</a:t>
            </a:r>
            <a:r>
              <a:rPr lang="en-US" sz="1800" dirty="0" smtClean="0"/>
              <a:t> et </a:t>
            </a:r>
            <a:r>
              <a:rPr lang="en-US" sz="1800" dirty="0" err="1" smtClean="0"/>
              <a:t>sérotonine</a:t>
            </a:r>
            <a:r>
              <a:rPr lang="en-US" sz="1800" dirty="0" smtClean="0"/>
              <a:t> </a:t>
            </a:r>
            <a:r>
              <a:rPr lang="en-US" sz="1800" dirty="0" err="1" smtClean="0"/>
              <a:t>sont</a:t>
            </a:r>
            <a:r>
              <a:rPr lang="en-US" sz="1800" dirty="0" smtClean="0"/>
              <a:t> </a:t>
            </a:r>
            <a:r>
              <a:rPr lang="en-US" sz="1800" b="1" dirty="0" err="1" smtClean="0"/>
              <a:t>une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seule</a:t>
            </a:r>
            <a:r>
              <a:rPr lang="en-US" sz="1800" b="1" dirty="0" smtClean="0"/>
              <a:t> et </a:t>
            </a:r>
            <a:r>
              <a:rPr lang="en-US" sz="1800" b="1" dirty="0" err="1" smtClean="0"/>
              <a:t>même</a:t>
            </a:r>
            <a:r>
              <a:rPr lang="en-US" sz="1800" b="1" dirty="0" smtClean="0"/>
              <a:t> substance</a:t>
            </a:r>
            <a:r>
              <a:rPr lang="en-US" sz="1800" dirty="0" smtClean="0"/>
              <a:t>.</a:t>
            </a: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611560" y="5128220"/>
            <a:ext cx="82296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0000"/>
              </a:buClr>
              <a:buSzPct val="70000"/>
              <a:buFont typeface="Wingdings" pitchFamily="2" charset="2"/>
              <a:buChar char="¢"/>
            </a:pPr>
            <a:r>
              <a:rPr lang="fr-FR" b="1" dirty="0" err="1">
                <a:solidFill>
                  <a:srgbClr val="726E92"/>
                </a:solidFill>
              </a:rPr>
              <a:t>Twarog</a:t>
            </a:r>
            <a:r>
              <a:rPr lang="fr-FR" b="1" dirty="0">
                <a:solidFill>
                  <a:srgbClr val="726E92"/>
                </a:solidFill>
              </a:rPr>
              <a:t> </a:t>
            </a:r>
            <a:r>
              <a:rPr lang="en-US" b="1" dirty="0">
                <a:solidFill>
                  <a:srgbClr val="726E92"/>
                </a:solidFill>
              </a:rPr>
              <a:t>&amp; Page, 1954</a:t>
            </a:r>
          </a:p>
          <a:p>
            <a:pPr marL="742950" lvl="1" indent="-285750">
              <a:spcBef>
                <a:spcPct val="20000"/>
              </a:spcBef>
              <a:buClr>
                <a:srgbClr val="FF0000"/>
              </a:buClr>
              <a:buSzPct val="70000"/>
              <a:buFont typeface="Wingdings 2" pitchFamily="18" charset="2"/>
              <a:buChar char=""/>
            </a:pPr>
            <a:r>
              <a:rPr lang="en-US" b="0" dirty="0"/>
              <a:t>La </a:t>
            </a:r>
            <a:r>
              <a:rPr lang="en-US" b="0" dirty="0" err="1"/>
              <a:t>sérotonine</a:t>
            </a:r>
            <a:r>
              <a:rPr lang="en-US" b="0" dirty="0"/>
              <a:t> </a:t>
            </a:r>
            <a:r>
              <a:rPr lang="en-US" b="0" dirty="0" err="1"/>
              <a:t>est</a:t>
            </a:r>
            <a:r>
              <a:rPr lang="en-US" b="0" dirty="0"/>
              <a:t> un </a:t>
            </a:r>
            <a:r>
              <a:rPr lang="en-US" dirty="0" err="1"/>
              <a:t>neurotransmetteur</a:t>
            </a:r>
            <a:r>
              <a:rPr lang="en-US" b="0" dirty="0"/>
              <a:t> </a:t>
            </a:r>
            <a:r>
              <a:rPr lang="en-US" b="0" dirty="0" err="1"/>
              <a:t>dans</a:t>
            </a:r>
            <a:r>
              <a:rPr lang="en-US" b="0" dirty="0"/>
              <a:t> le </a:t>
            </a:r>
            <a:r>
              <a:rPr lang="en-US" b="0" dirty="0" err="1"/>
              <a:t>cerveau</a:t>
            </a:r>
            <a:r>
              <a:rPr lang="en-US" b="0" dirty="0"/>
              <a:t> des </a:t>
            </a:r>
            <a:r>
              <a:rPr lang="en-US" b="0" dirty="0" err="1"/>
              <a:t>mollusques</a:t>
            </a:r>
            <a:r>
              <a:rPr lang="en-US" b="0" dirty="0"/>
              <a:t> et </a:t>
            </a:r>
            <a:r>
              <a:rPr lang="en-US" b="0" dirty="0" err="1"/>
              <a:t>est</a:t>
            </a:r>
            <a:r>
              <a:rPr lang="en-US" b="0" dirty="0"/>
              <a:t> </a:t>
            </a:r>
            <a:r>
              <a:rPr lang="en-US" b="0" dirty="0" err="1"/>
              <a:t>présente</a:t>
            </a:r>
            <a:r>
              <a:rPr lang="en-US" b="0" dirty="0"/>
              <a:t> </a:t>
            </a:r>
            <a:r>
              <a:rPr lang="en-US" b="0" dirty="0" err="1"/>
              <a:t>dans</a:t>
            </a:r>
            <a:r>
              <a:rPr lang="en-US" b="0" dirty="0"/>
              <a:t> le </a:t>
            </a:r>
            <a:r>
              <a:rPr lang="en-US" b="0" dirty="0" err="1"/>
              <a:t>cerveau</a:t>
            </a:r>
            <a:r>
              <a:rPr lang="en-US" b="0" dirty="0"/>
              <a:t> des </a:t>
            </a:r>
            <a:r>
              <a:rPr lang="en-US" b="0" dirty="0" err="1"/>
              <a:t>mammifères</a:t>
            </a:r>
            <a:r>
              <a:rPr lang="en-US" b="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95536" y="1512168"/>
            <a:ext cx="8370512" cy="5445224"/>
          </a:xfrm>
        </p:spPr>
        <p:txBody>
          <a:bodyPr>
            <a:normAutofit fontScale="55000" lnSpcReduction="20000"/>
          </a:bodyPr>
          <a:lstStyle/>
          <a:p>
            <a:pPr lvl="0">
              <a:buNone/>
            </a:pPr>
            <a:r>
              <a:rPr lang="fr-FR" sz="3600" b="1" u="sng" dirty="0" smtClean="0"/>
              <a:t>Au niveau périphérique</a:t>
            </a:r>
            <a:r>
              <a:rPr lang="fr-FR" sz="3600" b="1" dirty="0" smtClean="0"/>
              <a:t> :</a:t>
            </a:r>
            <a:endParaRPr lang="fr-FR" sz="3600" dirty="0" smtClean="0"/>
          </a:p>
          <a:p>
            <a:pPr lvl="0" algn="just">
              <a:buNone/>
            </a:pPr>
            <a:r>
              <a:rPr lang="fr-FR" dirty="0" smtClean="0"/>
              <a:t>	Dans les </a:t>
            </a:r>
            <a:r>
              <a:rPr lang="fr-FR" b="1" dirty="0" smtClean="0">
                <a:solidFill>
                  <a:srgbClr val="FF0000"/>
                </a:solidFill>
              </a:rPr>
              <a:t>cellules entérochromaffines de la paroi intestinale</a:t>
            </a:r>
            <a:r>
              <a:rPr lang="fr-FR" dirty="0" smtClean="0"/>
              <a:t> (90% de la quantité totale présente dans l’organisme).</a:t>
            </a:r>
          </a:p>
          <a:p>
            <a:pPr lvl="0" algn="just">
              <a:buNone/>
            </a:pPr>
            <a:r>
              <a:rPr lang="fr-FR" dirty="0" smtClean="0"/>
              <a:t>	Dans les </a:t>
            </a:r>
            <a:r>
              <a:rPr lang="fr-FR" b="1" dirty="0" smtClean="0">
                <a:solidFill>
                  <a:srgbClr val="FF0000"/>
                </a:solidFill>
              </a:rPr>
              <a:t>plaquettes</a:t>
            </a:r>
            <a:r>
              <a:rPr lang="fr-FR" dirty="0" smtClean="0"/>
              <a:t> (accumulation à partir du plasma et </a:t>
            </a:r>
            <a:r>
              <a:rPr lang="fr-FR" dirty="0" err="1" smtClean="0"/>
              <a:t>relargage</a:t>
            </a:r>
            <a:r>
              <a:rPr lang="fr-FR" dirty="0" smtClean="0"/>
              <a:t> lors de l’agrégation plaquettaire) et dans les </a:t>
            </a:r>
            <a:r>
              <a:rPr lang="fr-FR" b="1" dirty="0" smtClean="0">
                <a:solidFill>
                  <a:srgbClr val="FF0000"/>
                </a:solidFill>
              </a:rPr>
              <a:t>mastocytes</a:t>
            </a:r>
            <a:r>
              <a:rPr lang="fr-FR" dirty="0" smtClean="0"/>
              <a:t>.</a:t>
            </a:r>
          </a:p>
          <a:p>
            <a:pPr lvl="0" algn="just">
              <a:buNone/>
            </a:pPr>
            <a:endParaRPr lang="fr-FR" dirty="0" smtClean="0"/>
          </a:p>
          <a:p>
            <a:pPr lvl="0">
              <a:buNone/>
            </a:pPr>
            <a:r>
              <a:rPr lang="fr-FR" sz="3600" b="1" u="sng" dirty="0" smtClean="0"/>
              <a:t>Au niveau du système nerveux</a:t>
            </a:r>
            <a:r>
              <a:rPr lang="fr-FR" sz="3600" b="1" dirty="0" smtClean="0"/>
              <a:t> :</a:t>
            </a:r>
            <a:endParaRPr lang="fr-FR" sz="3600" dirty="0" smtClean="0"/>
          </a:p>
          <a:p>
            <a:pPr algn="just">
              <a:buNone/>
            </a:pPr>
            <a:r>
              <a:rPr lang="fr-FR" dirty="0" smtClean="0"/>
              <a:t>	Des neurones sérotoninergiques ont été mises en évidence au niveau du :</a:t>
            </a:r>
          </a:p>
          <a:p>
            <a:pPr lvl="1" algn="just"/>
            <a:r>
              <a:rPr lang="fr-FR" b="1" dirty="0" smtClean="0">
                <a:solidFill>
                  <a:srgbClr val="FF0000"/>
                </a:solidFill>
              </a:rPr>
              <a:t>SN périphérique</a:t>
            </a:r>
            <a:r>
              <a:rPr lang="fr-FR" dirty="0" smtClean="0"/>
              <a:t>:</a:t>
            </a:r>
          </a:p>
          <a:p>
            <a:pPr lvl="1" algn="just">
              <a:buNone/>
            </a:pPr>
            <a:r>
              <a:rPr lang="fr-FR" dirty="0" smtClean="0"/>
              <a:t>	Dans les ganglions mésentériques: à ce niveau, la sérotonine est considérée comme NM excitateur.</a:t>
            </a:r>
          </a:p>
          <a:p>
            <a:pPr lvl="1" algn="just"/>
            <a:r>
              <a:rPr lang="fr-FR" b="1" dirty="0" smtClean="0">
                <a:solidFill>
                  <a:srgbClr val="FF0000"/>
                </a:solidFill>
              </a:rPr>
              <a:t>SN central</a:t>
            </a:r>
            <a:r>
              <a:rPr lang="fr-FR" dirty="0" smtClean="0"/>
              <a:t>: </a:t>
            </a:r>
          </a:p>
          <a:p>
            <a:pPr lvl="1" algn="just">
              <a:buNone/>
            </a:pPr>
            <a:r>
              <a:rPr lang="fr-FR" dirty="0" smtClean="0"/>
              <a:t>	Les corps cellulaires des neurones sérotoninergiques sont situés dans 9 noyaux localisés dans le tronc cérébral (B1 à B9) ; l’ensemble de ces noyaux constitue les noyaux du raphé.</a:t>
            </a:r>
          </a:p>
          <a:p>
            <a:pPr lvl="1" algn="just">
              <a:buNone/>
            </a:pPr>
            <a:endParaRPr lang="fr-FR" dirty="0" smtClean="0"/>
          </a:p>
          <a:p>
            <a:pPr lvl="0">
              <a:buNone/>
            </a:pPr>
            <a:r>
              <a:rPr lang="fr-FR" sz="3600" b="1" u="sng" dirty="0" smtClean="0"/>
              <a:t>Les projections sérotoninergiques</a:t>
            </a:r>
            <a:r>
              <a:rPr lang="fr-FR" sz="3600" b="1" dirty="0" smtClean="0"/>
              <a:t> :</a:t>
            </a:r>
            <a:endParaRPr lang="fr-FR" sz="3600" dirty="0" smtClean="0"/>
          </a:p>
          <a:p>
            <a:pPr lvl="0">
              <a:buNone/>
            </a:pPr>
            <a:r>
              <a:rPr lang="fr-FR" i="1" dirty="0" smtClean="0"/>
              <a:t>	</a:t>
            </a:r>
            <a:r>
              <a:rPr lang="fr-FR" i="1" u="sng" dirty="0" smtClean="0"/>
              <a:t>Ascendantes</a:t>
            </a:r>
            <a:r>
              <a:rPr lang="fr-FR" dirty="0" smtClean="0"/>
              <a:t> : </a:t>
            </a:r>
          </a:p>
          <a:p>
            <a:pPr>
              <a:buNone/>
            </a:pPr>
            <a:r>
              <a:rPr lang="fr-FR" dirty="0" smtClean="0"/>
              <a:t>Dans l’</a:t>
            </a:r>
            <a:r>
              <a:rPr lang="fr-FR" b="1" dirty="0" smtClean="0">
                <a:solidFill>
                  <a:srgbClr val="FF0000"/>
                </a:solidFill>
              </a:rPr>
              <a:t>hypothalamus</a:t>
            </a:r>
            <a:r>
              <a:rPr lang="fr-FR" dirty="0" smtClean="0"/>
              <a:t> (rôle neuroendocrinien, régulation de la satiété)</a:t>
            </a:r>
          </a:p>
          <a:p>
            <a:pPr>
              <a:buNone/>
            </a:pPr>
            <a:r>
              <a:rPr lang="fr-FR" dirty="0" smtClean="0"/>
              <a:t>Dans le </a:t>
            </a:r>
            <a:r>
              <a:rPr lang="fr-FR" b="1" dirty="0" smtClean="0">
                <a:solidFill>
                  <a:srgbClr val="FF0000"/>
                </a:solidFill>
              </a:rPr>
              <a:t>cortex </a:t>
            </a:r>
            <a:r>
              <a:rPr lang="fr-FR" dirty="0" smtClean="0"/>
              <a:t>(régulation des mécanismes de sommeil et de l’anxiété).</a:t>
            </a:r>
          </a:p>
          <a:p>
            <a:pPr lvl="0">
              <a:buNone/>
            </a:pPr>
            <a:r>
              <a:rPr lang="fr-FR" i="1" dirty="0" smtClean="0"/>
              <a:t>	</a:t>
            </a:r>
            <a:r>
              <a:rPr lang="fr-FR" i="1" u="sng" dirty="0" smtClean="0"/>
              <a:t>Descendantes</a:t>
            </a:r>
            <a:r>
              <a:rPr lang="fr-FR" dirty="0" smtClean="0"/>
              <a:t> (dans la </a:t>
            </a:r>
            <a:r>
              <a:rPr lang="fr-FR" b="1" dirty="0" smtClean="0">
                <a:solidFill>
                  <a:srgbClr val="FF0000"/>
                </a:solidFill>
              </a:rPr>
              <a:t>moelle</a:t>
            </a:r>
            <a:r>
              <a:rPr lang="fr-FR" dirty="0" smtClean="0"/>
              <a:t>)</a:t>
            </a:r>
          </a:p>
          <a:p>
            <a:pPr>
              <a:buNone/>
            </a:pPr>
            <a:r>
              <a:rPr lang="fr-FR" dirty="0" smtClean="0"/>
              <a:t>Sont impliquées dans la modulation des messages nociceptifs</a:t>
            </a:r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12648" y="44624"/>
            <a:ext cx="8153400" cy="1224136"/>
          </a:xfrm>
        </p:spPr>
        <p:txBody>
          <a:bodyPr>
            <a:normAutofit fontScale="90000"/>
          </a:bodyPr>
          <a:lstStyle/>
          <a:p>
            <a:r>
              <a:rPr lang="fr-FR" sz="4900" dirty="0" smtClean="0"/>
              <a:t>I/ </a:t>
            </a:r>
            <a:r>
              <a:rPr lang="fr-FR" sz="4900" u="sng" dirty="0" smtClean="0"/>
              <a:t>Neurobiologie de la sérotonine</a:t>
            </a:r>
            <a:r>
              <a:rPr lang="fr-FR" sz="4900" dirty="0" smtClean="0"/>
              <a:t> :</a:t>
            </a:r>
            <a:br>
              <a:rPr lang="fr-FR" sz="4900" dirty="0" smtClean="0"/>
            </a:br>
            <a:r>
              <a:rPr lang="fr-FR" sz="4900" dirty="0" smtClean="0"/>
              <a:t>	</a:t>
            </a:r>
            <a:r>
              <a:rPr lang="fr-FR" sz="3600" i="1" dirty="0" smtClean="0"/>
              <a:t>2/ </a:t>
            </a:r>
            <a:r>
              <a:rPr lang="fr-FR" sz="3600" i="1" u="sng" dirty="0" smtClean="0"/>
              <a:t>Localisation</a:t>
            </a:r>
            <a:r>
              <a:rPr lang="fr-FR" sz="3600" i="1" dirty="0" smtClean="0"/>
              <a:t> :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2648" y="116632"/>
            <a:ext cx="8153400" cy="990600"/>
          </a:xfrm>
        </p:spPr>
        <p:txBody>
          <a:bodyPr>
            <a:noAutofit/>
          </a:bodyPr>
          <a:lstStyle/>
          <a:p>
            <a:pPr algn="ctr"/>
            <a:r>
              <a:rPr lang="fr-FR" sz="3200" dirty="0" smtClean="0"/>
              <a:t>Représentation schématique de l’innervation sérotoninergique du SNC chez l’homme</a:t>
            </a:r>
            <a:endParaRPr lang="fr-FR" sz="32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916832"/>
            <a:ext cx="4608512" cy="4104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971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3200" dirty="0" smtClean="0"/>
              <a:t>a/ </a:t>
            </a:r>
            <a:r>
              <a:rPr lang="fr-FR" sz="3200" u="sng" dirty="0" smtClean="0"/>
              <a:t>Biosynthèse</a:t>
            </a:r>
            <a:r>
              <a:rPr lang="fr-FR" sz="3200" dirty="0" smtClean="0"/>
              <a:t> :</a:t>
            </a:r>
          </a:p>
          <a:p>
            <a:pPr lvl="1" algn="just"/>
            <a:r>
              <a:rPr lang="fr-FR" dirty="0" smtClean="0"/>
              <a:t>La biosynthèse de la 5-HT intervient dans les neurones sérotoninergiques, également dans les neurones du plexus gastro-intestinal et dans les cellules entérochromaffines.</a:t>
            </a:r>
          </a:p>
          <a:p>
            <a:pPr lvl="1" algn="just"/>
            <a:r>
              <a:rPr lang="fr-FR" dirty="0" smtClean="0"/>
              <a:t>Cette biosynthèse s’effectue à partir du </a:t>
            </a:r>
            <a:r>
              <a:rPr lang="fr-FR" b="1" dirty="0" smtClean="0">
                <a:solidFill>
                  <a:srgbClr val="FF0000"/>
                </a:solidFill>
              </a:rPr>
              <a:t>tryptophane</a:t>
            </a:r>
            <a:r>
              <a:rPr lang="fr-FR" dirty="0" smtClean="0"/>
              <a:t> (acide aminé essentiel, d’origine exclusivement alimentaire).</a:t>
            </a:r>
          </a:p>
          <a:p>
            <a:pPr lvl="1" algn="just"/>
            <a:r>
              <a:rPr lang="fr-FR" dirty="0" smtClean="0"/>
              <a:t>Un apport accru de tryptophane augmente la synthèse de la 5-HT cérébral. Ce précurseur à l’état libre passe la BHE par un mécanisme saturable.</a:t>
            </a:r>
          </a:p>
          <a:p>
            <a:pPr>
              <a:buNone/>
            </a:pPr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12648" y="116632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fr-FR" sz="4900" dirty="0" smtClean="0"/>
              <a:t>I/ </a:t>
            </a:r>
            <a:r>
              <a:rPr lang="fr-FR" sz="4900" u="sng" dirty="0" smtClean="0"/>
              <a:t>Neurobiologie de la sérotonine</a:t>
            </a:r>
            <a:r>
              <a:rPr lang="fr-FR" sz="4900" dirty="0" smtClean="0"/>
              <a:t> :</a:t>
            </a:r>
            <a:br>
              <a:rPr lang="fr-FR" sz="4900" dirty="0" smtClean="0"/>
            </a:br>
            <a:r>
              <a:rPr lang="fr-FR" sz="4900" dirty="0" smtClean="0"/>
              <a:t>	</a:t>
            </a:r>
            <a:r>
              <a:rPr lang="fr-FR" sz="3600" i="1" dirty="0" smtClean="0"/>
              <a:t>3/ </a:t>
            </a:r>
            <a:r>
              <a:rPr lang="fr-FR" sz="3600" i="1" u="sng" dirty="0" smtClean="0"/>
              <a:t>Métabolisme</a:t>
            </a:r>
            <a:r>
              <a:rPr lang="fr-FR" sz="3600" i="1" dirty="0" smtClean="0"/>
              <a:t> :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2648" y="116632"/>
            <a:ext cx="8153400" cy="990600"/>
          </a:xfrm>
        </p:spPr>
        <p:txBody>
          <a:bodyPr/>
          <a:lstStyle/>
          <a:p>
            <a:pPr algn="ctr"/>
            <a:r>
              <a:rPr lang="fr-FR" dirty="0" smtClean="0"/>
              <a:t>Biosynthèse de la sérotonine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0" y="1600200"/>
            <a:ext cx="3978024" cy="4997152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fr-FR" sz="2600" dirty="0" smtClean="0"/>
              <a:t>	5-</a:t>
            </a:r>
            <a:r>
              <a:rPr lang="fr-FR" sz="2600" dirty="0" err="1" smtClean="0"/>
              <a:t>Hydroxytryptamine</a:t>
            </a:r>
            <a:r>
              <a:rPr lang="fr-FR" sz="2600" dirty="0" smtClean="0"/>
              <a:t> (</a:t>
            </a:r>
            <a:r>
              <a:rPr lang="fr-FR" sz="2600" dirty="0" err="1" smtClean="0"/>
              <a:t>serotonin</a:t>
            </a:r>
            <a:r>
              <a:rPr lang="fr-FR" sz="2600" dirty="0" smtClean="0"/>
              <a:t>) </a:t>
            </a:r>
            <a:r>
              <a:rPr lang="fr-FR" sz="2600" dirty="0" err="1" smtClean="0"/>
              <a:t>is</a:t>
            </a:r>
            <a:r>
              <a:rPr lang="fr-FR" sz="2600" dirty="0" smtClean="0"/>
              <a:t> </a:t>
            </a:r>
            <a:r>
              <a:rPr lang="fr-FR" sz="2600" dirty="0" err="1" smtClean="0"/>
              <a:t>synthesized</a:t>
            </a:r>
            <a:r>
              <a:rPr lang="fr-FR" sz="2600" dirty="0" smtClean="0"/>
              <a:t> </a:t>
            </a:r>
            <a:r>
              <a:rPr lang="fr-FR" sz="2600" dirty="0" err="1" smtClean="0"/>
              <a:t>from</a:t>
            </a:r>
            <a:r>
              <a:rPr lang="fr-FR" sz="2600" dirty="0" smtClean="0"/>
              <a:t> the </a:t>
            </a:r>
            <a:r>
              <a:rPr lang="fr-FR" sz="2600" dirty="0" err="1" smtClean="0"/>
              <a:t>amino</a:t>
            </a:r>
            <a:r>
              <a:rPr lang="fr-FR" sz="2600" dirty="0" smtClean="0"/>
              <a:t> </a:t>
            </a:r>
            <a:r>
              <a:rPr lang="fr-FR" sz="2600" dirty="0" err="1" smtClean="0"/>
              <a:t>acid</a:t>
            </a:r>
            <a:r>
              <a:rPr lang="fr-FR" sz="2600" dirty="0" smtClean="0"/>
              <a:t> </a:t>
            </a:r>
            <a:r>
              <a:rPr lang="fr-FR" sz="2600" dirty="0" err="1" smtClean="0"/>
              <a:t>tryptophan</a:t>
            </a:r>
            <a:r>
              <a:rPr lang="fr-FR" sz="2600" dirty="0" smtClean="0"/>
              <a:t> in </a:t>
            </a:r>
            <a:r>
              <a:rPr lang="fr-FR" sz="2600" dirty="0" err="1" smtClean="0"/>
              <a:t>two</a:t>
            </a:r>
            <a:r>
              <a:rPr lang="fr-FR" sz="2600" dirty="0" smtClean="0"/>
              <a:t> </a:t>
            </a:r>
            <a:r>
              <a:rPr lang="fr-FR" sz="2600" dirty="0" err="1" smtClean="0"/>
              <a:t>steps</a:t>
            </a:r>
            <a:r>
              <a:rPr lang="fr-FR" sz="2600" dirty="0" smtClean="0"/>
              <a:t>:</a:t>
            </a:r>
          </a:p>
          <a:p>
            <a:pPr algn="just">
              <a:buNone/>
            </a:pPr>
            <a:r>
              <a:rPr lang="fr-FR" sz="2600" dirty="0" smtClean="0"/>
              <a:t>	1. The hydroxylation of </a:t>
            </a:r>
            <a:r>
              <a:rPr lang="fr-FR" sz="2600" dirty="0" err="1" smtClean="0"/>
              <a:t>tryptophan</a:t>
            </a:r>
            <a:r>
              <a:rPr lang="fr-FR" sz="2600" dirty="0" smtClean="0"/>
              <a:t> to </a:t>
            </a:r>
            <a:r>
              <a:rPr lang="fr-FR" sz="2600" dirty="0" err="1" smtClean="0"/>
              <a:t>form</a:t>
            </a:r>
            <a:r>
              <a:rPr lang="fr-FR" sz="2600" dirty="0" smtClean="0"/>
              <a:t> 5-</a:t>
            </a:r>
            <a:r>
              <a:rPr lang="fr-FR" sz="2600" dirty="0" err="1" smtClean="0"/>
              <a:t>hydroxytryptophan</a:t>
            </a:r>
            <a:endParaRPr lang="fr-FR" sz="2600" dirty="0" smtClean="0"/>
          </a:p>
          <a:p>
            <a:pPr algn="just">
              <a:buNone/>
            </a:pPr>
            <a:r>
              <a:rPr lang="fr-FR" sz="2600" dirty="0" smtClean="0"/>
              <a:t>	2. The </a:t>
            </a:r>
            <a:r>
              <a:rPr lang="fr-FR" sz="2600" dirty="0" err="1" smtClean="0"/>
              <a:t>subsequent</a:t>
            </a:r>
            <a:r>
              <a:rPr lang="fr-FR" sz="2600" dirty="0" smtClean="0"/>
              <a:t> </a:t>
            </a:r>
            <a:r>
              <a:rPr lang="fr-FR" sz="2600" dirty="0" err="1" smtClean="0"/>
              <a:t>decarboxylation</a:t>
            </a:r>
            <a:r>
              <a:rPr lang="fr-FR" sz="2600" dirty="0" smtClean="0"/>
              <a:t> of </a:t>
            </a:r>
            <a:r>
              <a:rPr lang="fr-FR" sz="2600" dirty="0" err="1" smtClean="0"/>
              <a:t>this</a:t>
            </a:r>
            <a:r>
              <a:rPr lang="fr-FR" sz="2600" dirty="0" smtClean="0"/>
              <a:t> </a:t>
            </a:r>
            <a:r>
              <a:rPr lang="fr-FR" sz="2600" dirty="0" err="1" smtClean="0"/>
              <a:t>intermediate</a:t>
            </a:r>
            <a:r>
              <a:rPr lang="fr-FR" sz="2600" dirty="0" smtClean="0"/>
              <a:t> to </a:t>
            </a:r>
            <a:r>
              <a:rPr lang="fr-FR" sz="2600" dirty="0" err="1" smtClean="0"/>
              <a:t>produce</a:t>
            </a:r>
            <a:r>
              <a:rPr lang="fr-FR" sz="2600" dirty="0" smtClean="0"/>
              <a:t> 5-</a:t>
            </a:r>
            <a:r>
              <a:rPr lang="fr-FR" sz="2600" dirty="0" err="1" smtClean="0"/>
              <a:t>hydroxytryptamine</a:t>
            </a:r>
            <a:r>
              <a:rPr lang="fr-FR" sz="2600" dirty="0" smtClean="0"/>
              <a:t> (5HT). </a:t>
            </a:r>
            <a:r>
              <a:rPr lang="fr-FR" sz="2600" dirty="0" err="1" smtClean="0"/>
              <a:t>Tryptophan</a:t>
            </a:r>
            <a:r>
              <a:rPr lang="fr-FR" sz="2600" dirty="0" smtClean="0"/>
              <a:t> </a:t>
            </a:r>
            <a:r>
              <a:rPr lang="fr-FR" sz="2600" dirty="0" err="1" smtClean="0"/>
              <a:t>hydroxylase</a:t>
            </a:r>
            <a:r>
              <a:rPr lang="fr-FR" sz="2600" dirty="0" smtClean="0"/>
              <a:t> </a:t>
            </a:r>
            <a:r>
              <a:rPr lang="fr-FR" sz="2600" dirty="0" err="1" smtClean="0"/>
              <a:t>is</a:t>
            </a:r>
            <a:r>
              <a:rPr lang="fr-FR" sz="2600" dirty="0" smtClean="0"/>
              <a:t> the rate-</a:t>
            </a:r>
            <a:r>
              <a:rPr lang="fr-FR" sz="2600" dirty="0" err="1" smtClean="0"/>
              <a:t>limiting</a:t>
            </a:r>
            <a:r>
              <a:rPr lang="fr-FR" sz="2600" dirty="0" smtClean="0"/>
              <a:t> enzyme in </a:t>
            </a:r>
            <a:r>
              <a:rPr lang="fr-FR" sz="2600" dirty="0" err="1" smtClean="0"/>
              <a:t>this</a:t>
            </a:r>
            <a:r>
              <a:rPr lang="fr-FR" sz="2600" dirty="0" smtClean="0"/>
              <a:t> </a:t>
            </a:r>
            <a:r>
              <a:rPr lang="fr-FR" sz="2600" dirty="0" err="1" smtClean="0"/>
              <a:t>pathway</a:t>
            </a:r>
            <a:r>
              <a:rPr lang="fr-FR" sz="2600" dirty="0" smtClean="0"/>
              <a:t>.</a:t>
            </a:r>
            <a:endParaRPr lang="fr-FR" sz="2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r="52273" b="29331"/>
          <a:stretch>
            <a:fillRect/>
          </a:stretch>
        </p:blipFill>
        <p:spPr bwMode="auto">
          <a:xfrm>
            <a:off x="611560" y="1534551"/>
            <a:ext cx="3240360" cy="5323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12648" y="1484784"/>
            <a:ext cx="8153400" cy="554461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fr-FR" sz="5100" dirty="0" smtClean="0"/>
              <a:t>b/ </a:t>
            </a:r>
            <a:r>
              <a:rPr lang="fr-FR" sz="5100" u="sng" dirty="0" smtClean="0"/>
              <a:t>Stockage et libération</a:t>
            </a:r>
            <a:r>
              <a:rPr lang="fr-FR" sz="5100" dirty="0" smtClean="0"/>
              <a:t> :</a:t>
            </a:r>
          </a:p>
          <a:p>
            <a:pPr>
              <a:buNone/>
            </a:pPr>
            <a:r>
              <a:rPr lang="fr-FR" dirty="0" smtClean="0"/>
              <a:t>	La 5-HT est stockée dans les vésicules des terminaisons nerveuses et elle est libérée soit par </a:t>
            </a:r>
            <a:r>
              <a:rPr lang="fr-FR" b="1" dirty="0" err="1" smtClean="0">
                <a:solidFill>
                  <a:srgbClr val="FF0000"/>
                </a:solidFill>
              </a:rPr>
              <a:t>exocytose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fr-FR" dirty="0" smtClean="0"/>
              <a:t>à partir des </a:t>
            </a:r>
            <a:r>
              <a:rPr lang="fr-FR" b="1" dirty="0" smtClean="0"/>
              <a:t>vésicules</a:t>
            </a:r>
            <a:r>
              <a:rPr lang="fr-FR" dirty="0" smtClean="0"/>
              <a:t>, soit à partir du </a:t>
            </a:r>
            <a:r>
              <a:rPr lang="fr-FR" b="1" dirty="0" smtClean="0"/>
              <a:t>cytoplasme</a:t>
            </a:r>
            <a:r>
              <a:rPr lang="fr-FR" dirty="0" smtClean="0"/>
              <a:t>.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sz="5100" dirty="0" smtClean="0"/>
              <a:t>c/ </a:t>
            </a:r>
            <a:r>
              <a:rPr lang="fr-FR" sz="5100" u="sng" dirty="0" smtClean="0"/>
              <a:t>Inactivation</a:t>
            </a:r>
            <a:r>
              <a:rPr lang="fr-FR" sz="5100" dirty="0" smtClean="0"/>
              <a:t> :</a:t>
            </a:r>
          </a:p>
          <a:p>
            <a:pPr>
              <a:buNone/>
            </a:pPr>
            <a:r>
              <a:rPr lang="fr-FR" dirty="0" smtClean="0"/>
              <a:t> </a:t>
            </a:r>
          </a:p>
          <a:p>
            <a:pPr lvl="0" algn="just">
              <a:buNone/>
            </a:pPr>
            <a:r>
              <a:rPr lang="fr-FR" b="1" u="sng" dirty="0" smtClean="0"/>
              <a:t>Par recapture</a:t>
            </a:r>
            <a:r>
              <a:rPr lang="fr-FR" b="1" dirty="0" smtClean="0"/>
              <a:t> : </a:t>
            </a:r>
            <a:r>
              <a:rPr lang="fr-FR" dirty="0" smtClean="0"/>
              <a:t>80% de la 5-HT libérée dans les synapses est </a:t>
            </a:r>
            <a:r>
              <a:rPr lang="fr-FR" dirty="0" err="1" smtClean="0"/>
              <a:t>recaptée</a:t>
            </a:r>
            <a:r>
              <a:rPr lang="fr-FR" dirty="0" smtClean="0"/>
              <a:t> par les terminaisons </a:t>
            </a:r>
            <a:r>
              <a:rPr lang="fr-FR" dirty="0" err="1" smtClean="0"/>
              <a:t>présynaptiques</a:t>
            </a:r>
            <a:r>
              <a:rPr lang="fr-FR" dirty="0" smtClean="0"/>
              <a:t> par un mécanisme de </a:t>
            </a:r>
            <a:r>
              <a:rPr lang="fr-FR" b="1" dirty="0" smtClean="0">
                <a:solidFill>
                  <a:srgbClr val="FF0000"/>
                </a:solidFill>
              </a:rPr>
              <a:t>transfert actif </a:t>
            </a:r>
            <a:r>
              <a:rPr lang="fr-FR" dirty="0" smtClean="0"/>
              <a:t>impliquant un </a:t>
            </a:r>
            <a:r>
              <a:rPr lang="fr-FR" b="1" dirty="0" smtClean="0">
                <a:solidFill>
                  <a:srgbClr val="FF0000"/>
                </a:solidFill>
              </a:rPr>
              <a:t>transporteur membranaire</a:t>
            </a:r>
            <a:r>
              <a:rPr lang="fr-FR" dirty="0" smtClean="0"/>
              <a:t> (glycoprotéine appartenant à la même famille que les transporteurs chargés de la </a:t>
            </a:r>
            <a:r>
              <a:rPr lang="fr-FR" dirty="0" err="1" smtClean="0"/>
              <a:t>recpture</a:t>
            </a:r>
            <a:r>
              <a:rPr lang="fr-FR" dirty="0" smtClean="0"/>
              <a:t> d’autres monoamines (NA, DA). Pour cette raison certains médicaments non sélectifs affectent ces différents types de transport)</a:t>
            </a:r>
          </a:p>
          <a:p>
            <a:pPr lvl="0" algn="just">
              <a:buNone/>
            </a:pPr>
            <a:r>
              <a:rPr lang="fr-FR" dirty="0" smtClean="0"/>
              <a:t>	</a:t>
            </a:r>
          </a:p>
          <a:p>
            <a:pPr lvl="0" algn="just">
              <a:buNone/>
            </a:pPr>
            <a:r>
              <a:rPr lang="fr-FR" b="1" u="sng" dirty="0" smtClean="0"/>
              <a:t>Enzymatique</a:t>
            </a:r>
            <a:r>
              <a:rPr lang="fr-FR" b="1" dirty="0" smtClean="0"/>
              <a:t> :</a:t>
            </a:r>
            <a:r>
              <a:rPr lang="fr-FR" dirty="0" smtClean="0"/>
              <a:t> la désamination oxydative par la monoamine oxydase type A (</a:t>
            </a:r>
            <a:r>
              <a:rPr lang="fr-FR" b="1" dirty="0" smtClean="0">
                <a:solidFill>
                  <a:srgbClr val="FF0000"/>
                </a:solidFill>
              </a:rPr>
              <a:t>MAO-A</a:t>
            </a:r>
            <a:r>
              <a:rPr lang="fr-FR" dirty="0" smtClean="0"/>
              <a:t>) des mitochondries conduit à la formation d’un métabolite : </a:t>
            </a:r>
            <a:r>
              <a:rPr lang="fr-FR" b="1" dirty="0" smtClean="0"/>
              <a:t>l’acide 5-</a:t>
            </a:r>
            <a:r>
              <a:rPr lang="fr-FR" b="1" dirty="0" err="1" smtClean="0"/>
              <a:t>hydroxy</a:t>
            </a:r>
            <a:r>
              <a:rPr lang="fr-FR" b="1" dirty="0" smtClean="0"/>
              <a:t> </a:t>
            </a:r>
            <a:r>
              <a:rPr lang="fr-FR" b="1" dirty="0" err="1" smtClean="0"/>
              <a:t>indoleacétique</a:t>
            </a:r>
            <a:r>
              <a:rPr lang="fr-FR" b="1" dirty="0" smtClean="0"/>
              <a:t> (5-HIAA)</a:t>
            </a:r>
            <a:r>
              <a:rPr lang="fr-FR" dirty="0" smtClean="0"/>
              <a:t> excrété dans les urines dont le taux urinaire peut servir d’indicateur de production de la 5-HT dans l’organisme.</a:t>
            </a:r>
          </a:p>
          <a:p>
            <a:pPr>
              <a:buNone/>
            </a:pPr>
            <a:r>
              <a:rPr lang="fr-FR" b="1" dirty="0" smtClean="0"/>
              <a:t> </a:t>
            </a:r>
            <a:endParaRPr lang="fr-FR" dirty="0" smtClean="0"/>
          </a:p>
          <a:p>
            <a:pPr>
              <a:buNone/>
            </a:pPr>
            <a:r>
              <a:rPr lang="fr-FR" b="1" u="sng" dirty="0" smtClean="0"/>
              <a:t>N.B</a:t>
            </a:r>
            <a:r>
              <a:rPr lang="fr-FR" b="1" dirty="0" smtClean="0"/>
              <a:t> :   </a:t>
            </a:r>
            <a:r>
              <a:rPr lang="fr-FR" dirty="0" smtClean="0"/>
              <a:t>Les catécholamines sont métabolisées par la MAO-B, alors que la 5-HT est métabolisés par la MAO-A.</a:t>
            </a: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12648" y="116632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fr-FR" sz="4900" dirty="0" smtClean="0"/>
              <a:t>I/ </a:t>
            </a:r>
            <a:r>
              <a:rPr lang="fr-FR" sz="4900" u="sng" dirty="0" smtClean="0"/>
              <a:t>Neurobiologie de la sérotonine</a:t>
            </a:r>
            <a:r>
              <a:rPr lang="fr-FR" sz="4900" dirty="0" smtClean="0"/>
              <a:t> :</a:t>
            </a:r>
            <a:br>
              <a:rPr lang="fr-FR" sz="4900" dirty="0" smtClean="0"/>
            </a:br>
            <a:r>
              <a:rPr lang="fr-FR" sz="4900" dirty="0" smtClean="0"/>
              <a:t>	</a:t>
            </a:r>
            <a:r>
              <a:rPr lang="fr-FR" sz="3600" i="1" dirty="0" smtClean="0"/>
              <a:t>3/ </a:t>
            </a:r>
            <a:r>
              <a:rPr lang="fr-FR" sz="3600" i="1" u="sng" dirty="0" smtClean="0"/>
              <a:t>Métabolisme</a:t>
            </a:r>
            <a:r>
              <a:rPr lang="fr-FR" sz="3600" i="1" dirty="0" smtClean="0"/>
              <a:t> :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2648" y="188640"/>
            <a:ext cx="8153400" cy="990600"/>
          </a:xfrm>
        </p:spPr>
        <p:txBody>
          <a:bodyPr>
            <a:noAutofit/>
          </a:bodyPr>
          <a:lstStyle/>
          <a:p>
            <a:pPr algn="ctr"/>
            <a:r>
              <a:rPr lang="en-US" dirty="0" err="1" smtClean="0"/>
              <a:t>Presynaptic</a:t>
            </a:r>
            <a:r>
              <a:rPr lang="en-US" dirty="0" smtClean="0"/>
              <a:t> regulation of serotonin neurotransmission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139952" y="1600200"/>
            <a:ext cx="4626096" cy="449580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1800" dirty="0" smtClean="0"/>
              <a:t>	Serotonin (5HT) is synthesized from tryptophan in a two-reaction pathway: the rate-limiting enzyme is tryptophan </a:t>
            </a:r>
            <a:r>
              <a:rPr lang="en-US" sz="1800" dirty="0" err="1" smtClean="0"/>
              <a:t>hydroxylase</a:t>
            </a:r>
            <a:r>
              <a:rPr lang="en-US" sz="1800" dirty="0" smtClean="0"/>
              <a:t>. Both newly synthesized and recycled 5HT are transported from the cytoplasm into synaptic vesicles by the vesicular monoamine transporter (VMAT). Neurotransmission is initiated by an action potential in the </a:t>
            </a:r>
            <a:r>
              <a:rPr lang="en-US" sz="1800" dirty="0" err="1" smtClean="0"/>
              <a:t>presynaptic</a:t>
            </a:r>
            <a:r>
              <a:rPr lang="en-US" sz="1800" dirty="0" smtClean="0"/>
              <a:t> neuron, which eventually causes synaptic vesicles to fuse with the plasma membrane in a Ca</a:t>
            </a:r>
            <a:r>
              <a:rPr lang="en-US" sz="1800" baseline="30000" dirty="0" smtClean="0"/>
              <a:t>2+</a:t>
            </a:r>
            <a:r>
              <a:rPr lang="en-US" sz="1800" dirty="0" smtClean="0"/>
              <a:t>-dependent manner. 5HT is removed from the synaptic cleft by a selective 5HT transporter as well as by nonselective reuptake transporters (not shown). 5HT can stimulate 5HT</a:t>
            </a:r>
            <a:r>
              <a:rPr lang="en-US" sz="1800" baseline="-25000" dirty="0" smtClean="0"/>
              <a:t>1D</a:t>
            </a:r>
            <a:r>
              <a:rPr lang="en-US" sz="1800" dirty="0" smtClean="0"/>
              <a:t> </a:t>
            </a:r>
            <a:r>
              <a:rPr lang="en-US" sz="1800" dirty="0" err="1" smtClean="0"/>
              <a:t>autoreceptors</a:t>
            </a:r>
            <a:r>
              <a:rPr lang="en-US" sz="1800" dirty="0" smtClean="0"/>
              <a:t> to provide feedback inhibition. </a:t>
            </a:r>
            <a:r>
              <a:rPr lang="en-US" sz="1800" dirty="0" err="1" smtClean="0"/>
              <a:t>Cytoplasmic</a:t>
            </a:r>
            <a:r>
              <a:rPr lang="en-US" sz="1800" dirty="0" smtClean="0"/>
              <a:t> 5HT is either sequestered in synaptic vesicles by VMAT or degraded by mitochondrial MAO.</a:t>
            </a:r>
            <a:endParaRPr lang="fr-FR" sz="18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522561"/>
            <a:ext cx="3744416" cy="5146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2648" y="188640"/>
            <a:ext cx="8153400" cy="990600"/>
          </a:xfrm>
        </p:spPr>
        <p:txBody>
          <a:bodyPr/>
          <a:lstStyle/>
          <a:p>
            <a:pPr algn="ctr"/>
            <a:r>
              <a:rPr lang="fr-FR" dirty="0" smtClean="0"/>
              <a:t>Dégradation de la sérotonine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844825"/>
            <a:ext cx="3960440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51520" y="1556792"/>
            <a:ext cx="8640960" cy="5257800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fr-FR" dirty="0" smtClean="0"/>
              <a:t>	</a:t>
            </a:r>
            <a:r>
              <a:rPr lang="fr-FR" sz="2400" dirty="0" smtClean="0"/>
              <a:t>On distingue au moins </a:t>
            </a:r>
            <a:r>
              <a:rPr lang="fr-FR" sz="2400" b="1" dirty="0" smtClean="0">
                <a:solidFill>
                  <a:srgbClr val="FF0000"/>
                </a:solidFill>
              </a:rPr>
              <a:t>7 classes de récepteurs </a:t>
            </a:r>
            <a:r>
              <a:rPr lang="fr-FR" sz="2400" dirty="0" smtClean="0"/>
              <a:t>de la 5-HT : 5-HT</a:t>
            </a:r>
            <a:r>
              <a:rPr lang="fr-FR" sz="2400" baseline="-25000" dirty="0" smtClean="0"/>
              <a:t>1</a:t>
            </a:r>
            <a:r>
              <a:rPr lang="fr-FR" sz="2400" dirty="0" smtClean="0"/>
              <a:t> à 5-HT</a:t>
            </a:r>
            <a:r>
              <a:rPr lang="fr-FR" sz="2400" baseline="-25000" dirty="0" smtClean="0"/>
              <a:t>7</a:t>
            </a:r>
            <a:r>
              <a:rPr lang="fr-FR" sz="2400" dirty="0" smtClean="0"/>
              <a:t>. Tous ces récepteurs, sauf le récepteur 5-HT</a:t>
            </a:r>
            <a:r>
              <a:rPr lang="fr-FR" sz="2400" baseline="-25000" dirty="0" smtClean="0"/>
              <a:t>3</a:t>
            </a:r>
            <a:r>
              <a:rPr lang="fr-FR" sz="2400" dirty="0" smtClean="0"/>
              <a:t> sont des récepteurs monomériques appartenant à la famille des récepteurs à 7 domaines transmembranaires couplés à une protéine G.</a:t>
            </a:r>
            <a:endParaRPr lang="fr-FR" sz="2400" baseline="-25000" dirty="0" smtClean="0"/>
          </a:p>
          <a:p>
            <a:pPr lvl="0">
              <a:buNone/>
            </a:pPr>
            <a:r>
              <a:rPr lang="fr-FR" b="1" dirty="0" smtClean="0"/>
              <a:t>	</a:t>
            </a:r>
            <a:r>
              <a:rPr lang="fr-FR" sz="2800" b="1" u="sng" dirty="0" smtClean="0"/>
              <a:t>Les récepteurs 5-HT</a:t>
            </a:r>
            <a:r>
              <a:rPr lang="fr-FR" sz="2800" b="1" u="sng" baseline="-25000" dirty="0" smtClean="0"/>
              <a:t>1</a:t>
            </a:r>
            <a:r>
              <a:rPr lang="fr-FR" sz="2800" b="1" u="sng" dirty="0" smtClean="0"/>
              <a:t>, 5-HT</a:t>
            </a:r>
            <a:r>
              <a:rPr lang="fr-FR" sz="2800" b="1" u="sng" baseline="-25000" dirty="0" smtClean="0"/>
              <a:t>2</a:t>
            </a:r>
            <a:r>
              <a:rPr lang="fr-FR" sz="2800" b="1" u="sng" dirty="0" smtClean="0"/>
              <a:t> et 5-HT</a:t>
            </a:r>
            <a:r>
              <a:rPr lang="fr-FR" sz="2800" b="1" u="sng" baseline="-25000" dirty="0" smtClean="0"/>
              <a:t>4</a:t>
            </a:r>
            <a:r>
              <a:rPr lang="fr-FR" sz="2800" baseline="-25000" dirty="0" smtClean="0"/>
              <a:t> </a:t>
            </a:r>
            <a:r>
              <a:rPr lang="fr-FR" sz="2800" b="1" dirty="0" smtClean="0"/>
              <a:t>:</a:t>
            </a:r>
            <a:endParaRPr lang="fr-FR" sz="2800" dirty="0" smtClean="0"/>
          </a:p>
          <a:p>
            <a:pPr algn="just">
              <a:buNone/>
            </a:pPr>
            <a:r>
              <a:rPr lang="fr-FR" sz="2400" dirty="0" smtClean="0"/>
              <a:t>	Ces récepteurs modulent tantôt une </a:t>
            </a:r>
            <a:r>
              <a:rPr lang="fr-FR" sz="2400" dirty="0" smtClean="0">
                <a:solidFill>
                  <a:srgbClr val="FF0000"/>
                </a:solidFill>
              </a:rPr>
              <a:t>activité enzymatique membranaire</a:t>
            </a:r>
            <a:r>
              <a:rPr lang="fr-FR" sz="2400" dirty="0" smtClean="0"/>
              <a:t> (</a:t>
            </a:r>
            <a:r>
              <a:rPr lang="fr-FR" sz="2400" dirty="0" err="1" smtClean="0"/>
              <a:t>adénylate</a:t>
            </a:r>
            <a:r>
              <a:rPr lang="fr-FR" sz="2400" dirty="0" smtClean="0"/>
              <a:t> </a:t>
            </a:r>
            <a:r>
              <a:rPr lang="fr-FR" sz="2400" dirty="0" err="1" smtClean="0"/>
              <a:t>cyclase</a:t>
            </a:r>
            <a:r>
              <a:rPr lang="fr-FR" sz="2400" dirty="0" smtClean="0"/>
              <a:t> ou </a:t>
            </a:r>
            <a:r>
              <a:rPr lang="fr-FR" sz="2400" dirty="0" err="1" smtClean="0"/>
              <a:t>phospholipase</a:t>
            </a:r>
            <a:r>
              <a:rPr lang="fr-FR" sz="2400" dirty="0" smtClean="0"/>
              <a:t> C) tantôt un </a:t>
            </a:r>
            <a:r>
              <a:rPr lang="fr-FR" sz="2400" dirty="0" smtClean="0">
                <a:solidFill>
                  <a:srgbClr val="FF0000"/>
                </a:solidFill>
              </a:rPr>
              <a:t>canal ionique</a:t>
            </a:r>
            <a:r>
              <a:rPr lang="fr-FR" sz="2400" dirty="0" smtClean="0"/>
              <a:t> (canal potassique).</a:t>
            </a:r>
          </a:p>
          <a:p>
            <a:pPr lvl="1"/>
            <a:r>
              <a:rPr lang="fr-FR" sz="1900" dirty="0" smtClean="0"/>
              <a:t>Récepteurs </a:t>
            </a:r>
            <a:r>
              <a:rPr lang="fr-FR" sz="1900" b="1" dirty="0" smtClean="0">
                <a:solidFill>
                  <a:srgbClr val="FF0000"/>
                </a:solidFill>
              </a:rPr>
              <a:t>5-HT</a:t>
            </a:r>
            <a:r>
              <a:rPr lang="fr-FR" sz="1900" b="1" baseline="-25000" dirty="0" smtClean="0">
                <a:solidFill>
                  <a:srgbClr val="FF0000"/>
                </a:solidFill>
              </a:rPr>
              <a:t>1</a:t>
            </a:r>
            <a:r>
              <a:rPr lang="fr-FR" sz="1900" dirty="0" smtClean="0"/>
              <a:t> (5 types: 1A, 1B, 1D, 1E,1F): grande affinité pour la 5-HT</a:t>
            </a:r>
          </a:p>
          <a:p>
            <a:pPr lvl="1"/>
            <a:r>
              <a:rPr lang="fr-FR" sz="1900" dirty="0" smtClean="0"/>
              <a:t>Récepteurs </a:t>
            </a:r>
            <a:r>
              <a:rPr lang="fr-FR" sz="1900" b="1" dirty="0" smtClean="0">
                <a:solidFill>
                  <a:srgbClr val="FF0000"/>
                </a:solidFill>
              </a:rPr>
              <a:t>5-HT</a:t>
            </a:r>
            <a:r>
              <a:rPr lang="fr-FR" sz="1900" b="1" baseline="-25000" dirty="0" smtClean="0">
                <a:solidFill>
                  <a:srgbClr val="FF0000"/>
                </a:solidFill>
              </a:rPr>
              <a:t>2</a:t>
            </a:r>
            <a:r>
              <a:rPr lang="fr-FR" sz="1900" baseline="-25000" dirty="0" smtClean="0"/>
              <a:t> </a:t>
            </a:r>
            <a:r>
              <a:rPr lang="fr-FR" sz="1900" dirty="0" smtClean="0"/>
              <a:t>(3 types: 2A, 2B et 2C) et récepteurs </a:t>
            </a:r>
            <a:r>
              <a:rPr lang="fr-FR" sz="1900" b="1" dirty="0" smtClean="0">
                <a:solidFill>
                  <a:srgbClr val="FF0000"/>
                </a:solidFill>
              </a:rPr>
              <a:t>5-HT</a:t>
            </a:r>
            <a:r>
              <a:rPr lang="fr-FR" sz="1900" b="1" baseline="-25000" dirty="0" smtClean="0">
                <a:solidFill>
                  <a:srgbClr val="FF0000"/>
                </a:solidFill>
              </a:rPr>
              <a:t>4</a:t>
            </a:r>
            <a:r>
              <a:rPr lang="fr-FR" sz="1900" dirty="0" smtClean="0"/>
              <a:t> fixent la 5-HT avec une affinité plus faible.</a:t>
            </a:r>
          </a:p>
          <a:p>
            <a:pPr lvl="1">
              <a:buNone/>
            </a:pPr>
            <a:endParaRPr lang="fr-FR" sz="1900" dirty="0" smtClean="0"/>
          </a:p>
          <a:p>
            <a:pPr lvl="1" algn="just">
              <a:buNone/>
            </a:pPr>
            <a:r>
              <a:rPr lang="fr-FR" sz="2000" dirty="0" smtClean="0"/>
              <a:t>	</a:t>
            </a:r>
            <a:r>
              <a:rPr lang="fr-FR" sz="2400" dirty="0" smtClean="0"/>
              <a:t>Dans le SNC, ces récepteurs existent non seulement sur les cibles post-synaptiques, mais également pour certains d’entre eux (5-HT</a:t>
            </a:r>
            <a:r>
              <a:rPr lang="fr-FR" sz="2400" baseline="-25000" dirty="0" smtClean="0"/>
              <a:t>1A,1B,1D</a:t>
            </a:r>
            <a:r>
              <a:rPr lang="fr-FR" sz="2400" dirty="0" smtClean="0"/>
              <a:t> ) sur ces neurones eux-mêmes: ce sont les </a:t>
            </a:r>
            <a:r>
              <a:rPr lang="fr-FR" sz="2400" b="1" dirty="0" smtClean="0">
                <a:solidFill>
                  <a:srgbClr val="FF0000"/>
                </a:solidFill>
              </a:rPr>
              <a:t>autorécepteurs. </a:t>
            </a:r>
          </a:p>
          <a:p>
            <a:pPr lvl="1" algn="just"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</a:t>
            </a:r>
            <a:r>
              <a:rPr lang="fr-FR" sz="2400" dirty="0" smtClean="0"/>
              <a:t>La stimulation des autorécepteurs entraine, une diminution de l’activité électrique et/ou métabolique des neurones sérotoninergiques.</a:t>
            </a:r>
            <a:endParaRPr lang="fr-FR" sz="2400" b="1" dirty="0" smtClean="0">
              <a:solidFill>
                <a:srgbClr val="FF0000"/>
              </a:solidFill>
            </a:endParaRP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12648" y="116632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fr-FR" sz="4900" dirty="0" smtClean="0"/>
              <a:t>I/ </a:t>
            </a:r>
            <a:r>
              <a:rPr lang="fr-FR" sz="4900" u="sng" dirty="0" smtClean="0"/>
              <a:t>Neurobiologie de la sérotonine</a:t>
            </a:r>
            <a:r>
              <a:rPr lang="fr-FR" sz="4900" dirty="0" smtClean="0"/>
              <a:t> :</a:t>
            </a:r>
            <a:br>
              <a:rPr lang="fr-FR" sz="4900" dirty="0" smtClean="0"/>
            </a:br>
            <a:r>
              <a:rPr lang="fr-FR" sz="4900" dirty="0" smtClean="0"/>
              <a:t>	</a:t>
            </a:r>
            <a:r>
              <a:rPr lang="fr-FR" sz="3600" i="1" dirty="0" smtClean="0"/>
              <a:t>4/ </a:t>
            </a:r>
            <a:r>
              <a:rPr lang="fr-FR" sz="3600" i="1" u="sng" dirty="0" smtClean="0"/>
              <a:t>Les récepteurs de la sérotonine</a:t>
            </a:r>
            <a:r>
              <a:rPr lang="fr-FR" sz="3600" i="1" dirty="0" smtClean="0"/>
              <a:t> :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12648" y="1525488"/>
            <a:ext cx="8207824" cy="521588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fr-FR" sz="2800" b="1" dirty="0" smtClean="0"/>
              <a:t>	</a:t>
            </a:r>
            <a:r>
              <a:rPr lang="fr-FR" sz="2800" b="1" u="sng" dirty="0" smtClean="0"/>
              <a:t>Le récepteur 5-HT</a:t>
            </a:r>
            <a:r>
              <a:rPr lang="fr-FR" sz="2800" b="1" u="sng" baseline="-25000" dirty="0" smtClean="0"/>
              <a:t>3</a:t>
            </a:r>
            <a:r>
              <a:rPr lang="fr-FR" sz="2800" b="1" baseline="-25000" dirty="0" smtClean="0"/>
              <a:t> </a:t>
            </a:r>
            <a:r>
              <a:rPr lang="fr-FR" sz="2800" b="1" dirty="0" smtClean="0"/>
              <a:t>:</a:t>
            </a:r>
          </a:p>
          <a:p>
            <a:pPr lvl="0" algn="just">
              <a:buNone/>
            </a:pPr>
            <a:endParaRPr lang="fr-FR" sz="800" dirty="0" smtClean="0"/>
          </a:p>
          <a:p>
            <a:pPr algn="just">
              <a:buNone/>
            </a:pPr>
            <a:r>
              <a:rPr lang="fr-FR" sz="2800" dirty="0" smtClean="0"/>
              <a:t>	</a:t>
            </a:r>
            <a:r>
              <a:rPr lang="fr-FR" sz="2600" dirty="0" smtClean="0"/>
              <a:t>Ce récepteur n’est pas couplé à une protéine G comme les précédents, mais appartient à la famille des </a:t>
            </a:r>
            <a:r>
              <a:rPr lang="fr-FR" sz="2600" b="1" dirty="0" smtClean="0">
                <a:solidFill>
                  <a:srgbClr val="FF0000"/>
                </a:solidFill>
              </a:rPr>
              <a:t>récepteurs-canaux ioniques</a:t>
            </a:r>
            <a:r>
              <a:rPr lang="fr-FR" sz="2600" dirty="0" smtClean="0"/>
              <a:t>.</a:t>
            </a:r>
          </a:p>
          <a:p>
            <a:pPr algn="just">
              <a:buNone/>
            </a:pPr>
            <a:r>
              <a:rPr lang="fr-FR" sz="2600" dirty="0" smtClean="0"/>
              <a:t>	Sa stimulation conduit à une entrée massive des ions Na</a:t>
            </a:r>
            <a:r>
              <a:rPr lang="fr-FR" sz="2600" baseline="30000" dirty="0" smtClean="0"/>
              <a:t>+</a:t>
            </a:r>
            <a:r>
              <a:rPr lang="fr-FR" sz="2600" dirty="0" smtClean="0"/>
              <a:t> qui se traduit par une dépolarisation des neurones cibles. Par l’intermédiaire de ce récepteur la 5-HT est excitatrice.</a:t>
            </a:r>
          </a:p>
          <a:p>
            <a:pPr algn="just">
              <a:buNone/>
            </a:pPr>
            <a:r>
              <a:rPr lang="fr-FR" sz="2600" dirty="0" smtClean="0"/>
              <a:t>	</a:t>
            </a:r>
            <a:r>
              <a:rPr lang="fr-FR" sz="2600" u="sng" dirty="0" smtClean="0"/>
              <a:t>Ce récepteur est exclusivement neuronal</a:t>
            </a:r>
            <a:r>
              <a:rPr lang="fr-FR" sz="2600" dirty="0" smtClean="0"/>
              <a:t>, en revanche les récepteurs 5-HT</a:t>
            </a:r>
            <a:r>
              <a:rPr lang="fr-FR" sz="2600" baseline="-25000" dirty="0" smtClean="0"/>
              <a:t>1</a:t>
            </a:r>
            <a:r>
              <a:rPr lang="fr-FR" sz="2600" dirty="0" smtClean="0"/>
              <a:t> et 5-HT</a:t>
            </a:r>
            <a:r>
              <a:rPr lang="fr-FR" sz="2600" baseline="-25000" dirty="0" smtClean="0"/>
              <a:t>2</a:t>
            </a:r>
            <a:r>
              <a:rPr lang="fr-FR" sz="2600" dirty="0" smtClean="0"/>
              <a:t> sont exprimés non seulement dans les neurones, mais aussi dans d’autres types de cellules (cellules gliales, fibres musculaires lisses…</a:t>
            </a:r>
            <a:r>
              <a:rPr lang="fr-FR" sz="2600" dirty="0" err="1" smtClean="0"/>
              <a:t>etc</a:t>
            </a:r>
            <a:r>
              <a:rPr lang="fr-FR" sz="2600" dirty="0" smtClean="0"/>
              <a:t>).</a:t>
            </a: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12648" y="116632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fr-FR" sz="4900" dirty="0" smtClean="0"/>
              <a:t>I/ </a:t>
            </a:r>
            <a:r>
              <a:rPr lang="fr-FR" sz="4900" u="sng" dirty="0" smtClean="0"/>
              <a:t>Neurobiologie de la sérotonine</a:t>
            </a:r>
            <a:r>
              <a:rPr lang="fr-FR" sz="4900" dirty="0" smtClean="0"/>
              <a:t> :</a:t>
            </a:r>
            <a:br>
              <a:rPr lang="fr-FR" sz="4900" dirty="0" smtClean="0"/>
            </a:br>
            <a:r>
              <a:rPr lang="fr-FR" sz="4900" dirty="0" smtClean="0"/>
              <a:t>	</a:t>
            </a:r>
            <a:r>
              <a:rPr lang="fr-FR" sz="3600" i="1" dirty="0" smtClean="0"/>
              <a:t>4/ </a:t>
            </a:r>
            <a:r>
              <a:rPr lang="fr-FR" sz="3600" i="1" u="sng" dirty="0" smtClean="0"/>
              <a:t>Les récepteurs de la sérotonine</a:t>
            </a:r>
            <a:r>
              <a:rPr lang="fr-FR" sz="3600" i="1" dirty="0" smtClean="0"/>
              <a:t> :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2648" y="116632"/>
            <a:ext cx="8153400" cy="990600"/>
          </a:xfrm>
        </p:spPr>
        <p:txBody>
          <a:bodyPr/>
          <a:lstStyle/>
          <a:p>
            <a:pPr algn="ctr"/>
            <a:r>
              <a:rPr lang="fr-FR" dirty="0" smtClean="0"/>
              <a:t>Les récepteurs de la sérotonine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sz="quarter" idx="1"/>
          </p:nvPr>
        </p:nvGraphicFramePr>
        <p:xfrm>
          <a:off x="395535" y="1844825"/>
          <a:ext cx="8352929" cy="38836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2303"/>
                <a:gridCol w="1292006"/>
                <a:gridCol w="1392155"/>
                <a:gridCol w="1392155"/>
                <a:gridCol w="1272142"/>
                <a:gridCol w="1512168"/>
              </a:tblGrid>
              <a:tr h="1174500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Superfamille</a:t>
                      </a:r>
                      <a:r>
                        <a:rPr lang="fr-FR" baseline="0" dirty="0" smtClean="0">
                          <a:solidFill>
                            <a:schemeClr val="tx1"/>
                          </a:solidFill>
                        </a:rPr>
                        <a:t> des récepteurs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Récepteurs monomériques</a:t>
                      </a:r>
                      <a:r>
                        <a:rPr lang="fr-FR" baseline="0" dirty="0" smtClean="0"/>
                        <a:t> couplés aux protéines G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Récepteur incluant</a:t>
                      </a:r>
                      <a:r>
                        <a:rPr lang="fr-FR" baseline="0" dirty="0" smtClean="0"/>
                        <a:t> un canal ionique</a:t>
                      </a:r>
                      <a:endParaRPr lang="fr-FR" dirty="0"/>
                    </a:p>
                  </a:txBody>
                  <a:tcPr/>
                </a:tc>
              </a:tr>
              <a:tr h="476325">
                <a:tc>
                  <a:txBody>
                    <a:bodyPr/>
                    <a:lstStyle/>
                    <a:p>
                      <a:r>
                        <a:rPr lang="fr-FR" dirty="0" smtClean="0"/>
                        <a:t>Classe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5-HT</a:t>
                      </a:r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5-HT</a:t>
                      </a:r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5-HT</a:t>
                      </a:r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fr-FR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5-HT</a:t>
                      </a:r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fr-FR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5-HT</a:t>
                      </a:r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5-HT</a:t>
                      </a:r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5-HT</a:t>
                      </a:r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76325">
                <a:tc>
                  <a:txBody>
                    <a:bodyPr/>
                    <a:lstStyle/>
                    <a:p>
                      <a:r>
                        <a:rPr lang="fr-FR" dirty="0" smtClean="0"/>
                        <a:t>Type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1A, 1B, 1D,</a:t>
                      </a:r>
                      <a:r>
                        <a:rPr lang="fr-FR" baseline="0" dirty="0" smtClean="0"/>
                        <a:t> 1E, 1F</a:t>
                      </a:r>
                      <a:endParaRPr lang="fr-F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2A,</a:t>
                      </a:r>
                      <a:r>
                        <a:rPr lang="fr-FR" baseline="0" dirty="0" smtClean="0"/>
                        <a:t> 2B, 2C</a:t>
                      </a:r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5A, 5B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</a:tr>
              <a:tr h="476325">
                <a:tc>
                  <a:txBody>
                    <a:bodyPr/>
                    <a:lstStyle/>
                    <a:p>
                      <a:r>
                        <a:rPr lang="fr-FR" dirty="0" smtClean="0"/>
                        <a:t>Protéine G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Gi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Gq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Gs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?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</a:tr>
              <a:tr h="476325">
                <a:tc>
                  <a:txBody>
                    <a:bodyPr/>
                    <a:lstStyle/>
                    <a:p>
                      <a:r>
                        <a:rPr lang="fr-FR" dirty="0" smtClean="0"/>
                        <a:t>Effecteur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AC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PLC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AC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?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Canal</a:t>
                      </a:r>
                      <a:r>
                        <a:rPr lang="fr-FR" baseline="0" dirty="0" smtClean="0"/>
                        <a:t> ionique</a:t>
                      </a:r>
                      <a:endParaRPr lang="fr-FR" dirty="0"/>
                    </a:p>
                  </a:txBody>
                  <a:tcPr/>
                </a:tc>
              </a:tr>
              <a:tr h="476325">
                <a:tc>
                  <a:txBody>
                    <a:bodyPr/>
                    <a:lstStyle/>
                    <a:p>
                      <a:r>
                        <a:rPr lang="fr-FR" dirty="0" smtClean="0"/>
                        <a:t>Second</a:t>
                      </a:r>
                      <a:r>
                        <a:rPr lang="fr-FR" baseline="0" dirty="0" smtClean="0"/>
                        <a:t> messager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AMPc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IP3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AMPc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Entrée des ions Na+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Flèche vers le bas 4"/>
          <p:cNvSpPr/>
          <p:nvPr/>
        </p:nvSpPr>
        <p:spPr>
          <a:xfrm>
            <a:off x="2051720" y="5157192"/>
            <a:ext cx="72008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vers le haut 6"/>
          <p:cNvSpPr/>
          <p:nvPr/>
        </p:nvSpPr>
        <p:spPr>
          <a:xfrm>
            <a:off x="3563888" y="5157192"/>
            <a:ext cx="72008" cy="28803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vers le bas 7"/>
          <p:cNvSpPr/>
          <p:nvPr/>
        </p:nvSpPr>
        <p:spPr>
          <a:xfrm>
            <a:off x="4860032" y="5157192"/>
            <a:ext cx="72008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8153400" cy="990600"/>
          </a:xfrm>
        </p:spPr>
        <p:txBody>
          <a:bodyPr/>
          <a:lstStyle/>
          <a:p>
            <a:pPr algn="ctr"/>
            <a:r>
              <a:rPr lang="fr-FR" dirty="0" smtClean="0"/>
              <a:t>Les récepteurs de la sérotonine</a:t>
            </a:r>
            <a:endParaRPr lang="fr-F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600200"/>
            <a:ext cx="7344815" cy="506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ce réservé du contenu 4"/>
          <p:cNvGraphicFramePr>
            <a:graphicFrameLocks noGrp="1"/>
          </p:cNvGraphicFramePr>
          <p:nvPr>
            <p:ph sz="quarter" idx="1"/>
          </p:nvPr>
        </p:nvGraphicFramePr>
        <p:xfrm>
          <a:off x="0" y="1556792"/>
          <a:ext cx="9108504" cy="536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1954"/>
                <a:gridCol w="2213247"/>
                <a:gridCol w="4663303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Niveau d’interférence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Mécanisme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Médicaments ou classe médicamenteuses</a:t>
                      </a:r>
                      <a:endParaRPr lang="fr-FR" dirty="0"/>
                    </a:p>
                  </a:txBody>
                  <a:tcPr/>
                </a:tc>
              </a:tr>
              <a:tr h="795453"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1. Synthèse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Accroissement de la synthèse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5-OH tryptophane </a:t>
                      </a:r>
                      <a:r>
                        <a:rPr lang="fr-FR" sz="1600" b="0" dirty="0" smtClean="0"/>
                        <a:t>(</a:t>
                      </a:r>
                      <a:r>
                        <a:rPr lang="fr-FR" sz="1600" b="0" dirty="0" err="1" smtClean="0"/>
                        <a:t>oxitriptan</a:t>
                      </a:r>
                      <a:r>
                        <a:rPr lang="fr-FR" sz="1600" b="0" dirty="0" smtClean="0"/>
                        <a:t>): </a:t>
                      </a:r>
                      <a:r>
                        <a:rPr lang="fr-FR" sz="1600" b="0" dirty="0" err="1" smtClean="0"/>
                        <a:t>Quiétim</a:t>
                      </a:r>
                      <a:r>
                        <a:rPr lang="fr-FR" sz="1600" b="0" dirty="0" smtClean="0">
                          <a:latin typeface="Arial"/>
                          <a:cs typeface="Arial"/>
                        </a:rPr>
                        <a:t>®*</a:t>
                      </a:r>
                    </a:p>
                    <a:p>
                      <a:r>
                        <a:rPr lang="fr-FR" sz="1600" b="0" dirty="0" smtClean="0"/>
                        <a:t>Proposé dans les </a:t>
                      </a:r>
                      <a:r>
                        <a:rPr lang="fr-FR" sz="1600" b="0" dirty="0" smtClean="0">
                          <a:solidFill>
                            <a:srgbClr val="FF0000"/>
                          </a:solidFill>
                        </a:rPr>
                        <a:t>troubles du sommeil </a:t>
                      </a:r>
                      <a:r>
                        <a:rPr lang="fr-FR" sz="1600" b="0" dirty="0" smtClean="0"/>
                        <a:t>et </a:t>
                      </a:r>
                      <a:r>
                        <a:rPr lang="fr-FR" sz="1600" b="0" dirty="0" smtClean="0">
                          <a:solidFill>
                            <a:srgbClr val="FF0000"/>
                          </a:solidFill>
                        </a:rPr>
                        <a:t>certaines dépressions</a:t>
                      </a:r>
                      <a:endParaRPr lang="fr-FR" sz="16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1502523"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2.</a:t>
                      </a:r>
                      <a:r>
                        <a:rPr lang="fr-FR" sz="1600" b="1" baseline="0" dirty="0" smtClean="0"/>
                        <a:t> Libération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Augmentation de la libération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Dérivés fluorés des amphétamines: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fr-FR" sz="1600" b="1" dirty="0" err="1" smtClean="0"/>
                        <a:t>Fenfluramine</a:t>
                      </a:r>
                      <a:r>
                        <a:rPr lang="fr-FR" sz="1600" b="1" dirty="0" smtClean="0"/>
                        <a:t> </a:t>
                      </a:r>
                      <a:r>
                        <a:rPr lang="fr-FR" sz="1600" b="0" dirty="0" smtClean="0"/>
                        <a:t>(Pondéral</a:t>
                      </a:r>
                      <a:r>
                        <a:rPr lang="fr-FR" sz="1600" b="0" dirty="0" smtClean="0">
                          <a:latin typeface="Arial"/>
                          <a:cs typeface="Arial"/>
                        </a:rPr>
                        <a:t>®)*</a:t>
                      </a:r>
                      <a:endParaRPr lang="fr-FR" sz="1600" b="1" dirty="0" smtClean="0"/>
                    </a:p>
                    <a:p>
                      <a:pPr>
                        <a:buFontTx/>
                        <a:buChar char="-"/>
                      </a:pPr>
                      <a:r>
                        <a:rPr lang="fr-FR" sz="1600" b="1" dirty="0" smtClean="0"/>
                        <a:t> son isomère D </a:t>
                      </a:r>
                      <a:r>
                        <a:rPr lang="fr-FR" sz="1600" b="0" dirty="0" smtClean="0"/>
                        <a:t>(</a:t>
                      </a:r>
                      <a:r>
                        <a:rPr lang="fr-FR" sz="1600" b="0" dirty="0" err="1" smtClean="0"/>
                        <a:t>Isoméride</a:t>
                      </a:r>
                      <a:r>
                        <a:rPr lang="fr-FR" sz="1600" b="0" dirty="0" smtClean="0">
                          <a:latin typeface="Arial"/>
                          <a:cs typeface="Arial"/>
                        </a:rPr>
                        <a:t>®)*</a:t>
                      </a:r>
                    </a:p>
                    <a:p>
                      <a:pPr algn="just">
                        <a:buFontTx/>
                        <a:buNone/>
                      </a:pPr>
                      <a:r>
                        <a:rPr lang="fr-FR" sz="1600" b="0" dirty="0" smtClean="0">
                          <a:latin typeface="+mj-lt"/>
                          <a:cs typeface="Arial"/>
                        </a:rPr>
                        <a:t>Ces produits augmentent</a:t>
                      </a:r>
                      <a:r>
                        <a:rPr lang="fr-FR" sz="1600" b="0" baseline="0" dirty="0" smtClean="0">
                          <a:latin typeface="+mj-lt"/>
                          <a:cs typeface="Arial"/>
                        </a:rPr>
                        <a:t> de façon spécifique la libération de la 5-HT: ils sont </a:t>
                      </a:r>
                      <a:r>
                        <a:rPr lang="fr-FR" sz="1600" b="0" baseline="0" dirty="0" smtClean="0">
                          <a:solidFill>
                            <a:srgbClr val="FF0000"/>
                          </a:solidFill>
                          <a:latin typeface="+mj-lt"/>
                          <a:cs typeface="Arial"/>
                        </a:rPr>
                        <a:t>anorexigènes </a:t>
                      </a:r>
                      <a:r>
                        <a:rPr lang="fr-FR" sz="1600" b="0" baseline="0" dirty="0" smtClean="0">
                          <a:latin typeface="+mj-lt"/>
                          <a:cs typeface="Arial"/>
                        </a:rPr>
                        <a:t>sans effet excitant</a:t>
                      </a:r>
                      <a:endParaRPr lang="fr-FR" sz="1600" b="1" dirty="0">
                        <a:latin typeface="+mj-lt"/>
                      </a:endParaRPr>
                    </a:p>
                  </a:txBody>
                  <a:tcPr/>
                </a:tc>
              </a:tr>
              <a:tr h="773917"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3. Recapture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Inhibition de</a:t>
                      </a:r>
                      <a:r>
                        <a:rPr lang="fr-FR" sz="1600" baseline="0" dirty="0" smtClean="0"/>
                        <a:t> la recapture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fr-FR" sz="1600" dirty="0" smtClean="0"/>
                        <a:t> </a:t>
                      </a:r>
                      <a:r>
                        <a:rPr lang="fr-FR" sz="1600" b="1" dirty="0" smtClean="0"/>
                        <a:t>Inhibiteurs non sélectifs </a:t>
                      </a:r>
                      <a:r>
                        <a:rPr lang="fr-FR" sz="1600" dirty="0" smtClean="0"/>
                        <a:t>(</a:t>
                      </a:r>
                      <a:r>
                        <a:rPr lang="fr-FR" sz="1600" b="0" dirty="0" smtClean="0">
                          <a:solidFill>
                            <a:srgbClr val="FF0000"/>
                          </a:solidFill>
                        </a:rPr>
                        <a:t>Antidépresseurs</a:t>
                      </a:r>
                      <a:r>
                        <a:rPr lang="fr-FR" sz="1600" baseline="0" dirty="0" smtClean="0"/>
                        <a:t> tricycliques</a:t>
                      </a:r>
                      <a:r>
                        <a:rPr lang="fr-FR" sz="1600" dirty="0" smtClean="0"/>
                        <a:t>, </a:t>
                      </a:r>
                      <a:r>
                        <a:rPr lang="fr-FR" sz="1600" dirty="0" err="1" smtClean="0"/>
                        <a:t>exp</a:t>
                      </a:r>
                      <a:r>
                        <a:rPr lang="fr-FR" sz="1600" dirty="0" smtClean="0"/>
                        <a:t>: </a:t>
                      </a:r>
                      <a:r>
                        <a:rPr lang="fr-FR" sz="1600" dirty="0" err="1" smtClean="0"/>
                        <a:t>imipraminiques</a:t>
                      </a:r>
                      <a:r>
                        <a:rPr lang="fr-FR" sz="1600" dirty="0" smtClean="0"/>
                        <a:t>: </a:t>
                      </a:r>
                      <a:r>
                        <a:rPr lang="fr-FR" sz="1600" b="1" dirty="0" err="1" smtClean="0"/>
                        <a:t>clomipramine</a:t>
                      </a:r>
                      <a:r>
                        <a:rPr lang="fr-FR" sz="1600" dirty="0" smtClean="0"/>
                        <a:t>)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fr-FR" sz="1600" dirty="0" smtClean="0"/>
                        <a:t> </a:t>
                      </a:r>
                      <a:r>
                        <a:rPr lang="fr-FR" sz="1600" b="1" dirty="0" smtClean="0"/>
                        <a:t>Inhibiteurs sélectifs de la recapture de la 5-HT</a:t>
                      </a:r>
                      <a:r>
                        <a:rPr lang="fr-FR" sz="1600" b="1" baseline="0" dirty="0" smtClean="0"/>
                        <a:t> </a:t>
                      </a:r>
                      <a:r>
                        <a:rPr lang="fr-FR" sz="1600" baseline="0" dirty="0" smtClean="0">
                          <a:solidFill>
                            <a:srgbClr val="FF0000"/>
                          </a:solidFill>
                        </a:rPr>
                        <a:t>(IRS</a:t>
                      </a:r>
                      <a:r>
                        <a:rPr lang="fr-FR" sz="1600" baseline="0" dirty="0" smtClean="0"/>
                        <a:t>, </a:t>
                      </a:r>
                      <a:r>
                        <a:rPr lang="fr-FR" sz="1600" baseline="0" dirty="0" err="1" smtClean="0"/>
                        <a:t>exp</a:t>
                      </a:r>
                      <a:r>
                        <a:rPr lang="fr-FR" sz="1600" baseline="0" dirty="0" smtClean="0"/>
                        <a:t>: </a:t>
                      </a:r>
                      <a:r>
                        <a:rPr lang="fr-FR" sz="1600" b="1" baseline="0" dirty="0" err="1" smtClean="0"/>
                        <a:t>fluoxétine</a:t>
                      </a:r>
                      <a:r>
                        <a:rPr lang="fr-FR" sz="1600" b="1" baseline="0" dirty="0" smtClean="0"/>
                        <a:t>, </a:t>
                      </a:r>
                      <a:r>
                        <a:rPr lang="fr-FR" sz="1600" b="1" baseline="0" dirty="0" err="1" smtClean="0"/>
                        <a:t>paroxétine</a:t>
                      </a:r>
                      <a:r>
                        <a:rPr lang="fr-FR" sz="1600" baseline="0" dirty="0" smtClean="0"/>
                        <a:t>)</a:t>
                      </a:r>
                      <a:endParaRPr lang="fr-FR" sz="1600" dirty="0"/>
                    </a:p>
                  </a:txBody>
                  <a:tcPr/>
                </a:tc>
              </a:tr>
              <a:tr h="773917"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4. Catabolisme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Inhibition de la désamination oxydative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fr-FR" sz="1600" b="1" dirty="0" smtClean="0"/>
                        <a:t> Inhibiteurs non sélectifs: IMAO classiques</a:t>
                      </a:r>
                      <a:r>
                        <a:rPr lang="fr-FR" sz="1600" b="0" dirty="0" smtClean="0"/>
                        <a:t>, agissant sur les</a:t>
                      </a:r>
                      <a:r>
                        <a:rPr lang="fr-FR" sz="1600" b="0" baseline="0" dirty="0" smtClean="0"/>
                        <a:t> 2 formes de l’enzyme: MAO-A, MAO-B)</a:t>
                      </a:r>
                      <a:r>
                        <a:rPr lang="fr-FR" sz="1600" b="1" dirty="0" smtClean="0"/>
                        <a:t> </a:t>
                      </a:r>
                      <a:r>
                        <a:rPr lang="fr-FR" sz="1600" b="0" dirty="0" err="1" smtClean="0"/>
                        <a:t>exp</a:t>
                      </a:r>
                      <a:r>
                        <a:rPr lang="fr-FR" sz="1600" b="0" dirty="0" smtClean="0"/>
                        <a:t>:</a:t>
                      </a:r>
                      <a:r>
                        <a:rPr lang="fr-FR" sz="1600" b="0" baseline="0" dirty="0" smtClean="0"/>
                        <a:t> </a:t>
                      </a:r>
                      <a:r>
                        <a:rPr lang="fr-FR" sz="1600" b="1" baseline="0" dirty="0" err="1" smtClean="0"/>
                        <a:t>iproniazide</a:t>
                      </a:r>
                      <a:r>
                        <a:rPr lang="fr-FR" sz="1600" b="0" baseline="0" dirty="0" smtClean="0"/>
                        <a:t> (</a:t>
                      </a:r>
                      <a:r>
                        <a:rPr lang="fr-FR" sz="1600" b="0" baseline="0" dirty="0" smtClean="0">
                          <a:solidFill>
                            <a:srgbClr val="FF0000"/>
                          </a:solidFill>
                        </a:rPr>
                        <a:t>AD</a:t>
                      </a:r>
                      <a:r>
                        <a:rPr lang="fr-FR" sz="1600" b="0" baseline="0" dirty="0" smtClean="0"/>
                        <a:t>)</a:t>
                      </a:r>
                      <a:endParaRPr lang="fr-FR" sz="1600" b="1" dirty="0" smtClean="0"/>
                    </a:p>
                    <a:p>
                      <a:pPr>
                        <a:buFontTx/>
                        <a:buChar char="-"/>
                      </a:pPr>
                      <a:r>
                        <a:rPr lang="fr-FR" sz="1600" dirty="0" smtClean="0"/>
                        <a:t> </a:t>
                      </a:r>
                      <a:r>
                        <a:rPr lang="fr-FR" sz="1600" b="1" dirty="0" smtClean="0"/>
                        <a:t>Inhibiteurs sélectifs:</a:t>
                      </a:r>
                      <a:r>
                        <a:rPr lang="fr-FR" sz="1600" b="1" baseline="0" dirty="0" smtClean="0"/>
                        <a:t> IMAO de nouvelle génération: </a:t>
                      </a:r>
                      <a:r>
                        <a:rPr lang="fr-FR" sz="1600" b="0" baseline="0" dirty="0" smtClean="0"/>
                        <a:t>inhibent l’</a:t>
                      </a:r>
                      <a:r>
                        <a:rPr lang="fr-FR" sz="1600" b="0" baseline="0" dirty="0" err="1" smtClean="0"/>
                        <a:t>isoenzyme</a:t>
                      </a:r>
                      <a:r>
                        <a:rPr lang="fr-FR" sz="1600" b="0" baseline="0" dirty="0" smtClean="0"/>
                        <a:t> de type A: MAO-A; </a:t>
                      </a:r>
                      <a:r>
                        <a:rPr lang="fr-FR" sz="1600" b="0" baseline="0" dirty="0" err="1" smtClean="0"/>
                        <a:t>exp</a:t>
                      </a:r>
                      <a:r>
                        <a:rPr lang="fr-FR" sz="1600" b="0" baseline="0" dirty="0" smtClean="0"/>
                        <a:t>: </a:t>
                      </a:r>
                      <a:r>
                        <a:rPr lang="fr-FR" sz="1600" b="1" baseline="0" dirty="0" err="1" smtClean="0"/>
                        <a:t>toloxatone</a:t>
                      </a:r>
                      <a:r>
                        <a:rPr lang="fr-FR" sz="1600" b="0" baseline="0" dirty="0" smtClean="0"/>
                        <a:t> (</a:t>
                      </a:r>
                      <a:r>
                        <a:rPr lang="fr-FR" sz="1600" b="0" baseline="0" dirty="0" smtClean="0">
                          <a:solidFill>
                            <a:srgbClr val="FF0000"/>
                          </a:solidFill>
                        </a:rPr>
                        <a:t>AD</a:t>
                      </a:r>
                      <a:r>
                        <a:rPr lang="fr-FR" sz="1600" b="0" baseline="0" dirty="0" smtClean="0"/>
                        <a:t>)</a:t>
                      </a:r>
                      <a:endParaRPr lang="fr-FR" sz="16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12648" y="332656"/>
            <a:ext cx="81534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600" dirty="0" smtClean="0"/>
              <a:t>II/ </a:t>
            </a:r>
            <a:r>
              <a:rPr lang="fr-FR" sz="3600" u="sng" dirty="0" smtClean="0"/>
              <a:t>Agents pharmacologiques affectant la transmission sérotoninergique</a:t>
            </a:r>
            <a:r>
              <a:rPr lang="fr-FR" sz="3600" dirty="0" smtClean="0"/>
              <a:t>:</a:t>
            </a:r>
            <a:r>
              <a:rPr lang="fr-FR" sz="4900" dirty="0" smtClean="0"/>
              <a:t/>
            </a:r>
            <a:br>
              <a:rPr lang="fr-FR" sz="4900" dirty="0" smtClean="0"/>
            </a:br>
            <a:r>
              <a:rPr lang="fr-FR" sz="4900" dirty="0" smtClean="0"/>
              <a:t>	</a:t>
            </a:r>
            <a:r>
              <a:rPr lang="fr-FR" sz="3600" i="1" dirty="0" smtClean="0"/>
              <a:t>A. Agents modifiant le métabolisme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467544" y="651605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* Arrêt de commercialisation 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ce réservé du contenu 4"/>
          <p:cNvGraphicFramePr>
            <a:graphicFrameLocks noGrp="1"/>
          </p:cNvGraphicFramePr>
          <p:nvPr>
            <p:ph sz="quarter" idx="1"/>
          </p:nvPr>
        </p:nvGraphicFramePr>
        <p:xfrm>
          <a:off x="-1" y="2708920"/>
          <a:ext cx="9108505" cy="40984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399"/>
                <a:gridCol w="1307012"/>
                <a:gridCol w="1905800"/>
                <a:gridCol w="1482404"/>
                <a:gridCol w="1577627"/>
                <a:gridCol w="1601263"/>
              </a:tblGrid>
              <a:tr h="451323">
                <a:tc rowSpan="2">
                  <a:txBody>
                    <a:bodyPr/>
                    <a:lstStyle/>
                    <a:p>
                      <a:r>
                        <a:rPr lang="fr-FR" dirty="0" smtClean="0"/>
                        <a:t>Récepteur (sous type)</a:t>
                      </a:r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fr-FR" dirty="0" smtClean="0"/>
                        <a:t>Protéine G/ effecteur (second messager)</a:t>
                      </a:r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fr-FR" dirty="0" smtClean="0"/>
                        <a:t>Mécanisme de transduction</a:t>
                      </a:r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fr-FR" dirty="0" smtClean="0"/>
                        <a:t>Effet biologique de la 5-HT</a:t>
                      </a:r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dirty="0" smtClean="0"/>
                        <a:t>Agents pharmacologiques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995383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dirty="0" smtClean="0"/>
                        <a:t>       Ag                    </a:t>
                      </a:r>
                      <a:r>
                        <a:rPr lang="fr-FR" dirty="0" err="1" smtClean="0"/>
                        <a:t>Atg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1446706">
                <a:tc>
                  <a:txBody>
                    <a:bodyPr/>
                    <a:lstStyle/>
                    <a:p>
                      <a:r>
                        <a:rPr lang="fr-FR" dirty="0" smtClean="0"/>
                        <a:t>5-HT</a:t>
                      </a:r>
                      <a:r>
                        <a:rPr lang="fr-FR" sz="1400" dirty="0" smtClean="0"/>
                        <a:t>1</a:t>
                      </a:r>
                      <a:r>
                        <a:rPr lang="fr-FR" dirty="0" smtClean="0"/>
                        <a:t> (1A)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Gi/AC</a:t>
                      </a:r>
                    </a:p>
                    <a:p>
                      <a:pPr algn="ctr"/>
                      <a:r>
                        <a:rPr lang="fr-FR" dirty="0" err="1" smtClean="0"/>
                        <a:t>AMPc</a:t>
                      </a:r>
                      <a:endParaRPr lang="fr-FR" dirty="0" smtClean="0"/>
                    </a:p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fr-FR" dirty="0" smtClean="0"/>
                        <a:t> PKA inactivée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fr-FR" baseline="0" dirty="0" smtClean="0"/>
                        <a:t> </a:t>
                      </a:r>
                      <a:r>
                        <a:rPr lang="fr-FR" dirty="0" smtClean="0"/>
                        <a:t>Conductance K+</a:t>
                      </a:r>
                    </a:p>
                    <a:p>
                      <a:pPr>
                        <a:buFontTx/>
                        <a:buNone/>
                      </a:pPr>
                      <a:endParaRPr lang="fr-FR" dirty="0" smtClean="0"/>
                    </a:p>
                    <a:p>
                      <a:pPr>
                        <a:buFontTx/>
                        <a:buNone/>
                      </a:pPr>
                      <a:endParaRPr lang="fr-FR" dirty="0" smtClean="0"/>
                    </a:p>
                    <a:p>
                      <a:pPr>
                        <a:buFontTx/>
                        <a:buNone/>
                      </a:pPr>
                      <a:r>
                        <a:rPr lang="fr-FR" b="1" dirty="0" smtClean="0"/>
                        <a:t>Hyperpolarisation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Action inhibitrice sur l’anxiété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Buspirone</a:t>
                      </a:r>
                      <a:endParaRPr lang="fr-FR" dirty="0" smtClean="0"/>
                    </a:p>
                    <a:p>
                      <a:pPr algn="ctr"/>
                      <a:r>
                        <a:rPr lang="fr-FR" dirty="0" smtClean="0"/>
                        <a:t>(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anxiolytique</a:t>
                      </a:r>
                      <a:r>
                        <a:rPr lang="fr-FR" dirty="0" smtClean="0"/>
                        <a:t>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778996">
                <a:tc>
                  <a:txBody>
                    <a:bodyPr/>
                    <a:lstStyle/>
                    <a:p>
                      <a:r>
                        <a:rPr lang="fr-FR" dirty="0" smtClean="0"/>
                        <a:t>5-HT</a:t>
                      </a:r>
                      <a:r>
                        <a:rPr lang="fr-FR" sz="1400" dirty="0" smtClean="0"/>
                        <a:t>2</a:t>
                      </a:r>
                      <a:r>
                        <a:rPr lang="fr-FR" dirty="0" smtClean="0"/>
                        <a:t> (2A)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Arial" pitchFamily="34" charset="0"/>
                          <a:cs typeface="Arial" pitchFamily="34" charset="0"/>
                        </a:rPr>
                        <a:t>??</a:t>
                      </a:r>
                      <a:endParaRPr lang="fr-F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   Transmission </a:t>
                      </a:r>
                      <a:r>
                        <a:rPr lang="fr-FR" dirty="0" err="1" smtClean="0"/>
                        <a:t>glutamatergique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Perturbations psychiques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LSD</a:t>
                      </a:r>
                    </a:p>
                    <a:p>
                      <a:pPr algn="ctr"/>
                      <a:r>
                        <a:rPr lang="fr-FR" dirty="0" smtClean="0"/>
                        <a:t>(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hallucinogène</a:t>
                      </a:r>
                      <a:r>
                        <a:rPr lang="fr-FR" dirty="0" smtClean="0"/>
                        <a:t>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Clozapine</a:t>
                      </a:r>
                      <a:endParaRPr lang="fr-FR" dirty="0" smtClean="0"/>
                    </a:p>
                    <a:p>
                      <a:pPr>
                        <a:buFontTx/>
                        <a:buChar char="-"/>
                      </a:pP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Rispéridone</a:t>
                      </a:r>
                      <a:endParaRPr lang="fr-FR" dirty="0" smtClean="0"/>
                    </a:p>
                    <a:p>
                      <a:pPr>
                        <a:buFontTx/>
                        <a:buNone/>
                      </a:pPr>
                      <a:r>
                        <a:rPr lang="fr-FR" dirty="0" smtClean="0"/>
                        <a:t>(</a:t>
                      </a:r>
                      <a:r>
                        <a:rPr lang="fr-FR" dirty="0" err="1" smtClean="0">
                          <a:solidFill>
                            <a:srgbClr val="FF0000"/>
                          </a:solidFill>
                        </a:rPr>
                        <a:t>Antipsychoti-ques</a:t>
                      </a:r>
                      <a:r>
                        <a:rPr lang="fr-FR" dirty="0" smtClean="0"/>
                        <a:t>)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12648" y="332656"/>
            <a:ext cx="81534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600" dirty="0" smtClean="0"/>
              <a:t>II/ </a:t>
            </a:r>
            <a:r>
              <a:rPr lang="fr-FR" sz="3600" u="sng" dirty="0" smtClean="0"/>
              <a:t>Agents pharmacologiques affectant la transmission sérotoninergique</a:t>
            </a:r>
            <a:r>
              <a:rPr lang="fr-FR" sz="3600" dirty="0" smtClean="0"/>
              <a:t>:</a:t>
            </a:r>
            <a:r>
              <a:rPr lang="fr-FR" sz="4900" dirty="0" smtClean="0"/>
              <a:t/>
            </a:r>
            <a:br>
              <a:rPr lang="fr-FR" sz="4900" dirty="0" smtClean="0"/>
            </a:br>
            <a:r>
              <a:rPr lang="fr-FR" sz="4900" dirty="0" smtClean="0"/>
              <a:t>	</a:t>
            </a:r>
            <a:r>
              <a:rPr lang="fr-FR" sz="3600" i="1" dirty="0" smtClean="0"/>
              <a:t>B. Agents agissant sur les récepteurs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2915816" y="1844824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FF0000"/>
                </a:solidFill>
              </a:rPr>
              <a:t>Sérotonine et SNC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7" name="Flèche vers le bas 6"/>
          <p:cNvSpPr/>
          <p:nvPr/>
        </p:nvSpPr>
        <p:spPr>
          <a:xfrm flipH="1">
            <a:off x="1403648" y="4509120"/>
            <a:ext cx="117727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vers le bas 7"/>
          <p:cNvSpPr/>
          <p:nvPr/>
        </p:nvSpPr>
        <p:spPr>
          <a:xfrm flipH="1">
            <a:off x="3419868" y="4797152"/>
            <a:ext cx="144019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vers le haut 8"/>
          <p:cNvSpPr/>
          <p:nvPr/>
        </p:nvSpPr>
        <p:spPr>
          <a:xfrm>
            <a:off x="2627784" y="5661248"/>
            <a:ext cx="144016" cy="28803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 txBox="1">
            <a:spLocks noGrp="1"/>
          </p:cNvSpPr>
          <p:nvPr>
            <p:ph sz="quarter" idx="1"/>
          </p:nvPr>
        </p:nvSpPr>
        <p:spPr>
          <a:xfrm>
            <a:off x="2627784" y="1628800"/>
            <a:ext cx="3599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fr-FR" sz="2800" b="1" dirty="0" smtClean="0">
                <a:solidFill>
                  <a:srgbClr val="FF0000"/>
                </a:solidFill>
              </a:rPr>
              <a:t>Sérotonine et migraine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612648" y="350168"/>
            <a:ext cx="81534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600" dirty="0" smtClean="0"/>
              <a:t>II/ </a:t>
            </a:r>
            <a:r>
              <a:rPr lang="fr-FR" sz="3600" u="sng" dirty="0" smtClean="0"/>
              <a:t>Agents pharmacologiques affectant la transmission sérotoninergique</a:t>
            </a:r>
            <a:r>
              <a:rPr lang="fr-FR" sz="3600" dirty="0" smtClean="0"/>
              <a:t>:</a:t>
            </a:r>
            <a:r>
              <a:rPr lang="fr-FR" sz="4900" dirty="0" smtClean="0"/>
              <a:t/>
            </a:r>
            <a:br>
              <a:rPr lang="fr-FR" sz="4900" dirty="0" smtClean="0"/>
            </a:br>
            <a:r>
              <a:rPr lang="fr-FR" sz="4900" dirty="0" smtClean="0"/>
              <a:t>	</a:t>
            </a:r>
            <a:r>
              <a:rPr lang="fr-FR" sz="3600" i="1" dirty="0" smtClean="0"/>
              <a:t>B. Agents agissant sur les récepteurs</a:t>
            </a:r>
            <a:endParaRPr lang="fr-FR" dirty="0"/>
          </a:p>
        </p:txBody>
      </p:sp>
      <p:graphicFrame>
        <p:nvGraphicFramePr>
          <p:cNvPr id="6" name="Espace réservé du contenu 4"/>
          <p:cNvGraphicFramePr>
            <a:graphicFrameLocks/>
          </p:cNvGraphicFramePr>
          <p:nvPr/>
        </p:nvGraphicFramePr>
        <p:xfrm>
          <a:off x="-1" y="2204864"/>
          <a:ext cx="9108505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399"/>
                <a:gridCol w="1307012"/>
                <a:gridCol w="1905800"/>
                <a:gridCol w="1564950"/>
                <a:gridCol w="1728192"/>
                <a:gridCol w="1368152"/>
              </a:tblGrid>
              <a:tr h="451323">
                <a:tc rowSpan="2">
                  <a:txBody>
                    <a:bodyPr/>
                    <a:lstStyle/>
                    <a:p>
                      <a:r>
                        <a:rPr lang="fr-FR" dirty="0" smtClean="0"/>
                        <a:t>Récepteur (sous type)</a:t>
                      </a:r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fr-FR" dirty="0" smtClean="0"/>
                        <a:t>Protéine G/ effecteur (second messager)</a:t>
                      </a:r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fr-FR" dirty="0" smtClean="0"/>
                        <a:t>Mécanisme de transduction</a:t>
                      </a:r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fr-FR" dirty="0" smtClean="0"/>
                        <a:t>Effet biologique de la 5-HT</a:t>
                      </a:r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dirty="0" smtClean="0"/>
                        <a:t>Agents pharmacologiques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700805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dirty="0" smtClean="0"/>
                        <a:t>       Ag                    </a:t>
                      </a:r>
                      <a:r>
                        <a:rPr lang="fr-FR" dirty="0" err="1" smtClean="0"/>
                        <a:t>Atg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1446706">
                <a:tc>
                  <a:txBody>
                    <a:bodyPr/>
                    <a:lstStyle/>
                    <a:p>
                      <a:r>
                        <a:rPr lang="fr-FR" dirty="0" smtClean="0"/>
                        <a:t>5-HT</a:t>
                      </a:r>
                      <a:r>
                        <a:rPr lang="fr-FR" sz="1400" dirty="0" smtClean="0"/>
                        <a:t>1</a:t>
                      </a:r>
                      <a:r>
                        <a:rPr lang="fr-FR" dirty="0" smtClean="0"/>
                        <a:t> (1B/1D)</a:t>
                      </a:r>
                    </a:p>
                    <a:p>
                      <a:r>
                        <a:rPr lang="fr-FR" dirty="0" smtClean="0"/>
                        <a:t>Vaisseaux sanguins crâniens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Gi/AC</a:t>
                      </a:r>
                    </a:p>
                    <a:p>
                      <a:pPr algn="ctr"/>
                      <a:endParaRPr lang="fr-FR" dirty="0" smtClean="0"/>
                    </a:p>
                    <a:p>
                      <a:pPr algn="ctr"/>
                      <a:r>
                        <a:rPr lang="fr-FR" dirty="0" err="1" smtClean="0"/>
                        <a:t>AMPc</a:t>
                      </a:r>
                      <a:endParaRPr lang="fr-FR" dirty="0" smtClean="0"/>
                    </a:p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fr-FR" b="1" dirty="0" smtClean="0"/>
                    </a:p>
                    <a:p>
                      <a:pPr>
                        <a:buFontTx/>
                        <a:buNone/>
                      </a:pPr>
                      <a:endParaRPr lang="fr-FR" b="1" dirty="0" smtClean="0"/>
                    </a:p>
                    <a:p>
                      <a:pPr>
                        <a:buFontTx/>
                        <a:buNone/>
                      </a:pPr>
                      <a:r>
                        <a:rPr lang="fr-FR" b="1" dirty="0" smtClean="0"/>
                        <a:t>     </a:t>
                      </a:r>
                      <a:r>
                        <a:rPr lang="fr-FR" b="0" dirty="0" smtClean="0"/>
                        <a:t>Vasodilatation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Vaso-constriction</a:t>
                      </a:r>
                      <a:r>
                        <a:rPr lang="fr-FR" baseline="0" dirty="0" smtClean="0"/>
                        <a:t> cérébrale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Triptans</a:t>
                      </a:r>
                      <a:r>
                        <a:rPr lang="fr-FR" dirty="0" smtClean="0"/>
                        <a:t> </a:t>
                      </a:r>
                    </a:p>
                    <a:p>
                      <a:pPr algn="ctr"/>
                      <a:r>
                        <a:rPr lang="fr-FR" dirty="0" smtClean="0"/>
                        <a:t>(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Antimigraineux</a:t>
                      </a:r>
                      <a:r>
                        <a:rPr lang="fr-FR" dirty="0" smtClean="0"/>
                        <a:t>)</a:t>
                      </a:r>
                    </a:p>
                    <a:p>
                      <a:pPr algn="ctr"/>
                      <a:r>
                        <a:rPr lang="fr-FR" dirty="0" smtClean="0"/>
                        <a:t>Médicaments</a:t>
                      </a:r>
                      <a:r>
                        <a:rPr lang="fr-FR" baseline="0" dirty="0" smtClean="0"/>
                        <a:t> de la crise de migraine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1338726">
                <a:tc>
                  <a:txBody>
                    <a:bodyPr/>
                    <a:lstStyle/>
                    <a:p>
                      <a:r>
                        <a:rPr lang="fr-FR" dirty="0" smtClean="0"/>
                        <a:t>5-HT</a:t>
                      </a:r>
                      <a:r>
                        <a:rPr lang="fr-FR" sz="1400" dirty="0" smtClean="0"/>
                        <a:t>2</a:t>
                      </a:r>
                      <a:r>
                        <a:rPr lang="fr-FR" dirty="0" smtClean="0"/>
                        <a:t> (2B/2C)</a:t>
                      </a:r>
                    </a:p>
                    <a:p>
                      <a:r>
                        <a:rPr lang="fr-FR" dirty="0" smtClean="0"/>
                        <a:t>Vaisseaux sanguins crâniens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Arial" pitchFamily="34" charset="0"/>
                          <a:cs typeface="Arial" pitchFamily="34" charset="0"/>
                        </a:rPr>
                        <a:t>Gq</a:t>
                      </a:r>
                      <a:r>
                        <a:rPr lang="fr-FR" dirty="0" smtClean="0">
                          <a:latin typeface="Arial" pitchFamily="34" charset="0"/>
                          <a:cs typeface="Arial" pitchFamily="34" charset="0"/>
                        </a:rPr>
                        <a:t>/PLC</a:t>
                      </a:r>
                    </a:p>
                    <a:p>
                      <a:pPr algn="ctr"/>
                      <a:endParaRPr lang="fr-FR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fr-FR" dirty="0" smtClean="0">
                          <a:latin typeface="Arial" pitchFamily="34" charset="0"/>
                          <a:cs typeface="Arial" pitchFamily="34" charset="0"/>
                        </a:rPr>
                        <a:t>IP </a:t>
                      </a:r>
                      <a:r>
                        <a:rPr lang="fr-FR" sz="1400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fr-F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fr-FR" dirty="0" smtClean="0"/>
                        <a:t> Ca</a:t>
                      </a:r>
                      <a:r>
                        <a:rPr lang="fr-FR" baseline="30000" dirty="0" smtClean="0"/>
                        <a:t>2+-</a:t>
                      </a:r>
                      <a:r>
                        <a:rPr lang="fr-FR" dirty="0" smtClean="0"/>
                        <a:t>calmoduline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fr-FR" dirty="0" smtClean="0"/>
                        <a:t> Activation NO-</a:t>
                      </a:r>
                      <a:r>
                        <a:rPr lang="fr-FR" dirty="0" err="1" smtClean="0"/>
                        <a:t>synthase</a:t>
                      </a:r>
                      <a:endParaRPr lang="fr-FR" dirty="0" smtClean="0"/>
                    </a:p>
                    <a:p>
                      <a:pPr>
                        <a:buFontTx/>
                        <a:buChar char="-"/>
                      </a:pPr>
                      <a:r>
                        <a:rPr lang="fr-FR" dirty="0" smtClean="0"/>
                        <a:t> NO (gaz)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fr-FR" dirty="0" smtClean="0"/>
                        <a:t> Activation du </a:t>
                      </a:r>
                      <a:r>
                        <a:rPr lang="fr-FR" dirty="0" err="1" smtClean="0"/>
                        <a:t>Gc</a:t>
                      </a:r>
                      <a:r>
                        <a:rPr lang="fr-FR" dirty="0" smtClean="0"/>
                        <a:t> 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fr-FR" dirty="0" smtClean="0"/>
                        <a:t>(GTP          </a:t>
                      </a:r>
                      <a:r>
                        <a:rPr lang="fr-FR" dirty="0" err="1" smtClean="0"/>
                        <a:t>GMPc</a:t>
                      </a:r>
                      <a:r>
                        <a:rPr lang="fr-FR" dirty="0" smtClean="0"/>
                        <a:t>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Vasodilatation crânienne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fr-FR" sz="1600" dirty="0" err="1" smtClean="0"/>
                        <a:t>Pizotifène</a:t>
                      </a:r>
                      <a:endParaRPr lang="fr-FR" sz="1600" dirty="0" smtClean="0"/>
                    </a:p>
                    <a:p>
                      <a:pPr>
                        <a:buFontTx/>
                        <a:buNone/>
                      </a:pPr>
                      <a:r>
                        <a:rPr lang="fr-FR" sz="1600" dirty="0" err="1" smtClean="0"/>
                        <a:t>Méthylsergide</a:t>
                      </a:r>
                      <a:endParaRPr lang="fr-FR" sz="1600" dirty="0" smtClean="0"/>
                    </a:p>
                    <a:p>
                      <a:pPr algn="ctr"/>
                      <a:r>
                        <a:rPr lang="fr-FR" sz="1600" dirty="0" err="1" smtClean="0">
                          <a:solidFill>
                            <a:srgbClr val="FF0000"/>
                          </a:solidFill>
                        </a:rPr>
                        <a:t>Antimigrainex</a:t>
                      </a:r>
                      <a:endParaRPr lang="fr-FR" sz="1600" dirty="0" smtClean="0"/>
                    </a:p>
                    <a:p>
                      <a:pPr algn="ctr"/>
                      <a:r>
                        <a:rPr lang="fr-FR" sz="1600" dirty="0" smtClean="0"/>
                        <a:t>Médicaments</a:t>
                      </a:r>
                      <a:r>
                        <a:rPr lang="fr-FR" sz="1600" baseline="0" dirty="0" smtClean="0"/>
                        <a:t> préventifs de la migraine</a:t>
                      </a:r>
                      <a:endParaRPr lang="fr-FR" sz="16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Flèche vers le bas 6"/>
          <p:cNvSpPr/>
          <p:nvPr/>
        </p:nvSpPr>
        <p:spPr>
          <a:xfrm flipH="1">
            <a:off x="1403648" y="4005064"/>
            <a:ext cx="117727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vers le bas 7"/>
          <p:cNvSpPr/>
          <p:nvPr/>
        </p:nvSpPr>
        <p:spPr>
          <a:xfrm flipH="1">
            <a:off x="2699792" y="4005064"/>
            <a:ext cx="117727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 vers le bas 9"/>
          <p:cNvSpPr/>
          <p:nvPr/>
        </p:nvSpPr>
        <p:spPr>
          <a:xfrm flipH="1">
            <a:off x="1475656" y="5445224"/>
            <a:ext cx="117727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droite 10"/>
          <p:cNvSpPr/>
          <p:nvPr/>
        </p:nvSpPr>
        <p:spPr>
          <a:xfrm>
            <a:off x="3203848" y="6309320"/>
            <a:ext cx="432048" cy="1886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12648" y="350168"/>
            <a:ext cx="81534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600" dirty="0" smtClean="0"/>
              <a:t>II/ </a:t>
            </a:r>
            <a:r>
              <a:rPr lang="fr-FR" sz="3600" u="sng" dirty="0" smtClean="0"/>
              <a:t>Agents pharmacologiques affectant la transmission sérotoninergique</a:t>
            </a:r>
            <a:r>
              <a:rPr lang="fr-FR" sz="3600" dirty="0" smtClean="0"/>
              <a:t>:</a:t>
            </a:r>
            <a:r>
              <a:rPr lang="fr-FR" sz="4900" dirty="0" smtClean="0"/>
              <a:t/>
            </a:r>
            <a:br>
              <a:rPr lang="fr-FR" sz="4900" dirty="0" smtClean="0"/>
            </a:br>
            <a:r>
              <a:rPr lang="fr-FR" sz="4900" dirty="0" smtClean="0"/>
              <a:t>	</a:t>
            </a:r>
            <a:r>
              <a:rPr lang="fr-FR" sz="3600" i="1" dirty="0" smtClean="0"/>
              <a:t>B. Agents agissant sur les récepteurs</a:t>
            </a:r>
            <a:endParaRPr lang="fr-FR" dirty="0"/>
          </a:p>
        </p:txBody>
      </p:sp>
      <p:sp>
        <p:nvSpPr>
          <p:cNvPr id="6" name="Espace réservé du contenu 3"/>
          <p:cNvSpPr txBox="1">
            <a:spLocks/>
          </p:cNvSpPr>
          <p:nvPr/>
        </p:nvSpPr>
        <p:spPr>
          <a:xfrm>
            <a:off x="2627784" y="1556792"/>
            <a:ext cx="4176464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Sérotonine et</a:t>
            </a:r>
            <a:r>
              <a:rPr kumimoji="0" lang="fr-FR" sz="2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tube digestif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Espace réservé du contenu 4"/>
          <p:cNvGraphicFramePr>
            <a:graphicFrameLocks/>
          </p:cNvGraphicFramePr>
          <p:nvPr/>
        </p:nvGraphicFramePr>
        <p:xfrm>
          <a:off x="-1" y="2060848"/>
          <a:ext cx="9108505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399"/>
                <a:gridCol w="1307012"/>
                <a:gridCol w="1905800"/>
                <a:gridCol w="1348926"/>
                <a:gridCol w="1800200"/>
                <a:gridCol w="1512168"/>
              </a:tblGrid>
              <a:tr h="451323">
                <a:tc rowSpan="2">
                  <a:txBody>
                    <a:bodyPr/>
                    <a:lstStyle/>
                    <a:p>
                      <a:r>
                        <a:rPr lang="fr-FR" dirty="0" smtClean="0"/>
                        <a:t>Récepteur (sous type)</a:t>
                      </a:r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fr-FR" dirty="0" smtClean="0"/>
                        <a:t>Protéine G/ effecteur (second messager)</a:t>
                      </a:r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fr-FR" dirty="0" smtClean="0"/>
                        <a:t>Mécanisme de transduction</a:t>
                      </a:r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fr-FR" dirty="0" smtClean="0"/>
                        <a:t>Effet biologique de la 5-HT</a:t>
                      </a:r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dirty="0" smtClean="0"/>
                        <a:t>Agents pharmacologiques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700805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dirty="0" smtClean="0"/>
                        <a:t>       Ag                    </a:t>
                      </a:r>
                      <a:r>
                        <a:rPr lang="fr-FR" dirty="0" err="1" smtClean="0"/>
                        <a:t>Atg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1446706">
                <a:tc>
                  <a:txBody>
                    <a:bodyPr/>
                    <a:lstStyle/>
                    <a:p>
                      <a:r>
                        <a:rPr lang="fr-FR" dirty="0" smtClean="0"/>
                        <a:t>5-HT</a:t>
                      </a:r>
                      <a:r>
                        <a:rPr lang="fr-FR" sz="1400" dirty="0" smtClean="0"/>
                        <a:t>3</a:t>
                      </a:r>
                    </a:p>
                    <a:p>
                      <a:r>
                        <a:rPr lang="fr-FR" sz="1400" dirty="0" smtClean="0"/>
                        <a:t>(Fibres sensitives extrinsèques du tube digestif)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Entrée</a:t>
                      </a:r>
                      <a:r>
                        <a:rPr lang="fr-FR" baseline="0" dirty="0" smtClean="0"/>
                        <a:t> des cations Na</a:t>
                      </a:r>
                      <a:r>
                        <a:rPr lang="fr-FR" baseline="30000" dirty="0" smtClean="0"/>
                        <a:t>+</a:t>
                      </a:r>
                      <a:endParaRPr lang="fr-FR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r>
                        <a:rPr lang="fr-FR" b="0" dirty="0" smtClean="0"/>
                        <a:t>Dépolarisation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Effet émétisant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Les </a:t>
                      </a:r>
                      <a:r>
                        <a:rPr lang="fr-FR" dirty="0" err="1" smtClean="0"/>
                        <a:t>sétrons</a:t>
                      </a:r>
                      <a:endParaRPr lang="fr-FR" dirty="0" smtClean="0"/>
                    </a:p>
                    <a:p>
                      <a:pPr algn="ctr"/>
                      <a:r>
                        <a:rPr lang="fr-FR" dirty="0" err="1" smtClean="0"/>
                        <a:t>Exp</a:t>
                      </a:r>
                      <a:r>
                        <a:rPr lang="fr-FR" dirty="0" smtClean="0"/>
                        <a:t>: </a:t>
                      </a:r>
                      <a:r>
                        <a:rPr lang="fr-FR" dirty="0" err="1" smtClean="0"/>
                        <a:t>granisétron</a:t>
                      </a:r>
                      <a:endParaRPr lang="fr-FR" dirty="0" smtClean="0"/>
                    </a:p>
                    <a:p>
                      <a:pPr algn="ctr"/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Puissants antiémétiques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1338726">
                <a:tc>
                  <a:txBody>
                    <a:bodyPr/>
                    <a:lstStyle/>
                    <a:p>
                      <a:r>
                        <a:rPr lang="fr-FR" dirty="0" smtClean="0"/>
                        <a:t>5-HT</a:t>
                      </a:r>
                      <a:r>
                        <a:rPr lang="fr-FR" sz="1400" dirty="0" smtClean="0"/>
                        <a:t>4</a:t>
                      </a:r>
                    </a:p>
                    <a:p>
                      <a:r>
                        <a:rPr lang="fr-FR" sz="1400" dirty="0" smtClean="0"/>
                        <a:t>(Système nerveux entérique)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+mn-lt"/>
                          <a:cs typeface="Arial" pitchFamily="34" charset="0"/>
                        </a:rPr>
                        <a:t>Gs</a:t>
                      </a:r>
                      <a:r>
                        <a:rPr lang="fr-FR" dirty="0" smtClean="0">
                          <a:latin typeface="+mn-lt"/>
                          <a:cs typeface="Arial" pitchFamily="34" charset="0"/>
                        </a:rPr>
                        <a:t>/AC</a:t>
                      </a:r>
                    </a:p>
                    <a:p>
                      <a:pPr algn="ctr"/>
                      <a:endParaRPr lang="fr-FR" dirty="0" smtClean="0">
                        <a:latin typeface="+mn-lt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fr-FR" dirty="0" err="1" smtClean="0">
                          <a:latin typeface="+mn-lt"/>
                          <a:cs typeface="Arial" pitchFamily="34" charset="0"/>
                        </a:rPr>
                        <a:t>AMPc</a:t>
                      </a:r>
                      <a:endParaRPr lang="fr-FR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fr-FR" dirty="0" smtClean="0"/>
                        <a:t> PKA activée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fr-FR" dirty="0" smtClean="0"/>
                        <a:t>   conductance K+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fr-FR" dirty="0" smtClean="0"/>
                        <a:t> Dépolarisation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fr-FR" dirty="0" smtClean="0"/>
                        <a:t>         PA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fr-FR" dirty="0" smtClean="0"/>
                        <a:t>(fibres nerveuses sensitives)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  <a:p>
                      <a:endParaRPr lang="fr-FR" dirty="0" smtClean="0"/>
                    </a:p>
                    <a:p>
                      <a:r>
                        <a:rPr lang="fr-FR" dirty="0" smtClean="0"/>
                        <a:t>    motricité</a:t>
                      </a:r>
                    </a:p>
                    <a:p>
                      <a:r>
                        <a:rPr lang="fr-FR" dirty="0" smtClean="0"/>
                        <a:t>(œsophage, intestin)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Stimulant la</a:t>
                      </a:r>
                      <a:r>
                        <a:rPr lang="fr-FR" baseline="0" dirty="0" smtClean="0"/>
                        <a:t> motricité G.I</a:t>
                      </a:r>
                    </a:p>
                    <a:p>
                      <a:pPr algn="just">
                        <a:buFontTx/>
                        <a:buChar char="-"/>
                      </a:pPr>
                      <a:r>
                        <a:rPr lang="fr-FR" baseline="0" dirty="0" err="1" smtClean="0"/>
                        <a:t>Métoclopramide</a:t>
                      </a:r>
                      <a:r>
                        <a:rPr lang="fr-FR" baseline="0" dirty="0" smtClean="0"/>
                        <a:t> (</a:t>
                      </a:r>
                      <a:r>
                        <a:rPr lang="fr-FR" baseline="0" dirty="0" smtClean="0">
                          <a:solidFill>
                            <a:srgbClr val="FF0000"/>
                          </a:solidFill>
                        </a:rPr>
                        <a:t>antiémétique</a:t>
                      </a:r>
                      <a:r>
                        <a:rPr lang="fr-FR" baseline="0" dirty="0" smtClean="0"/>
                        <a:t>)</a:t>
                      </a:r>
                    </a:p>
                    <a:p>
                      <a:pPr algn="just">
                        <a:buFontTx/>
                        <a:buChar char="-"/>
                      </a:pPr>
                      <a:r>
                        <a:rPr lang="fr-FR" baseline="0" dirty="0" err="1" smtClean="0"/>
                        <a:t>Cisapride</a:t>
                      </a:r>
                      <a:endParaRPr lang="fr-FR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fr-FR" sz="16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Flèche vers le haut 7"/>
          <p:cNvSpPr/>
          <p:nvPr/>
        </p:nvSpPr>
        <p:spPr>
          <a:xfrm>
            <a:off x="1403648" y="5229200"/>
            <a:ext cx="144016" cy="28803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vers le haut 8"/>
          <p:cNvSpPr/>
          <p:nvPr/>
        </p:nvSpPr>
        <p:spPr>
          <a:xfrm>
            <a:off x="2987824" y="5589240"/>
            <a:ext cx="144016" cy="28803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 vers le bas 9"/>
          <p:cNvSpPr/>
          <p:nvPr/>
        </p:nvSpPr>
        <p:spPr>
          <a:xfrm flipH="1">
            <a:off x="2699791" y="5013176"/>
            <a:ext cx="14401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vers le haut 10"/>
          <p:cNvSpPr/>
          <p:nvPr/>
        </p:nvSpPr>
        <p:spPr>
          <a:xfrm>
            <a:off x="4572000" y="5229200"/>
            <a:ext cx="144016" cy="28803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23528" y="1600200"/>
            <a:ext cx="8496944" cy="506916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fr-FR" sz="2400" dirty="0" smtClean="0"/>
              <a:t>	</a:t>
            </a:r>
            <a:r>
              <a:rPr lang="fr-FR" sz="2600" dirty="0" smtClean="0"/>
              <a:t>Les agents pharmacologiques affectant le métabolisme de la 5-HT et ses récepteurs sont utilisés dans les indications suivantes: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3400" b="1" dirty="0" smtClean="0"/>
              <a:t>Anxiété et dépression:</a:t>
            </a:r>
          </a:p>
          <a:p>
            <a:pPr marL="1965960" lvl="4" indent="-457200"/>
            <a:r>
              <a:rPr lang="fr-FR" sz="2600" dirty="0" smtClean="0"/>
              <a:t>Comme </a:t>
            </a:r>
            <a:r>
              <a:rPr lang="fr-FR" sz="2600" b="1" dirty="0" smtClean="0">
                <a:solidFill>
                  <a:srgbClr val="FF0000"/>
                </a:solidFill>
              </a:rPr>
              <a:t>anxiolytique</a:t>
            </a:r>
            <a:r>
              <a:rPr lang="fr-FR" sz="2600" dirty="0" smtClean="0"/>
              <a:t>: </a:t>
            </a:r>
            <a:r>
              <a:rPr lang="fr-FR" sz="2600" dirty="0" err="1" smtClean="0"/>
              <a:t>buspérone</a:t>
            </a:r>
            <a:r>
              <a:rPr lang="fr-FR" sz="2600" dirty="0" smtClean="0"/>
              <a:t> ( Ag 5-HT1A)</a:t>
            </a:r>
          </a:p>
          <a:p>
            <a:pPr marL="1965960" lvl="4" indent="-457200"/>
            <a:r>
              <a:rPr lang="fr-FR" sz="2600" dirty="0" smtClean="0"/>
              <a:t>Comme </a:t>
            </a:r>
            <a:r>
              <a:rPr lang="fr-FR" sz="2600" b="1" dirty="0" smtClean="0">
                <a:solidFill>
                  <a:srgbClr val="FF0000"/>
                </a:solidFill>
              </a:rPr>
              <a:t>antidépresseur</a:t>
            </a:r>
            <a:r>
              <a:rPr lang="fr-FR" sz="2600" dirty="0" smtClean="0"/>
              <a:t>: en augmentant le taux synaptique de la 5-HT et ceci par différents mécanismes:</a:t>
            </a:r>
          </a:p>
          <a:p>
            <a:pPr marL="2240280" lvl="5" indent="-457200"/>
            <a:r>
              <a:rPr lang="fr-FR" sz="2300" dirty="0" smtClean="0"/>
              <a:t>Accroissement de la synthèse; </a:t>
            </a:r>
            <a:r>
              <a:rPr lang="fr-FR" sz="2300" dirty="0" err="1" smtClean="0"/>
              <a:t>exp</a:t>
            </a:r>
            <a:r>
              <a:rPr lang="fr-FR" sz="2300" dirty="0" smtClean="0"/>
              <a:t>: 5-OH tryptophane</a:t>
            </a:r>
          </a:p>
          <a:p>
            <a:pPr marL="2240280" lvl="5" indent="-457200"/>
            <a:r>
              <a:rPr lang="fr-FR" sz="2300" dirty="0" smtClean="0"/>
              <a:t>Inhibition de sa </a:t>
            </a:r>
            <a:r>
              <a:rPr lang="fr-FR" sz="2300" dirty="0" err="1" smtClean="0"/>
              <a:t>recpature</a:t>
            </a:r>
            <a:r>
              <a:rPr lang="fr-FR" sz="2300" dirty="0" smtClean="0"/>
              <a:t>; </a:t>
            </a:r>
            <a:r>
              <a:rPr lang="fr-FR" sz="2300" dirty="0" err="1" smtClean="0"/>
              <a:t>exp</a:t>
            </a:r>
            <a:r>
              <a:rPr lang="fr-FR" sz="2300" dirty="0" smtClean="0"/>
              <a:t>: les IRS</a:t>
            </a:r>
          </a:p>
          <a:p>
            <a:pPr marL="2240280" lvl="5" indent="-457200"/>
            <a:r>
              <a:rPr lang="fr-FR" sz="2300" dirty="0" smtClean="0"/>
              <a:t>Inhibition de sa dégradation par les MAO; </a:t>
            </a:r>
            <a:r>
              <a:rPr lang="fr-FR" sz="2300" dirty="0" err="1" smtClean="0"/>
              <a:t>exp</a:t>
            </a:r>
            <a:r>
              <a:rPr lang="fr-FR" sz="2300" dirty="0" smtClean="0"/>
              <a:t>: les IMAO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3400" b="1" dirty="0" smtClean="0"/>
              <a:t>Douleurs:</a:t>
            </a:r>
          </a:p>
          <a:p>
            <a:pPr marL="457200" indent="-457200">
              <a:buNone/>
            </a:pPr>
            <a:r>
              <a:rPr lang="fr-FR" sz="3300" dirty="0" smtClean="0"/>
              <a:t>	</a:t>
            </a:r>
            <a:r>
              <a:rPr lang="fr-FR" sz="2600" dirty="0" smtClean="0"/>
              <a:t>Comme </a:t>
            </a:r>
            <a:r>
              <a:rPr lang="fr-FR" sz="2600" b="1" dirty="0" smtClean="0">
                <a:solidFill>
                  <a:srgbClr val="FF0000"/>
                </a:solidFill>
              </a:rPr>
              <a:t>analgésique</a:t>
            </a:r>
            <a:r>
              <a:rPr lang="fr-FR" sz="2600" dirty="0" smtClean="0"/>
              <a:t>, dans le traitement des algies chroniques, en particulier dans les douleurs terminales des cancéreux; </a:t>
            </a:r>
            <a:r>
              <a:rPr lang="fr-FR" sz="2600" dirty="0" err="1" smtClean="0"/>
              <a:t>exp</a:t>
            </a:r>
            <a:r>
              <a:rPr lang="fr-FR" sz="2600" dirty="0" smtClean="0"/>
              <a:t>: </a:t>
            </a:r>
            <a:r>
              <a:rPr lang="fr-FR" sz="2600" dirty="0" err="1" smtClean="0"/>
              <a:t>amitriptyline</a:t>
            </a:r>
            <a:r>
              <a:rPr lang="fr-FR" sz="2600" dirty="0" smtClean="0"/>
              <a:t> (</a:t>
            </a:r>
            <a:r>
              <a:rPr lang="fr-FR" sz="2100" i="1" dirty="0" smtClean="0"/>
              <a:t>inhibition de recapture de la 5-HT, de la NA au niveau médullaire d’où augmentation de la cc synaptique ce qui permet de renforcer le système inhibiteur descendant</a:t>
            </a:r>
            <a:r>
              <a:rPr lang="fr-FR" sz="2600" dirty="0" smtClean="0"/>
              <a:t>) 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fr-FR" sz="3400" b="1" dirty="0" smtClean="0"/>
              <a:t>Obésité:</a:t>
            </a:r>
          </a:p>
          <a:p>
            <a:pPr marL="457200" indent="-457200">
              <a:buNone/>
            </a:pPr>
            <a:r>
              <a:rPr lang="fr-FR" sz="3300" dirty="0" smtClean="0"/>
              <a:t>	</a:t>
            </a:r>
            <a:r>
              <a:rPr lang="fr-FR" sz="2600" dirty="0" smtClean="0"/>
              <a:t>Comme </a:t>
            </a:r>
            <a:r>
              <a:rPr lang="fr-FR" sz="2600" b="1" dirty="0" smtClean="0">
                <a:solidFill>
                  <a:srgbClr val="FF0000"/>
                </a:solidFill>
              </a:rPr>
              <a:t>anorexigène</a:t>
            </a:r>
            <a:r>
              <a:rPr lang="fr-FR" sz="2600" b="1" dirty="0" smtClean="0"/>
              <a:t>,</a:t>
            </a:r>
            <a:r>
              <a:rPr lang="fr-FR" sz="2600" dirty="0" smtClean="0"/>
              <a:t> pour le traitement des obésités simples ou compliqués de l’adulte, en particulier celle des hypertendus ou insuffisants cardiaques. </a:t>
            </a:r>
            <a:r>
              <a:rPr lang="fr-FR" sz="2600" dirty="0" err="1" smtClean="0"/>
              <a:t>Exp</a:t>
            </a:r>
            <a:r>
              <a:rPr lang="fr-FR" sz="2600" dirty="0" smtClean="0"/>
              <a:t>: D-</a:t>
            </a:r>
            <a:r>
              <a:rPr lang="fr-FR" sz="2600" dirty="0" err="1" smtClean="0"/>
              <a:t>fenfluramine</a:t>
            </a:r>
            <a:endParaRPr lang="fr-FR" sz="3600" dirty="0" smtClean="0"/>
          </a:p>
          <a:p>
            <a:pPr marL="457200" indent="-457200">
              <a:buFont typeface="+mj-lt"/>
              <a:buAutoNum type="arabicPeriod"/>
            </a:pPr>
            <a:endParaRPr lang="fr-FR" sz="3600" dirty="0" smtClean="0"/>
          </a:p>
          <a:p>
            <a:pPr>
              <a:buNone/>
            </a:pPr>
            <a:endParaRPr lang="fr-FR" sz="2400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12968" cy="990600"/>
          </a:xfrm>
        </p:spPr>
        <p:txBody>
          <a:bodyPr>
            <a:noAutofit/>
          </a:bodyPr>
          <a:lstStyle/>
          <a:p>
            <a:r>
              <a:rPr lang="fr-FR" sz="4000" dirty="0" smtClean="0"/>
              <a:t>III/ Principales indications thérapeutiques :</a:t>
            </a:r>
            <a:endParaRPr lang="fr-FR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95536" y="1484784"/>
            <a:ext cx="8568952" cy="5373216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fr-FR" sz="2400" b="1" dirty="0" smtClean="0"/>
              <a:t>Troubles digestifs:</a:t>
            </a:r>
          </a:p>
          <a:p>
            <a:pPr marL="1108710" lvl="2" indent="-514350"/>
            <a:r>
              <a:rPr lang="fr-FR" sz="1800" dirty="0" smtClean="0"/>
              <a:t>Comme </a:t>
            </a:r>
            <a:r>
              <a:rPr lang="fr-FR" sz="1800" b="1" dirty="0" smtClean="0">
                <a:solidFill>
                  <a:srgbClr val="FF0000"/>
                </a:solidFill>
              </a:rPr>
              <a:t>stimulant de la motricité gastro-intestinale</a:t>
            </a:r>
            <a:r>
              <a:rPr lang="fr-FR" sz="1800" dirty="0" smtClean="0"/>
              <a:t>, pour le traitement des </a:t>
            </a:r>
            <a:r>
              <a:rPr lang="fr-FR" sz="1800" dirty="0" err="1" smtClean="0"/>
              <a:t>gastroparésies</a:t>
            </a:r>
            <a:r>
              <a:rPr lang="fr-FR" sz="1800" dirty="0" smtClean="0"/>
              <a:t>; </a:t>
            </a:r>
            <a:r>
              <a:rPr lang="fr-FR" sz="1800" dirty="0" err="1" smtClean="0"/>
              <a:t>exp</a:t>
            </a:r>
            <a:r>
              <a:rPr lang="fr-FR" sz="1800" dirty="0" smtClean="0"/>
              <a:t>: </a:t>
            </a:r>
            <a:r>
              <a:rPr lang="fr-FR" sz="1800" dirty="0" err="1" smtClean="0"/>
              <a:t>cisapride</a:t>
            </a:r>
            <a:r>
              <a:rPr lang="fr-FR" sz="1800" dirty="0" smtClean="0"/>
              <a:t> (Ag 5-HT4)</a:t>
            </a:r>
          </a:p>
          <a:p>
            <a:pPr marL="1108710" lvl="2" indent="-514350"/>
            <a:r>
              <a:rPr lang="fr-FR" sz="1800" dirty="0" smtClean="0"/>
              <a:t>Comme </a:t>
            </a:r>
            <a:r>
              <a:rPr lang="fr-FR" sz="1800" b="1" dirty="0" smtClean="0">
                <a:solidFill>
                  <a:srgbClr val="FF0000"/>
                </a:solidFill>
              </a:rPr>
              <a:t>antiémétique</a:t>
            </a:r>
            <a:r>
              <a:rPr lang="fr-FR" sz="1800" dirty="0" smtClean="0"/>
              <a:t>:</a:t>
            </a:r>
          </a:p>
          <a:p>
            <a:pPr marL="1565910" lvl="3" indent="-514350"/>
            <a:r>
              <a:rPr lang="fr-FR" sz="1600" dirty="0" err="1" smtClean="0"/>
              <a:t>Exp</a:t>
            </a:r>
            <a:r>
              <a:rPr lang="fr-FR" sz="1600" dirty="0" smtClean="0"/>
              <a:t>: le </a:t>
            </a:r>
            <a:r>
              <a:rPr lang="fr-FR" sz="1600" b="1" dirty="0" err="1" smtClean="0"/>
              <a:t>métoclopramide</a:t>
            </a:r>
            <a:r>
              <a:rPr lang="fr-FR" sz="1600" dirty="0" smtClean="0"/>
              <a:t> (Ag non sélectif des 5-HT</a:t>
            </a:r>
            <a:r>
              <a:rPr lang="fr-FR" sz="1200" dirty="0" smtClean="0"/>
              <a:t>4</a:t>
            </a:r>
            <a:r>
              <a:rPr lang="fr-FR" sz="1600" dirty="0" smtClean="0"/>
              <a:t> et aussi des récepteurs de la DA)</a:t>
            </a:r>
          </a:p>
          <a:p>
            <a:pPr marL="1565910" lvl="3" indent="-514350"/>
            <a:r>
              <a:rPr lang="fr-FR" sz="1600" dirty="0" err="1" smtClean="0"/>
              <a:t>Exp</a:t>
            </a:r>
            <a:r>
              <a:rPr lang="fr-FR" sz="1600" dirty="0" smtClean="0"/>
              <a:t>: le </a:t>
            </a:r>
            <a:r>
              <a:rPr lang="fr-FR" sz="1600" b="1" dirty="0" err="1" smtClean="0"/>
              <a:t>granisétron</a:t>
            </a:r>
            <a:r>
              <a:rPr lang="fr-FR" sz="1600" b="1" dirty="0" smtClean="0"/>
              <a:t> </a:t>
            </a:r>
            <a:r>
              <a:rPr lang="fr-FR" sz="1600" dirty="0" smtClean="0"/>
              <a:t>(</a:t>
            </a:r>
            <a:r>
              <a:rPr lang="fr-FR" sz="1600" dirty="0" err="1" smtClean="0"/>
              <a:t>Atg</a:t>
            </a:r>
            <a:r>
              <a:rPr lang="fr-FR" sz="1600" dirty="0" smtClean="0"/>
              <a:t> des récepteurs 5-HT</a:t>
            </a:r>
            <a:r>
              <a:rPr lang="fr-FR" sz="1200" dirty="0" smtClean="0"/>
              <a:t>3</a:t>
            </a:r>
            <a:r>
              <a:rPr lang="fr-FR" sz="1600" dirty="0" smtClean="0"/>
              <a:t>, puissant antiémétique, mis à profil pour prévenir les nausées et les vomissements qui accompagnent la chimiothérapie et la radiothérapie cancéreuse) 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fr-FR" sz="2400" b="1" dirty="0" smtClean="0"/>
              <a:t>Migraines:</a:t>
            </a:r>
          </a:p>
          <a:p>
            <a:pPr marL="1051560" lvl="2" indent="-457200"/>
            <a:r>
              <a:rPr lang="fr-FR" sz="1800" i="1" u="sng" dirty="0" smtClean="0"/>
              <a:t>Pour la crise migraineuse</a:t>
            </a:r>
            <a:r>
              <a:rPr lang="fr-FR" sz="1800" dirty="0" smtClean="0"/>
              <a:t>, on utilise des agonistes 5-HT</a:t>
            </a:r>
            <a:r>
              <a:rPr lang="fr-FR" sz="1400" dirty="0" smtClean="0"/>
              <a:t>3</a:t>
            </a:r>
            <a:r>
              <a:rPr lang="fr-FR" sz="1800" dirty="0" smtClean="0"/>
              <a:t>; </a:t>
            </a:r>
            <a:r>
              <a:rPr lang="fr-FR" sz="1800" dirty="0" err="1" smtClean="0"/>
              <a:t>exp</a:t>
            </a:r>
            <a:r>
              <a:rPr lang="fr-FR" sz="1800" dirty="0" smtClean="0"/>
              <a:t>: </a:t>
            </a:r>
            <a:r>
              <a:rPr lang="fr-FR" sz="1800" b="1" dirty="0" err="1" smtClean="0"/>
              <a:t>sumatriptan</a:t>
            </a:r>
            <a:r>
              <a:rPr lang="fr-FR" sz="1800" dirty="0" smtClean="0"/>
              <a:t> (</a:t>
            </a:r>
            <a:r>
              <a:rPr lang="fr-FR" sz="1800" dirty="0" err="1" smtClean="0"/>
              <a:t>Imigrane</a:t>
            </a:r>
            <a:r>
              <a:rPr lang="fr-FR" sz="1800" dirty="0" smtClean="0">
                <a:cs typeface="Arial"/>
              </a:rPr>
              <a:t>®) et les agonistes partiels de 5-HT</a:t>
            </a:r>
            <a:r>
              <a:rPr lang="fr-FR" sz="1400" dirty="0" smtClean="0">
                <a:cs typeface="Arial"/>
              </a:rPr>
              <a:t>1</a:t>
            </a:r>
            <a:r>
              <a:rPr lang="fr-FR" sz="1800" dirty="0" smtClean="0">
                <a:cs typeface="Arial"/>
              </a:rPr>
              <a:t>; </a:t>
            </a:r>
            <a:r>
              <a:rPr lang="fr-FR" sz="1800" dirty="0" err="1" smtClean="0">
                <a:cs typeface="Arial"/>
              </a:rPr>
              <a:t>exp</a:t>
            </a:r>
            <a:r>
              <a:rPr lang="fr-FR" sz="1800" dirty="0" smtClean="0">
                <a:cs typeface="Arial"/>
              </a:rPr>
              <a:t>: les dérivés de l’ergot de seigle: </a:t>
            </a:r>
            <a:r>
              <a:rPr lang="fr-FR" sz="1800" b="1" dirty="0" smtClean="0">
                <a:cs typeface="Arial"/>
              </a:rPr>
              <a:t>ergotamine</a:t>
            </a:r>
            <a:r>
              <a:rPr lang="fr-FR" sz="1800" dirty="0" smtClean="0">
                <a:cs typeface="Arial"/>
              </a:rPr>
              <a:t> (</a:t>
            </a:r>
            <a:r>
              <a:rPr lang="fr-FR" sz="1800" dirty="0" err="1" smtClean="0">
                <a:cs typeface="Arial"/>
              </a:rPr>
              <a:t>Gynergène</a:t>
            </a:r>
            <a:r>
              <a:rPr lang="fr-FR" sz="1800" dirty="0" smtClean="0">
                <a:latin typeface="Arial"/>
                <a:cs typeface="Arial"/>
              </a:rPr>
              <a:t>®</a:t>
            </a:r>
            <a:r>
              <a:rPr lang="fr-FR" sz="1800" dirty="0" smtClean="0">
                <a:latin typeface="+mj-lt"/>
                <a:cs typeface="Arial"/>
              </a:rPr>
              <a:t>)</a:t>
            </a:r>
          </a:p>
          <a:p>
            <a:pPr marL="1051560" lvl="2" indent="-457200"/>
            <a:r>
              <a:rPr lang="fr-FR" sz="1800" i="1" u="sng" dirty="0" smtClean="0">
                <a:latin typeface="+mj-lt"/>
                <a:cs typeface="Arial"/>
              </a:rPr>
              <a:t>Pour le traitement préventif </a:t>
            </a:r>
            <a:r>
              <a:rPr lang="fr-FR" sz="1800" dirty="0" smtClean="0">
                <a:latin typeface="+mj-lt"/>
                <a:cs typeface="Arial"/>
              </a:rPr>
              <a:t>de cette affection, on utilise les </a:t>
            </a:r>
            <a:r>
              <a:rPr lang="fr-FR" sz="1800" dirty="0" err="1" smtClean="0">
                <a:latin typeface="+mj-lt"/>
                <a:cs typeface="Arial"/>
              </a:rPr>
              <a:t>Atg</a:t>
            </a:r>
            <a:r>
              <a:rPr lang="fr-FR" sz="1800" dirty="0" smtClean="0">
                <a:latin typeface="+mj-lt"/>
                <a:cs typeface="Arial"/>
              </a:rPr>
              <a:t> des récepteurs 5-HT2: </a:t>
            </a:r>
            <a:r>
              <a:rPr lang="fr-FR" sz="1800" b="1" dirty="0" err="1" smtClean="0">
                <a:latin typeface="+mj-lt"/>
                <a:cs typeface="Arial"/>
              </a:rPr>
              <a:t>pizotifène</a:t>
            </a:r>
            <a:r>
              <a:rPr lang="fr-FR" sz="1800" b="1" dirty="0" smtClean="0">
                <a:latin typeface="+mj-lt"/>
                <a:cs typeface="Arial"/>
              </a:rPr>
              <a:t>, </a:t>
            </a:r>
            <a:r>
              <a:rPr lang="fr-FR" sz="1800" b="1" dirty="0" err="1" smtClean="0">
                <a:latin typeface="+mj-lt"/>
                <a:cs typeface="Arial"/>
              </a:rPr>
              <a:t>méthysergide</a:t>
            </a:r>
            <a:r>
              <a:rPr lang="fr-FR" sz="1800" b="1" dirty="0" smtClean="0">
                <a:latin typeface="+mj-lt"/>
                <a:cs typeface="Arial"/>
              </a:rPr>
              <a:t> </a:t>
            </a:r>
            <a:r>
              <a:rPr lang="fr-FR" sz="1800" dirty="0" smtClean="0">
                <a:latin typeface="+mj-lt"/>
                <a:cs typeface="Arial"/>
              </a:rPr>
              <a:t>(</a:t>
            </a:r>
            <a:r>
              <a:rPr lang="fr-FR" sz="1800" dirty="0" err="1" smtClean="0">
                <a:latin typeface="+mj-lt"/>
                <a:cs typeface="Arial"/>
              </a:rPr>
              <a:t>Désernil</a:t>
            </a:r>
            <a:r>
              <a:rPr lang="fr-FR" sz="1800" dirty="0" smtClean="0">
                <a:latin typeface="Arial"/>
                <a:cs typeface="Arial"/>
              </a:rPr>
              <a:t>®</a:t>
            </a:r>
            <a:r>
              <a:rPr lang="fr-FR" sz="1800" dirty="0" smtClean="0">
                <a:latin typeface="+mj-lt"/>
                <a:cs typeface="Arial"/>
              </a:rPr>
              <a:t>)</a:t>
            </a:r>
            <a:endParaRPr lang="fr-FR" sz="1800" dirty="0" smtClean="0">
              <a:latin typeface="+mj-lt"/>
            </a:endParaRPr>
          </a:p>
          <a:p>
            <a:pPr marL="457200" indent="-457200">
              <a:buFont typeface="+mj-lt"/>
              <a:buAutoNum type="arabicPeriod" startAt="4"/>
            </a:pPr>
            <a:r>
              <a:rPr lang="fr-FR" sz="2400" b="1" dirty="0" smtClean="0"/>
              <a:t>Affections cardiovasculaires:</a:t>
            </a:r>
          </a:p>
          <a:p>
            <a:pPr marL="457200" indent="-457200">
              <a:buNone/>
            </a:pPr>
            <a:r>
              <a:rPr lang="fr-FR" sz="2400" b="1" dirty="0" smtClean="0"/>
              <a:t>	</a:t>
            </a:r>
            <a:r>
              <a:rPr lang="fr-FR" sz="1800" dirty="0" smtClean="0"/>
              <a:t>Comme </a:t>
            </a:r>
            <a:r>
              <a:rPr lang="fr-FR" sz="1800" b="1" dirty="0" smtClean="0">
                <a:solidFill>
                  <a:srgbClr val="FF0000"/>
                </a:solidFill>
              </a:rPr>
              <a:t>vasodilatateur</a:t>
            </a:r>
            <a:r>
              <a:rPr lang="fr-FR" sz="1800" dirty="0" smtClean="0"/>
              <a:t>, pour le traitement des atteintes ischémiques centrales et/ou périphérique. </a:t>
            </a:r>
            <a:r>
              <a:rPr lang="fr-FR" sz="1800" dirty="0" err="1" smtClean="0"/>
              <a:t>Exp</a:t>
            </a:r>
            <a:r>
              <a:rPr lang="fr-FR" sz="1800" dirty="0" smtClean="0"/>
              <a:t>: </a:t>
            </a:r>
            <a:r>
              <a:rPr lang="fr-FR" sz="1800" dirty="0" err="1" smtClean="0"/>
              <a:t>Naftidrofuryl</a:t>
            </a:r>
            <a:r>
              <a:rPr lang="fr-FR" sz="1800" dirty="0" smtClean="0"/>
              <a:t> (</a:t>
            </a:r>
            <a:r>
              <a:rPr lang="fr-FR" sz="1800" dirty="0" err="1" smtClean="0"/>
              <a:t>Praxilène</a:t>
            </a:r>
            <a:r>
              <a:rPr lang="fr-FR" sz="1800" dirty="0" smtClean="0">
                <a:latin typeface="Arial"/>
                <a:cs typeface="Arial"/>
              </a:rPr>
              <a:t>®</a:t>
            </a:r>
            <a:r>
              <a:rPr lang="fr-FR" sz="1800" dirty="0" smtClean="0"/>
              <a:t>): </a:t>
            </a:r>
            <a:r>
              <a:rPr lang="fr-FR" sz="1800" dirty="0" err="1" smtClean="0"/>
              <a:t>Atg</a:t>
            </a:r>
            <a:r>
              <a:rPr lang="fr-FR" sz="1800" dirty="0" smtClean="0"/>
              <a:t> 5-HT</a:t>
            </a:r>
            <a:r>
              <a:rPr lang="fr-FR" sz="1400" dirty="0" smtClean="0"/>
              <a:t>2</a:t>
            </a:r>
            <a:r>
              <a:rPr lang="fr-FR" sz="1800" dirty="0" smtClean="0"/>
              <a:t> du muscle lisse vasculaire</a:t>
            </a:r>
            <a:endParaRPr lang="fr-FR" sz="1800" b="1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79512" y="228600"/>
            <a:ext cx="8784976" cy="990600"/>
          </a:xfrm>
        </p:spPr>
        <p:txBody>
          <a:bodyPr>
            <a:noAutofit/>
          </a:bodyPr>
          <a:lstStyle/>
          <a:p>
            <a:r>
              <a:rPr lang="fr-FR" sz="4000" dirty="0" smtClean="0"/>
              <a:t>III/ Principales indications thérapeutiques :</a:t>
            </a:r>
            <a:endParaRPr lang="fr-FR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2648" y="116632"/>
            <a:ext cx="81534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Sites and mechanisms of action of </a:t>
            </a:r>
            <a:r>
              <a:rPr lang="en-US" smtClean="0"/>
              <a:t>antidepressant drugs (5-HT NT)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0" y="1600200"/>
            <a:ext cx="4392488" cy="4781128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fr-FR" sz="1600" dirty="0" smtClean="0"/>
              <a:t>	Monoamine </a:t>
            </a:r>
            <a:r>
              <a:rPr lang="fr-FR" sz="1600" dirty="0" err="1" smtClean="0"/>
              <a:t>oxidase</a:t>
            </a:r>
            <a:r>
              <a:rPr lang="fr-FR" sz="1600" dirty="0" smtClean="0"/>
              <a:t> </a:t>
            </a:r>
            <a:r>
              <a:rPr lang="fr-FR" sz="1600" dirty="0" err="1" smtClean="0"/>
              <a:t>inhibitors</a:t>
            </a:r>
            <a:r>
              <a:rPr lang="fr-FR" sz="1600" dirty="0" smtClean="0"/>
              <a:t> (</a:t>
            </a:r>
            <a:r>
              <a:rPr lang="fr-FR" sz="1600" dirty="0" err="1" smtClean="0"/>
              <a:t>MAOIs</a:t>
            </a:r>
            <a:r>
              <a:rPr lang="fr-FR" sz="1600" dirty="0" smtClean="0"/>
              <a:t>) </a:t>
            </a:r>
            <a:r>
              <a:rPr lang="fr-FR" sz="1600" dirty="0" err="1" smtClean="0"/>
              <a:t>inhibit</a:t>
            </a:r>
            <a:r>
              <a:rPr lang="fr-FR" sz="1600" dirty="0" smtClean="0"/>
              <a:t> the mitochondrial enzyme monoamine </a:t>
            </a:r>
            <a:r>
              <a:rPr lang="fr-FR" sz="1600" dirty="0" err="1" smtClean="0"/>
              <a:t>oxidase</a:t>
            </a:r>
            <a:r>
              <a:rPr lang="fr-FR" sz="1600" dirty="0" smtClean="0"/>
              <a:t> (MAO); the </a:t>
            </a:r>
            <a:r>
              <a:rPr lang="fr-FR" sz="1600" dirty="0" err="1" smtClean="0"/>
              <a:t>resulting</a:t>
            </a:r>
            <a:r>
              <a:rPr lang="fr-FR" sz="1600" dirty="0" smtClean="0"/>
              <a:t> </a:t>
            </a:r>
            <a:r>
              <a:rPr lang="fr-FR" sz="1600" dirty="0" err="1" smtClean="0"/>
              <a:t>increase</a:t>
            </a:r>
            <a:r>
              <a:rPr lang="fr-FR" sz="1600" dirty="0" smtClean="0"/>
              <a:t> in </a:t>
            </a:r>
            <a:r>
              <a:rPr lang="fr-FR" sz="1600" dirty="0" err="1" smtClean="0"/>
              <a:t>cytosolic</a:t>
            </a:r>
            <a:r>
              <a:rPr lang="fr-FR" sz="1600" dirty="0" smtClean="0"/>
              <a:t> monoamines </a:t>
            </a:r>
            <a:r>
              <a:rPr lang="fr-FR" sz="1600" dirty="0" err="1" smtClean="0"/>
              <a:t>leads</a:t>
            </a:r>
            <a:r>
              <a:rPr lang="fr-FR" sz="1600" dirty="0" smtClean="0"/>
              <a:t> to </a:t>
            </a:r>
            <a:r>
              <a:rPr lang="fr-FR" sz="1600" dirty="0" err="1" smtClean="0"/>
              <a:t>increased</a:t>
            </a:r>
            <a:r>
              <a:rPr lang="fr-FR" sz="1600" dirty="0" smtClean="0"/>
              <a:t> </a:t>
            </a:r>
            <a:r>
              <a:rPr lang="fr-FR" sz="1600" dirty="0" err="1" smtClean="0"/>
              <a:t>vesicular</a:t>
            </a:r>
            <a:r>
              <a:rPr lang="fr-FR" sz="1600" dirty="0" smtClean="0"/>
              <a:t> </a:t>
            </a:r>
            <a:r>
              <a:rPr lang="fr-FR" sz="1600" dirty="0" err="1" smtClean="0"/>
              <a:t>uptake</a:t>
            </a:r>
            <a:r>
              <a:rPr lang="fr-FR" sz="1600" dirty="0" smtClean="0"/>
              <a:t> of </a:t>
            </a:r>
            <a:r>
              <a:rPr lang="fr-FR" sz="1600" dirty="0" err="1" smtClean="0"/>
              <a:t>neurotransmitter</a:t>
            </a:r>
            <a:r>
              <a:rPr lang="fr-FR" sz="1600" dirty="0" smtClean="0"/>
              <a:t> and to </a:t>
            </a:r>
            <a:r>
              <a:rPr lang="fr-FR" sz="1600" dirty="0" err="1" smtClean="0"/>
              <a:t>increased</a:t>
            </a:r>
            <a:r>
              <a:rPr lang="fr-FR" sz="1600" dirty="0" smtClean="0"/>
              <a:t> release of </a:t>
            </a:r>
            <a:r>
              <a:rPr lang="fr-FR" sz="1600" dirty="0" err="1" smtClean="0"/>
              <a:t>neurotransmitter</a:t>
            </a:r>
            <a:r>
              <a:rPr lang="fr-FR" sz="1600" dirty="0" smtClean="0"/>
              <a:t> </a:t>
            </a:r>
            <a:r>
              <a:rPr lang="fr-FR" sz="1600" dirty="0" err="1" smtClean="0"/>
              <a:t>during</a:t>
            </a:r>
            <a:r>
              <a:rPr lang="fr-FR" sz="1600" dirty="0" smtClean="0"/>
              <a:t> </a:t>
            </a:r>
            <a:r>
              <a:rPr lang="fr-FR" sz="1600" dirty="0" err="1" smtClean="0"/>
              <a:t>exocytosis</a:t>
            </a:r>
            <a:r>
              <a:rPr lang="fr-FR" sz="1600" dirty="0" smtClean="0"/>
              <a:t>. </a:t>
            </a:r>
            <a:r>
              <a:rPr lang="fr-FR" sz="1600" dirty="0" err="1" smtClean="0"/>
              <a:t>Tricyclic</a:t>
            </a:r>
            <a:r>
              <a:rPr lang="fr-FR" sz="1600" dirty="0" smtClean="0"/>
              <a:t> </a:t>
            </a:r>
            <a:r>
              <a:rPr lang="fr-FR" sz="1600" dirty="0" err="1" smtClean="0"/>
              <a:t>antidepressants</a:t>
            </a:r>
            <a:r>
              <a:rPr lang="fr-FR" sz="1600" dirty="0" smtClean="0"/>
              <a:t> (</a:t>
            </a:r>
            <a:r>
              <a:rPr lang="fr-FR" sz="1600" dirty="0" err="1" smtClean="0"/>
              <a:t>TCAs</a:t>
            </a:r>
            <a:r>
              <a:rPr lang="fr-FR" sz="1600" dirty="0" smtClean="0"/>
              <a:t>) and </a:t>
            </a:r>
            <a:r>
              <a:rPr lang="fr-FR" sz="1600" dirty="0" err="1" smtClean="0"/>
              <a:t>heterocyclic</a:t>
            </a:r>
            <a:r>
              <a:rPr lang="fr-FR" sz="1600" dirty="0" smtClean="0"/>
              <a:t> </a:t>
            </a:r>
            <a:r>
              <a:rPr lang="fr-FR" sz="1600" dirty="0" err="1" smtClean="0"/>
              <a:t>antidepressants</a:t>
            </a:r>
            <a:r>
              <a:rPr lang="fr-FR" sz="1600" dirty="0" smtClean="0"/>
              <a:t> </a:t>
            </a:r>
            <a:r>
              <a:rPr lang="fr-FR" sz="1600" dirty="0" err="1" smtClean="0"/>
              <a:t>inhibit</a:t>
            </a:r>
            <a:r>
              <a:rPr lang="fr-FR" sz="1600" dirty="0" smtClean="0"/>
              <a:t> </a:t>
            </a:r>
            <a:r>
              <a:rPr lang="fr-FR" sz="1600" dirty="0" err="1" smtClean="0"/>
              <a:t>both</a:t>
            </a:r>
            <a:r>
              <a:rPr lang="fr-FR" sz="1600" dirty="0" smtClean="0"/>
              <a:t> the </a:t>
            </a:r>
            <a:r>
              <a:rPr lang="fr-FR" sz="1600" dirty="0" err="1" smtClean="0"/>
              <a:t>norepinephrine</a:t>
            </a:r>
            <a:r>
              <a:rPr lang="fr-FR" sz="1600" dirty="0" smtClean="0"/>
              <a:t> transporter (NET) and the </a:t>
            </a:r>
            <a:r>
              <a:rPr lang="fr-FR" sz="1600" dirty="0" err="1" smtClean="0"/>
              <a:t>serotonin</a:t>
            </a:r>
            <a:r>
              <a:rPr lang="fr-FR" sz="1600" dirty="0" smtClean="0"/>
              <a:t> transporter (SERT), </a:t>
            </a:r>
            <a:r>
              <a:rPr lang="fr-FR" sz="1600" dirty="0" err="1" smtClean="0"/>
              <a:t>causing</a:t>
            </a:r>
            <a:r>
              <a:rPr lang="fr-FR" sz="1600" dirty="0" smtClean="0"/>
              <a:t> </a:t>
            </a:r>
            <a:r>
              <a:rPr lang="fr-FR" sz="1600" dirty="0" err="1" smtClean="0"/>
              <a:t>increased</a:t>
            </a:r>
            <a:r>
              <a:rPr lang="fr-FR" sz="1600" dirty="0" smtClean="0"/>
              <a:t> </a:t>
            </a:r>
            <a:r>
              <a:rPr lang="fr-FR" sz="1600" dirty="0" err="1" smtClean="0"/>
              <a:t>levels</a:t>
            </a:r>
            <a:r>
              <a:rPr lang="fr-FR" sz="1600" dirty="0" smtClean="0"/>
              <a:t> of </a:t>
            </a:r>
            <a:r>
              <a:rPr lang="fr-FR" sz="1600" dirty="0" err="1" smtClean="0"/>
              <a:t>both</a:t>
            </a:r>
            <a:r>
              <a:rPr lang="fr-FR" sz="1600" dirty="0" smtClean="0"/>
              <a:t> NE and 5HT in the </a:t>
            </a:r>
            <a:r>
              <a:rPr lang="fr-FR" sz="1600" dirty="0" err="1" smtClean="0"/>
              <a:t>synaptic</a:t>
            </a:r>
            <a:r>
              <a:rPr lang="fr-FR" sz="1600" dirty="0" smtClean="0"/>
              <a:t> </a:t>
            </a:r>
            <a:r>
              <a:rPr lang="fr-FR" sz="1600" dirty="0" err="1" smtClean="0"/>
              <a:t>cleft</a:t>
            </a:r>
            <a:r>
              <a:rPr lang="fr-FR" sz="1600" dirty="0" smtClean="0"/>
              <a:t>. </a:t>
            </a:r>
            <a:r>
              <a:rPr lang="fr-FR" sz="1600" dirty="0" err="1" smtClean="0"/>
              <a:t>Selective</a:t>
            </a:r>
            <a:r>
              <a:rPr lang="fr-FR" sz="1600" dirty="0" smtClean="0"/>
              <a:t> </a:t>
            </a:r>
            <a:r>
              <a:rPr lang="fr-FR" sz="1600" dirty="0" err="1" smtClean="0"/>
              <a:t>serotonin</a:t>
            </a:r>
            <a:r>
              <a:rPr lang="fr-FR" sz="1600" dirty="0" smtClean="0"/>
              <a:t> </a:t>
            </a:r>
            <a:r>
              <a:rPr lang="fr-FR" sz="1600" dirty="0" err="1" smtClean="0"/>
              <a:t>reuptake</a:t>
            </a:r>
            <a:r>
              <a:rPr lang="fr-FR" sz="1600" dirty="0" smtClean="0"/>
              <a:t> </a:t>
            </a:r>
            <a:r>
              <a:rPr lang="fr-FR" sz="1600" dirty="0" err="1" smtClean="0"/>
              <a:t>inhibitors</a:t>
            </a:r>
            <a:r>
              <a:rPr lang="fr-FR" sz="1600" dirty="0" smtClean="0"/>
              <a:t> (</a:t>
            </a:r>
            <a:r>
              <a:rPr lang="fr-FR" sz="1600" dirty="0" err="1" smtClean="0"/>
              <a:t>SSRIs</a:t>
            </a:r>
            <a:r>
              <a:rPr lang="fr-FR" sz="1600" dirty="0" smtClean="0"/>
              <a:t>) </a:t>
            </a:r>
            <a:r>
              <a:rPr lang="fr-FR" sz="1600" dirty="0" err="1" smtClean="0"/>
              <a:t>specifically</a:t>
            </a:r>
            <a:r>
              <a:rPr lang="fr-FR" sz="1600" dirty="0" smtClean="0"/>
              <a:t> </a:t>
            </a:r>
            <a:r>
              <a:rPr lang="fr-FR" sz="1600" dirty="0" err="1" smtClean="0"/>
              <a:t>inhibit</a:t>
            </a:r>
            <a:r>
              <a:rPr lang="fr-FR" sz="1600" dirty="0" smtClean="0"/>
              <a:t> the SERT-</a:t>
            </a:r>
            <a:r>
              <a:rPr lang="fr-FR" sz="1600" dirty="0" err="1" smtClean="0"/>
              <a:t>mediated</a:t>
            </a:r>
            <a:r>
              <a:rPr lang="fr-FR" sz="1600" dirty="0" smtClean="0"/>
              <a:t> </a:t>
            </a:r>
            <a:r>
              <a:rPr lang="fr-FR" sz="1600" dirty="0" err="1" smtClean="0"/>
              <a:t>reuptake</a:t>
            </a:r>
            <a:r>
              <a:rPr lang="fr-FR" sz="1600" dirty="0" smtClean="0"/>
              <a:t> of 5HT. </a:t>
            </a:r>
            <a:r>
              <a:rPr lang="fr-FR" sz="1600" dirty="0" err="1" smtClean="0"/>
              <a:t>TCAs</a:t>
            </a:r>
            <a:r>
              <a:rPr lang="fr-FR" sz="1600" dirty="0" smtClean="0"/>
              <a:t>, </a:t>
            </a:r>
            <a:r>
              <a:rPr lang="fr-FR" sz="1600" dirty="0" err="1" smtClean="0"/>
              <a:t>heterocyclics</a:t>
            </a:r>
            <a:r>
              <a:rPr lang="fr-FR" sz="1600" dirty="0" smtClean="0"/>
              <a:t>, and </a:t>
            </a:r>
            <a:r>
              <a:rPr lang="fr-FR" sz="1600" dirty="0" err="1" smtClean="0"/>
              <a:t>SSRIs</a:t>
            </a:r>
            <a:r>
              <a:rPr lang="fr-FR" sz="1600" dirty="0" smtClean="0"/>
              <a:t> </a:t>
            </a:r>
            <a:r>
              <a:rPr lang="fr-FR" sz="1600" dirty="0" err="1" smtClean="0"/>
              <a:t>increase</a:t>
            </a:r>
            <a:r>
              <a:rPr lang="fr-FR" sz="1600" dirty="0" smtClean="0"/>
              <a:t> the </a:t>
            </a:r>
            <a:r>
              <a:rPr lang="fr-FR" sz="1600" dirty="0" err="1" smtClean="0"/>
              <a:t>duration</a:t>
            </a:r>
            <a:r>
              <a:rPr lang="fr-FR" sz="1600" dirty="0" smtClean="0"/>
              <a:t> of </a:t>
            </a:r>
            <a:r>
              <a:rPr lang="fr-FR" sz="1600" dirty="0" err="1" smtClean="0"/>
              <a:t>neurotransmitter</a:t>
            </a:r>
            <a:r>
              <a:rPr lang="fr-FR" sz="1600" dirty="0" smtClean="0"/>
              <a:t> action in the </a:t>
            </a:r>
            <a:r>
              <a:rPr lang="fr-FR" sz="1600" dirty="0" err="1" smtClean="0"/>
              <a:t>synaptic</a:t>
            </a:r>
            <a:r>
              <a:rPr lang="fr-FR" sz="1600" dirty="0" smtClean="0"/>
              <a:t> </a:t>
            </a:r>
            <a:r>
              <a:rPr lang="fr-FR" sz="1600" dirty="0" err="1" smtClean="0"/>
              <a:t>cleft</a:t>
            </a:r>
            <a:r>
              <a:rPr lang="fr-FR" sz="1600" dirty="0" smtClean="0"/>
              <a:t>, </a:t>
            </a:r>
            <a:r>
              <a:rPr lang="fr-FR" sz="1600" dirty="0" err="1" smtClean="0"/>
              <a:t>leading</a:t>
            </a:r>
            <a:r>
              <a:rPr lang="fr-FR" sz="1600" dirty="0" smtClean="0"/>
              <a:t> to </a:t>
            </a:r>
            <a:r>
              <a:rPr lang="fr-FR" sz="1600" dirty="0" err="1" smtClean="0"/>
              <a:t>increased</a:t>
            </a:r>
            <a:r>
              <a:rPr lang="fr-FR" sz="1600" dirty="0" smtClean="0"/>
              <a:t> </a:t>
            </a:r>
            <a:r>
              <a:rPr lang="fr-FR" sz="1600" dirty="0" err="1" smtClean="0"/>
              <a:t>downstream</a:t>
            </a:r>
            <a:r>
              <a:rPr lang="fr-FR" sz="1600" dirty="0" smtClean="0"/>
              <a:t> </a:t>
            </a:r>
            <a:r>
              <a:rPr lang="fr-FR" sz="1600" dirty="0" err="1" smtClean="0"/>
              <a:t>signaling</a:t>
            </a:r>
            <a:r>
              <a:rPr lang="fr-FR" sz="1600" dirty="0" smtClean="0"/>
              <a:t>. </a:t>
            </a:r>
            <a:r>
              <a:rPr lang="fr-FR" sz="1600" dirty="0" err="1" smtClean="0"/>
              <a:t>Reserpine</a:t>
            </a:r>
            <a:r>
              <a:rPr lang="fr-FR" sz="1600" dirty="0" smtClean="0"/>
              <a:t>, </a:t>
            </a:r>
            <a:r>
              <a:rPr lang="fr-FR" sz="1600" dirty="0" err="1" smtClean="0"/>
              <a:t>which</a:t>
            </a:r>
            <a:r>
              <a:rPr lang="fr-FR" sz="1600" dirty="0" smtClean="0"/>
              <a:t> </a:t>
            </a:r>
            <a:r>
              <a:rPr lang="fr-FR" sz="1600" dirty="0" err="1" smtClean="0"/>
              <a:t>can</a:t>
            </a:r>
            <a:r>
              <a:rPr lang="fr-FR" sz="1600" dirty="0" smtClean="0"/>
              <a:t> </a:t>
            </a:r>
            <a:r>
              <a:rPr lang="fr-FR" sz="1600" dirty="0" err="1" smtClean="0"/>
              <a:t>induce</a:t>
            </a:r>
            <a:r>
              <a:rPr lang="fr-FR" sz="1600" dirty="0" smtClean="0"/>
              <a:t> </a:t>
            </a:r>
            <a:r>
              <a:rPr lang="fr-FR" sz="1600" dirty="0" err="1" smtClean="0"/>
              <a:t>depression</a:t>
            </a:r>
            <a:r>
              <a:rPr lang="fr-FR" sz="1600" dirty="0" smtClean="0"/>
              <a:t> in </a:t>
            </a:r>
            <a:r>
              <a:rPr lang="fr-FR" sz="1600" dirty="0" err="1" smtClean="0"/>
              <a:t>humans</a:t>
            </a:r>
            <a:r>
              <a:rPr lang="fr-FR" sz="1600" dirty="0" smtClean="0"/>
              <a:t> and in animal </a:t>
            </a:r>
            <a:r>
              <a:rPr lang="fr-FR" sz="1600" dirty="0" err="1" smtClean="0"/>
              <a:t>models</a:t>
            </a:r>
            <a:r>
              <a:rPr lang="fr-FR" sz="1600" dirty="0" smtClean="0"/>
              <a:t>, blocks the VMAT-</a:t>
            </a:r>
            <a:r>
              <a:rPr lang="fr-FR" sz="1600" dirty="0" err="1" smtClean="0"/>
              <a:t>mediated</a:t>
            </a:r>
            <a:r>
              <a:rPr lang="fr-FR" sz="1600" dirty="0" smtClean="0"/>
              <a:t> </a:t>
            </a:r>
            <a:r>
              <a:rPr lang="fr-FR" sz="1600" dirty="0" err="1" smtClean="0"/>
              <a:t>uptake</a:t>
            </a:r>
            <a:r>
              <a:rPr lang="fr-FR" sz="1600" dirty="0" smtClean="0"/>
              <a:t> of monoamines </a:t>
            </a:r>
            <a:r>
              <a:rPr lang="fr-FR" sz="1600" dirty="0" err="1" smtClean="0"/>
              <a:t>into</a:t>
            </a:r>
            <a:r>
              <a:rPr lang="fr-FR" sz="1600" dirty="0" smtClean="0"/>
              <a:t> </a:t>
            </a:r>
            <a:r>
              <a:rPr lang="fr-FR" sz="1600" dirty="0" err="1" smtClean="0"/>
              <a:t>synaptic</a:t>
            </a:r>
            <a:r>
              <a:rPr lang="fr-FR" sz="1600" dirty="0" smtClean="0"/>
              <a:t> </a:t>
            </a:r>
            <a:r>
              <a:rPr lang="fr-FR" sz="1600" dirty="0" err="1" smtClean="0"/>
              <a:t>vesicles</a:t>
            </a:r>
            <a:r>
              <a:rPr lang="fr-FR" sz="1600" dirty="0" smtClean="0"/>
              <a:t>, </a:t>
            </a:r>
            <a:r>
              <a:rPr lang="fr-FR" sz="1600" dirty="0" err="1" smtClean="0"/>
              <a:t>which</a:t>
            </a:r>
            <a:r>
              <a:rPr lang="fr-FR" sz="1600" dirty="0" smtClean="0"/>
              <a:t> </a:t>
            </a:r>
            <a:r>
              <a:rPr lang="fr-FR" sz="1600" dirty="0" err="1" smtClean="0"/>
              <a:t>ultimately</a:t>
            </a:r>
            <a:r>
              <a:rPr lang="fr-FR" sz="1600" dirty="0" smtClean="0"/>
              <a:t> destroys the </a:t>
            </a:r>
            <a:r>
              <a:rPr lang="fr-FR" sz="1600" dirty="0" err="1" smtClean="0"/>
              <a:t>vesicles</a:t>
            </a:r>
            <a:r>
              <a:rPr lang="fr-FR" sz="1600" dirty="0" smtClean="0"/>
              <a:t>.</a:t>
            </a:r>
            <a:endParaRPr lang="fr-FR" sz="1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t="56593"/>
          <a:stretch>
            <a:fillRect/>
          </a:stretch>
        </p:blipFill>
        <p:spPr bwMode="auto">
          <a:xfrm>
            <a:off x="395536" y="1844824"/>
            <a:ext cx="4176464" cy="440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4038600"/>
            <a:ext cx="8267728" cy="1828800"/>
          </a:xfrm>
        </p:spPr>
        <p:txBody>
          <a:bodyPr>
            <a:normAutofit fontScale="90000"/>
          </a:bodyPr>
          <a:lstStyle/>
          <a:p>
            <a:pPr algn="just"/>
            <a:r>
              <a:rPr lang="fr-FR" i="1" dirty="0" smtClean="0"/>
              <a:t>Ce n’est pas parce que les choses sont difficiles que nous n’osons pas, c’est parce que nous n’osons pas qu’elles sont difficiles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						Sénèque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1285860"/>
            <a:ext cx="8143932" cy="1000132"/>
          </a:xfrm>
        </p:spPr>
        <p:txBody>
          <a:bodyPr>
            <a:normAutofit fontScale="90000"/>
          </a:bodyPr>
          <a:lstStyle/>
          <a:p>
            <a:pPr algn="ctr"/>
            <a:r>
              <a:rPr lang="ar-TN" sz="3600" dirty="0" smtClean="0"/>
              <a:t>بسم الله الرحمان الرحيم </a:t>
            </a: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endParaRPr lang="fr-FR" sz="3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285852" y="714356"/>
            <a:ext cx="7429552" cy="1357322"/>
          </a:xfrm>
        </p:spPr>
        <p:txBody>
          <a:bodyPr>
            <a:noAutofit/>
          </a:bodyPr>
          <a:lstStyle/>
          <a:p>
            <a:pPr algn="l"/>
            <a:endParaRPr lang="fr-FR" dirty="0" smtClean="0">
              <a:solidFill>
                <a:schemeClr val="tx1"/>
              </a:solidFill>
              <a:cs typeface="Arabic Transparent" pitchFamily="2" charset="-78"/>
            </a:endParaRPr>
          </a:p>
          <a:p>
            <a:pPr algn="l"/>
            <a:endParaRPr lang="fr-FR" dirty="0" smtClean="0">
              <a:solidFill>
                <a:schemeClr val="tx1"/>
              </a:solidFill>
              <a:cs typeface="Arabic Transparent" pitchFamily="2" charset="-78"/>
            </a:endParaRPr>
          </a:p>
          <a:p>
            <a:pPr algn="l"/>
            <a:r>
              <a:rPr lang="ar-TN" dirty="0" smtClean="0">
                <a:solidFill>
                  <a:schemeClr val="tx1"/>
                </a:solidFill>
                <a:cs typeface="Arabic Transparent" pitchFamily="2" charset="-78"/>
              </a:rPr>
              <a:t>     </a:t>
            </a:r>
            <a:endParaRPr lang="fr-FR" dirty="0" smtClean="0">
              <a:solidFill>
                <a:schemeClr val="tx1"/>
              </a:solidFill>
              <a:cs typeface="Arabic Transparent" pitchFamily="2" charset="-78"/>
            </a:endParaRPr>
          </a:p>
          <a:p>
            <a:pPr algn="l"/>
            <a:endParaRPr lang="fr-FR" dirty="0" smtClean="0">
              <a:solidFill>
                <a:schemeClr val="tx1"/>
              </a:solidFill>
              <a:cs typeface="Arabic Transparent" pitchFamily="2" charset="-78"/>
            </a:endParaRPr>
          </a:p>
          <a:p>
            <a:pPr algn="l"/>
            <a:endParaRPr lang="fr-FR" dirty="0" smtClean="0">
              <a:solidFill>
                <a:schemeClr val="tx1"/>
              </a:solidFill>
              <a:cs typeface="Arabic Transparent" pitchFamily="2" charset="-78"/>
            </a:endParaRPr>
          </a:p>
          <a:p>
            <a:pPr algn="l"/>
            <a:endParaRPr lang="fr-FR" dirty="0" smtClean="0">
              <a:solidFill>
                <a:schemeClr val="tx1"/>
              </a:solidFill>
              <a:cs typeface="Arabic Transparent" pitchFamily="2" charset="-78"/>
            </a:endParaRPr>
          </a:p>
          <a:p>
            <a:pPr algn="l"/>
            <a:endParaRPr lang="fr-FR" dirty="0" smtClean="0">
              <a:solidFill>
                <a:schemeClr val="tx1"/>
              </a:solidFill>
              <a:cs typeface="Arabic Transparent" pitchFamily="2" charset="-78"/>
            </a:endParaRPr>
          </a:p>
          <a:p>
            <a:pPr algn="l"/>
            <a:endParaRPr lang="fr-FR" dirty="0" smtClean="0">
              <a:solidFill>
                <a:schemeClr val="tx1"/>
              </a:solidFill>
              <a:cs typeface="Arabic Transparent" pitchFamily="2" charset="-78"/>
            </a:endParaRPr>
          </a:p>
          <a:p>
            <a:pPr algn="l"/>
            <a:endParaRPr lang="fr-FR" dirty="0" smtClean="0">
              <a:solidFill>
                <a:schemeClr val="tx1"/>
              </a:solidFill>
              <a:cs typeface="Arabic Transparent" pitchFamily="2" charset="-78"/>
            </a:endParaRPr>
          </a:p>
          <a:p>
            <a:pPr algn="l"/>
            <a:endParaRPr lang="fr-FR" dirty="0" smtClean="0">
              <a:solidFill>
                <a:schemeClr val="tx1"/>
              </a:solidFill>
              <a:cs typeface="Arabic Transparent" pitchFamily="2" charset="-78"/>
            </a:endParaRPr>
          </a:p>
          <a:p>
            <a:pPr algn="l"/>
            <a:endParaRPr lang="fr-FR" dirty="0" smtClean="0">
              <a:solidFill>
                <a:schemeClr val="tx1"/>
              </a:solidFill>
              <a:cs typeface="Arabic Transparent" pitchFamily="2" charset="-78"/>
            </a:endParaRPr>
          </a:p>
          <a:p>
            <a:pPr algn="l"/>
            <a:endParaRPr lang="fr-FR" dirty="0" smtClean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000100" y="2237141"/>
            <a:ext cx="735811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TN" sz="4400" dirty="0" smtClean="0">
                <a:cs typeface="Arabic Transparent" pitchFamily="2" charset="-78"/>
              </a:rPr>
              <a:t>"ويسألونك عن الروح قل الروح من أمر ربي </a:t>
            </a:r>
            <a:r>
              <a:rPr lang="ar-TN" sz="4400" dirty="0" err="1" smtClean="0">
                <a:cs typeface="Arabic Transparent" pitchFamily="2" charset="-78"/>
              </a:rPr>
              <a:t>و</a:t>
            </a:r>
            <a:r>
              <a:rPr lang="ar-TN" sz="4400" dirty="0" smtClean="0">
                <a:cs typeface="Arabic Transparent" pitchFamily="2" charset="-78"/>
              </a:rPr>
              <a:t> ما أتيتم </a:t>
            </a:r>
            <a:endParaRPr lang="fr-FR" sz="4400" dirty="0" smtClean="0">
              <a:cs typeface="Arabic Transparent" pitchFamily="2" charset="-78"/>
            </a:endParaRPr>
          </a:p>
          <a:p>
            <a:r>
              <a:rPr lang="ar-TN" sz="4400" dirty="0" smtClean="0">
                <a:cs typeface="Arabic Transparent" pitchFamily="2" charset="-78"/>
              </a:rPr>
              <a:t>من العلم </a:t>
            </a:r>
            <a:r>
              <a:rPr lang="ar-TN" sz="4400" dirty="0" err="1" smtClean="0">
                <a:cs typeface="Arabic Transparent" pitchFamily="2" charset="-78"/>
              </a:rPr>
              <a:t>الاّ</a:t>
            </a:r>
            <a:r>
              <a:rPr lang="ar-TN" sz="4400" dirty="0" smtClean="0">
                <a:cs typeface="Arabic Transparent" pitchFamily="2" charset="-78"/>
              </a:rPr>
              <a:t> قليلا"</a:t>
            </a:r>
          </a:p>
          <a:p>
            <a:endParaRPr lang="fr-FR" sz="4400" dirty="0" smtClean="0">
              <a:cs typeface="Arabic Transparent" pitchFamily="2" charset="-78"/>
            </a:endParaRPr>
          </a:p>
          <a:p>
            <a:r>
              <a:rPr lang="ar-TN" sz="4400" dirty="0" smtClean="0">
                <a:cs typeface="Arabic Transparent" pitchFamily="2" charset="-78"/>
              </a:rPr>
              <a:t>صدق الله العظيم </a:t>
            </a:r>
            <a:endParaRPr lang="fr-FR" sz="4400" dirty="0" smtClean="0">
              <a:cs typeface="Arabic Transparent" pitchFamily="2" charset="-78"/>
            </a:endParaRPr>
          </a:p>
          <a:p>
            <a:endParaRPr lang="fr-FR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édian">
  <a:themeElements>
    <a:clrScheme name="Mé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é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é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845</TotalTime>
  <Words>970</Words>
  <Application>Microsoft Office PowerPoint</Application>
  <PresentationFormat>Affichage à l'écran (4:3)</PresentationFormat>
  <Paragraphs>296</Paragraphs>
  <Slides>24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Médian</vt:lpstr>
      <vt:lpstr>Université de Monastir  Faculté de Pharmacie de Monastir    Cours de Pharmacologie MOLECULAIRE 3ème Année Pharmacie   La neurotransmission sérotoninergique  (5 HT) </vt:lpstr>
      <vt:lpstr>Pharmacologie de la transmission par la sérotonine</vt:lpstr>
      <vt:lpstr>I/ Neurobiologie de la sérotonine :  1/ La molécule :</vt:lpstr>
      <vt:lpstr>La découverte de la sérotonine</vt:lpstr>
      <vt:lpstr>I/ Neurobiologie de la sérotonine :  2/ Localisation :</vt:lpstr>
      <vt:lpstr>Représentation schématique de l’innervation sérotoninergique du SNC chez l’homme</vt:lpstr>
      <vt:lpstr>I/ Neurobiologie de la sérotonine :  3/ Métabolisme :</vt:lpstr>
      <vt:lpstr>Biosynthèse de la sérotonine</vt:lpstr>
      <vt:lpstr>I/ Neurobiologie de la sérotonine :  3/ Métabolisme :</vt:lpstr>
      <vt:lpstr>Presynaptic regulation of serotonin neurotransmission</vt:lpstr>
      <vt:lpstr>Dégradation de la sérotonine</vt:lpstr>
      <vt:lpstr>I/ Neurobiologie de la sérotonine :  4/ Les récepteurs de la sérotonine :</vt:lpstr>
      <vt:lpstr>I/ Neurobiologie de la sérotonine :  4/ Les récepteurs de la sérotonine :</vt:lpstr>
      <vt:lpstr>Les récepteurs de la sérotonine</vt:lpstr>
      <vt:lpstr>Les récepteurs de la sérotonine</vt:lpstr>
      <vt:lpstr>II/ Agents pharmacologiques affectant la transmission sérotoninergique:  A. Agents modifiant le métabolisme</vt:lpstr>
      <vt:lpstr>II/ Agents pharmacologiques affectant la transmission sérotoninergique:  B. Agents agissant sur les récepteurs</vt:lpstr>
      <vt:lpstr>II/ Agents pharmacologiques affectant la transmission sérotoninergique:  B. Agents agissant sur les récepteurs</vt:lpstr>
      <vt:lpstr>II/ Agents pharmacologiques affectant la transmission sérotoninergique:  B. Agents agissant sur les récepteurs</vt:lpstr>
      <vt:lpstr>III/ Principales indications thérapeutiques :</vt:lpstr>
      <vt:lpstr>III/ Principales indications thérapeutiques :</vt:lpstr>
      <vt:lpstr>Sites and mechanisms of action of antidepressant drugs (5-HT NT)</vt:lpstr>
      <vt:lpstr>Ce n’est pas parce que les choses sont difficiles que nous n’osons pas, c’est parce que nous n’osons pas qu’elles sont difficiles        Sénèque</vt:lpstr>
      <vt:lpstr>بسم الله الرحمان الرحيم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Université de Monastir  Faculté de Pharmacie de Monastir    Cours de Pharmacologie MOLECULAIRE 3ème Année Pharmacie   La neurotransmission par  la sérotonine </dc:title>
  <dc:creator>MEHDI</dc:creator>
  <cp:lastModifiedBy>king 1</cp:lastModifiedBy>
  <cp:revision>70</cp:revision>
  <dcterms:created xsi:type="dcterms:W3CDTF">2010-08-30T11:56:57Z</dcterms:created>
  <dcterms:modified xsi:type="dcterms:W3CDTF">2011-04-28T10:42:43Z</dcterms:modified>
</cp:coreProperties>
</file>