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84" r:id="rId2"/>
    <p:sldId id="314" r:id="rId3"/>
    <p:sldId id="285" r:id="rId4"/>
    <p:sldId id="320" r:id="rId5"/>
    <p:sldId id="260" r:id="rId6"/>
    <p:sldId id="318" r:id="rId7"/>
    <p:sldId id="279" r:id="rId8"/>
    <p:sldId id="287" r:id="rId9"/>
    <p:sldId id="288" r:id="rId10"/>
    <p:sldId id="266" r:id="rId11"/>
    <p:sldId id="286" r:id="rId12"/>
    <p:sldId id="321" r:id="rId13"/>
    <p:sldId id="278" r:id="rId14"/>
    <p:sldId id="303" r:id="rId15"/>
    <p:sldId id="289" r:id="rId16"/>
    <p:sldId id="322" r:id="rId17"/>
    <p:sldId id="290" r:id="rId18"/>
    <p:sldId id="326" r:id="rId19"/>
    <p:sldId id="323" r:id="rId20"/>
    <p:sldId id="327" r:id="rId21"/>
    <p:sldId id="324" r:id="rId22"/>
    <p:sldId id="328" r:id="rId23"/>
    <p:sldId id="325" r:id="rId24"/>
    <p:sldId id="329" r:id="rId25"/>
    <p:sldId id="291" r:id="rId26"/>
    <p:sldId id="334" r:id="rId27"/>
    <p:sldId id="333" r:id="rId28"/>
    <p:sldId id="330" r:id="rId29"/>
    <p:sldId id="332" r:id="rId30"/>
    <p:sldId id="292" r:id="rId31"/>
    <p:sldId id="331" r:id="rId32"/>
    <p:sldId id="317" r:id="rId33"/>
    <p:sldId id="281" r:id="rId34"/>
    <p:sldId id="282" r:id="rId35"/>
    <p:sldId id="295" r:id="rId36"/>
    <p:sldId id="335" r:id="rId37"/>
    <p:sldId id="296" r:id="rId38"/>
    <p:sldId id="305" r:id="rId39"/>
    <p:sldId id="298" r:id="rId40"/>
    <p:sldId id="301" r:id="rId41"/>
    <p:sldId id="297" r:id="rId42"/>
    <p:sldId id="299" r:id="rId43"/>
    <p:sldId id="337" r:id="rId44"/>
    <p:sldId id="336" r:id="rId45"/>
    <p:sldId id="338" r:id="rId46"/>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3399FF"/>
    <a:srgbClr val="0066FF"/>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84" d="100"/>
          <a:sy n="84" d="100"/>
        </p:scale>
        <p:origin x="-96" y="26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35842" name="Rectangle 2"/>
          <p:cNvSpPr>
            <a:spLocks noGrp="1" noRot="1" noChangeArrowheads="1"/>
          </p:cNvSpPr>
          <p:nvPr>
            <p:ph type="ctrTitle"/>
          </p:nvPr>
        </p:nvSpPr>
        <p:spPr>
          <a:xfrm>
            <a:off x="685800" y="1981200"/>
            <a:ext cx="7772400" cy="1600200"/>
          </a:xfrm>
        </p:spPr>
        <p:txBody>
          <a:bodyPr/>
          <a:lstStyle>
            <a:lvl1pPr>
              <a:defRPr/>
            </a:lvl1pPr>
          </a:lstStyle>
          <a:p>
            <a:r>
              <a:rPr lang="fr-FR"/>
              <a:t>Cliquez pour modifier le style du titre</a:t>
            </a:r>
          </a:p>
        </p:txBody>
      </p:sp>
      <p:sp>
        <p:nvSpPr>
          <p:cNvPr id="35843" name="Rectangle 3"/>
          <p:cNvSpPr>
            <a:spLocks noGrp="1" noRot="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fr-FR"/>
              <a:t>Cliquez pour modifier le style des sous-titres du masque</a:t>
            </a:r>
          </a:p>
        </p:txBody>
      </p:sp>
      <p:sp>
        <p:nvSpPr>
          <p:cNvPr id="35844" name="Rectangle 4"/>
          <p:cNvSpPr>
            <a:spLocks noGrp="1" noChangeArrowheads="1"/>
          </p:cNvSpPr>
          <p:nvPr>
            <p:ph type="dt" sz="quarter" idx="2"/>
          </p:nvPr>
        </p:nvSpPr>
        <p:spPr/>
        <p:txBody>
          <a:bodyPr/>
          <a:lstStyle>
            <a:lvl1pPr>
              <a:defRPr/>
            </a:lvl1pPr>
          </a:lstStyle>
          <a:p>
            <a:endParaRPr lang="fr-FR"/>
          </a:p>
        </p:txBody>
      </p:sp>
      <p:sp>
        <p:nvSpPr>
          <p:cNvPr id="35845" name="Rectangle 5"/>
          <p:cNvSpPr>
            <a:spLocks noGrp="1" noChangeArrowheads="1"/>
          </p:cNvSpPr>
          <p:nvPr>
            <p:ph type="ftr" sz="quarter" idx="3"/>
          </p:nvPr>
        </p:nvSpPr>
        <p:spPr/>
        <p:txBody>
          <a:bodyPr/>
          <a:lstStyle>
            <a:lvl1pPr>
              <a:defRPr/>
            </a:lvl1pPr>
          </a:lstStyle>
          <a:p>
            <a:endParaRPr lang="fr-FR"/>
          </a:p>
        </p:txBody>
      </p:sp>
      <p:sp>
        <p:nvSpPr>
          <p:cNvPr id="35846" name="Rectangle 6"/>
          <p:cNvSpPr>
            <a:spLocks noGrp="1" noChangeArrowheads="1"/>
          </p:cNvSpPr>
          <p:nvPr>
            <p:ph type="sldNum" sz="quarter" idx="4"/>
          </p:nvPr>
        </p:nvSpPr>
        <p:spPr/>
        <p:txBody>
          <a:bodyPr/>
          <a:lstStyle>
            <a:lvl1pPr>
              <a:defRPr/>
            </a:lvl1pPr>
          </a:lstStyle>
          <a:p>
            <a:fld id="{3154BEA4-57AB-4F15-A69F-BADB83396FAB}" type="slidenum">
              <a:rPr lang="fr-F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B8A82227-AA17-434C-BCC7-215E1E524004}" type="slidenum">
              <a:rPr lang="fr-F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CE642DF9-E50E-4CA2-9A47-73019DBC85B9}" type="slidenum">
              <a:rPr lang="fr-F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301625"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endParaRPr lang="fr-FR"/>
          </a:p>
        </p:txBody>
      </p:sp>
      <p:sp>
        <p:nvSpPr>
          <p:cNvPr id="7" name="Espace réservé du numéro de diapositive 6"/>
          <p:cNvSpPr>
            <a:spLocks noGrp="1"/>
          </p:cNvSpPr>
          <p:nvPr>
            <p:ph type="sldNum" sz="quarter" idx="12"/>
          </p:nvPr>
        </p:nvSpPr>
        <p:spPr/>
        <p:txBody>
          <a:bodyPr/>
          <a:lstStyle>
            <a:lvl1pPr>
              <a:defRPr/>
            </a:lvl1pPr>
          </a:lstStyle>
          <a:p>
            <a:fld id="{EB86EC50-7E98-4347-BAAE-688737F50925}" type="slidenum">
              <a:rPr lang="fr-F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endParaRPr lang="fr-FR"/>
          </a:p>
        </p:txBody>
      </p:sp>
      <p:sp>
        <p:nvSpPr>
          <p:cNvPr id="8" name="Espace réservé du pied de page 7"/>
          <p:cNvSpPr>
            <a:spLocks noGrp="1"/>
          </p:cNvSpPr>
          <p:nvPr>
            <p:ph type="ftr" sz="quarter" idx="11"/>
          </p:nvPr>
        </p:nvSpPr>
        <p:spPr/>
        <p:txBody>
          <a:bodyPr/>
          <a:lstStyle>
            <a:lvl1pPr>
              <a:defRPr/>
            </a:lvl1pPr>
          </a:lstStyle>
          <a:p>
            <a:endParaRPr lang="fr-FR"/>
          </a:p>
        </p:txBody>
      </p:sp>
      <p:sp>
        <p:nvSpPr>
          <p:cNvPr id="9" name="Espace réservé du numéro de diapositive 8"/>
          <p:cNvSpPr>
            <a:spLocks noGrp="1"/>
          </p:cNvSpPr>
          <p:nvPr>
            <p:ph type="sldNum" sz="quarter" idx="12"/>
          </p:nvPr>
        </p:nvSpPr>
        <p:spPr/>
        <p:txBody>
          <a:bodyPr/>
          <a:lstStyle>
            <a:lvl1pPr>
              <a:defRPr/>
            </a:lvl1pPr>
          </a:lstStyle>
          <a:p>
            <a:fld id="{D494264C-21FC-43DB-A732-6DDB8B7EE572}" type="slidenum">
              <a:rPr lang="fr-F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lvl1pPr>
              <a:defRPr/>
            </a:lvl1pPr>
          </a:lstStyle>
          <a:p>
            <a:endParaRPr lang="fr-FR"/>
          </a:p>
        </p:txBody>
      </p:sp>
      <p:sp>
        <p:nvSpPr>
          <p:cNvPr id="4" name="Espace réservé du pied de page 3"/>
          <p:cNvSpPr>
            <a:spLocks noGrp="1"/>
          </p:cNvSpPr>
          <p:nvPr>
            <p:ph type="ftr" sz="quarter" idx="11"/>
          </p:nvPr>
        </p:nvSpPr>
        <p:spPr/>
        <p:txBody>
          <a:bodyPr/>
          <a:lstStyle>
            <a:lvl1pPr>
              <a:defRPr/>
            </a:lvl1pPr>
          </a:lstStyle>
          <a:p>
            <a:endParaRPr lang="fr-FR"/>
          </a:p>
        </p:txBody>
      </p:sp>
      <p:sp>
        <p:nvSpPr>
          <p:cNvPr id="5" name="Espace réservé du numéro de diapositive 4"/>
          <p:cNvSpPr>
            <a:spLocks noGrp="1"/>
          </p:cNvSpPr>
          <p:nvPr>
            <p:ph type="sldNum" sz="quarter" idx="12"/>
          </p:nvPr>
        </p:nvSpPr>
        <p:spPr/>
        <p:txBody>
          <a:bodyPr/>
          <a:lstStyle>
            <a:lvl1pPr>
              <a:defRPr/>
            </a:lvl1pPr>
          </a:lstStyle>
          <a:p>
            <a:fld id="{F6B462ED-2C01-404D-B627-8470E558443E}" type="slidenum">
              <a:rPr lang="fr-F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fr-FR"/>
          </a:p>
        </p:txBody>
      </p:sp>
      <p:sp>
        <p:nvSpPr>
          <p:cNvPr id="3" name="Espace réservé du pied de page 2"/>
          <p:cNvSpPr>
            <a:spLocks noGrp="1"/>
          </p:cNvSpPr>
          <p:nvPr>
            <p:ph type="ftr" sz="quarter" idx="11"/>
          </p:nvPr>
        </p:nvSpPr>
        <p:spPr/>
        <p:txBody>
          <a:bodyPr/>
          <a:lstStyle>
            <a:lvl1pPr>
              <a:defRPr/>
            </a:lvl1pPr>
          </a:lstStyle>
          <a:p>
            <a:endParaRPr lang="fr-FR"/>
          </a:p>
        </p:txBody>
      </p:sp>
      <p:sp>
        <p:nvSpPr>
          <p:cNvPr id="4" name="Espace réservé du numéro de diapositive 3"/>
          <p:cNvSpPr>
            <a:spLocks noGrp="1"/>
          </p:cNvSpPr>
          <p:nvPr>
            <p:ph type="sldNum" sz="quarter" idx="12"/>
          </p:nvPr>
        </p:nvSpPr>
        <p:spPr/>
        <p:txBody>
          <a:bodyPr/>
          <a:lstStyle>
            <a:lvl1pPr>
              <a:defRPr/>
            </a:lvl1pPr>
          </a:lstStyle>
          <a:p>
            <a:fld id="{3FA33B43-E120-4F22-96CB-4B156ADFD584}" type="slidenum">
              <a:rPr lang="fr-F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endParaRPr lang="fr-FR"/>
          </a:p>
        </p:txBody>
      </p:sp>
      <p:sp>
        <p:nvSpPr>
          <p:cNvPr id="7" name="Espace réservé du numéro de diapositive 6"/>
          <p:cNvSpPr>
            <a:spLocks noGrp="1"/>
          </p:cNvSpPr>
          <p:nvPr>
            <p:ph type="sldNum" sz="quarter" idx="12"/>
          </p:nvPr>
        </p:nvSpPr>
        <p:spPr/>
        <p:txBody>
          <a:bodyPr/>
          <a:lstStyle>
            <a:lvl1pPr>
              <a:defRPr/>
            </a:lvl1pPr>
          </a:lstStyle>
          <a:p>
            <a:fld id="{3A1F4A86-FEF1-4028-8B95-8FBC9D88B791}" type="slidenum">
              <a:rPr lang="fr-F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endParaRPr lang="fr-FR"/>
          </a:p>
        </p:txBody>
      </p:sp>
      <p:sp>
        <p:nvSpPr>
          <p:cNvPr id="7" name="Espace réservé du numéro de diapositive 6"/>
          <p:cNvSpPr>
            <a:spLocks noGrp="1"/>
          </p:cNvSpPr>
          <p:nvPr>
            <p:ph type="sldNum" sz="quarter" idx="12"/>
          </p:nvPr>
        </p:nvSpPr>
        <p:spPr/>
        <p:txBody>
          <a:bodyPr/>
          <a:lstStyle>
            <a:lvl1pPr>
              <a:defRPr/>
            </a:lvl1pPr>
          </a:lstStyle>
          <a:p>
            <a:fld id="{D9E485A9-B328-4B10-8C3F-FC3B5832142B}" type="slidenum">
              <a:rPr lang="fr-F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82DC39D1-40DF-4972-A81C-11093DC9B2B2}" type="slidenum">
              <a:rPr lang="fr-F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07188" y="228600"/>
            <a:ext cx="2135187" cy="587057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301625" y="228600"/>
            <a:ext cx="6253163" cy="587057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07F84DC0-0435-49B7-AEF8-2F8CD14EF2E2}" type="slidenum">
              <a:rPr lang="fr-F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bwMode="auto">
          <a:xfrm>
            <a:off x="301625" y="228600"/>
            <a:ext cx="8510588" cy="1325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34819" name="Rectangle 3"/>
          <p:cNvSpPr>
            <a:spLocks noGrp="1" noRot="1" noChangeArrowheads="1"/>
          </p:cNvSpPr>
          <p:nvPr>
            <p:ph type="body" idx="1"/>
          </p:nvPr>
        </p:nvSpPr>
        <p:spPr bwMode="auto">
          <a:xfrm>
            <a:off x="301625" y="1676400"/>
            <a:ext cx="8540750" cy="4422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34820" name="Rectangle 4"/>
          <p:cNvSpPr>
            <a:spLocks noGrp="1" noChangeArrowheads="1"/>
          </p:cNvSpPr>
          <p:nvPr>
            <p:ph type="dt" sz="half" idx="2"/>
          </p:nvPr>
        </p:nvSpPr>
        <p:spPr bwMode="auto">
          <a:xfrm>
            <a:off x="3048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defRPr>
            </a:lvl1pPr>
          </a:lstStyle>
          <a:p>
            <a:endParaRPr lang="fr-FR"/>
          </a:p>
        </p:txBody>
      </p:sp>
      <p:sp>
        <p:nvSpPr>
          <p:cNvPr id="348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defRPr>
            </a:lvl1pPr>
          </a:lstStyle>
          <a:p>
            <a:endParaRPr lang="fr-FR"/>
          </a:p>
        </p:txBody>
      </p:sp>
      <p:sp>
        <p:nvSpPr>
          <p:cNvPr id="34822" name="Rectangle 6"/>
          <p:cNvSpPr>
            <a:spLocks noGrp="1" noChangeArrowheads="1"/>
          </p:cNvSpPr>
          <p:nvPr>
            <p:ph type="sldNum" sz="quarter" idx="4"/>
          </p:nvPr>
        </p:nvSpPr>
        <p:spPr bwMode="auto">
          <a:xfrm>
            <a:off x="65532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defRPr>
            </a:lvl1pPr>
          </a:lstStyle>
          <a:p>
            <a:fld id="{E203EB87-B82B-4341-B93F-34435840D551}" type="slidenum">
              <a:rPr lang="fr-FR"/>
              <a:pPr/>
              <a:t>‹N°›</a:t>
            </a:fld>
            <a:endParaRPr lang="fr-F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vet-lyon.fr/ens/immuno/coursppt/immP2jpeg_01/immP2_01.html"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vet-lyon.fr/ens/immuno/coursppt/immP2jpeg_01/immP2_01.html"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vet-lyon.fr/ens/immuno/coursppt/immP2jpeg_01/immP2_01.html"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vet-lyon.fr/ens/immuno/coursppt/immP2jpeg_01/immP2_01.html"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vet-lyon.fr/ens/immuno/coursppt/immP2jpeg_01/immP2_01.html"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Rot="1" noChangeArrowheads="1"/>
          </p:cNvSpPr>
          <p:nvPr>
            <p:ph type="ctrTitle"/>
          </p:nvPr>
        </p:nvSpPr>
        <p:spPr/>
        <p:txBody>
          <a:bodyPr/>
          <a:lstStyle/>
          <a:p>
            <a:r>
              <a:rPr lang="fr-FR" b="1" dirty="0">
                <a:solidFill>
                  <a:srgbClr val="FF0066"/>
                </a:solidFill>
              </a:rPr>
              <a:t>IMMUNITE NATURELLE</a:t>
            </a:r>
            <a:r>
              <a:rPr lang="fr-FR" dirty="0"/>
              <a:t> </a:t>
            </a:r>
          </a:p>
        </p:txBody>
      </p:sp>
      <p:sp>
        <p:nvSpPr>
          <p:cNvPr id="30725" name="Rectangle 5"/>
          <p:cNvSpPr>
            <a:spLocks noGrp="1" noRot="1" noChangeArrowheads="1"/>
          </p:cNvSpPr>
          <p:nvPr>
            <p:ph type="subTitle" idx="1"/>
          </p:nvPr>
        </p:nvSpPr>
        <p:spPr/>
        <p:txBody>
          <a:bodyPr/>
          <a:lstStyle/>
          <a:p>
            <a:r>
              <a:rPr lang="fr-FR" b="1">
                <a:solidFill>
                  <a:srgbClr val="FF0066"/>
                </a:solidFill>
              </a:rPr>
              <a:t>(innée, non spécifique)</a:t>
            </a:r>
            <a:r>
              <a:rPr lang="fr-FR" b="1"/>
              <a:t> </a:t>
            </a:r>
            <a:r>
              <a:rPr lang="fr-FR"/>
              <a:t> </a:t>
            </a:r>
          </a:p>
        </p:txBody>
      </p:sp>
      <p:pic>
        <p:nvPicPr>
          <p:cNvPr id="4" name="Image 3" descr="mcourslogo.jpg"/>
          <p:cNvPicPr>
            <a:picLocks noChangeAspect="1"/>
          </p:cNvPicPr>
          <p:nvPr/>
        </p:nvPicPr>
        <p:blipFill>
          <a:blip r:embed="rId2"/>
          <a:stretch>
            <a:fillRect/>
          </a:stretch>
        </p:blipFill>
        <p:spPr>
          <a:xfrm>
            <a:off x="2285984" y="285728"/>
            <a:ext cx="4457700" cy="5715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ycle_infection"/>
          <p:cNvPicPr>
            <a:picLocks noChangeAspect="1" noChangeArrowheads="1"/>
          </p:cNvPicPr>
          <p:nvPr/>
        </p:nvPicPr>
        <p:blipFill>
          <a:blip r:embed="rId2"/>
          <a:srcRect/>
          <a:stretch>
            <a:fillRect/>
          </a:stretch>
        </p:blipFill>
        <p:spPr bwMode="auto">
          <a:xfrm>
            <a:off x="304800" y="2076450"/>
            <a:ext cx="8534400" cy="27051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p:txBody>
          <a:bodyPr/>
          <a:lstStyle/>
          <a:p>
            <a:pPr marL="1016000" indent="-1016000" algn="l">
              <a:buFontTx/>
              <a:buAutoNum type="romanUcPeriod"/>
            </a:pPr>
            <a:r>
              <a:rPr lang="fr-FR" sz="3200" b="1">
                <a:solidFill>
                  <a:srgbClr val="0066FF"/>
                </a:solidFill>
              </a:rPr>
              <a:t>LA BARRIERE CUTANEOMUQUEUSE</a:t>
            </a:r>
            <a:r>
              <a:rPr lang="fr-FR" sz="2800" b="1">
                <a:solidFill>
                  <a:srgbClr val="0066FF"/>
                </a:solidFill>
              </a:rPr>
              <a:t/>
            </a:r>
            <a:br>
              <a:rPr lang="fr-FR" sz="2800" b="1">
                <a:solidFill>
                  <a:srgbClr val="0066FF"/>
                </a:solidFill>
              </a:rPr>
            </a:br>
            <a:r>
              <a:rPr lang="fr-FR" sz="2400" b="1">
                <a:solidFill>
                  <a:srgbClr val="0066FF"/>
                </a:solidFill>
              </a:rPr>
              <a:t>(1</a:t>
            </a:r>
            <a:r>
              <a:rPr lang="fr-FR" sz="2400" b="1" baseline="30000">
                <a:solidFill>
                  <a:srgbClr val="0066FF"/>
                </a:solidFill>
              </a:rPr>
              <a:t>ère</a:t>
            </a:r>
            <a:r>
              <a:rPr lang="fr-FR" sz="2400" b="1">
                <a:solidFill>
                  <a:srgbClr val="0066FF"/>
                </a:solidFill>
              </a:rPr>
              <a:t> ligne de défense) _ défenses constitutives</a:t>
            </a:r>
          </a:p>
        </p:txBody>
      </p:sp>
      <p:sp>
        <p:nvSpPr>
          <p:cNvPr id="32771" name="Rectangle 3"/>
          <p:cNvSpPr>
            <a:spLocks noGrp="1" noRot="1" noChangeArrowheads="1"/>
          </p:cNvSpPr>
          <p:nvPr>
            <p:ph type="body" idx="1"/>
          </p:nvPr>
        </p:nvSpPr>
        <p:spPr>
          <a:xfrm>
            <a:off x="301625" y="1676400"/>
            <a:ext cx="8540750" cy="5181600"/>
          </a:xfrm>
        </p:spPr>
        <p:txBody>
          <a:bodyPr/>
          <a:lstStyle/>
          <a:p>
            <a:pPr marL="609600" indent="-609600">
              <a:buClr>
                <a:schemeClr val="tx1"/>
              </a:buClr>
              <a:buFontTx/>
              <a:buAutoNum type="arabicParenR"/>
            </a:pPr>
            <a:r>
              <a:rPr lang="fr-FR" sz="2400" b="1">
                <a:solidFill>
                  <a:srgbClr val="FFFF00"/>
                </a:solidFill>
              </a:rPr>
              <a:t>La peau (lésée), le sébum et la sueur (acides gras, acide lactique)</a:t>
            </a:r>
          </a:p>
          <a:p>
            <a:pPr marL="609600" indent="-609600">
              <a:buClr>
                <a:schemeClr val="tx1"/>
              </a:buClr>
              <a:buFontTx/>
              <a:buNone/>
            </a:pPr>
            <a:r>
              <a:rPr lang="fr-FR" sz="2400" b="1">
                <a:solidFill>
                  <a:srgbClr val="FFFF00"/>
                </a:solidFill>
              </a:rPr>
              <a:t>	</a:t>
            </a:r>
            <a:r>
              <a:rPr lang="fr-FR" sz="2400"/>
              <a:t>La couche cornée de la peau et l'épithélium des muqueuses forment une enveloppe cellulaire continue séparant l'organisme du milieu extérieur et s'oppose à la pénétration des micro-organismes.</a:t>
            </a:r>
          </a:p>
          <a:p>
            <a:pPr marL="609600" indent="-609600">
              <a:buClr>
                <a:schemeClr val="tx1"/>
              </a:buClr>
              <a:buFontTx/>
              <a:buNone/>
            </a:pPr>
            <a:endParaRPr lang="fr-FR" sz="2400" b="1">
              <a:solidFill>
                <a:srgbClr val="FFFF00"/>
              </a:solidFill>
            </a:endParaRPr>
          </a:p>
          <a:p>
            <a:pPr marL="609600" indent="-609600">
              <a:buClr>
                <a:schemeClr val="tx1"/>
              </a:buClr>
              <a:buFontTx/>
              <a:buNone/>
            </a:pPr>
            <a:r>
              <a:rPr lang="fr-FR" sz="2400" b="1"/>
              <a:t>2)</a:t>
            </a:r>
            <a:r>
              <a:rPr lang="fr-FR" sz="2400" b="1">
                <a:solidFill>
                  <a:srgbClr val="FFFF00"/>
                </a:solidFill>
              </a:rPr>
              <a:t>	La flore commensale </a:t>
            </a:r>
            <a:r>
              <a:rPr lang="fr-FR" sz="2400" b="1"/>
              <a:t>défend son territoire</a:t>
            </a:r>
          </a:p>
          <a:p>
            <a:pPr marL="609600" indent="-609600">
              <a:buClr>
                <a:schemeClr val="tx1"/>
              </a:buClr>
              <a:buFontTx/>
              <a:buNone/>
            </a:pPr>
            <a:r>
              <a:rPr lang="fr-FR" sz="2400" b="1">
                <a:solidFill>
                  <a:srgbClr val="FFFF00"/>
                </a:solidFill>
              </a:rPr>
              <a:t>	</a:t>
            </a:r>
            <a:r>
              <a:rPr lang="fr-FR" sz="2400" i="1"/>
              <a:t>Un traitement antibiotique agressif, en détruisant la flore commensale, peut favoriser le développement de germes pathogènes (ex : diarrhées post-antibiothérapiques)</a:t>
            </a:r>
            <a:r>
              <a:rPr lang="fr-FR" sz="3600"/>
              <a:t> </a:t>
            </a:r>
          </a:p>
          <a:p>
            <a:pPr marL="609600" indent="-609600">
              <a:buClr>
                <a:schemeClr val="tx1"/>
              </a:buClr>
              <a:buFontTx/>
              <a:buNone/>
            </a:pPr>
            <a:endParaRPr lang="fr-FR" sz="36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rrowheads="1"/>
          </p:cNvSpPr>
          <p:nvPr>
            <p:ph type="title"/>
          </p:nvPr>
        </p:nvSpPr>
        <p:spPr/>
        <p:txBody>
          <a:bodyPr/>
          <a:lstStyle/>
          <a:p>
            <a:endParaRPr lang="fr-FR"/>
          </a:p>
        </p:txBody>
      </p:sp>
      <p:sp>
        <p:nvSpPr>
          <p:cNvPr id="81923" name="Rectangle 3"/>
          <p:cNvSpPr>
            <a:spLocks noGrp="1" noRot="1" noChangeArrowheads="1"/>
          </p:cNvSpPr>
          <p:nvPr>
            <p:ph type="body" idx="1"/>
          </p:nvPr>
        </p:nvSpPr>
        <p:spPr/>
        <p:txBody>
          <a:bodyPr/>
          <a:lstStyle/>
          <a:p>
            <a:pPr marL="609600" indent="-609600">
              <a:lnSpc>
                <a:spcPct val="90000"/>
              </a:lnSpc>
              <a:buClr>
                <a:schemeClr val="tx1"/>
              </a:buClr>
              <a:buFontTx/>
              <a:buAutoNum type="arabicParenR" startAt="3"/>
            </a:pPr>
            <a:r>
              <a:rPr lang="fr-FR" sz="2400" b="1">
                <a:solidFill>
                  <a:srgbClr val="FFFF00"/>
                </a:solidFill>
              </a:rPr>
              <a:t>La barrière épithéliale muqueuse</a:t>
            </a:r>
          </a:p>
          <a:p>
            <a:pPr marL="609600" indent="-609600">
              <a:lnSpc>
                <a:spcPct val="90000"/>
              </a:lnSpc>
              <a:buClr>
                <a:schemeClr val="tx1"/>
              </a:buClr>
              <a:buFontTx/>
              <a:buNone/>
            </a:pPr>
            <a:endParaRPr lang="fr-FR" sz="2400" b="1">
              <a:solidFill>
                <a:srgbClr val="FFFF00"/>
              </a:solidFill>
            </a:endParaRPr>
          </a:p>
          <a:p>
            <a:pPr marL="990600" lvl="1" indent="-533400">
              <a:lnSpc>
                <a:spcPct val="90000"/>
              </a:lnSpc>
              <a:buClr>
                <a:schemeClr val="tx1"/>
              </a:buClr>
              <a:buFont typeface="Wingdings" pitchFamily="2" charset="2"/>
              <a:buChar char="Ø"/>
            </a:pPr>
            <a:r>
              <a:rPr lang="fr-FR" sz="2400" b="1"/>
              <a:t>Facteurs mécaniques </a:t>
            </a:r>
            <a:r>
              <a:rPr lang="fr-FR" sz="2400"/>
              <a:t>(turbulences de l’air, mouvements des cils vibratiles, lavage sous pression par l’urine..)</a:t>
            </a:r>
          </a:p>
          <a:p>
            <a:pPr marL="990600" lvl="1" indent="-533400">
              <a:lnSpc>
                <a:spcPct val="90000"/>
              </a:lnSpc>
              <a:buClr>
                <a:schemeClr val="tx1"/>
              </a:buClr>
              <a:buFont typeface="Wingdings" pitchFamily="2" charset="2"/>
              <a:buNone/>
            </a:pPr>
            <a:endParaRPr lang="fr-FR" sz="2400"/>
          </a:p>
          <a:p>
            <a:pPr marL="990600" lvl="1" indent="-533400">
              <a:lnSpc>
                <a:spcPct val="90000"/>
              </a:lnSpc>
              <a:buClr>
                <a:schemeClr val="tx1"/>
              </a:buClr>
              <a:buFont typeface="Wingdings" pitchFamily="2" charset="2"/>
              <a:buChar char="Ø"/>
            </a:pPr>
            <a:r>
              <a:rPr lang="fr-FR" sz="2400" b="1"/>
              <a:t>Facteurs chimiques </a:t>
            </a:r>
            <a:r>
              <a:rPr lang="fr-FR" sz="2400"/>
              <a:t>(larmes, salive, mucus nasal et bronchique, suc gastrique, bile), par lysosyme, pepsine, sels biliaires …</a:t>
            </a:r>
          </a:p>
          <a:p>
            <a:pPr marL="990600" lvl="1" indent="-533400">
              <a:lnSpc>
                <a:spcPct val="90000"/>
              </a:lnSpc>
              <a:buClr>
                <a:schemeClr val="tx1"/>
              </a:buClr>
              <a:buFont typeface="Wingdings" pitchFamily="2" charset="2"/>
              <a:buNone/>
            </a:pPr>
            <a:r>
              <a:rPr lang="fr-FR" sz="2400" b="1"/>
              <a:t>	</a:t>
            </a:r>
            <a:r>
              <a:rPr lang="fr-FR" sz="2400"/>
              <a:t>Peptides antimicrobiens: </a:t>
            </a:r>
            <a:r>
              <a:rPr lang="fr-FR" sz="2400">
                <a:sym typeface="Symbol" pitchFamily="18" charset="2"/>
              </a:rPr>
              <a:t></a:t>
            </a:r>
            <a:r>
              <a:rPr lang="fr-FR" sz="2400"/>
              <a:t>-défensines et cryptidines  (Paneth); ß-défensines (cellules épithéliales de la peau et des poumons) </a:t>
            </a:r>
          </a:p>
          <a:p>
            <a:pPr marL="990600" lvl="1" indent="-533400">
              <a:lnSpc>
                <a:spcPct val="90000"/>
              </a:lnSpc>
              <a:buClr>
                <a:schemeClr val="tx1"/>
              </a:buClr>
              <a:buFont typeface="Wingdings" pitchFamily="2" charset="2"/>
              <a:buChar char="Ø"/>
            </a:pPr>
            <a:endParaRPr lang="fr-FR" sz="2400"/>
          </a:p>
          <a:p>
            <a:pPr marL="609600" indent="-609600">
              <a:lnSpc>
                <a:spcPct val="90000"/>
              </a:lnSpc>
            </a:pPr>
            <a:endParaRPr lang="fr-F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1" name="Picture 7" descr="Diapositive15">
            <a:hlinkClick r:id="rId2"/>
          </p:cNvPr>
          <p:cNvPicPr>
            <a:picLocks noChangeAspect="1" noChangeArrowheads="1"/>
          </p:cNvPicPr>
          <p:nvPr/>
        </p:nvPicPr>
        <p:blipFill>
          <a:blip r:embed="rId3"/>
          <a:srcRect/>
          <a:stretch>
            <a:fillRect/>
          </a:stretch>
        </p:blipFill>
        <p:spPr bwMode="auto">
          <a:xfrm>
            <a:off x="1143000" y="857250"/>
            <a:ext cx="6858000" cy="51435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immunite_naturelle"/>
          <p:cNvPicPr>
            <a:picLocks noChangeAspect="1" noChangeArrowheads="1"/>
          </p:cNvPicPr>
          <p:nvPr/>
        </p:nvPicPr>
        <p:blipFill>
          <a:blip r:embed="rId2"/>
          <a:srcRect/>
          <a:stretch>
            <a:fillRect/>
          </a:stretch>
        </p:blipFill>
        <p:spPr bwMode="auto">
          <a:xfrm>
            <a:off x="971550" y="1052513"/>
            <a:ext cx="6769100" cy="507682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4" descr="1barcutm"/>
          <p:cNvPicPr>
            <a:picLocks noChangeAspect="1" noChangeArrowheads="1"/>
          </p:cNvPicPr>
          <p:nvPr/>
        </p:nvPicPr>
        <p:blipFill>
          <a:blip r:embed="rId2"/>
          <a:srcRect/>
          <a:stretch>
            <a:fillRect/>
          </a:stretch>
        </p:blipFill>
        <p:spPr bwMode="auto">
          <a:xfrm>
            <a:off x="827088" y="1417638"/>
            <a:ext cx="7705725" cy="4243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Diapositive19">
            <a:hlinkClick r:id="rId2"/>
          </p:cNvPr>
          <p:cNvPicPr>
            <a:picLocks noChangeAspect="1" noChangeArrowheads="1"/>
          </p:cNvPicPr>
          <p:nvPr/>
        </p:nvPicPr>
        <p:blipFill>
          <a:blip r:embed="rId3"/>
          <a:srcRect/>
          <a:stretch>
            <a:fillRect/>
          </a:stretch>
        </p:blipFill>
        <p:spPr bwMode="auto">
          <a:xfrm>
            <a:off x="1143000" y="857250"/>
            <a:ext cx="6858000" cy="51435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Diapositive20">
            <a:hlinkClick r:id="rId2"/>
          </p:cNvPr>
          <p:cNvPicPr>
            <a:picLocks noChangeAspect="1" noChangeArrowheads="1"/>
          </p:cNvPicPr>
          <p:nvPr/>
        </p:nvPicPr>
        <p:blipFill>
          <a:blip r:embed="rId3"/>
          <a:srcRect/>
          <a:stretch>
            <a:fillRect/>
          </a:stretch>
        </p:blipFill>
        <p:spPr bwMode="auto">
          <a:xfrm>
            <a:off x="1143000" y="857250"/>
            <a:ext cx="6858000" cy="51435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5" name="Picture 7" descr="Diapositive16">
            <a:hlinkClick r:id="rId2"/>
          </p:cNvPr>
          <p:cNvPicPr>
            <a:picLocks noChangeAspect="1" noChangeArrowheads="1"/>
          </p:cNvPicPr>
          <p:nvPr/>
        </p:nvPicPr>
        <p:blipFill>
          <a:blip r:embed="rId3"/>
          <a:srcRect/>
          <a:stretch>
            <a:fillRect/>
          </a:stretch>
        </p:blipFill>
        <p:spPr bwMode="auto">
          <a:xfrm>
            <a:off x="1143000" y="857250"/>
            <a:ext cx="6858000" cy="51435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p:txBody>
          <a:bodyPr/>
          <a:lstStyle/>
          <a:p>
            <a:pPr algn="l"/>
            <a:r>
              <a:rPr lang="fr-FR" sz="2800" b="1">
                <a:solidFill>
                  <a:srgbClr val="0066FF"/>
                </a:solidFill>
              </a:rPr>
              <a:t>II.	</a:t>
            </a:r>
            <a:r>
              <a:rPr lang="fr-FR" sz="3200" b="1">
                <a:solidFill>
                  <a:srgbClr val="0066FF"/>
                </a:solidFill>
              </a:rPr>
              <a:t>LA REACTION INFLAMMATOIRE</a:t>
            </a:r>
          </a:p>
        </p:txBody>
      </p:sp>
      <p:sp>
        <p:nvSpPr>
          <p:cNvPr id="38915" name="Rectangle 3"/>
          <p:cNvSpPr>
            <a:spLocks noGrp="1" noRot="1" noChangeArrowheads="1"/>
          </p:cNvSpPr>
          <p:nvPr>
            <p:ph type="body" idx="1"/>
          </p:nvPr>
        </p:nvSpPr>
        <p:spPr>
          <a:xfrm>
            <a:off x="301625" y="1676400"/>
            <a:ext cx="8540750" cy="5181600"/>
          </a:xfrm>
        </p:spPr>
        <p:txBody>
          <a:bodyPr/>
          <a:lstStyle/>
          <a:p>
            <a:pPr>
              <a:lnSpc>
                <a:spcPct val="90000"/>
              </a:lnSpc>
            </a:pPr>
            <a:r>
              <a:rPr lang="fr-FR" sz="2400" b="1">
                <a:solidFill>
                  <a:srgbClr val="FFFF00"/>
                </a:solidFill>
              </a:rPr>
              <a:t>Le traumatisme initial</a:t>
            </a:r>
            <a:r>
              <a:rPr lang="fr-FR" sz="2400"/>
              <a:t> (la blessure) et les germes injectés sont responsables de lésions de l'endothélium vasculaire qui vont provoquer l'adhésion des plaquettes ; celles-ci qui libèrent dans l'environnement des substances vaso-actives (facteur XII, histamine, PAF-acéther, leucotriènes) et seront à l'origine de la réaction inflammatoire locale.</a:t>
            </a:r>
          </a:p>
          <a:p>
            <a:pPr>
              <a:lnSpc>
                <a:spcPct val="90000"/>
              </a:lnSpc>
              <a:buFont typeface="Wingdings" pitchFamily="2" charset="2"/>
              <a:buNone/>
            </a:pPr>
            <a:endParaRPr lang="fr-FR" sz="2400"/>
          </a:p>
          <a:p>
            <a:pPr>
              <a:lnSpc>
                <a:spcPct val="90000"/>
              </a:lnSpc>
            </a:pPr>
            <a:r>
              <a:rPr lang="fr-FR" sz="2400" b="1">
                <a:solidFill>
                  <a:srgbClr val="FFFF00"/>
                </a:solidFill>
              </a:rPr>
              <a:t>La paroi de nombreuses bactéries</a:t>
            </a:r>
            <a:r>
              <a:rPr lang="fr-FR" sz="2400"/>
              <a:t> (surtout à gram-) active le complément par la voie alterne, ce qui génère de petits peptides, les anaphylatoxines, capables de se fixer à la surface des mastocytes et de provoquer leur dégranulation avec libération locale de nombreuses substances vaso-actives.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rrowheads="1"/>
          </p:cNvSpPr>
          <p:nvPr>
            <p:ph type="title"/>
          </p:nvPr>
        </p:nvSpPr>
        <p:spPr/>
        <p:txBody>
          <a:bodyPr/>
          <a:lstStyle/>
          <a:p>
            <a:endParaRPr lang="fr-FR"/>
          </a:p>
        </p:txBody>
      </p:sp>
      <p:sp>
        <p:nvSpPr>
          <p:cNvPr id="82947" name="Rectangle 3"/>
          <p:cNvSpPr>
            <a:spLocks noGrp="1" noRot="1" noChangeArrowheads="1"/>
          </p:cNvSpPr>
          <p:nvPr>
            <p:ph type="body" idx="1"/>
          </p:nvPr>
        </p:nvSpPr>
        <p:spPr/>
        <p:txBody>
          <a:bodyPr/>
          <a:lstStyle/>
          <a:p>
            <a:pPr>
              <a:lnSpc>
                <a:spcPct val="90000"/>
              </a:lnSpc>
            </a:pPr>
            <a:r>
              <a:rPr lang="fr-FR" sz="2400" dirty="0"/>
              <a:t>Il s’en suit une vasodilatation locale qui survient dans les premières secondes de la réaction inflammatoire et déclenche l'apparition clinique des signes cardinaux de </a:t>
            </a:r>
            <a:r>
              <a:rPr lang="fr-FR" sz="2400" b="1" dirty="0">
                <a:solidFill>
                  <a:srgbClr val="FFFF00"/>
                </a:solidFill>
              </a:rPr>
              <a:t>l'inflammation aiguë</a:t>
            </a:r>
            <a:r>
              <a:rPr lang="fr-FR" sz="2400" dirty="0"/>
              <a:t> : rougeur, chaleur, douleur, tumeur.</a:t>
            </a:r>
          </a:p>
          <a:p>
            <a:pPr>
              <a:lnSpc>
                <a:spcPct val="90000"/>
              </a:lnSpc>
              <a:buFont typeface="Wingdings" pitchFamily="2" charset="2"/>
              <a:buNone/>
            </a:pPr>
            <a:endParaRPr lang="fr-FR" sz="2400" dirty="0"/>
          </a:p>
          <a:p>
            <a:pPr>
              <a:lnSpc>
                <a:spcPct val="90000"/>
              </a:lnSpc>
            </a:pPr>
            <a:r>
              <a:rPr lang="fr-FR" sz="2400" dirty="0"/>
              <a:t>La vasodilatation locale assure l'exsudation plasmatique et la traversée des polynucléaires, apportant ainsi au niveau du foyer infectieux les facteurs humoraux et cellulaires de l'INS.</a:t>
            </a:r>
          </a:p>
          <a:p>
            <a:pPr>
              <a:lnSpc>
                <a:spcPct val="90000"/>
              </a:lnSpc>
            </a:pPr>
            <a:endParaRPr lang="fr-FR" sz="2400" dirty="0"/>
          </a:p>
        </p:txBody>
      </p:sp>
      <p:pic>
        <p:nvPicPr>
          <p:cNvPr id="4" name="Image 3" descr="mcourslogo.jpg"/>
          <p:cNvPicPr>
            <a:picLocks noChangeAspect="1"/>
          </p:cNvPicPr>
          <p:nvPr/>
        </p:nvPicPr>
        <p:blipFill>
          <a:blip r:embed="rId2"/>
          <a:stretch>
            <a:fillRect/>
          </a:stretch>
        </p:blipFill>
        <p:spPr>
          <a:xfrm>
            <a:off x="2143108" y="5214950"/>
            <a:ext cx="4457700" cy="5715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1" name="Picture 5" descr="Diapositive17">
            <a:hlinkClick r:id="rId2"/>
          </p:cNvPr>
          <p:cNvPicPr>
            <a:picLocks noChangeAspect="1" noChangeArrowheads="1"/>
          </p:cNvPicPr>
          <p:nvPr/>
        </p:nvPicPr>
        <p:blipFill>
          <a:blip r:embed="rId3"/>
          <a:srcRect/>
          <a:stretch>
            <a:fillRect/>
          </a:stretch>
        </p:blipFill>
        <p:spPr bwMode="auto">
          <a:xfrm>
            <a:off x="1143000" y="857250"/>
            <a:ext cx="6858000" cy="51435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6" name="Picture 4" descr="23diaped"/>
          <p:cNvPicPr>
            <a:picLocks noChangeAspect="1" noChangeArrowheads="1"/>
          </p:cNvPicPr>
          <p:nvPr/>
        </p:nvPicPr>
        <p:blipFill>
          <a:blip r:embed="rId2"/>
          <a:srcRect/>
          <a:stretch>
            <a:fillRect/>
          </a:stretch>
        </p:blipFill>
        <p:spPr bwMode="auto">
          <a:xfrm>
            <a:off x="2195513" y="1484313"/>
            <a:ext cx="5048250" cy="419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p:txBody>
          <a:bodyPr/>
          <a:lstStyle/>
          <a:p>
            <a:pPr algn="l"/>
            <a:r>
              <a:rPr lang="fr-FR" sz="2800" b="1">
                <a:solidFill>
                  <a:srgbClr val="0066FF"/>
                </a:solidFill>
              </a:rPr>
              <a:t>III.	</a:t>
            </a:r>
            <a:r>
              <a:rPr lang="fr-FR" sz="3200" b="1">
                <a:solidFill>
                  <a:srgbClr val="0066FF"/>
                </a:solidFill>
              </a:rPr>
              <a:t>FACTEURS HUMORAUX DE L'INS</a:t>
            </a:r>
          </a:p>
        </p:txBody>
      </p:sp>
      <p:sp>
        <p:nvSpPr>
          <p:cNvPr id="41987" name="Rectangle 3"/>
          <p:cNvSpPr>
            <a:spLocks noGrp="1" noRot="1" noChangeArrowheads="1"/>
          </p:cNvSpPr>
          <p:nvPr>
            <p:ph type="body" idx="1"/>
          </p:nvPr>
        </p:nvSpPr>
        <p:spPr>
          <a:xfrm>
            <a:off x="301625" y="1557338"/>
            <a:ext cx="8540750" cy="5300662"/>
          </a:xfrm>
        </p:spPr>
        <p:txBody>
          <a:bodyPr/>
          <a:lstStyle/>
          <a:p>
            <a:pPr>
              <a:lnSpc>
                <a:spcPct val="90000"/>
              </a:lnSpc>
            </a:pPr>
            <a:r>
              <a:rPr lang="fr-FR" sz="2800" b="1">
                <a:solidFill>
                  <a:schemeClr val="folHlink"/>
                </a:solidFill>
              </a:rPr>
              <a:t>Le complément</a:t>
            </a:r>
            <a:r>
              <a:rPr lang="fr-FR" sz="3600"/>
              <a:t> </a:t>
            </a:r>
            <a:r>
              <a:rPr lang="fr-FR" sz="2400"/>
              <a:t>aboutit, après activation, à la fixation d’un fragment de clivage (C3b) à la particule-cible. Celle-ci peut alors être fixée aux cellules qui possèdent un récepteur pour ce fragment (polynucléaires et macrophages), ce qui facilite sa phagocytose (c'est le phénomène d'opsonisation). La phase ultime de l’activation du complément aboutit à la formation de multiples « trous » qui permettent l'entrée d'eau et de sodium responsable de la lyse de la particule-cible.</a:t>
            </a:r>
          </a:p>
          <a:p>
            <a:pPr>
              <a:lnSpc>
                <a:spcPct val="90000"/>
              </a:lnSpc>
              <a:buFont typeface="Wingdings" pitchFamily="2" charset="2"/>
              <a:buNone/>
            </a:pPr>
            <a:endParaRPr lang="fr-FR" sz="2400"/>
          </a:p>
          <a:p>
            <a:pPr>
              <a:lnSpc>
                <a:spcPct val="90000"/>
              </a:lnSpc>
            </a:pPr>
            <a:r>
              <a:rPr lang="fr-FR" sz="2800" b="1">
                <a:solidFill>
                  <a:schemeClr val="folHlink"/>
                </a:solidFill>
              </a:rPr>
              <a:t>La C reactive protein (CRP</a:t>
            </a:r>
            <a:r>
              <a:rPr lang="fr-FR" sz="2400">
                <a:effectLst/>
              </a:rPr>
              <a:t>), synthétisée dans le foie,</a:t>
            </a:r>
            <a:r>
              <a:rPr lang="fr-FR" sz="2800" b="1">
                <a:solidFill>
                  <a:schemeClr val="folHlink"/>
                </a:solidFill>
              </a:rPr>
              <a:t> </a:t>
            </a:r>
            <a:r>
              <a:rPr lang="fr-FR" sz="2400"/>
              <a:t>se fixe directement à de nombreuses bactéries et augmente la phagocytose. Elle active le complément par la voie classique. </a:t>
            </a:r>
          </a:p>
          <a:p>
            <a:pPr>
              <a:lnSpc>
                <a:spcPct val="90000"/>
              </a:lnSpc>
            </a:pPr>
            <a:endParaRPr lang="fr-FR" sz="3600"/>
          </a:p>
          <a:p>
            <a:pPr>
              <a:lnSpc>
                <a:spcPct val="90000"/>
              </a:lnSpc>
            </a:pPr>
            <a:endParaRPr lang="fr-FR" sz="360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rrowheads="1"/>
          </p:cNvSpPr>
          <p:nvPr>
            <p:ph type="title"/>
          </p:nvPr>
        </p:nvSpPr>
        <p:spPr/>
        <p:txBody>
          <a:bodyPr/>
          <a:lstStyle/>
          <a:p>
            <a:endParaRPr lang="fr-FR"/>
          </a:p>
        </p:txBody>
      </p:sp>
      <p:sp>
        <p:nvSpPr>
          <p:cNvPr id="83971" name="Rectangle 3"/>
          <p:cNvSpPr>
            <a:spLocks noGrp="1" noRot="1" noChangeArrowheads="1"/>
          </p:cNvSpPr>
          <p:nvPr>
            <p:ph type="body" idx="1"/>
          </p:nvPr>
        </p:nvSpPr>
        <p:spPr>
          <a:xfrm>
            <a:off x="301625" y="260350"/>
            <a:ext cx="8540750" cy="5838825"/>
          </a:xfrm>
        </p:spPr>
        <p:txBody>
          <a:bodyPr/>
          <a:lstStyle/>
          <a:p>
            <a:pPr>
              <a:lnSpc>
                <a:spcPct val="80000"/>
              </a:lnSpc>
            </a:pPr>
            <a:r>
              <a:rPr lang="fr-FR" sz="2800" b="1">
                <a:solidFill>
                  <a:schemeClr val="folHlink"/>
                </a:solidFill>
              </a:rPr>
              <a:t>L'interleukine 1 (IL1),</a:t>
            </a:r>
            <a:r>
              <a:rPr lang="fr-FR" sz="2400" b="1">
                <a:solidFill>
                  <a:schemeClr val="folHlink"/>
                </a:solidFill>
              </a:rPr>
              <a:t> </a:t>
            </a:r>
            <a:r>
              <a:rPr lang="fr-FR" sz="2400"/>
              <a:t>sécrétée par les macrophages activés est un pyrogène (régulation thermique de l'hypothalamus). Engendre une hyperthermie qui a un rôle bénéfique dans la lutte contre l'infection : </a:t>
            </a:r>
          </a:p>
          <a:p>
            <a:pPr lvl="1">
              <a:lnSpc>
                <a:spcPct val="80000"/>
              </a:lnSpc>
            </a:pPr>
            <a:r>
              <a:rPr lang="fr-FR" sz="2400"/>
              <a:t>en inhibant la croissance tissulaire des bactéries et la multiplication de nombreux virus par blocage des systèmes enzymatiques </a:t>
            </a:r>
          </a:p>
          <a:p>
            <a:pPr lvl="1">
              <a:lnSpc>
                <a:spcPct val="80000"/>
              </a:lnSpc>
            </a:pPr>
            <a:r>
              <a:rPr lang="fr-FR" sz="2400"/>
              <a:t>en augmentant la mobilité des granulocytes et leurs capacités bactéricides </a:t>
            </a:r>
          </a:p>
          <a:p>
            <a:pPr lvl="1">
              <a:lnSpc>
                <a:spcPct val="80000"/>
              </a:lnSpc>
            </a:pPr>
            <a:r>
              <a:rPr lang="fr-FR" sz="2400"/>
              <a:t>en accroissant la production d'interféron</a:t>
            </a:r>
            <a:r>
              <a:rPr lang="fr-FR" sz="2400">
                <a:solidFill>
                  <a:schemeClr val="folHlink"/>
                </a:solidFill>
              </a:rPr>
              <a:t> </a:t>
            </a:r>
          </a:p>
          <a:p>
            <a:pPr lvl="1">
              <a:lnSpc>
                <a:spcPct val="80000"/>
              </a:lnSpc>
              <a:buFontTx/>
              <a:buNone/>
            </a:pPr>
            <a:endParaRPr lang="fr-FR" sz="2400">
              <a:solidFill>
                <a:schemeClr val="folHlink"/>
              </a:solidFill>
            </a:endParaRPr>
          </a:p>
          <a:p>
            <a:pPr>
              <a:lnSpc>
                <a:spcPct val="80000"/>
              </a:lnSpc>
            </a:pPr>
            <a:r>
              <a:rPr lang="fr-FR" sz="2800" b="1">
                <a:solidFill>
                  <a:schemeClr val="folHlink"/>
                </a:solidFill>
              </a:rPr>
              <a:t>Le Tumor Necrosis Factor (TNFα) ou cachectine</a:t>
            </a:r>
            <a:r>
              <a:rPr lang="fr-FR" sz="2400" b="1">
                <a:solidFill>
                  <a:schemeClr val="folHlink"/>
                </a:solidFill>
              </a:rPr>
              <a:t> </a:t>
            </a:r>
            <a:r>
              <a:rPr lang="fr-FR" sz="2400"/>
              <a:t>est, une monokine pyrogène stimulant l'inflammation, par l’activation des polynucléaires. </a:t>
            </a:r>
            <a:endParaRPr lang="fr-FR" sz="2400" b="1">
              <a:solidFill>
                <a:schemeClr val="folHlink"/>
              </a:solidFill>
            </a:endParaRPr>
          </a:p>
          <a:p>
            <a:pPr>
              <a:lnSpc>
                <a:spcPct val="80000"/>
              </a:lnSpc>
              <a:buFont typeface="Wingdings" pitchFamily="2" charset="2"/>
              <a:buNone/>
            </a:pPr>
            <a:endParaRPr lang="fr-FR" sz="2400" b="1">
              <a:solidFill>
                <a:schemeClr val="folHlink"/>
              </a:solidFill>
            </a:endParaRPr>
          </a:p>
          <a:p>
            <a:pPr>
              <a:lnSpc>
                <a:spcPct val="80000"/>
              </a:lnSpc>
            </a:pPr>
            <a:r>
              <a:rPr lang="fr-FR" sz="2800" b="1">
                <a:solidFill>
                  <a:schemeClr val="folHlink"/>
                </a:solidFill>
              </a:rPr>
              <a:t>Les interférons</a:t>
            </a:r>
            <a:r>
              <a:rPr lang="fr-FR" sz="2400" b="1">
                <a:solidFill>
                  <a:schemeClr val="folHlink"/>
                </a:solidFill>
              </a:rPr>
              <a:t> </a:t>
            </a:r>
            <a:r>
              <a:rPr lang="fr-FR" sz="2400"/>
              <a:t>ont essentiellement une activité anti-virale</a:t>
            </a:r>
            <a:r>
              <a:rPr lang="fr-FR" sz="2000"/>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p:txBody>
          <a:bodyPr/>
          <a:lstStyle/>
          <a:p>
            <a:pPr algn="l"/>
            <a:r>
              <a:rPr lang="fr-FR" sz="2800" b="1">
                <a:solidFill>
                  <a:srgbClr val="0066FF"/>
                </a:solidFill>
              </a:rPr>
              <a:t>IV.	</a:t>
            </a:r>
            <a:r>
              <a:rPr lang="fr-FR" sz="3200" b="1">
                <a:solidFill>
                  <a:srgbClr val="0066FF"/>
                </a:solidFill>
              </a:rPr>
              <a:t>FACTEURS CELLULAIRES DE L'INS</a:t>
            </a:r>
          </a:p>
        </p:txBody>
      </p:sp>
      <p:sp>
        <p:nvSpPr>
          <p:cNvPr id="43011" name="Rectangle 3"/>
          <p:cNvSpPr>
            <a:spLocks noGrp="1" noRot="1" noChangeArrowheads="1"/>
          </p:cNvSpPr>
          <p:nvPr>
            <p:ph type="body" idx="1"/>
          </p:nvPr>
        </p:nvSpPr>
        <p:spPr/>
        <p:txBody>
          <a:bodyPr/>
          <a:lstStyle/>
          <a:p>
            <a:pPr>
              <a:lnSpc>
                <a:spcPct val="80000"/>
              </a:lnSpc>
              <a:buFont typeface="Wingdings" pitchFamily="2" charset="2"/>
              <a:buNone/>
            </a:pPr>
            <a:r>
              <a:rPr lang="fr-FR" sz="2800" b="1" i="1">
                <a:solidFill>
                  <a:schemeClr val="folHlink"/>
                </a:solidFill>
              </a:rPr>
              <a:t>1)		LES POLYNUCLEAIRES (PN)</a:t>
            </a:r>
          </a:p>
          <a:p>
            <a:pPr>
              <a:lnSpc>
                <a:spcPct val="80000"/>
              </a:lnSpc>
              <a:buFont typeface="Wingdings" pitchFamily="2" charset="2"/>
              <a:buNone/>
            </a:pPr>
            <a:r>
              <a:rPr lang="fr-FR" sz="2400">
                <a:effectLst/>
              </a:rPr>
              <a:t>	</a:t>
            </a:r>
          </a:p>
          <a:p>
            <a:pPr>
              <a:lnSpc>
                <a:spcPct val="80000"/>
              </a:lnSpc>
              <a:buFont typeface="Wingdings" pitchFamily="2" charset="2"/>
              <a:buNone/>
            </a:pPr>
            <a:r>
              <a:rPr lang="fr-FR" sz="2400">
                <a:effectLst/>
              </a:rPr>
              <a:t>	Synthétisés dans la moelle osseuse où ils sont stockés avant de passer dans les vaisseaux où une partie va se coller à l'endothélium vasculaire et une autre partie séjournera dans le secteur circulant, avant de passer dans les tissus. </a:t>
            </a:r>
          </a:p>
          <a:p>
            <a:pPr>
              <a:lnSpc>
                <a:spcPct val="80000"/>
              </a:lnSpc>
              <a:buFont typeface="Wingdings" pitchFamily="2" charset="2"/>
              <a:buNone/>
            </a:pPr>
            <a:endParaRPr lang="fr-FR" sz="2400">
              <a:effectLst/>
            </a:endParaRPr>
          </a:p>
          <a:p>
            <a:pPr>
              <a:lnSpc>
                <a:spcPct val="80000"/>
              </a:lnSpc>
              <a:buFont typeface="Wingdings" pitchFamily="2" charset="2"/>
              <a:buNone/>
            </a:pPr>
            <a:r>
              <a:rPr lang="fr-FR" sz="2400">
                <a:effectLst/>
              </a:rPr>
              <a:t>	Leur durée de vie est très courte (24 heures) et ils sont incapables de se diviser. Ils ont un noyau segmenté en 2 à 5 lobes et possèdent des granulations caractéristiques qui permettent de les séparer en polynucléaires neutrophiles (PNN), éosinophiles (PNE) et basophiles (PNB). </a:t>
            </a:r>
            <a:endParaRPr lang="fr-FR" sz="2000">
              <a:solidFill>
                <a:schemeClr val="folHlink"/>
              </a:solidFill>
              <a:effectLs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slide"/>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rrowheads="1"/>
          </p:cNvSpPr>
          <p:nvPr>
            <p:ph type="title"/>
          </p:nvPr>
        </p:nvSpPr>
        <p:spPr/>
        <p:txBody>
          <a:bodyPr/>
          <a:lstStyle/>
          <a:p>
            <a:endParaRPr lang="fr-FR"/>
          </a:p>
        </p:txBody>
      </p:sp>
      <p:sp>
        <p:nvSpPr>
          <p:cNvPr id="84995" name="Rectangle 3"/>
          <p:cNvSpPr>
            <a:spLocks noGrp="1" noRot="1" noChangeArrowheads="1"/>
          </p:cNvSpPr>
          <p:nvPr>
            <p:ph type="body" idx="1"/>
          </p:nvPr>
        </p:nvSpPr>
        <p:spPr/>
        <p:txBody>
          <a:bodyPr/>
          <a:lstStyle/>
          <a:p>
            <a:pPr lvl="1">
              <a:lnSpc>
                <a:spcPct val="80000"/>
              </a:lnSpc>
            </a:pPr>
            <a:r>
              <a:rPr lang="fr-FR" sz="2400" b="1" i="1" u="sng">
                <a:solidFill>
                  <a:srgbClr val="FFFF00"/>
                </a:solidFill>
              </a:rPr>
              <a:t>Le polynucléaire neutrophile (PNN)</a:t>
            </a:r>
          </a:p>
          <a:p>
            <a:pPr lvl="1">
              <a:lnSpc>
                <a:spcPct val="80000"/>
              </a:lnSpc>
              <a:buFontTx/>
              <a:buNone/>
            </a:pPr>
            <a:endParaRPr lang="fr-FR" sz="2400"/>
          </a:p>
          <a:p>
            <a:pPr lvl="1">
              <a:lnSpc>
                <a:spcPct val="80000"/>
              </a:lnSpc>
              <a:buFontTx/>
              <a:buNone/>
            </a:pPr>
            <a:r>
              <a:rPr lang="fr-FR" sz="2400"/>
              <a:t>Il possède 3 types de granules cytoplasmiques :</a:t>
            </a:r>
          </a:p>
          <a:p>
            <a:pPr lvl="2">
              <a:lnSpc>
                <a:spcPct val="80000"/>
              </a:lnSpc>
            </a:pPr>
            <a:r>
              <a:rPr lang="fr-FR" sz="2000"/>
              <a:t>des granules primaires (myélopéroxydase (MPO), lysozyme et protéines basiques) </a:t>
            </a:r>
          </a:p>
          <a:p>
            <a:pPr lvl="2">
              <a:lnSpc>
                <a:spcPct val="80000"/>
              </a:lnSpc>
            </a:pPr>
            <a:r>
              <a:rPr lang="fr-FR" sz="2000"/>
              <a:t>des granules secondaires (lysozyme et lactoferrine) </a:t>
            </a:r>
          </a:p>
          <a:p>
            <a:pPr lvl="2">
              <a:lnSpc>
                <a:spcPct val="80000"/>
              </a:lnSpc>
            </a:pPr>
            <a:r>
              <a:rPr lang="fr-FR" sz="2000"/>
              <a:t>des granules tertiaires (hydrolases acides)</a:t>
            </a:r>
          </a:p>
          <a:p>
            <a:pPr lvl="1">
              <a:lnSpc>
                <a:spcPct val="80000"/>
              </a:lnSpc>
              <a:buFontTx/>
              <a:buNone/>
            </a:pPr>
            <a:endParaRPr lang="fr-FR" sz="2400"/>
          </a:p>
          <a:p>
            <a:pPr lvl="1">
              <a:lnSpc>
                <a:spcPct val="80000"/>
              </a:lnSpc>
              <a:buFontTx/>
              <a:buNone/>
            </a:pPr>
            <a:r>
              <a:rPr lang="fr-FR" sz="2400"/>
              <a:t>Sa membrane est équipée de récepteurs :</a:t>
            </a:r>
          </a:p>
          <a:p>
            <a:pPr lvl="2">
              <a:lnSpc>
                <a:spcPct val="80000"/>
              </a:lnSpc>
            </a:pPr>
            <a:r>
              <a:rPr lang="fr-FR" sz="2000"/>
              <a:t>pour le fragment C3b du complément (CR1 et CR3) </a:t>
            </a:r>
          </a:p>
          <a:p>
            <a:pPr lvl="2">
              <a:lnSpc>
                <a:spcPct val="80000"/>
              </a:lnSpc>
            </a:pPr>
            <a:r>
              <a:rPr lang="fr-FR" sz="2000"/>
              <a:t>pour les fragments C3a et C5a du complément (C3aR et C5aR) </a:t>
            </a:r>
          </a:p>
          <a:p>
            <a:pPr lvl="2">
              <a:lnSpc>
                <a:spcPct val="80000"/>
              </a:lnSpc>
            </a:pPr>
            <a:r>
              <a:rPr lang="fr-FR" sz="2000"/>
              <a:t>pour le fragment Fc des IgG</a:t>
            </a:r>
          </a:p>
          <a:p>
            <a:pPr lvl="1">
              <a:lnSpc>
                <a:spcPct val="80000"/>
              </a:lnSpc>
              <a:buFontTx/>
              <a:buNone/>
            </a:pPr>
            <a:r>
              <a:rPr lang="fr-FR" sz="2400"/>
              <a:t>Sa fonction principale est la phagocytose.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slide"/>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rrowheads="1"/>
          </p:cNvSpPr>
          <p:nvPr>
            <p:ph type="title"/>
          </p:nvPr>
        </p:nvSpPr>
        <p:spPr/>
        <p:txBody>
          <a:bodyPr/>
          <a:lstStyle/>
          <a:p>
            <a:endParaRPr lang="fr-FR"/>
          </a:p>
        </p:txBody>
      </p:sp>
      <p:sp>
        <p:nvSpPr>
          <p:cNvPr id="86019" name="Rectangle 3"/>
          <p:cNvSpPr>
            <a:spLocks noGrp="1" noRot="1" noChangeArrowheads="1"/>
          </p:cNvSpPr>
          <p:nvPr>
            <p:ph type="body" idx="1"/>
          </p:nvPr>
        </p:nvSpPr>
        <p:spPr>
          <a:xfrm>
            <a:off x="301625" y="260350"/>
            <a:ext cx="8540750" cy="6597650"/>
          </a:xfrm>
        </p:spPr>
        <p:txBody>
          <a:bodyPr/>
          <a:lstStyle/>
          <a:p>
            <a:pPr lvl="1">
              <a:buFontTx/>
              <a:buChar char="-"/>
            </a:pPr>
            <a:r>
              <a:rPr lang="fr-FR" sz="2400" b="1" u="sng">
                <a:solidFill>
                  <a:srgbClr val="FFFF00"/>
                </a:solidFill>
              </a:rPr>
              <a:t>Le polynucléaire éosinophile (PNE)</a:t>
            </a:r>
          </a:p>
          <a:p>
            <a:pPr lvl="1">
              <a:buFontTx/>
              <a:buNone/>
            </a:pPr>
            <a:endParaRPr lang="fr-FR" sz="2400"/>
          </a:p>
          <a:p>
            <a:pPr lvl="1"/>
            <a:r>
              <a:rPr lang="fr-FR" sz="2400"/>
              <a:t>Grosses granulations éosinophiles caractéristiques contenant une protéine basique majeure et une peroxydase.</a:t>
            </a:r>
          </a:p>
          <a:p>
            <a:pPr lvl="1"/>
            <a:r>
              <a:rPr lang="fr-FR" sz="2400"/>
              <a:t>Sa membrane est pourvue de récepteurs :</a:t>
            </a:r>
          </a:p>
          <a:p>
            <a:pPr lvl="2"/>
            <a:r>
              <a:rPr lang="fr-FR" sz="2000"/>
              <a:t>pour le fragment C3b du complément (CR1 et CR3) </a:t>
            </a:r>
          </a:p>
          <a:p>
            <a:pPr lvl="2"/>
            <a:r>
              <a:rPr lang="fr-FR" sz="2000"/>
              <a:t>pour le fragment Fc des IgG </a:t>
            </a:r>
          </a:p>
          <a:p>
            <a:pPr lvl="2"/>
            <a:r>
              <a:rPr lang="fr-FR" sz="2000"/>
              <a:t>pour le fragment Fc des IgE (faible affinité) </a:t>
            </a:r>
          </a:p>
          <a:p>
            <a:pPr lvl="2"/>
            <a:r>
              <a:rPr lang="fr-FR" sz="2000"/>
              <a:t>pour l'histamine</a:t>
            </a:r>
          </a:p>
          <a:p>
            <a:pPr lvl="1"/>
            <a:r>
              <a:rPr lang="fr-FR" sz="2400"/>
              <a:t>Ses fonctions sont les suivantes :</a:t>
            </a:r>
          </a:p>
          <a:p>
            <a:pPr lvl="2"/>
            <a:r>
              <a:rPr lang="fr-FR" sz="2000"/>
              <a:t>le PNE a des capacités de phagocytose plus faibles que le PNN </a:t>
            </a:r>
          </a:p>
          <a:p>
            <a:pPr lvl="2"/>
            <a:r>
              <a:rPr lang="fr-FR" sz="2000"/>
              <a:t>il peut détruire les parasites intracellulaires: attiré par le C3b et les anticorps fixés, il dégranule la protéine basique majeure dans la membrane du parasite qui est ainsi perforée </a:t>
            </a:r>
          </a:p>
          <a:p>
            <a:pPr lvl="2"/>
            <a:r>
              <a:rPr lang="fr-FR" sz="2000"/>
              <a:t>il peut neutraliser les effets nocifs d'une dégranulation importante des mastocytes.</a:t>
            </a:r>
          </a:p>
          <a:p>
            <a:pPr>
              <a:buFont typeface="Wingdings" pitchFamily="2" charset="2"/>
              <a:buNone/>
            </a:pPr>
            <a:endParaRPr lang="fr-FR" sz="28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slide"/>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rrowheads="1"/>
          </p:cNvSpPr>
          <p:nvPr>
            <p:ph type="title"/>
          </p:nvPr>
        </p:nvSpPr>
        <p:spPr/>
        <p:txBody>
          <a:bodyPr/>
          <a:lstStyle/>
          <a:p>
            <a:endParaRPr lang="fr-FR"/>
          </a:p>
        </p:txBody>
      </p:sp>
      <p:sp>
        <p:nvSpPr>
          <p:cNvPr id="87043" name="Rectangle 3"/>
          <p:cNvSpPr>
            <a:spLocks noGrp="1" noRot="1" noChangeArrowheads="1"/>
          </p:cNvSpPr>
          <p:nvPr>
            <p:ph type="body" idx="1"/>
          </p:nvPr>
        </p:nvSpPr>
        <p:spPr/>
        <p:txBody>
          <a:bodyPr/>
          <a:lstStyle/>
          <a:p>
            <a:pPr lvl="1">
              <a:buFontTx/>
              <a:buNone/>
            </a:pPr>
            <a:r>
              <a:rPr lang="fr-FR" sz="2400" b="1">
                <a:solidFill>
                  <a:srgbClr val="FFFF00"/>
                </a:solidFill>
              </a:rPr>
              <a:t>Le polynucléaire basophile (PNB)</a:t>
            </a:r>
          </a:p>
          <a:p>
            <a:pPr lvl="1">
              <a:buFontTx/>
              <a:buNone/>
            </a:pPr>
            <a:endParaRPr lang="fr-FR"/>
          </a:p>
          <a:p>
            <a:pPr lvl="1">
              <a:buFontTx/>
              <a:buNone/>
            </a:pPr>
            <a:r>
              <a:rPr lang="fr-FR" sz="2400"/>
              <a:t>Précurseur sanguin du mastocyte tissulaire.</a:t>
            </a:r>
          </a:p>
          <a:p>
            <a:pPr lvl="1">
              <a:buFontTx/>
              <a:buNone/>
            </a:pPr>
            <a:r>
              <a:rPr lang="fr-FR" sz="2400"/>
              <a:t>Après son activation, il sécrète, comme le mastocyte, des médiateurs de l'inflammation. </a:t>
            </a:r>
          </a:p>
          <a:p>
            <a:pPr lvl="1">
              <a:buFontTx/>
              <a:buNone/>
            </a:pPr>
            <a:r>
              <a:rPr lang="fr-FR" sz="2400"/>
              <a:t>N’intervient pas dans l’inflammation.</a:t>
            </a:r>
          </a:p>
          <a:p>
            <a:pPr>
              <a:buFont typeface="Wingdings" pitchFamily="2" charset="2"/>
              <a:buNone/>
            </a:pPr>
            <a:endParaRPr lang="fr-FR" sz="240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slide"/>
          <p:cNvPicPr>
            <a:picLocks noChangeAspect="1" noChangeArrowheads="1"/>
          </p:cNvPicPr>
          <p:nvPr/>
        </p:nvPicPr>
        <p:blipFill>
          <a:blip r:embed="rId2"/>
          <a:srcRect/>
          <a:stretch>
            <a:fillRect/>
          </a:stretch>
        </p:blipFill>
        <p:spPr bwMode="auto">
          <a:xfrm>
            <a:off x="0" y="-1588"/>
            <a:ext cx="9144000" cy="6859588"/>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p:txBody>
          <a:bodyPr/>
          <a:lstStyle/>
          <a:p>
            <a:endParaRPr lang="fr-FR"/>
          </a:p>
        </p:txBody>
      </p:sp>
      <p:sp>
        <p:nvSpPr>
          <p:cNvPr id="44035" name="Rectangle 3"/>
          <p:cNvSpPr>
            <a:spLocks noGrp="1" noRot="1" noChangeArrowheads="1"/>
          </p:cNvSpPr>
          <p:nvPr>
            <p:ph type="body" idx="1"/>
          </p:nvPr>
        </p:nvSpPr>
        <p:spPr>
          <a:xfrm>
            <a:off x="301625" y="260350"/>
            <a:ext cx="8540750" cy="6597650"/>
          </a:xfrm>
        </p:spPr>
        <p:txBody>
          <a:bodyPr/>
          <a:lstStyle/>
          <a:p>
            <a:pPr>
              <a:buFont typeface="Wingdings" pitchFamily="2" charset="2"/>
              <a:buNone/>
            </a:pPr>
            <a:r>
              <a:rPr lang="fr-FR" sz="2800" b="1" i="1">
                <a:solidFill>
                  <a:schemeClr val="folHlink"/>
                </a:solidFill>
              </a:rPr>
              <a:t>2)		LES CELLULES MONONUCLEEES</a:t>
            </a:r>
          </a:p>
          <a:p>
            <a:pPr>
              <a:buFont typeface="Wingdings" pitchFamily="2" charset="2"/>
              <a:buNone/>
            </a:pPr>
            <a:endParaRPr lang="fr-FR" sz="2400" b="1" i="1">
              <a:solidFill>
                <a:schemeClr val="folHlink"/>
              </a:solidFill>
            </a:endParaRPr>
          </a:p>
          <a:p>
            <a:pPr>
              <a:buFont typeface="Wingdings" pitchFamily="2" charset="2"/>
              <a:buNone/>
            </a:pPr>
            <a:r>
              <a:rPr lang="fr-FR" sz="2400" b="1" i="1">
                <a:solidFill>
                  <a:schemeClr val="folHlink"/>
                </a:solidFill>
              </a:rPr>
              <a:t>a)	Cellules dendritiques:</a:t>
            </a:r>
          </a:p>
          <a:p>
            <a:pPr>
              <a:buFont typeface="Wingdings" pitchFamily="2" charset="2"/>
              <a:buNone/>
            </a:pPr>
            <a:endParaRPr lang="fr-FR" sz="2400" b="1" i="1">
              <a:solidFill>
                <a:schemeClr val="folHlink"/>
              </a:solidFill>
            </a:endParaRPr>
          </a:p>
          <a:p>
            <a:r>
              <a:rPr lang="fr-FR" sz="2400">
                <a:effectLst/>
              </a:rPr>
              <a:t>Morphologie étoilée, avec des prolongements permettant un contact optimal avec les substances ou microorganismes pénétrant dans l'organisme. </a:t>
            </a:r>
          </a:p>
          <a:p>
            <a:r>
              <a:rPr lang="fr-FR" sz="2400">
                <a:effectLst/>
              </a:rPr>
              <a:t>Rôle essentiellement dans l’IS.</a:t>
            </a:r>
          </a:p>
          <a:p>
            <a:r>
              <a:rPr lang="fr-FR" sz="2400">
                <a:effectLst/>
              </a:rPr>
              <a:t>Deux grandes catégories:</a:t>
            </a:r>
          </a:p>
          <a:p>
            <a:pPr lvl="1"/>
            <a:r>
              <a:rPr lang="fr-FR" sz="2400">
                <a:effectLst/>
              </a:rPr>
              <a:t>cd tissulaires, localisée dans les tissus périphériques non lymphoïdes (conjonctif des muqueuses et du derme, épithélium de l'épiderme où elles se différencient en cellule de Langerhans</a:t>
            </a:r>
          </a:p>
          <a:p>
            <a:pPr lvl="1"/>
            <a:r>
              <a:rPr lang="fr-FR" sz="2400">
                <a:effectLst/>
              </a:rPr>
              <a:t>cd des organes lymphoïdes: présentent les antigènes aux lymphocytes T, dans un état qualifié de "mature".</a:t>
            </a:r>
          </a:p>
          <a:p>
            <a:pPr lvl="1">
              <a:buFontTx/>
              <a:buNone/>
            </a:pPr>
            <a:endParaRPr lang="fr-FR" sz="2000">
              <a:solidFill>
                <a:schemeClr val="folHlink"/>
              </a:solidFill>
              <a:effectLst/>
            </a:endParaRPr>
          </a:p>
          <a:p>
            <a:pPr lvl="1"/>
            <a:endParaRPr lang="fr-FR" sz="2400">
              <a:solidFill>
                <a:srgbClr val="FFFF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slide"/>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rrowheads="1"/>
          </p:cNvSpPr>
          <p:nvPr>
            <p:ph type="title"/>
          </p:nvPr>
        </p:nvSpPr>
        <p:spPr/>
        <p:txBody>
          <a:bodyPr/>
          <a:lstStyle/>
          <a:p>
            <a:endParaRPr lang="fr-FR"/>
          </a:p>
        </p:txBody>
      </p:sp>
      <p:sp>
        <p:nvSpPr>
          <p:cNvPr id="95235" name="Rectangle 3"/>
          <p:cNvSpPr>
            <a:spLocks noGrp="1" noRot="1" noChangeArrowheads="1"/>
          </p:cNvSpPr>
          <p:nvPr>
            <p:ph type="body" idx="1"/>
          </p:nvPr>
        </p:nvSpPr>
        <p:spPr/>
        <p:txBody>
          <a:bodyPr/>
          <a:lstStyle/>
          <a:p>
            <a:pPr marL="609600" indent="-609600">
              <a:lnSpc>
                <a:spcPct val="90000"/>
              </a:lnSpc>
              <a:buFont typeface="Wingdings" pitchFamily="2" charset="2"/>
              <a:buAutoNum type="alphaLcParenR" startAt="2"/>
            </a:pPr>
            <a:r>
              <a:rPr lang="fr-FR" sz="2800" b="1" i="1">
                <a:solidFill>
                  <a:schemeClr val="folHlink"/>
                </a:solidFill>
              </a:rPr>
              <a:t>Monocytes/macrophages</a:t>
            </a:r>
          </a:p>
          <a:p>
            <a:pPr marL="609600" indent="-609600">
              <a:lnSpc>
                <a:spcPct val="90000"/>
              </a:lnSpc>
              <a:buFont typeface="Wingdings" pitchFamily="2" charset="2"/>
              <a:buNone/>
            </a:pPr>
            <a:endParaRPr lang="fr-FR" sz="2800" b="1" i="1">
              <a:solidFill>
                <a:schemeClr val="folHlink"/>
              </a:solidFill>
            </a:endParaRPr>
          </a:p>
          <a:p>
            <a:pPr marL="990600" lvl="1" indent="-533400">
              <a:lnSpc>
                <a:spcPct val="90000"/>
              </a:lnSpc>
            </a:pPr>
            <a:r>
              <a:rPr lang="fr-FR" sz="2400"/>
              <a:t>Monocytes circulants</a:t>
            </a:r>
          </a:p>
          <a:p>
            <a:pPr marL="990600" lvl="1" indent="-533400">
              <a:lnSpc>
                <a:spcPct val="90000"/>
              </a:lnSpc>
            </a:pPr>
            <a:r>
              <a:rPr lang="fr-FR" sz="2400"/>
              <a:t>histiocytes du tissu conjonctif </a:t>
            </a:r>
          </a:p>
          <a:p>
            <a:pPr marL="990600" lvl="1" indent="-533400">
              <a:lnSpc>
                <a:spcPct val="90000"/>
              </a:lnSpc>
            </a:pPr>
            <a:r>
              <a:rPr lang="fr-FR" sz="2400"/>
              <a:t>macrophages alvéolaires du poumon </a:t>
            </a:r>
          </a:p>
          <a:p>
            <a:pPr marL="990600" lvl="1" indent="-533400">
              <a:lnSpc>
                <a:spcPct val="90000"/>
              </a:lnSpc>
            </a:pPr>
            <a:r>
              <a:rPr lang="fr-FR" sz="2400"/>
              <a:t>cellules de Küpffer du foie </a:t>
            </a:r>
          </a:p>
          <a:p>
            <a:pPr marL="990600" lvl="1" indent="-533400">
              <a:lnSpc>
                <a:spcPct val="90000"/>
              </a:lnSpc>
            </a:pPr>
            <a:r>
              <a:rPr lang="fr-FR" sz="2400"/>
              <a:t>ostéoclastes de l'os </a:t>
            </a:r>
          </a:p>
          <a:p>
            <a:pPr marL="990600" lvl="1" indent="-533400">
              <a:lnSpc>
                <a:spcPct val="90000"/>
              </a:lnSpc>
            </a:pPr>
            <a:r>
              <a:rPr lang="fr-FR" sz="2400"/>
              <a:t>macrophages des synoviales </a:t>
            </a:r>
          </a:p>
          <a:p>
            <a:pPr marL="990600" lvl="1" indent="-533400">
              <a:lnSpc>
                <a:spcPct val="90000"/>
              </a:lnSpc>
            </a:pPr>
            <a:r>
              <a:rPr lang="fr-FR" sz="2400"/>
              <a:t>macrophages fixes ou libres de la rate ou des ganglions</a:t>
            </a:r>
          </a:p>
          <a:p>
            <a:pPr marL="609600" indent="-609600">
              <a:lnSpc>
                <a:spcPct val="90000"/>
              </a:lnSpc>
            </a:pPr>
            <a:endParaRPr lang="fr-FR" sz="240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slide"/>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rrowheads="1"/>
          </p:cNvSpPr>
          <p:nvPr>
            <p:ph type="title"/>
          </p:nvPr>
        </p:nvSpPr>
        <p:spPr/>
        <p:txBody>
          <a:bodyPr/>
          <a:lstStyle/>
          <a:p>
            <a:endParaRPr lang="fr-FR"/>
          </a:p>
        </p:txBody>
      </p:sp>
      <p:sp>
        <p:nvSpPr>
          <p:cNvPr id="94211" name="Rectangle 3"/>
          <p:cNvSpPr>
            <a:spLocks noGrp="1" noRot="1" noChangeArrowheads="1"/>
          </p:cNvSpPr>
          <p:nvPr>
            <p:ph type="body" idx="1"/>
          </p:nvPr>
        </p:nvSpPr>
        <p:spPr/>
        <p:txBody>
          <a:bodyPr/>
          <a:lstStyle/>
          <a:p>
            <a:pPr lvl="1">
              <a:lnSpc>
                <a:spcPct val="80000"/>
              </a:lnSpc>
              <a:buFontTx/>
              <a:buNone/>
            </a:pPr>
            <a:r>
              <a:rPr lang="fr-FR" sz="2400"/>
              <a:t>Contiennent de grosses granulations cytoplasmiques (lysosomes).</a:t>
            </a:r>
          </a:p>
          <a:p>
            <a:pPr lvl="1">
              <a:lnSpc>
                <a:spcPct val="80000"/>
              </a:lnSpc>
              <a:buFontTx/>
              <a:buNone/>
            </a:pPr>
            <a:r>
              <a:rPr lang="fr-FR" sz="2400"/>
              <a:t>Leur membrane est pourvue de récepteurs :</a:t>
            </a:r>
          </a:p>
          <a:p>
            <a:pPr lvl="1">
              <a:lnSpc>
                <a:spcPct val="80000"/>
              </a:lnSpc>
              <a:buFontTx/>
              <a:buChar char="•"/>
            </a:pPr>
            <a:r>
              <a:rPr lang="fr-FR" sz="2000"/>
              <a:t>pour le fragment C3b du complément (CR1 et CR3)</a:t>
            </a:r>
          </a:p>
          <a:p>
            <a:pPr lvl="1">
              <a:lnSpc>
                <a:spcPct val="80000"/>
              </a:lnSpc>
              <a:buFontTx/>
              <a:buChar char="•"/>
            </a:pPr>
            <a:r>
              <a:rPr lang="fr-FR" sz="2000"/>
              <a:t>pour le fragment Fc des IgG </a:t>
            </a:r>
          </a:p>
          <a:p>
            <a:pPr lvl="1">
              <a:lnSpc>
                <a:spcPct val="80000"/>
              </a:lnSpc>
              <a:buFontTx/>
              <a:buChar char="•"/>
            </a:pPr>
            <a:r>
              <a:rPr lang="fr-FR" sz="2000"/>
              <a:t>pour le fragment Fc des IgE (faible affinité) </a:t>
            </a:r>
          </a:p>
          <a:p>
            <a:pPr lvl="1">
              <a:lnSpc>
                <a:spcPct val="80000"/>
              </a:lnSpc>
              <a:buFontTx/>
              <a:buChar char="•"/>
            </a:pPr>
            <a:r>
              <a:rPr lang="fr-FR" sz="2000"/>
              <a:t>pour l'interféron</a:t>
            </a:r>
            <a:r>
              <a:rPr lang="fr-FR" sz="3200"/>
              <a:t> </a:t>
            </a:r>
          </a:p>
          <a:p>
            <a:pPr lvl="1">
              <a:lnSpc>
                <a:spcPct val="80000"/>
              </a:lnSpc>
              <a:buFontTx/>
              <a:buNone/>
            </a:pPr>
            <a:r>
              <a:rPr lang="fr-FR" sz="2400"/>
              <a:t>Activés, ils secrétent: </a:t>
            </a:r>
          </a:p>
          <a:p>
            <a:pPr lvl="1">
              <a:lnSpc>
                <a:spcPct val="80000"/>
              </a:lnSpc>
              <a:buFontTx/>
              <a:buChar char="•"/>
            </a:pPr>
            <a:r>
              <a:rPr lang="fr-FR" sz="2000"/>
              <a:t>protéines plasmatiques: protéines du complément  (C1 à C5, Facteurs B et D, properdine), facteurs de coagulation (V, VIII, IX, X), fibronectine </a:t>
            </a:r>
          </a:p>
          <a:p>
            <a:pPr lvl="1">
              <a:lnSpc>
                <a:spcPct val="80000"/>
              </a:lnSpc>
              <a:buFontTx/>
              <a:buChar char="•"/>
            </a:pPr>
            <a:r>
              <a:rPr lang="fr-FR" sz="2000"/>
              <a:t>glycoprotéines : interférons alpha et beta, IL1 et TNFa, érythropoïétine</a:t>
            </a:r>
          </a:p>
          <a:p>
            <a:pPr lvl="1">
              <a:lnSpc>
                <a:spcPct val="80000"/>
              </a:lnSpc>
              <a:buFontTx/>
              <a:buNone/>
            </a:pPr>
            <a:endParaRPr lang="fr-FR" sz="2000"/>
          </a:p>
          <a:p>
            <a:pPr lvl="1">
              <a:lnSpc>
                <a:spcPct val="80000"/>
              </a:lnSpc>
              <a:buFontTx/>
              <a:buNone/>
            </a:pPr>
            <a:endParaRPr lang="fr-FR" sz="2400">
              <a:solidFill>
                <a:srgbClr val="FFFF00"/>
              </a:solidFill>
            </a:endParaRPr>
          </a:p>
          <a:p>
            <a:pPr>
              <a:lnSpc>
                <a:spcPct val="80000"/>
              </a:lnSpc>
            </a:pPr>
            <a:endParaRPr lang="fr-FR" sz="280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rrowheads="1"/>
          </p:cNvSpPr>
          <p:nvPr>
            <p:ph type="title"/>
          </p:nvPr>
        </p:nvSpPr>
        <p:spPr/>
        <p:txBody>
          <a:bodyPr/>
          <a:lstStyle/>
          <a:p>
            <a:endParaRPr lang="fr-FR"/>
          </a:p>
        </p:txBody>
      </p:sp>
      <p:sp>
        <p:nvSpPr>
          <p:cNvPr id="45059" name="Rectangle 3"/>
          <p:cNvSpPr>
            <a:spLocks noGrp="1" noRot="1" noChangeArrowheads="1"/>
          </p:cNvSpPr>
          <p:nvPr>
            <p:ph type="body" idx="1"/>
          </p:nvPr>
        </p:nvSpPr>
        <p:spPr>
          <a:xfrm>
            <a:off x="301625" y="260350"/>
            <a:ext cx="8540750" cy="6597650"/>
          </a:xfrm>
        </p:spPr>
        <p:txBody>
          <a:bodyPr/>
          <a:lstStyle/>
          <a:p>
            <a:pPr>
              <a:buFont typeface="Wingdings" pitchFamily="2" charset="2"/>
              <a:buNone/>
            </a:pPr>
            <a:r>
              <a:rPr lang="fr-FR" sz="2800" b="1" i="1">
                <a:solidFill>
                  <a:schemeClr val="folHlink"/>
                </a:solidFill>
              </a:rPr>
              <a:t>3)		LES MASTOCYTES</a:t>
            </a:r>
          </a:p>
          <a:p>
            <a:pPr>
              <a:buFont typeface="Wingdings" pitchFamily="2" charset="2"/>
              <a:buNone/>
            </a:pPr>
            <a:r>
              <a:rPr lang="fr-FR" sz="3600" b="1" i="1"/>
              <a:t>	</a:t>
            </a:r>
            <a:r>
              <a:rPr lang="fr-FR" sz="2400">
                <a:solidFill>
                  <a:srgbClr val="FFFF00"/>
                </a:solidFill>
              </a:rPr>
              <a:t>Présents dans le tissu conjonctif et au niveau des portes d'entrée de l'organisme : peau, muqueuses digestive et respiratoire.</a:t>
            </a:r>
          </a:p>
          <a:p>
            <a:pPr>
              <a:buFont typeface="Wingdings" pitchFamily="2" charset="2"/>
              <a:buNone/>
            </a:pPr>
            <a:r>
              <a:rPr lang="fr-FR" sz="2400">
                <a:solidFill>
                  <a:srgbClr val="FFFF00"/>
                </a:solidFill>
              </a:rPr>
              <a:t>	</a:t>
            </a:r>
          </a:p>
          <a:p>
            <a:pPr>
              <a:buFont typeface="Wingdings" pitchFamily="2" charset="2"/>
              <a:buNone/>
            </a:pPr>
            <a:r>
              <a:rPr lang="fr-FR" sz="2400">
                <a:solidFill>
                  <a:srgbClr val="FFFF00"/>
                </a:solidFill>
              </a:rPr>
              <a:t>	Leur cytoplasme est bourré de granulations contenant des médiateurs chimiques de l'inflammation : </a:t>
            </a:r>
          </a:p>
          <a:p>
            <a:r>
              <a:rPr lang="fr-FR" sz="2000"/>
              <a:t>histamine, </a:t>
            </a:r>
          </a:p>
          <a:p>
            <a:r>
              <a:rPr lang="fr-FR" sz="2000"/>
              <a:t>PAF-acéther, </a:t>
            </a:r>
          </a:p>
          <a:p>
            <a:r>
              <a:rPr lang="fr-FR" sz="2000"/>
              <a:t>prostaglandines, </a:t>
            </a:r>
          </a:p>
          <a:p>
            <a:r>
              <a:rPr lang="fr-FR" sz="2000"/>
              <a:t>leucotriènes.</a:t>
            </a:r>
          </a:p>
          <a:p>
            <a:pPr>
              <a:buFont typeface="Wingdings" pitchFamily="2" charset="2"/>
              <a:buNone/>
            </a:pPr>
            <a:endParaRPr lang="fr-FR" sz="2000"/>
          </a:p>
          <a:p>
            <a:pPr>
              <a:buFont typeface="Wingdings" pitchFamily="2" charset="2"/>
              <a:buNone/>
            </a:pPr>
            <a:r>
              <a:rPr lang="fr-FR" sz="2400">
                <a:solidFill>
                  <a:srgbClr val="FFFF00"/>
                </a:solidFill>
              </a:rPr>
              <a:t>	Leur membrane est pourvue de récepteurs :</a:t>
            </a:r>
          </a:p>
          <a:p>
            <a:r>
              <a:rPr lang="fr-FR" sz="2000"/>
              <a:t>pour les fragments C3b, C3a, C4a et C5a du complément  </a:t>
            </a:r>
          </a:p>
          <a:p>
            <a:r>
              <a:rPr lang="fr-FR" sz="2000"/>
              <a:t>pour le fragment Fc des IgG et des IgE (faible affinité)</a:t>
            </a:r>
          </a:p>
          <a:p>
            <a:pPr algn="just">
              <a:buFont typeface="Symbol" pitchFamily="18" charset="2"/>
              <a:buChar char=""/>
            </a:pPr>
            <a:endParaRPr lang="fr-FR" sz="200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slide"/>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3" name="Image 2" descr="mcourslogo.jpg"/>
          <p:cNvPicPr>
            <a:picLocks noChangeAspect="1"/>
          </p:cNvPicPr>
          <p:nvPr/>
        </p:nvPicPr>
        <p:blipFill>
          <a:blip r:embed="rId3"/>
          <a:stretch>
            <a:fillRect/>
          </a:stretch>
        </p:blipFill>
        <p:spPr>
          <a:xfrm>
            <a:off x="2285984" y="5429264"/>
            <a:ext cx="4457700" cy="5715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degranulation_masto"/>
          <p:cNvPicPr>
            <a:picLocks noChangeAspect="1" noChangeArrowheads="1"/>
          </p:cNvPicPr>
          <p:nvPr/>
        </p:nvPicPr>
        <p:blipFill>
          <a:blip r:embed="rId2"/>
          <a:srcRect/>
          <a:stretch>
            <a:fillRect/>
          </a:stretch>
        </p:blipFill>
        <p:spPr bwMode="auto">
          <a:xfrm>
            <a:off x="184150" y="984250"/>
            <a:ext cx="8775700" cy="48895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4masto1"/>
          <p:cNvPicPr>
            <a:picLocks noChangeAspect="1" noChangeArrowheads="1"/>
          </p:cNvPicPr>
          <p:nvPr/>
        </p:nvPicPr>
        <p:blipFill>
          <a:blip r:embed="rId2"/>
          <a:srcRect/>
          <a:stretch>
            <a:fillRect/>
          </a:stretch>
        </p:blipFill>
        <p:spPr bwMode="auto">
          <a:xfrm>
            <a:off x="1908175" y="711200"/>
            <a:ext cx="5543550" cy="4905375"/>
          </a:xfrm>
          <a:prstGeom prst="rect">
            <a:avLst/>
          </a:prstGeom>
          <a:noFill/>
          <a:ln w="9525">
            <a:noFill/>
            <a:miter lim="800000"/>
            <a:headEnd/>
            <a:tailEnd/>
          </a:ln>
        </p:spPr>
      </p:pic>
      <p:sp>
        <p:nvSpPr>
          <p:cNvPr id="27653" name="WordArt 5" descr="Papier Kraft"/>
          <p:cNvSpPr>
            <a:spLocks noChangeArrowheads="1" noChangeShapeType="1" noTextEdit="1"/>
          </p:cNvSpPr>
          <p:nvPr/>
        </p:nvSpPr>
        <p:spPr bwMode="auto">
          <a:xfrm>
            <a:off x="2967038" y="3262313"/>
            <a:ext cx="3209925" cy="342900"/>
          </a:xfrm>
          <a:prstGeom prst="rect">
            <a:avLst/>
          </a:prstGeom>
        </p:spPr>
        <p:txBody>
          <a:bodyPr wrap="none" fromWordArt="1">
            <a:prstTxWarp prst="textPlain">
              <a:avLst>
                <a:gd name="adj" fmla="val 50000"/>
              </a:avLst>
            </a:prstTxWarp>
          </a:bodyPr>
          <a:lstStyle/>
          <a:p>
            <a:pPr algn="ctr"/>
            <a:r>
              <a:rPr lang="fr-FR" sz="2400" kern="10">
                <a:ln w="9525">
                  <a:solidFill>
                    <a:srgbClr val="008000"/>
                  </a:solidFill>
                  <a:round/>
                  <a:headEnd/>
                  <a:tailEnd/>
                </a:ln>
                <a:blipFill dpi="0" rotWithShape="0">
                  <a:blip r:embed="rId3"/>
                  <a:srcRect/>
                  <a:tile tx="0" ty="0" sx="100000" sy="100000" flip="none" algn="tl"/>
                </a:blipFill>
                <a:effectLst>
                  <a:outerShdw dist="563972" dir="14049741" sx="125000" sy="125000" algn="tl" rotWithShape="0">
                    <a:srgbClr val="C7DFD3">
                      <a:alpha val="80000"/>
                    </a:srgbClr>
                  </a:outerShdw>
                </a:effectLst>
                <a:latin typeface="Times New Roman"/>
                <a:cs typeface="Times New Roman"/>
              </a:rPr>
              <a:t>Mastocyte avant activation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4masto2"/>
          <p:cNvPicPr>
            <a:picLocks noChangeAspect="1" noChangeArrowheads="1"/>
          </p:cNvPicPr>
          <p:nvPr/>
        </p:nvPicPr>
        <p:blipFill>
          <a:blip r:embed="rId2"/>
          <a:srcRect/>
          <a:stretch>
            <a:fillRect/>
          </a:stretch>
        </p:blipFill>
        <p:spPr bwMode="auto">
          <a:xfrm>
            <a:off x="1908175" y="963613"/>
            <a:ext cx="5472113" cy="4738687"/>
          </a:xfrm>
          <a:prstGeom prst="rect">
            <a:avLst/>
          </a:prstGeom>
          <a:noFill/>
          <a:ln w="9525">
            <a:noFill/>
            <a:miter lim="800000"/>
            <a:headEnd/>
            <a:tailEnd/>
          </a:ln>
        </p:spPr>
      </p:pic>
      <p:sp>
        <p:nvSpPr>
          <p:cNvPr id="28677" name="WordArt 5" descr="Papier Kraft"/>
          <p:cNvSpPr>
            <a:spLocks noChangeArrowheads="1" noChangeShapeType="1" noTextEdit="1"/>
          </p:cNvSpPr>
          <p:nvPr/>
        </p:nvSpPr>
        <p:spPr bwMode="auto">
          <a:xfrm>
            <a:off x="2971800" y="3262313"/>
            <a:ext cx="3200400" cy="342900"/>
          </a:xfrm>
          <a:prstGeom prst="rect">
            <a:avLst/>
          </a:prstGeom>
        </p:spPr>
        <p:txBody>
          <a:bodyPr wrap="none" fromWordArt="1">
            <a:prstTxWarp prst="textPlain">
              <a:avLst>
                <a:gd name="adj" fmla="val 50000"/>
              </a:avLst>
            </a:prstTxWarp>
          </a:bodyPr>
          <a:lstStyle/>
          <a:p>
            <a:pPr algn="ctr"/>
            <a:r>
              <a:rPr lang="fr-FR" sz="2400" kern="10">
                <a:ln w="9525">
                  <a:solidFill>
                    <a:srgbClr val="008000"/>
                  </a:solidFill>
                  <a:round/>
                  <a:headEnd/>
                  <a:tailEnd/>
                </a:ln>
                <a:blipFill dpi="0" rotWithShape="0">
                  <a:blip r:embed="rId3"/>
                  <a:srcRect/>
                  <a:tile tx="0" ty="0" sx="100000" sy="100000" flip="none" algn="tl"/>
                </a:blipFill>
                <a:effectLst>
                  <a:outerShdw dist="563972" dir="14049741" sx="125000" sy="125000" algn="tl" rotWithShape="0">
                    <a:srgbClr val="C7DFD3">
                      <a:alpha val="80000"/>
                    </a:srgbClr>
                  </a:outerShdw>
                </a:effectLst>
                <a:latin typeface="Times New Roman"/>
                <a:cs typeface="Times New Roman"/>
              </a:rPr>
              <a:t>Mastocyte après activation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p:txBody>
          <a:bodyPr/>
          <a:lstStyle/>
          <a:p>
            <a:endParaRPr lang="fr-FR"/>
          </a:p>
        </p:txBody>
      </p:sp>
      <p:sp>
        <p:nvSpPr>
          <p:cNvPr id="48131" name="Rectangle 3"/>
          <p:cNvSpPr>
            <a:spLocks noGrp="1" noRot="1" noChangeArrowheads="1"/>
          </p:cNvSpPr>
          <p:nvPr>
            <p:ph type="body" idx="1"/>
          </p:nvPr>
        </p:nvSpPr>
        <p:spPr>
          <a:xfrm>
            <a:off x="301625" y="260350"/>
            <a:ext cx="8540750" cy="5838825"/>
          </a:xfrm>
        </p:spPr>
        <p:txBody>
          <a:bodyPr/>
          <a:lstStyle/>
          <a:p>
            <a:pPr marL="533400" indent="-533400">
              <a:lnSpc>
                <a:spcPct val="80000"/>
              </a:lnSpc>
              <a:buFont typeface="Wingdings" pitchFamily="2" charset="2"/>
              <a:buAutoNum type="arabicParenR" startAt="4"/>
            </a:pPr>
            <a:r>
              <a:rPr lang="fr-FR" sz="2800" b="1" i="1">
                <a:solidFill>
                  <a:schemeClr val="folHlink"/>
                </a:solidFill>
              </a:rPr>
              <a:t>LES CELLULES NK (Natural Killer): </a:t>
            </a:r>
          </a:p>
          <a:p>
            <a:pPr marL="533400" indent="-533400">
              <a:lnSpc>
                <a:spcPct val="80000"/>
              </a:lnSpc>
              <a:buFont typeface="Wingdings" pitchFamily="2" charset="2"/>
              <a:buNone/>
            </a:pPr>
            <a:endParaRPr lang="fr-FR" sz="2400"/>
          </a:p>
          <a:p>
            <a:pPr marL="533400" indent="-533400">
              <a:lnSpc>
                <a:spcPct val="80000"/>
              </a:lnSpc>
            </a:pPr>
            <a:r>
              <a:rPr lang="fr-FR" sz="2400"/>
              <a:t>Capables de détruire spontanément, sans reconnaissance spécifique, des cellules cancéreuses ou infectées par un virus. </a:t>
            </a:r>
          </a:p>
          <a:p>
            <a:pPr marL="533400" indent="-533400">
              <a:lnSpc>
                <a:spcPct val="80000"/>
              </a:lnSpc>
              <a:buFont typeface="Wingdings" pitchFamily="2" charset="2"/>
              <a:buNone/>
            </a:pPr>
            <a:endParaRPr lang="fr-FR" sz="2400"/>
          </a:p>
          <a:p>
            <a:pPr marL="533400" indent="-533400">
              <a:lnSpc>
                <a:spcPct val="80000"/>
              </a:lnSpc>
            </a:pPr>
            <a:r>
              <a:rPr lang="fr-FR" sz="2400"/>
              <a:t>L'IFN, l'IL1 et l'IL2 exaltent leur activité.</a:t>
            </a:r>
          </a:p>
          <a:p>
            <a:pPr marL="533400" indent="-533400">
              <a:lnSpc>
                <a:spcPct val="80000"/>
              </a:lnSpc>
              <a:buFont typeface="Wingdings" pitchFamily="2" charset="2"/>
              <a:buNone/>
            </a:pPr>
            <a:endParaRPr lang="fr-FR" sz="2400"/>
          </a:p>
          <a:p>
            <a:pPr marL="533400" indent="-533400">
              <a:lnSpc>
                <a:spcPct val="80000"/>
              </a:lnSpc>
            </a:pPr>
            <a:r>
              <a:rPr lang="fr-FR" sz="2400"/>
              <a:t>Après accolement à la cible, le contenu des granules (perforine, NK cytotoxic factor) est déversé dans la cellule-cible. Ceci crée un canal qui permet l'entrée d'eau et la sortie d'électrolytes et de macromolécules et provoquant la mort par déséquilibre osmotique. </a:t>
            </a:r>
          </a:p>
          <a:p>
            <a:pPr marL="533400" indent="-533400">
              <a:lnSpc>
                <a:spcPct val="80000"/>
              </a:lnSpc>
              <a:buFont typeface="Wingdings" pitchFamily="2" charset="2"/>
              <a:buNone/>
            </a:pPr>
            <a:endParaRPr lang="fr-FR" sz="2400"/>
          </a:p>
          <a:p>
            <a:pPr marL="533400" indent="-533400">
              <a:lnSpc>
                <a:spcPct val="80000"/>
              </a:lnSpc>
            </a:pPr>
            <a:r>
              <a:rPr lang="fr-FR" sz="2400"/>
              <a:t>La mort par apoptose (ou mort programmée) est un autre mécanisme possible</a:t>
            </a:r>
          </a:p>
          <a:p>
            <a:pPr marL="533400" indent="-533400">
              <a:lnSpc>
                <a:spcPct val="80000"/>
              </a:lnSpc>
              <a:buFont typeface="Wingdings" pitchFamily="2" charset="2"/>
              <a:buNone/>
            </a:pPr>
            <a:endParaRPr lang="fr-FR" sz="2400"/>
          </a:p>
          <a:p>
            <a:pPr marL="533400" indent="-533400">
              <a:lnSpc>
                <a:spcPct val="80000"/>
              </a:lnSpc>
              <a:buFont typeface="Wingdings" pitchFamily="2" charset="2"/>
              <a:buNone/>
            </a:pPr>
            <a:endParaRPr lang="fr-FR" sz="240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rrowheads="1"/>
          </p:cNvSpPr>
          <p:nvPr>
            <p:ph type="title"/>
          </p:nvPr>
        </p:nvSpPr>
        <p:spPr/>
        <p:txBody>
          <a:bodyPr/>
          <a:lstStyle/>
          <a:p>
            <a:endParaRPr lang="fr-FR"/>
          </a:p>
        </p:txBody>
      </p:sp>
      <p:sp>
        <p:nvSpPr>
          <p:cNvPr id="98307" name="Rectangle 3"/>
          <p:cNvSpPr>
            <a:spLocks noGrp="1" noRot="1" noChangeArrowheads="1"/>
          </p:cNvSpPr>
          <p:nvPr>
            <p:ph type="body" idx="1"/>
          </p:nvPr>
        </p:nvSpPr>
        <p:spPr/>
        <p:txBody>
          <a:bodyPr/>
          <a:lstStyle/>
          <a:p>
            <a:pPr>
              <a:lnSpc>
                <a:spcPct val="90000"/>
              </a:lnSpc>
              <a:buFont typeface="Wingdings" pitchFamily="2" charset="2"/>
              <a:buNone/>
            </a:pPr>
            <a:r>
              <a:rPr lang="fr-FR" sz="2800" b="1" i="1">
                <a:solidFill>
                  <a:schemeClr val="folHlink"/>
                </a:solidFill>
              </a:rPr>
              <a:t>5)		LES CELLULES K (Killer): </a:t>
            </a:r>
          </a:p>
          <a:p>
            <a:pPr>
              <a:lnSpc>
                <a:spcPct val="90000"/>
              </a:lnSpc>
              <a:buFont typeface="Wingdings" pitchFamily="2" charset="2"/>
              <a:buNone/>
            </a:pPr>
            <a:endParaRPr lang="fr-FR" sz="2400"/>
          </a:p>
          <a:p>
            <a:pPr>
              <a:lnSpc>
                <a:spcPct val="90000"/>
              </a:lnSpc>
            </a:pPr>
            <a:r>
              <a:rPr lang="fr-FR" sz="2400"/>
              <a:t>Reconnaissent toute cible recouverte d'IgG et la détruisent par action directe, sans intervention du complément. </a:t>
            </a:r>
          </a:p>
          <a:p>
            <a:pPr>
              <a:lnSpc>
                <a:spcPct val="90000"/>
              </a:lnSpc>
              <a:buFont typeface="Wingdings" pitchFamily="2" charset="2"/>
              <a:buNone/>
            </a:pPr>
            <a:endParaRPr lang="fr-FR" sz="2400"/>
          </a:p>
          <a:p>
            <a:pPr>
              <a:lnSpc>
                <a:spcPct val="90000"/>
              </a:lnSpc>
            </a:pPr>
            <a:r>
              <a:rPr lang="fr-FR" sz="2400"/>
              <a:t>La fixation préalable de l'anticorps à la cible permet l'action de la cellule K, c'est-à-dire l'ADCC (antibody dependant cellular cytotoxicity).</a:t>
            </a:r>
          </a:p>
          <a:p>
            <a:pPr>
              <a:lnSpc>
                <a:spcPct val="90000"/>
              </a:lnSpc>
              <a:buFont typeface="Wingdings" pitchFamily="2" charset="2"/>
              <a:buNone/>
            </a:pPr>
            <a:r>
              <a:rPr lang="fr-FR" sz="2400"/>
              <a:t> </a:t>
            </a:r>
          </a:p>
          <a:p>
            <a:pPr>
              <a:lnSpc>
                <a:spcPct val="90000"/>
              </a:lnSpc>
            </a:pPr>
            <a:r>
              <a:rPr lang="fr-FR" sz="2400"/>
              <a:t>La fonction ADCC peut être le fait de lymphocytes nuls, de macrophages, de polynucléaires ou de lymphocytes T et B. </a:t>
            </a:r>
          </a:p>
          <a:p>
            <a:pPr>
              <a:lnSpc>
                <a:spcPct val="90000"/>
              </a:lnSpc>
            </a:pPr>
            <a:endParaRPr lang="fr-FR" sz="240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rrowheads="1"/>
          </p:cNvSpPr>
          <p:nvPr>
            <p:ph type="title"/>
          </p:nvPr>
        </p:nvSpPr>
        <p:spPr/>
        <p:txBody>
          <a:bodyPr/>
          <a:lstStyle/>
          <a:p>
            <a:pPr algn="l"/>
            <a:r>
              <a:rPr lang="fr-FR" sz="2800" b="1">
                <a:solidFill>
                  <a:srgbClr val="0066FF"/>
                </a:solidFill>
              </a:rPr>
              <a:t>VI.</a:t>
            </a:r>
            <a:r>
              <a:rPr lang="fr-FR" sz="3200" b="1">
                <a:solidFill>
                  <a:srgbClr val="0066FF"/>
                </a:solidFill>
              </a:rPr>
              <a:t>	LA PHAGOCYTOSE</a:t>
            </a:r>
          </a:p>
        </p:txBody>
      </p:sp>
      <p:sp>
        <p:nvSpPr>
          <p:cNvPr id="52227" name="Rectangle 3"/>
          <p:cNvSpPr>
            <a:spLocks noGrp="1" noRot="1" noChangeArrowheads="1"/>
          </p:cNvSpPr>
          <p:nvPr>
            <p:ph type="body" idx="1"/>
          </p:nvPr>
        </p:nvSpPr>
        <p:spPr>
          <a:xfrm>
            <a:off x="301625" y="1484313"/>
            <a:ext cx="8540750" cy="5040312"/>
          </a:xfrm>
        </p:spPr>
        <p:txBody>
          <a:bodyPr/>
          <a:lstStyle/>
          <a:p>
            <a:pPr>
              <a:lnSpc>
                <a:spcPct val="90000"/>
              </a:lnSpc>
            </a:pPr>
            <a:r>
              <a:rPr lang="fr-FR" sz="2400" b="1">
                <a:solidFill>
                  <a:schemeClr val="folHlink"/>
                </a:solidFill>
              </a:rPr>
              <a:t>Phase 1: migration du phagocyte vers sa proie ou chimiotactisme</a:t>
            </a:r>
          </a:p>
          <a:p>
            <a:pPr>
              <a:lnSpc>
                <a:spcPct val="90000"/>
              </a:lnSpc>
              <a:buFont typeface="Wingdings" pitchFamily="2" charset="2"/>
              <a:buNone/>
            </a:pPr>
            <a:endParaRPr lang="fr-FR" sz="2400" b="1">
              <a:solidFill>
                <a:schemeClr val="folHlink"/>
              </a:solidFill>
            </a:endParaRPr>
          </a:p>
          <a:p>
            <a:pPr>
              <a:lnSpc>
                <a:spcPct val="90000"/>
              </a:lnSpc>
              <a:buFont typeface="Wingdings" pitchFamily="2" charset="2"/>
              <a:buNone/>
            </a:pPr>
            <a:r>
              <a:rPr lang="fr-FR" sz="1800"/>
              <a:t>	</a:t>
            </a:r>
            <a:r>
              <a:rPr lang="fr-FR" sz="2000"/>
              <a:t>Les facteurs chimiotactiques, qui peuvent être d'origine bactérienne, tissulaire (prostaglandines et leucotriènes) ou plasmatique (surtout le C5a).</a:t>
            </a:r>
          </a:p>
          <a:p>
            <a:pPr>
              <a:lnSpc>
                <a:spcPct val="90000"/>
              </a:lnSpc>
              <a:buFont typeface="Wingdings" pitchFamily="2" charset="2"/>
              <a:buNone/>
            </a:pPr>
            <a:endParaRPr lang="fr-FR" sz="2000">
              <a:solidFill>
                <a:schemeClr val="folHlink"/>
              </a:solidFill>
            </a:endParaRPr>
          </a:p>
          <a:p>
            <a:pPr>
              <a:lnSpc>
                <a:spcPct val="90000"/>
              </a:lnSpc>
            </a:pPr>
            <a:r>
              <a:rPr lang="fr-FR" sz="2400" b="1">
                <a:solidFill>
                  <a:schemeClr val="folHlink"/>
                </a:solidFill>
              </a:rPr>
              <a:t>Phase 2: capture de la proie dans une vacuole endocellulaire appelée phagosome</a:t>
            </a:r>
            <a:r>
              <a:rPr lang="fr-FR" sz="2400" b="1"/>
              <a:t> </a:t>
            </a:r>
          </a:p>
          <a:p>
            <a:pPr>
              <a:lnSpc>
                <a:spcPct val="90000"/>
              </a:lnSpc>
              <a:buFont typeface="Wingdings" pitchFamily="2" charset="2"/>
              <a:buNone/>
            </a:pPr>
            <a:endParaRPr lang="fr-FR" sz="2400" b="1"/>
          </a:p>
          <a:p>
            <a:pPr>
              <a:lnSpc>
                <a:spcPct val="90000"/>
              </a:lnSpc>
              <a:buFont typeface="Wingdings" pitchFamily="2" charset="2"/>
              <a:buNone/>
            </a:pPr>
            <a:r>
              <a:rPr lang="fr-FR" sz="2400"/>
              <a:t>	</a:t>
            </a:r>
            <a:r>
              <a:rPr lang="fr-FR" sz="2000"/>
              <a:t>La particule opsonisée est entourée progressivement par des pseudopodes dans un processus d'adhérence circonférentielle (modèle de la "fermeture-éclair") et se trouve finalement englobée dans une vacuole isolée, le phagosome.</a:t>
            </a:r>
          </a:p>
          <a:p>
            <a:pPr>
              <a:lnSpc>
                <a:spcPct val="90000"/>
              </a:lnSpc>
              <a:buFont typeface="Wingdings" pitchFamily="2" charset="2"/>
              <a:buNone/>
            </a:pPr>
            <a:endParaRPr lang="fr-FR" sz="2000"/>
          </a:p>
          <a:p>
            <a:pPr>
              <a:lnSpc>
                <a:spcPct val="90000"/>
              </a:lnSpc>
            </a:pPr>
            <a:endParaRPr lang="fr-FR" sz="240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4" name="Picture 4" descr="48phag1"/>
          <p:cNvPicPr>
            <a:picLocks noChangeAspect="1" noChangeArrowheads="1"/>
          </p:cNvPicPr>
          <p:nvPr/>
        </p:nvPicPr>
        <p:blipFill>
          <a:blip r:embed="rId2"/>
          <a:srcRect/>
          <a:stretch>
            <a:fillRect/>
          </a:stretch>
        </p:blipFill>
        <p:spPr bwMode="auto">
          <a:xfrm>
            <a:off x="1908175" y="522288"/>
            <a:ext cx="5400675" cy="47767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descr="7phago"/>
          <p:cNvPicPr>
            <a:picLocks noChangeAspect="1" noChangeArrowheads="1"/>
          </p:cNvPicPr>
          <p:nvPr/>
        </p:nvPicPr>
        <p:blipFill>
          <a:blip r:embed="rId2"/>
          <a:srcRect/>
          <a:stretch>
            <a:fillRect/>
          </a:stretch>
        </p:blipFill>
        <p:spPr bwMode="auto">
          <a:xfrm>
            <a:off x="900113" y="1916113"/>
            <a:ext cx="7488237" cy="3097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9dechets"/>
          <p:cNvPicPr>
            <a:picLocks noChangeAspect="1" noChangeArrowheads="1"/>
          </p:cNvPicPr>
          <p:nvPr/>
        </p:nvPicPr>
        <p:blipFill>
          <a:blip r:embed="rId2"/>
          <a:srcRect/>
          <a:stretch>
            <a:fillRect/>
          </a:stretch>
        </p:blipFill>
        <p:spPr bwMode="auto">
          <a:xfrm>
            <a:off x="1187450" y="1628775"/>
            <a:ext cx="6697663" cy="4030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rrowheads="1"/>
          </p:cNvSpPr>
          <p:nvPr>
            <p:ph type="title"/>
          </p:nvPr>
        </p:nvSpPr>
        <p:spPr/>
        <p:txBody>
          <a:bodyPr/>
          <a:lstStyle/>
          <a:p>
            <a:endParaRPr lang="fr-FR"/>
          </a:p>
        </p:txBody>
      </p:sp>
      <p:sp>
        <p:nvSpPr>
          <p:cNvPr id="53251" name="Rectangle 3"/>
          <p:cNvSpPr>
            <a:spLocks noGrp="1" noRot="1" noChangeArrowheads="1"/>
          </p:cNvSpPr>
          <p:nvPr>
            <p:ph type="body" idx="1"/>
          </p:nvPr>
        </p:nvSpPr>
        <p:spPr>
          <a:xfrm>
            <a:off x="301625" y="260350"/>
            <a:ext cx="8540750" cy="6597650"/>
          </a:xfrm>
        </p:spPr>
        <p:txBody>
          <a:bodyPr/>
          <a:lstStyle/>
          <a:p>
            <a:pPr>
              <a:lnSpc>
                <a:spcPct val="80000"/>
              </a:lnSpc>
            </a:pPr>
            <a:r>
              <a:rPr lang="fr-FR" sz="2400" b="1">
                <a:solidFill>
                  <a:schemeClr val="folHlink"/>
                </a:solidFill>
              </a:rPr>
              <a:t>Phase 3: Destruction de la proie grâce à la fusion du phagosome avec les lysosomes pour former un phagolysosome (phase communément appelée phase de bactéricidie) et dégranulation</a:t>
            </a:r>
          </a:p>
          <a:p>
            <a:pPr>
              <a:lnSpc>
                <a:spcPct val="80000"/>
              </a:lnSpc>
              <a:buFont typeface="Wingdings" pitchFamily="2" charset="2"/>
              <a:buNone/>
            </a:pPr>
            <a:endParaRPr lang="fr-FR" sz="2400" b="1">
              <a:solidFill>
                <a:schemeClr val="folHlink"/>
              </a:solidFill>
            </a:endParaRPr>
          </a:p>
          <a:p>
            <a:pPr>
              <a:lnSpc>
                <a:spcPct val="80000"/>
              </a:lnSpc>
              <a:buFont typeface="Wingdings" pitchFamily="2" charset="2"/>
              <a:buChar char="ü"/>
            </a:pPr>
            <a:r>
              <a:rPr lang="fr-FR" sz="2000" b="1"/>
              <a:t>Bactéricidie dépendante de l'oxygène: </a:t>
            </a:r>
            <a:r>
              <a:rPr lang="fr-FR" sz="2000"/>
              <a:t>l'oxygène consommé est réduit en ions superoxyde  qui seront convertis en eau oxygénée dans le phagosome, puis il y a formation d’hypochlorite qui est un bactéricide puissant.</a:t>
            </a:r>
          </a:p>
          <a:p>
            <a:pPr>
              <a:lnSpc>
                <a:spcPct val="80000"/>
              </a:lnSpc>
              <a:buFont typeface="Wingdings" pitchFamily="2" charset="2"/>
              <a:buNone/>
            </a:pPr>
            <a:endParaRPr lang="fr-FR" sz="2000"/>
          </a:p>
          <a:p>
            <a:pPr>
              <a:lnSpc>
                <a:spcPct val="80000"/>
              </a:lnSpc>
              <a:buFont typeface="Wingdings" pitchFamily="2" charset="2"/>
              <a:buChar char="ü"/>
            </a:pPr>
            <a:r>
              <a:rPr lang="fr-FR" sz="2000" b="1"/>
              <a:t>Bactéricidie indépendante de l'oxygène</a:t>
            </a:r>
          </a:p>
          <a:p>
            <a:pPr>
              <a:lnSpc>
                <a:spcPct val="80000"/>
              </a:lnSpc>
            </a:pPr>
            <a:r>
              <a:rPr lang="fr-FR" sz="2000"/>
              <a:t>La baisse du pH a un effet directement bactériostatique ou bactéricide pour certaines bactéries. </a:t>
            </a:r>
          </a:p>
          <a:p>
            <a:pPr>
              <a:lnSpc>
                <a:spcPct val="80000"/>
              </a:lnSpc>
            </a:pPr>
            <a:r>
              <a:rPr lang="fr-FR" sz="2000"/>
              <a:t>Le lysozyme décompose la paroi bactérienne (c'est une muramidase),</a:t>
            </a:r>
          </a:p>
          <a:p>
            <a:pPr>
              <a:lnSpc>
                <a:spcPct val="80000"/>
              </a:lnSpc>
            </a:pPr>
            <a:r>
              <a:rPr lang="fr-FR" sz="2000"/>
              <a:t>La lactoferrine capte le fer vacuolaire indispensable à la croissance bactérienne</a:t>
            </a:r>
          </a:p>
          <a:p>
            <a:pPr>
              <a:lnSpc>
                <a:spcPct val="80000"/>
              </a:lnSpc>
            </a:pPr>
            <a:r>
              <a:rPr lang="fr-FR" sz="2000"/>
              <a:t>Les protéines basiques se combinent aux groupements acides des micro-organismes en altérant leur respiration et leur croissance.</a:t>
            </a:r>
          </a:p>
          <a:p>
            <a:pPr>
              <a:lnSpc>
                <a:spcPct val="80000"/>
              </a:lnSpc>
            </a:pPr>
            <a:r>
              <a:rPr lang="fr-FR" sz="2000"/>
              <a:t>Les enzymes lysosomiales achèvent la dégradation du contenu de la vacuole phagocytaire. </a:t>
            </a:r>
          </a:p>
          <a:p>
            <a:pPr>
              <a:lnSpc>
                <a:spcPct val="80000"/>
              </a:lnSpc>
              <a:buFont typeface="Wingdings" pitchFamily="2" charset="2"/>
              <a:buNone/>
            </a:pPr>
            <a:r>
              <a:rPr lang="fr-FR" sz="2000"/>
              <a:t> </a:t>
            </a:r>
          </a:p>
          <a:p>
            <a:pPr>
              <a:lnSpc>
                <a:spcPct val="80000"/>
              </a:lnSpc>
            </a:pPr>
            <a:endParaRPr lang="fr-FR" sz="200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rrowheads="1"/>
          </p:cNvSpPr>
          <p:nvPr>
            <p:ph type="title"/>
          </p:nvPr>
        </p:nvSpPr>
        <p:spPr/>
        <p:txBody>
          <a:bodyPr/>
          <a:lstStyle/>
          <a:p>
            <a:pPr algn="l"/>
            <a:r>
              <a:rPr lang="fr-FR" sz="2800" b="1">
                <a:solidFill>
                  <a:srgbClr val="0066FF"/>
                </a:solidFill>
              </a:rPr>
              <a:t>VII.	</a:t>
            </a:r>
            <a:r>
              <a:rPr lang="fr-FR" sz="3200" b="1">
                <a:solidFill>
                  <a:srgbClr val="0066FF"/>
                </a:solidFill>
              </a:rPr>
              <a:t>LES RECEPTEURS DU SI INNE</a:t>
            </a:r>
            <a:r>
              <a:rPr lang="fr-FR"/>
              <a:t> </a:t>
            </a:r>
          </a:p>
        </p:txBody>
      </p:sp>
      <p:sp>
        <p:nvSpPr>
          <p:cNvPr id="55299" name="Rectangle 3"/>
          <p:cNvSpPr>
            <a:spLocks noGrp="1" noRot="1" noChangeArrowheads="1"/>
          </p:cNvSpPr>
          <p:nvPr>
            <p:ph type="body" idx="1"/>
          </p:nvPr>
        </p:nvSpPr>
        <p:spPr>
          <a:xfrm>
            <a:off x="301625" y="1676400"/>
            <a:ext cx="8540750" cy="4776788"/>
          </a:xfrm>
        </p:spPr>
        <p:txBody>
          <a:bodyPr/>
          <a:lstStyle/>
          <a:p>
            <a:r>
              <a:rPr lang="fr-FR" sz="2400">
                <a:solidFill>
                  <a:srgbClr val="FFFF00"/>
                </a:solidFill>
              </a:rPr>
              <a:t>En 1989, Charles Janeway montre que les mécanismes de défense innée sont déclenchés par des récepteurs capables de reconnaître des motifs conservés présents uniquement chez les pathogènes. </a:t>
            </a:r>
          </a:p>
          <a:p>
            <a:pPr>
              <a:buFont typeface="Wingdings" pitchFamily="2" charset="2"/>
              <a:buNone/>
            </a:pPr>
            <a:endParaRPr lang="fr-FR" sz="2400">
              <a:solidFill>
                <a:srgbClr val="FFFF00"/>
              </a:solidFill>
            </a:endParaRPr>
          </a:p>
          <a:p>
            <a:r>
              <a:rPr lang="fr-FR" sz="2400"/>
              <a:t>Ces motifs ont été appelés </a:t>
            </a:r>
            <a:r>
              <a:rPr lang="fr-FR" sz="2400">
                <a:solidFill>
                  <a:schemeClr val="folHlink"/>
                </a:solidFill>
              </a:rPr>
              <a:t>PAMPs</a:t>
            </a:r>
            <a:r>
              <a:rPr lang="fr-FR" sz="2400"/>
              <a:t> pour “ Pathogen Associated Molecular Patterns ” (LPS, peptidoglycane,  mannanes , mais aussi l’ARN double brin (signature de la présence de virus) et l’ADN bactérien.</a:t>
            </a:r>
          </a:p>
          <a:p>
            <a:pPr>
              <a:buFont typeface="Wingdings" pitchFamily="2" charset="2"/>
              <a:buNone/>
            </a:pPr>
            <a:r>
              <a:rPr lang="fr-FR" sz="2800"/>
              <a:t>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rrowheads="1"/>
          </p:cNvSpPr>
          <p:nvPr>
            <p:ph type="title"/>
          </p:nvPr>
        </p:nvSpPr>
        <p:spPr/>
        <p:txBody>
          <a:bodyPr/>
          <a:lstStyle/>
          <a:p>
            <a:endParaRPr lang="fr-FR"/>
          </a:p>
        </p:txBody>
      </p:sp>
      <p:sp>
        <p:nvSpPr>
          <p:cNvPr id="100355" name="Rectangle 3"/>
          <p:cNvSpPr>
            <a:spLocks noGrp="1" noRot="1" noChangeArrowheads="1"/>
          </p:cNvSpPr>
          <p:nvPr>
            <p:ph type="body" idx="1"/>
          </p:nvPr>
        </p:nvSpPr>
        <p:spPr/>
        <p:txBody>
          <a:bodyPr/>
          <a:lstStyle/>
          <a:p>
            <a:pPr>
              <a:lnSpc>
                <a:spcPct val="80000"/>
              </a:lnSpc>
            </a:pPr>
            <a:r>
              <a:rPr lang="fr-FR" sz="2400">
                <a:solidFill>
                  <a:srgbClr val="FFFF00"/>
                </a:solidFill>
              </a:rPr>
              <a:t>Les récepteurs capables de reconnaître les PAMPs ont été appelées “ Pattern Recognition Receptor ” (PRR) car ils sont capables de reconnaître la présence d’agents infectieux via ces déterminants. </a:t>
            </a:r>
          </a:p>
          <a:p>
            <a:pPr>
              <a:lnSpc>
                <a:spcPct val="80000"/>
              </a:lnSpc>
              <a:buFont typeface="Wingdings" pitchFamily="2" charset="2"/>
              <a:buNone/>
            </a:pPr>
            <a:endParaRPr lang="fr-FR" sz="2400">
              <a:solidFill>
                <a:srgbClr val="FFFF00"/>
              </a:solidFill>
            </a:endParaRPr>
          </a:p>
          <a:p>
            <a:pPr>
              <a:lnSpc>
                <a:spcPct val="80000"/>
              </a:lnSpc>
            </a:pPr>
            <a:r>
              <a:rPr lang="fr-FR" sz="2400"/>
              <a:t>Les Toll-Like-Receptors (TLR) sont impliqués dans la reconnaissance de Patterns microbiens et l’activation de voies de signalisation contrôlant l’expression de nombreux médiateurs et effecteurs de l’immunité innée. </a:t>
            </a:r>
          </a:p>
          <a:p>
            <a:pPr>
              <a:lnSpc>
                <a:spcPct val="80000"/>
              </a:lnSpc>
            </a:pPr>
            <a:endParaRPr lang="fr-FR" sz="240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p:cNvPicPr>
            <a:picLocks noChangeAspect="1" noChangeArrowheads="1"/>
          </p:cNvPicPr>
          <p:nvPr/>
        </p:nvPicPr>
        <p:blipFill>
          <a:blip r:embed="rId2"/>
          <a:srcRect/>
          <a:stretch>
            <a:fillRect/>
          </a:stretch>
        </p:blipFill>
        <p:spPr bwMode="auto">
          <a:xfrm>
            <a:off x="2051050" y="260350"/>
            <a:ext cx="5346700" cy="6308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rrowheads="1"/>
          </p:cNvSpPr>
          <p:nvPr>
            <p:ph type="title"/>
          </p:nvPr>
        </p:nvSpPr>
        <p:spPr/>
        <p:txBody>
          <a:bodyPr/>
          <a:lstStyle/>
          <a:p>
            <a:r>
              <a:rPr lang="fr-FR" sz="3200" b="1">
                <a:solidFill>
                  <a:srgbClr val="FF0066"/>
                </a:solidFill>
              </a:rPr>
              <a:t>CONCLUSION</a:t>
            </a:r>
          </a:p>
        </p:txBody>
      </p:sp>
      <p:sp>
        <p:nvSpPr>
          <p:cNvPr id="102403" name="Rectangle 3"/>
          <p:cNvSpPr>
            <a:spLocks noGrp="1" noRot="1" noChangeArrowheads="1"/>
          </p:cNvSpPr>
          <p:nvPr>
            <p:ph type="body" idx="1"/>
          </p:nvPr>
        </p:nvSpPr>
        <p:spPr>
          <a:xfrm>
            <a:off x="301625" y="1412875"/>
            <a:ext cx="8540750" cy="5040313"/>
          </a:xfrm>
        </p:spPr>
        <p:txBody>
          <a:bodyPr/>
          <a:lstStyle/>
          <a:p>
            <a:pPr>
              <a:lnSpc>
                <a:spcPct val="80000"/>
              </a:lnSpc>
            </a:pPr>
            <a:r>
              <a:rPr lang="fr-FR" sz="2400">
                <a:effectLst/>
              </a:rPr>
              <a:t>Le SI protège l'hôte contre les infections: la RI naturelle constitue la première ligne de défense qui associe des mécanismes physiques, humoraux et cellulaires qui se conjuguent pour donner la réponse inflammatoire. C'est une réponse non discriminante sans caractère anamnestique qui ne permet donc pas de prévenir les récidives. </a:t>
            </a:r>
          </a:p>
          <a:p>
            <a:pPr>
              <a:lnSpc>
                <a:spcPct val="80000"/>
              </a:lnSpc>
              <a:buFont typeface="Wingdings" pitchFamily="2" charset="2"/>
              <a:buNone/>
            </a:pPr>
            <a:endParaRPr lang="fr-FR" sz="2400">
              <a:effectLst/>
            </a:endParaRPr>
          </a:p>
          <a:p>
            <a:pPr>
              <a:lnSpc>
                <a:spcPct val="80000"/>
              </a:lnSpc>
            </a:pPr>
            <a:r>
              <a:rPr lang="fr-FR" sz="2400">
                <a:solidFill>
                  <a:srgbClr val="FFFF00"/>
                </a:solidFill>
                <a:effectLst/>
              </a:rPr>
              <a:t>La RI spécifique utilise bon nombre de composants activés lors de la RI naturelle. </a:t>
            </a:r>
          </a:p>
          <a:p>
            <a:pPr>
              <a:lnSpc>
                <a:spcPct val="80000"/>
              </a:lnSpc>
              <a:buFont typeface="Wingdings" pitchFamily="2" charset="2"/>
              <a:buNone/>
            </a:pPr>
            <a:endParaRPr lang="fr-FR" sz="2400">
              <a:solidFill>
                <a:srgbClr val="FFFF00"/>
              </a:solidFill>
              <a:effectLst/>
            </a:endParaRPr>
          </a:p>
          <a:p>
            <a:pPr>
              <a:lnSpc>
                <a:spcPct val="80000"/>
              </a:lnSpc>
            </a:pPr>
            <a:r>
              <a:rPr lang="fr-FR" sz="2400">
                <a:effectLst/>
              </a:rPr>
              <a:t>Bien que le SI inné ne présente pas la spécificité de la RI adaptative, il peut distinguer le soi du non-soi infectieux. En effet, les PAMPs (“ Pathogen Associated Molecular Patterns ”) constituent une signature de l’infection, et sont reconnus par des récepteurs cellulaires appelés PRR (“ Pattern Recognition Receptor ”). </a:t>
            </a:r>
          </a:p>
          <a:p>
            <a:pPr>
              <a:lnSpc>
                <a:spcPct val="80000"/>
              </a:lnSpc>
              <a:buFont typeface="Wingdings" pitchFamily="2" charset="2"/>
              <a:buNone/>
            </a:pPr>
            <a:endParaRPr lang="fr-FR" sz="24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uages">
  <a:themeElements>
    <a:clrScheme name="Nuage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Nuag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uage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Nuages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Nuages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Nuages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Nuages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Nuages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Nuages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Nuages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Nuages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Clouds</Template>
  <TotalTime>633</TotalTime>
  <Words>1058</Words>
  <Application>Microsoft Office PowerPoint</Application>
  <PresentationFormat>Affichage à l'écran (4:3)</PresentationFormat>
  <Paragraphs>159</Paragraphs>
  <Slides>45</Slides>
  <Notes>0</Notes>
  <HiddenSlides>0</HiddenSlides>
  <MMClips>0</MMClips>
  <ScaleCrop>false</ScaleCrop>
  <HeadingPairs>
    <vt:vector size="4" baseType="variant">
      <vt:variant>
        <vt:lpstr>Thème</vt:lpstr>
      </vt:variant>
      <vt:variant>
        <vt:i4>1</vt:i4>
      </vt:variant>
      <vt:variant>
        <vt:lpstr>Titres des diapositives</vt:lpstr>
      </vt:variant>
      <vt:variant>
        <vt:i4>45</vt:i4>
      </vt:variant>
    </vt:vector>
  </HeadingPairs>
  <TitlesOfParts>
    <vt:vector size="46" baseType="lpstr">
      <vt:lpstr>Nuages</vt:lpstr>
      <vt:lpstr>IMMUNITE NATURELLE </vt:lpstr>
      <vt:lpstr>Diapositive 2</vt:lpstr>
      <vt:lpstr>LA BARRIERE CUTANEOMUQUEUSE (1ère ligne de défense) _ défenses constitutives</vt:lpstr>
      <vt:lpstr>Diapositive 4</vt:lpstr>
      <vt:lpstr>Diapositive 5</vt:lpstr>
      <vt:lpstr>Diapositive 6</vt:lpstr>
      <vt:lpstr>Diapositive 7</vt:lpstr>
      <vt:lpstr>Diapositive 8</vt:lpstr>
      <vt:lpstr>Diapositive 9</vt:lpstr>
      <vt:lpstr>Diapositive 10</vt:lpstr>
      <vt:lpstr>II. LA REACTION INFLAMMATOIRE</vt:lpstr>
      <vt:lpstr>Diapositive 12</vt:lpstr>
      <vt:lpstr>Diapositive 13</vt:lpstr>
      <vt:lpstr>Diapositive 14</vt:lpstr>
      <vt:lpstr>III. FACTEURS HUMORAUX DE L'INS</vt:lpstr>
      <vt:lpstr>Diapositive 16</vt:lpstr>
      <vt:lpstr>IV. FACTEURS CELLULAIRES DE L'INS</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VI. LA PHAGOCYTOSE</vt:lpstr>
      <vt:lpstr>Diapositive 38</vt:lpstr>
      <vt:lpstr>Diapositive 39</vt:lpstr>
      <vt:lpstr>Diapositive 40</vt:lpstr>
      <vt:lpstr>Diapositive 41</vt:lpstr>
      <vt:lpstr>VII. LES RECEPTEURS DU SI INNE </vt:lpstr>
      <vt:lpstr>Diapositive 43</vt:lpstr>
      <vt:lpstr>Diapositive 44</vt:lpstr>
      <vt:lpstr>CONCLUSION</vt:lpstr>
    </vt:vector>
  </TitlesOfParts>
  <Company>Unicornis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Unicornis</dc:creator>
  <cp:lastModifiedBy>MCours</cp:lastModifiedBy>
  <cp:revision>42</cp:revision>
  <dcterms:created xsi:type="dcterms:W3CDTF">2004-11-19T12:52:43Z</dcterms:created>
  <dcterms:modified xsi:type="dcterms:W3CDTF">2015-06-10T22:05:58Z</dcterms:modified>
</cp:coreProperties>
</file>