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60" r:id="rId4"/>
    <p:sldId id="263" r:id="rId5"/>
    <p:sldId id="297" r:id="rId6"/>
    <p:sldId id="258" r:id="rId7"/>
    <p:sldId id="266" r:id="rId8"/>
    <p:sldId id="265" r:id="rId9"/>
    <p:sldId id="264" r:id="rId10"/>
    <p:sldId id="267" r:id="rId11"/>
    <p:sldId id="268" r:id="rId12"/>
    <p:sldId id="269" r:id="rId13"/>
    <p:sldId id="270" r:id="rId14"/>
    <p:sldId id="298" r:id="rId15"/>
    <p:sldId id="271" r:id="rId16"/>
    <p:sldId id="286" r:id="rId17"/>
    <p:sldId id="272" r:id="rId18"/>
    <p:sldId id="295" r:id="rId19"/>
    <p:sldId id="273" r:id="rId20"/>
    <p:sldId id="294" r:id="rId21"/>
    <p:sldId id="274" r:id="rId22"/>
    <p:sldId id="300" r:id="rId23"/>
    <p:sldId id="275" r:id="rId24"/>
    <p:sldId id="306" r:id="rId25"/>
    <p:sldId id="307" r:id="rId26"/>
    <p:sldId id="278" r:id="rId27"/>
    <p:sldId id="308" r:id="rId28"/>
    <p:sldId id="279" r:id="rId29"/>
    <p:sldId id="277" r:id="rId30"/>
    <p:sldId id="285" r:id="rId31"/>
    <p:sldId id="280" r:id="rId32"/>
    <p:sldId id="281" r:id="rId33"/>
    <p:sldId id="304" r:id="rId34"/>
    <p:sldId id="305" r:id="rId35"/>
    <p:sldId id="282" r:id="rId36"/>
    <p:sldId id="283" r:id="rId37"/>
    <p:sldId id="284" r:id="rId38"/>
    <p:sldId id="301" r:id="rId39"/>
    <p:sldId id="287" r:id="rId40"/>
    <p:sldId id="288" r:id="rId41"/>
    <p:sldId id="289" r:id="rId42"/>
    <p:sldId id="292" r:id="rId43"/>
    <p:sldId id="290" r:id="rId44"/>
    <p:sldId id="302" r:id="rId45"/>
    <p:sldId id="291" r:id="rId46"/>
    <p:sldId id="299" r:id="rId4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7" d="100"/>
          <a:sy n="77"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Triangle rect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r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fr-FR" smtClean="0"/>
              <a:t>Modifiez le style du titre</a:t>
            </a:r>
            <a:endParaRPr kumimoji="0"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Modifiez le style des sous-titres du masque</a:t>
            </a:r>
            <a:endParaRPr kumimoji="0" lang="en-US"/>
          </a:p>
        </p:txBody>
      </p:sp>
      <p:grpSp>
        <p:nvGrpSpPr>
          <p:cNvPr id="2" name="Groupe 1"/>
          <p:cNvGrpSpPr/>
          <p:nvPr/>
        </p:nvGrpSpPr>
        <p:grpSpPr>
          <a:xfrm>
            <a:off x="-3765" y="4953000"/>
            <a:ext cx="9147765" cy="1912088"/>
            <a:chOff x="-3765" y="4832896"/>
            <a:chExt cx="9147765" cy="2032192"/>
          </a:xfrm>
        </p:grpSpPr>
        <p:sp>
          <p:nvSpPr>
            <p:cNvPr id="7" name="Forme lib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orme lib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orme lib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necteur droi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ce réservé de la date 29"/>
          <p:cNvSpPr>
            <a:spLocks noGrp="1"/>
          </p:cNvSpPr>
          <p:nvPr>
            <p:ph type="dt" sz="half" idx="10"/>
          </p:nvPr>
        </p:nvSpPr>
        <p:spPr/>
        <p:txBody>
          <a:bodyPr/>
          <a:lstStyle>
            <a:lvl1pPr>
              <a:defRPr>
                <a:solidFill>
                  <a:srgbClr val="FFFFFF"/>
                </a:solidFill>
              </a:defRPr>
            </a:lvl1pPr>
            <a:extLst/>
          </a:lstStyle>
          <a:p>
            <a:fld id="{AA309A6D-C09C-4548-B29A-6CF363A7E532}" type="datetimeFigureOut">
              <a:rPr lang="fr-FR" smtClean="0"/>
              <a:pPr/>
              <a:t>06/06/2018</a:t>
            </a:fld>
            <a:endParaRPr lang="fr-BE"/>
          </a:p>
        </p:txBody>
      </p:sp>
      <p:sp>
        <p:nvSpPr>
          <p:cNvPr id="19" name="Espace réservé du pied de page 18"/>
          <p:cNvSpPr>
            <a:spLocks noGrp="1"/>
          </p:cNvSpPr>
          <p:nvPr>
            <p:ph type="ftr" sz="quarter" idx="11"/>
          </p:nvPr>
        </p:nvSpPr>
        <p:spPr/>
        <p:txBody>
          <a:bodyPr/>
          <a:lstStyle>
            <a:lvl1pPr>
              <a:defRPr>
                <a:solidFill>
                  <a:schemeClr val="accent1">
                    <a:tint val="20000"/>
                  </a:schemeClr>
                </a:solidFill>
              </a:defRPr>
            </a:lvl1pPr>
            <a:extLst/>
          </a:lstStyle>
          <a:p>
            <a:endParaRPr lang="fr-BE"/>
          </a:p>
        </p:txBody>
      </p:sp>
      <p:sp>
        <p:nvSpPr>
          <p:cNvPr id="27" name="Espace réservé du numéro de diapositive 26"/>
          <p:cNvSpPr>
            <a:spLocks noGrp="1"/>
          </p:cNvSpPr>
          <p:nvPr>
            <p:ph type="sldNum" sz="quarter" idx="12"/>
          </p:nvPr>
        </p:nvSpPr>
        <p:spPr/>
        <p:txBody>
          <a:bodyPr/>
          <a:lstStyle>
            <a:lvl1pPr>
              <a:defRPr>
                <a:solidFill>
                  <a:srgbClr val="FFFFFF"/>
                </a:solidFill>
              </a:defRPr>
            </a:lvl1pPr>
            <a:extLst/>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AA309A6D-C09C-4548-B29A-6CF363A7E532}" type="datetimeFigureOut">
              <a:rPr lang="fr-FR" smtClean="0"/>
              <a:pPr/>
              <a:t>06/06/2018</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
        <p:nvSpPr>
          <p:cNvPr id="7" name="Titre 6"/>
          <p:cNvSpPr>
            <a:spLocks noGrp="1"/>
          </p:cNvSpPr>
          <p:nvPr>
            <p:ph type="title"/>
          </p:nvPr>
        </p:nvSpPr>
        <p:spPr/>
        <p:txBody>
          <a:bodyPr rtlCol="0"/>
          <a:lstStyle>
            <a:extLst/>
          </a:lstStyle>
          <a:p>
            <a:r>
              <a:rPr kumimoji="0" lang="fr-FR" smtClean="0"/>
              <a:t>Modifiez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extLst/>
          </a:lstStyle>
          <a:p>
            <a:fld id="{AA309A6D-C09C-4548-B29A-6CF363A7E532}" type="datetimeFigureOut">
              <a:rPr lang="fr-FR" smtClean="0"/>
              <a:pPr/>
              <a:t>06/06/2018</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AA309A6D-C09C-4548-B29A-6CF363A7E532}" type="datetimeFigureOut">
              <a:rPr lang="fr-FR" smtClean="0"/>
              <a:pPr/>
              <a:t>06/06/2018</a:t>
            </a:fld>
            <a:endParaRPr lang="fr-BE"/>
          </a:p>
        </p:txBody>
      </p:sp>
      <p:sp>
        <p:nvSpPr>
          <p:cNvPr id="6" name="Espace réservé du pied de page 5"/>
          <p:cNvSpPr>
            <a:spLocks noGrp="1"/>
          </p:cNvSpPr>
          <p:nvPr>
            <p:ph type="ftr" sz="quarter" idx="11"/>
          </p:nvPr>
        </p:nvSpPr>
        <p:spPr/>
        <p:txBody>
          <a:bodyPr/>
          <a:lstStyle>
            <a:extLst/>
          </a:lstStyle>
          <a:p>
            <a:endParaRPr lang="fr-BE"/>
          </a:p>
        </p:txBody>
      </p:sp>
      <p:sp>
        <p:nvSpPr>
          <p:cNvPr id="7" name="Espace réservé du numéro de diapositive 6"/>
          <p:cNvSpPr>
            <a:spLocks noGrp="1"/>
          </p:cNvSpPr>
          <p:nvPr>
            <p:ph type="sldNum" sz="quarter" idx="12"/>
          </p:nvPr>
        </p:nvSpPr>
        <p:spPr/>
        <p:txBody>
          <a:bodyPr/>
          <a:lstStyle>
            <a:extLst/>
          </a:lstStyle>
          <a:p>
            <a:fld id="{CF4668DC-857F-487D-BFFA-8C0CA5037977}" type="slidenum">
              <a:rPr lang="fr-BE" smtClean="0"/>
              <a:pPr/>
              <a:t>‹N°›</a:t>
            </a:fld>
            <a:endParaRPr lang="fr-BE"/>
          </a:p>
        </p:txBody>
      </p:sp>
      <p:sp>
        <p:nvSpPr>
          <p:cNvPr id="8" name="Titre 7"/>
          <p:cNvSpPr>
            <a:spLocks noGrp="1"/>
          </p:cNvSpPr>
          <p:nvPr>
            <p:ph type="title"/>
          </p:nvPr>
        </p:nvSpPr>
        <p:spPr/>
        <p:txBody>
          <a:bodyPr rtlCol="0"/>
          <a:lstStyle>
            <a:extLst/>
          </a:lstStyle>
          <a:p>
            <a:r>
              <a:rPr kumimoji="0" lang="fr-FR" smtClean="0"/>
              <a:t>Modifiez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AA309A6D-C09C-4548-B29A-6CF363A7E532}" type="datetimeFigureOut">
              <a:rPr lang="fr-FR" smtClean="0"/>
              <a:pPr/>
              <a:t>06/06/2018</a:t>
            </a:fld>
            <a:endParaRPr lang="fr-BE"/>
          </a:p>
        </p:txBody>
      </p:sp>
      <p:sp>
        <p:nvSpPr>
          <p:cNvPr id="8" name="Espace réservé du pied de page 7"/>
          <p:cNvSpPr>
            <a:spLocks noGrp="1"/>
          </p:cNvSpPr>
          <p:nvPr>
            <p:ph type="ftr" sz="quarter" idx="11"/>
          </p:nvPr>
        </p:nvSpPr>
        <p:spPr/>
        <p:txBody>
          <a:bodyPr/>
          <a:lstStyle>
            <a:extLst/>
          </a:lstStyle>
          <a:p>
            <a:endParaRPr lang="fr-BE"/>
          </a:p>
        </p:txBody>
      </p:sp>
      <p:sp>
        <p:nvSpPr>
          <p:cNvPr id="9" name="Espace réservé du numéro de diapositive 8"/>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extLst/>
          </a:lstStyle>
          <a:p>
            <a:fld id="{AA309A6D-C09C-4548-B29A-6CF363A7E532}" type="datetimeFigureOut">
              <a:rPr lang="fr-FR" smtClean="0"/>
              <a:pPr/>
              <a:t>06/06/2018</a:t>
            </a:fld>
            <a:endParaRPr lang="fr-BE"/>
          </a:p>
        </p:txBody>
      </p:sp>
      <p:sp>
        <p:nvSpPr>
          <p:cNvPr id="4" name="Espace réservé du pied de page 3"/>
          <p:cNvSpPr>
            <a:spLocks noGrp="1"/>
          </p:cNvSpPr>
          <p:nvPr>
            <p:ph type="ftr" sz="quarter" idx="11"/>
          </p:nvPr>
        </p:nvSpPr>
        <p:spPr/>
        <p:txBody>
          <a:bodyPr/>
          <a:lstStyle>
            <a:extLst/>
          </a:lstStyle>
          <a:p>
            <a:endParaRPr lang="fr-BE"/>
          </a:p>
        </p:txBody>
      </p:sp>
      <p:sp>
        <p:nvSpPr>
          <p:cNvPr id="5" name="Espace réservé du numéro de diapositive 4"/>
          <p:cNvSpPr>
            <a:spLocks noGrp="1"/>
          </p:cNvSpPr>
          <p:nvPr>
            <p:ph type="sldNum" sz="quarter" idx="12"/>
          </p:nvPr>
        </p:nvSpPr>
        <p:spPr/>
        <p:txBody>
          <a:bodyPr/>
          <a:lstStyle>
            <a:extLst/>
          </a:lstStyle>
          <a:p>
            <a:fld id="{CF4668DC-857F-487D-BFFA-8C0CA5037977}" type="slidenum">
              <a:rPr lang="fr-BE" smtClean="0"/>
              <a:pPr/>
              <a:t>‹N°›</a:t>
            </a:fld>
            <a:endParaRPr lang="fr-BE"/>
          </a:p>
        </p:txBody>
      </p:sp>
      <p:sp>
        <p:nvSpPr>
          <p:cNvPr id="6" name="Titre 5"/>
          <p:cNvSpPr>
            <a:spLocks noGrp="1"/>
          </p:cNvSpPr>
          <p:nvPr>
            <p:ph type="title"/>
          </p:nvPr>
        </p:nvSpPr>
        <p:spPr/>
        <p:txBody>
          <a:bodyPr rtlCol="0"/>
          <a:lstStyle>
            <a:extLst/>
          </a:lstStyle>
          <a:p>
            <a:r>
              <a:rPr kumimoji="0" lang="fr-FR" smtClean="0"/>
              <a:t>Modifiez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AA309A6D-C09C-4548-B29A-6CF363A7E532}" type="datetimeFigureOut">
              <a:rPr lang="fr-FR" smtClean="0"/>
              <a:pPr/>
              <a:t>06/06/2018</a:t>
            </a:fld>
            <a:endParaRPr lang="fr-BE"/>
          </a:p>
        </p:txBody>
      </p:sp>
      <p:sp>
        <p:nvSpPr>
          <p:cNvPr id="3" name="Espace réservé du pied de page 2"/>
          <p:cNvSpPr>
            <a:spLocks noGrp="1"/>
          </p:cNvSpPr>
          <p:nvPr>
            <p:ph type="ftr" sz="quarter" idx="11"/>
          </p:nvPr>
        </p:nvSpPr>
        <p:spPr/>
        <p:txBody>
          <a:bodyPr/>
          <a:lstStyle>
            <a:extLst/>
          </a:lstStyle>
          <a:p>
            <a:endParaRPr lang="fr-BE"/>
          </a:p>
        </p:txBody>
      </p:sp>
      <p:sp>
        <p:nvSpPr>
          <p:cNvPr id="4" name="Espace réservé du numéro de diapositive 3"/>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fr-FR" smtClean="0"/>
              <a:t>Modifiez le style du titre</a:t>
            </a:r>
            <a:endParaRPr kumimoji="0"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fr-FR" smtClean="0"/>
              <a:t>Modifiez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727032" y="6407944"/>
            <a:ext cx="1920240" cy="365760"/>
          </a:xfrm>
        </p:spPr>
        <p:txBody>
          <a:bodyPr/>
          <a:lstStyle>
            <a:extLst/>
          </a:lstStyle>
          <a:p>
            <a:fld id="{AA309A6D-C09C-4548-B29A-6CF363A7E532}" type="datetimeFigureOut">
              <a:rPr lang="fr-FR" smtClean="0"/>
              <a:pPr/>
              <a:t>06/06/2018</a:t>
            </a:fld>
            <a:endParaRPr lang="fr-BE"/>
          </a:p>
        </p:txBody>
      </p:sp>
      <p:sp>
        <p:nvSpPr>
          <p:cNvPr id="6" name="Espace réservé du pied de page 5"/>
          <p:cNvSpPr>
            <a:spLocks noGrp="1"/>
          </p:cNvSpPr>
          <p:nvPr>
            <p:ph type="ftr" sz="quarter" idx="11"/>
          </p:nvPr>
        </p:nvSpPr>
        <p:spPr/>
        <p:txBody>
          <a:bodyPr/>
          <a:lstStyle>
            <a:extLst/>
          </a:lstStyle>
          <a:p>
            <a:endParaRPr lang="fr-BE"/>
          </a:p>
        </p:txBody>
      </p:sp>
      <p:sp>
        <p:nvSpPr>
          <p:cNvPr id="7" name="Espace réservé du numéro de diapositive 6"/>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fr-FR" smtClean="0"/>
              <a:t>Modifiez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fr-FR" smtClean="0"/>
              <a:t>Cliquez sur l'icône pour ajouter une image</a:t>
            </a:r>
            <a:endParaRPr kumimoji="0" lang="en-US" dirty="0"/>
          </a:p>
        </p:txBody>
      </p:sp>
      <p:sp>
        <p:nvSpPr>
          <p:cNvPr id="5" name="Espace réservé de la date 4"/>
          <p:cNvSpPr>
            <a:spLocks noGrp="1"/>
          </p:cNvSpPr>
          <p:nvPr>
            <p:ph type="dt" sz="half" idx="10"/>
          </p:nvPr>
        </p:nvSpPr>
        <p:spPr/>
        <p:txBody>
          <a:bodyPr/>
          <a:lstStyle>
            <a:lvl1pPr>
              <a:defRPr>
                <a:solidFill>
                  <a:schemeClr val="tx1"/>
                </a:solidFill>
              </a:defRPr>
            </a:lvl1pPr>
            <a:extLst/>
          </a:lstStyle>
          <a:p>
            <a:fld id="{AA309A6D-C09C-4548-B29A-6CF363A7E532}" type="datetimeFigureOut">
              <a:rPr lang="fr-FR" smtClean="0"/>
              <a:pPr/>
              <a:t>06/06/2018</a:t>
            </a:fld>
            <a:endParaRPr lang="fr-BE"/>
          </a:p>
        </p:txBody>
      </p:sp>
      <p:sp>
        <p:nvSpPr>
          <p:cNvPr id="6" name="Espace réservé du pied de page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r-BE"/>
          </a:p>
        </p:txBody>
      </p:sp>
      <p:sp>
        <p:nvSpPr>
          <p:cNvPr id="7" name="Espace réservé du numéro de diapositive 6"/>
          <p:cNvSpPr>
            <a:spLocks noGrp="1"/>
          </p:cNvSpPr>
          <p:nvPr>
            <p:ph type="sldNum" sz="quarter" idx="12"/>
          </p:nvPr>
        </p:nvSpPr>
        <p:spPr/>
        <p:txBody>
          <a:bodyPr/>
          <a:lstStyle>
            <a:lvl1pPr>
              <a:defRPr>
                <a:solidFill>
                  <a:schemeClr val="tx1"/>
                </a:solidFill>
              </a:defRPr>
            </a:lvl1pPr>
            <a:extLst/>
          </a:lstStyle>
          <a:p>
            <a:fld id="{CF4668DC-857F-487D-BFFA-8C0CA5037977}" type="slidenum">
              <a:rPr lang="fr-BE" smtClean="0"/>
              <a:pPr/>
              <a:t>‹N°›</a:t>
            </a:fld>
            <a:endParaRPr lang="fr-BE"/>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fr-FR" smtClean="0"/>
              <a:t>Modifiez le style du titre</a:t>
            </a:r>
            <a:endParaRPr kumimoji="0" lang="en-US"/>
          </a:p>
        </p:txBody>
      </p:sp>
      <p:sp>
        <p:nvSpPr>
          <p:cNvPr id="8" name="Forme libre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orme libre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angle rect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necteur droi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AA309A6D-C09C-4548-B29A-6CF363A7E532}" type="datetimeFigureOut">
              <a:rPr lang="fr-FR" smtClean="0"/>
              <a:pPr/>
              <a:t>06/06/2018</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AA309A6D-C09C-4548-B29A-6CF363A7E532}" type="datetimeFigureOut">
              <a:rPr lang="fr-FR" smtClean="0"/>
              <a:pPr/>
              <a:t>06/06/2018</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orme libre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angle rect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fr-FR" smtClean="0"/>
              <a:t>Modifiez le style du titre</a:t>
            </a:r>
            <a:endParaRPr kumimoji="0" lang="en-US"/>
          </a:p>
        </p:txBody>
      </p:sp>
      <p:sp>
        <p:nvSpPr>
          <p:cNvPr id="30" name="Espace réservé du texte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A309A6D-C09C-4548-B29A-6CF363A7E532}" type="datetimeFigureOut">
              <a:rPr lang="fr-FR" smtClean="0"/>
              <a:pPr/>
              <a:t>06/06/2018</a:t>
            </a:fld>
            <a:endParaRPr lang="fr-BE"/>
          </a:p>
        </p:txBody>
      </p:sp>
      <p:sp>
        <p:nvSpPr>
          <p:cNvPr id="22" name="Espace réservé du pied de page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r-BE"/>
          </a:p>
        </p:txBody>
      </p:sp>
      <p:sp>
        <p:nvSpPr>
          <p:cNvPr id="18" name="Espace réservé du numéro de diapositiv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fr.wikipedia.org/wiki/Lecture" TargetMode="External"/><Relationship Id="rId3" Type="http://schemas.openxmlformats.org/officeDocument/2006/relationships/hyperlink" Target="https://fr.wikipedia.org/wiki/Apprentissage" TargetMode="External"/><Relationship Id="rId7" Type="http://schemas.openxmlformats.org/officeDocument/2006/relationships/hyperlink" Target="https://fr.wikipedia.org/wiki/%C3%89criture" TargetMode="External"/><Relationship Id="rId2" Type="http://schemas.openxmlformats.org/officeDocument/2006/relationships/hyperlink" Target="https://fr.wikipedia.org/wiki/Dyspraxie" TargetMode="External"/><Relationship Id="rId1" Type="http://schemas.openxmlformats.org/officeDocument/2006/relationships/slideLayout" Target="../slideLayouts/slideLayout2.xml"/><Relationship Id="rId6" Type="http://schemas.openxmlformats.org/officeDocument/2006/relationships/hyperlink" Target="https://fr.wikipedia.org/wiki/Posture" TargetMode="External"/><Relationship Id="rId5" Type="http://schemas.openxmlformats.org/officeDocument/2006/relationships/hyperlink" Target="https://fr.wikipedia.org/wiki/Coordination_motrice" TargetMode="External"/><Relationship Id="rId10" Type="http://schemas.openxmlformats.org/officeDocument/2006/relationships/hyperlink" Target="https://fr.wikipedia.org/wiki/Fatigue_(physiologie)" TargetMode="External"/><Relationship Id="rId4" Type="http://schemas.openxmlformats.org/officeDocument/2006/relationships/hyperlink" Target="https://fr.wikipedia.org/wiki/Geste" TargetMode="External"/><Relationship Id="rId9" Type="http://schemas.openxmlformats.org/officeDocument/2006/relationships/hyperlink" Target="https://fr.wikipedia.org/wiki/Perception_de_l'espace"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docteurclic.com/encyclopedie/toucher.aspx" TargetMode="External"/><Relationship Id="rId2" Type="http://schemas.openxmlformats.org/officeDocument/2006/relationships/hyperlink" Target="http://www.docteurclic.com/encyclopedie/memoire-generalites-docteurclic.aspx"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fr.wikipedia.org/wiki/Communication" TargetMode="External"/><Relationship Id="rId3" Type="http://schemas.openxmlformats.org/officeDocument/2006/relationships/hyperlink" Target="https://fr.wikipedia.org/wiki/CIM-10" TargetMode="External"/><Relationship Id="rId7" Type="http://schemas.openxmlformats.org/officeDocument/2006/relationships/hyperlink" Target="https://fr.wikipedia.org/wiki/Cognition" TargetMode="External"/><Relationship Id="rId2" Type="http://schemas.openxmlformats.org/officeDocument/2006/relationships/hyperlink" Target="https://fr.wikipedia.org/wiki/DSM-IV" TargetMode="External"/><Relationship Id="rId1" Type="http://schemas.openxmlformats.org/officeDocument/2006/relationships/slideLayout" Target="../slideLayouts/slideLayout2.xml"/><Relationship Id="rId6" Type="http://schemas.openxmlformats.org/officeDocument/2006/relationships/hyperlink" Target="https://fr.wikipedia.org/wiki/Trouble_du_d%C3%A9veloppement" TargetMode="External"/><Relationship Id="rId5" Type="http://schemas.openxmlformats.org/officeDocument/2006/relationships/hyperlink" Target="https://fr.wikipedia.org/wiki/DSM-V" TargetMode="External"/><Relationship Id="rId4" Type="http://schemas.openxmlformats.org/officeDocument/2006/relationships/hyperlink" Target="https://fr.wikipedia.org/wiki/Troubles_du_spectre_autistique" TargetMode="External"/><Relationship Id="rId9" Type="http://schemas.openxmlformats.org/officeDocument/2006/relationships/hyperlink" Target="https://fr.wikipedia.org/wiki/Socialisation"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fr.wikipedia.org/wiki/H%C3%A9r%C3%A9dit%C3%A9" TargetMode="External"/><Relationship Id="rId2" Type="http://schemas.openxmlformats.org/officeDocument/2006/relationships/hyperlink" Target="https://fr.wikipedia.org/wiki/Neurologie" TargetMode="External"/><Relationship Id="rId1" Type="http://schemas.openxmlformats.org/officeDocument/2006/relationships/slideLayout" Target="../slideLayouts/slideLayout2.xml"/><Relationship Id="rId5" Type="http://schemas.openxmlformats.org/officeDocument/2006/relationships/hyperlink" Target="http://www.doctissimo.fr/html/sante/encyclopedie/sa_1156_tics.htm" TargetMode="External"/><Relationship Id="rId4" Type="http://schemas.openxmlformats.org/officeDocument/2006/relationships/hyperlink" Target="https://fr.wikipedia.org/wiki/Tic"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vulgaris-medical.com/encyclopedie-medicale/epilepsie-generalites" TargetMode="External"/><Relationship Id="rId2" Type="http://schemas.openxmlformats.org/officeDocument/2006/relationships/hyperlink" Target="https://www.vulgaris-medical.com/encyclopedie-medicale/cerveau"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fr.wikipedia.org/wiki/Anomalie_chromosomique" TargetMode="External"/><Relationship Id="rId2" Type="http://schemas.openxmlformats.org/officeDocument/2006/relationships/hyperlink" Target="https://fr.wikipedia.org/wiki/Aneuplo%C3%AFdie" TargetMode="External"/><Relationship Id="rId1" Type="http://schemas.openxmlformats.org/officeDocument/2006/relationships/slideLayout" Target="../slideLayouts/slideLayout2.xml"/><Relationship Id="rId6" Type="http://schemas.openxmlformats.org/officeDocument/2006/relationships/hyperlink" Target="https://fr.wikipedia.org/wiki/Mosa%C3%AFque_(g%C3%A9n%C3%A9tique)" TargetMode="External"/><Relationship Id="rId5" Type="http://schemas.openxmlformats.org/officeDocument/2006/relationships/hyperlink" Target="https://fr.wikipedia.org/wiki/Division_cellulaire" TargetMode="External"/><Relationship Id="rId4" Type="http://schemas.openxmlformats.org/officeDocument/2006/relationships/hyperlink" Target="https://fr.wikipedia.org/wiki/Chromosome"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fr.wikipedia.org/wiki/Trisomie_18" TargetMode="External"/><Relationship Id="rId13" Type="http://schemas.openxmlformats.org/officeDocument/2006/relationships/hyperlink" Target="https://fr.wikipedia.org/wiki/Chromosome_8_humain" TargetMode="External"/><Relationship Id="rId3" Type="http://schemas.openxmlformats.org/officeDocument/2006/relationships/hyperlink" Target="https://fr.wikipedia.org/wiki/John_Langdon_Down" TargetMode="External"/><Relationship Id="rId7" Type="http://schemas.openxmlformats.org/officeDocument/2006/relationships/hyperlink" Target="https://fr.wikipedia.org/wiki/Chromosome_13_humain" TargetMode="External"/><Relationship Id="rId12" Type="http://schemas.openxmlformats.org/officeDocument/2006/relationships/hyperlink" Target="https://fr.wikipedia.org/wiki/Josef_Warkany" TargetMode="External"/><Relationship Id="rId2" Type="http://schemas.openxmlformats.org/officeDocument/2006/relationships/hyperlink" Target="https://fr.wikipedia.org/wiki/Syndrome_de_Down" TargetMode="External"/><Relationship Id="rId1" Type="http://schemas.openxmlformats.org/officeDocument/2006/relationships/slideLayout" Target="../slideLayouts/slideLayout2.xml"/><Relationship Id="rId6" Type="http://schemas.openxmlformats.org/officeDocument/2006/relationships/hyperlink" Target="https://fr.wikipedia.org/wiki/Klaus_Patau" TargetMode="External"/><Relationship Id="rId11" Type="http://schemas.openxmlformats.org/officeDocument/2006/relationships/hyperlink" Target="https://fr.wikipedia.org/wiki/Trisomie_8" TargetMode="External"/><Relationship Id="rId5" Type="http://schemas.openxmlformats.org/officeDocument/2006/relationships/hyperlink" Target="https://fr.wikipedia.org/wiki/Trisomie_13" TargetMode="External"/><Relationship Id="rId10" Type="http://schemas.openxmlformats.org/officeDocument/2006/relationships/hyperlink" Target="https://fr.wikipedia.org/wiki/Chromosome_18_humain" TargetMode="External"/><Relationship Id="rId4" Type="http://schemas.openxmlformats.org/officeDocument/2006/relationships/hyperlink" Target="https://fr.wikipedia.org/wiki/Chromosome_21_humain" TargetMode="External"/><Relationship Id="rId9" Type="http://schemas.openxmlformats.org/officeDocument/2006/relationships/hyperlink" Target="https://fr.wikipedia.org/wiki/John_H._Edwards"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pectredelautisme.com/trouble-du-spectre-de-l-autisme-tsa/" TargetMode="External"/><Relationship Id="rId2" Type="http://schemas.openxmlformats.org/officeDocument/2006/relationships/hyperlink" Target="http://www.tousalecole.fr/content/dysgraphies" TargetMode="External"/><Relationship Id="rId1" Type="http://schemas.openxmlformats.org/officeDocument/2006/relationships/slideLayout" Target="../slideLayouts/slideLayout2.xml"/><Relationship Id="rId4" Type="http://schemas.openxmlformats.org/officeDocument/2006/relationships/hyperlink" Target="http://www.doctissimo.fr/html/sante/encyclopedie/sa_991_infir_motr_cere.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1916832"/>
            <a:ext cx="8352928" cy="1953562"/>
          </a:xfrm>
        </p:spPr>
        <p:txBody>
          <a:bodyPr>
            <a:noAutofit/>
          </a:bodyPr>
          <a:lstStyle/>
          <a:p>
            <a:pPr algn="ctr"/>
            <a:r>
              <a:rPr lang="fr-FR" sz="3200" dirty="0" smtClean="0"/>
              <a:t>M1</a:t>
            </a:r>
            <a:br>
              <a:rPr lang="fr-FR" sz="3200" dirty="0" smtClean="0"/>
            </a:br>
            <a:r>
              <a:rPr lang="fr-FR" sz="3200" dirty="0" smtClean="0"/>
              <a:t>Définitions des troubles d’apprentissage, des troubles du langage et trouble de la communication </a:t>
            </a:r>
            <a:endParaRPr lang="fr-FR" sz="3200" dirty="0"/>
          </a:p>
        </p:txBody>
      </p:sp>
      <p:sp>
        <p:nvSpPr>
          <p:cNvPr id="3" name="Sous-titre 2"/>
          <p:cNvSpPr>
            <a:spLocks noGrp="1"/>
          </p:cNvSpPr>
          <p:nvPr>
            <p:ph type="subTitle" idx="1"/>
          </p:nvPr>
        </p:nvSpPr>
        <p:spPr>
          <a:xfrm>
            <a:off x="395536" y="4149080"/>
            <a:ext cx="8204448" cy="1199704"/>
          </a:xfrm>
        </p:spPr>
        <p:txBody>
          <a:bodyPr/>
          <a:lstStyle/>
          <a:p>
            <a:pPr algn="l"/>
            <a:r>
              <a:rPr lang="fr-FR" dirty="0" smtClean="0"/>
              <a:t>Réalisé par: </a:t>
            </a:r>
            <a:r>
              <a:rPr lang="fr-FR" dirty="0" err="1" smtClean="0"/>
              <a:t>Dehhane</a:t>
            </a:r>
            <a:r>
              <a:rPr lang="fr-FR" dirty="0" smtClean="0"/>
              <a:t> </a:t>
            </a:r>
            <a:r>
              <a:rPr lang="fr-FR" dirty="0" err="1" smtClean="0"/>
              <a:t>lamiaa</a:t>
            </a:r>
            <a:endParaRPr lang="fr-FR" dirty="0" smtClean="0"/>
          </a:p>
          <a:p>
            <a:pPr algn="l"/>
            <a:r>
              <a:rPr lang="fr-FR" dirty="0" smtClean="0"/>
              <a:t>                   Orthophoniste</a:t>
            </a:r>
            <a:endParaRPr lang="fr-FR" dirty="0"/>
          </a:p>
        </p:txBody>
      </p:sp>
      <p:pic>
        <p:nvPicPr>
          <p:cNvPr id="4" name="Image 3" descr="WhatsApp Image 2016-11-27 at 18.39.03.jpeg"/>
          <p:cNvPicPr>
            <a:picLocks noChangeAspect="1"/>
          </p:cNvPicPr>
          <p:nvPr/>
        </p:nvPicPr>
        <p:blipFill>
          <a:blip r:embed="rId2"/>
          <a:stretch>
            <a:fillRect/>
          </a:stretch>
        </p:blipFill>
        <p:spPr>
          <a:xfrm>
            <a:off x="7286644" y="214291"/>
            <a:ext cx="1643060" cy="805882"/>
          </a:xfrm>
          <a:prstGeom prst="rect">
            <a:avLst/>
          </a:prstGeom>
        </p:spPr>
      </p:pic>
    </p:spTree>
    <p:extLst>
      <p:ext uri="{BB962C8B-B14F-4D97-AF65-F5344CB8AC3E}">
        <p14:creationId xmlns:p14="http://schemas.microsoft.com/office/powerpoint/2010/main" xmlns="" val="3169839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a:lnSpc>
                <a:spcPct val="200000"/>
              </a:lnSpc>
              <a:buFont typeface="Wingdings" pitchFamily="2" charset="2"/>
              <a:buChar char="v"/>
            </a:pPr>
            <a:r>
              <a:rPr lang="fr-FR" dirty="0" smtClean="0">
                <a:latin typeface="Cambria" pitchFamily="18" charset="0"/>
              </a:rPr>
              <a:t>L’orthophoniste</a:t>
            </a:r>
            <a:r>
              <a:rPr lang="fr-FR" dirty="0">
                <a:latin typeface="Cambria" pitchFamily="18" charset="0"/>
              </a:rPr>
              <a:t>: Pour qui? Quand? Pourquoi?</a:t>
            </a:r>
          </a:p>
          <a:p>
            <a:pPr>
              <a:lnSpc>
                <a:spcPct val="200000"/>
              </a:lnSpc>
              <a:buFont typeface="Wingdings" pitchFamily="2" charset="2"/>
              <a:buChar char="v"/>
            </a:pPr>
            <a:r>
              <a:rPr lang="fr-FR" dirty="0">
                <a:latin typeface="Cambria" pitchFamily="18" charset="0"/>
              </a:rPr>
              <a:t>Les troubles du langage oral</a:t>
            </a:r>
            <a:r>
              <a:rPr lang="fr-FR" dirty="0" smtClean="0">
                <a:latin typeface="Cambria" pitchFamily="18" charset="0"/>
              </a:rPr>
              <a:t>.</a:t>
            </a:r>
          </a:p>
          <a:p>
            <a:pPr>
              <a:lnSpc>
                <a:spcPct val="200000"/>
              </a:lnSpc>
              <a:buFont typeface="Wingdings" pitchFamily="2" charset="2"/>
              <a:buChar char="v"/>
            </a:pPr>
            <a:r>
              <a:rPr lang="fr-FR" dirty="0" smtClean="0">
                <a:latin typeface="Cambria" pitchFamily="18" charset="0"/>
              </a:rPr>
              <a:t>Les troubles d’apprentissage.</a:t>
            </a:r>
            <a:endParaRPr lang="fr-FR" dirty="0">
              <a:latin typeface="Cambria" pitchFamily="18" charset="0"/>
            </a:endParaRPr>
          </a:p>
          <a:p>
            <a:pPr>
              <a:lnSpc>
                <a:spcPct val="200000"/>
              </a:lnSpc>
              <a:buFont typeface="Wingdings" pitchFamily="2" charset="2"/>
              <a:buChar char="v"/>
            </a:pPr>
            <a:r>
              <a:rPr lang="fr-FR" dirty="0">
                <a:latin typeface="Cambria" pitchFamily="18" charset="0"/>
              </a:rPr>
              <a:t>Les troubles envahissants du développement (TED).</a:t>
            </a:r>
          </a:p>
          <a:p>
            <a:pPr>
              <a:lnSpc>
                <a:spcPct val="200000"/>
              </a:lnSpc>
              <a:buFont typeface="Wingdings" pitchFamily="2" charset="2"/>
              <a:buChar char="v"/>
            </a:pPr>
            <a:r>
              <a:rPr lang="fr-FR" dirty="0">
                <a:latin typeface="Cambria" pitchFamily="18" charset="0"/>
              </a:rPr>
              <a:t>L’handicap.</a:t>
            </a:r>
          </a:p>
          <a:p>
            <a:endParaRPr lang="fr-FR" dirty="0"/>
          </a:p>
        </p:txBody>
      </p:sp>
      <p:sp>
        <p:nvSpPr>
          <p:cNvPr id="2" name="Titre 1"/>
          <p:cNvSpPr>
            <a:spLocks noGrp="1"/>
          </p:cNvSpPr>
          <p:nvPr>
            <p:ph type="title"/>
          </p:nvPr>
        </p:nvSpPr>
        <p:spPr/>
        <p:txBody>
          <a:bodyPr/>
          <a:lstStyle/>
          <a:p>
            <a:r>
              <a:rPr lang="fr-FR" dirty="0" smtClean="0"/>
              <a:t>plan</a:t>
            </a:r>
            <a:endParaRPr lang="fr-FR" dirty="0"/>
          </a:p>
        </p:txBody>
      </p:sp>
    </p:spTree>
    <p:extLst>
      <p:ext uri="{BB962C8B-B14F-4D97-AF65-F5344CB8AC3E}">
        <p14:creationId xmlns:p14="http://schemas.microsoft.com/office/powerpoint/2010/main" xmlns="" val="10629524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43000" y="731520"/>
            <a:ext cx="6400800" cy="3474720"/>
          </a:xfrm>
          <a:prstGeom prst="rect">
            <a:avLst/>
          </a:prstGeom>
        </p:spPr>
        <p:txBody>
          <a:bodyPr/>
          <a:lstStyle/>
          <a:p>
            <a:endParaRPr lang="fr-FR" dirty="0"/>
          </a:p>
        </p:txBody>
      </p:sp>
      <p:sp>
        <p:nvSpPr>
          <p:cNvPr id="2" name="Titre 1"/>
          <p:cNvSpPr>
            <a:spLocks noGrp="1"/>
          </p:cNvSpPr>
          <p:nvPr>
            <p:ph type="title"/>
          </p:nvPr>
        </p:nvSpPr>
        <p:spPr/>
        <p:txBody>
          <a:bodyPr/>
          <a:lstStyle/>
          <a:p>
            <a:endParaRPr lang="fr-F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124385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85000" lnSpcReduction="20000"/>
          </a:bodyPr>
          <a:lstStyle/>
          <a:p>
            <a:pPr marL="109728" indent="0" algn="just" fontAlgn="base">
              <a:lnSpc>
                <a:spcPct val="150000"/>
              </a:lnSpc>
              <a:buNone/>
            </a:pPr>
            <a:r>
              <a:rPr lang="fr-FR" dirty="0"/>
              <a:t>L’orthophonie est une profession de santé relevant de la famille des métiers de soins.</a:t>
            </a:r>
          </a:p>
          <a:p>
            <a:pPr marL="109728" indent="0" algn="just" fontAlgn="base">
              <a:lnSpc>
                <a:spcPct val="150000"/>
              </a:lnSpc>
              <a:buNone/>
            </a:pPr>
            <a:r>
              <a:rPr lang="fr-FR" dirty="0"/>
              <a:t>Elle consiste à prévenir, à évaluer et à traiter les difficultés ou troubles :</a:t>
            </a:r>
          </a:p>
          <a:p>
            <a:pPr algn="just" fontAlgn="base">
              <a:lnSpc>
                <a:spcPct val="150000"/>
              </a:lnSpc>
            </a:pPr>
            <a:r>
              <a:rPr lang="fr-FR" dirty="0"/>
              <a:t>-du langage oral et écrit et de la communication,</a:t>
            </a:r>
            <a:br>
              <a:rPr lang="fr-FR" dirty="0"/>
            </a:br>
            <a:r>
              <a:rPr lang="fr-FR" dirty="0"/>
              <a:t>-des fonctions </a:t>
            </a:r>
            <a:r>
              <a:rPr lang="fr-FR" dirty="0" err="1"/>
              <a:t>oro</a:t>
            </a:r>
            <a:r>
              <a:rPr lang="fr-FR" dirty="0"/>
              <a:t>-</a:t>
            </a:r>
            <a:r>
              <a:rPr lang="fr-FR" dirty="0" err="1"/>
              <a:t>myo</a:t>
            </a:r>
            <a:r>
              <a:rPr lang="fr-FR" dirty="0"/>
              <a:t>-faciales</a:t>
            </a:r>
            <a:r>
              <a:rPr lang="fr-FR" dirty="0" smtClean="0"/>
              <a:t>,</a:t>
            </a:r>
          </a:p>
          <a:p>
            <a:pPr algn="just" fontAlgn="base">
              <a:lnSpc>
                <a:spcPct val="150000"/>
              </a:lnSpc>
            </a:pPr>
            <a:r>
              <a:rPr lang="fr-FR" dirty="0" smtClean="0"/>
              <a:t>-</a:t>
            </a:r>
            <a:r>
              <a:rPr lang="fr-FR" dirty="0"/>
              <a:t>des autres activités cognitives dont celles liés à la phonation, à la parole, au langage oral et écrit, à la cognition mathématique,</a:t>
            </a:r>
          </a:p>
          <a:p>
            <a:endParaRPr lang="fr-FR" dirty="0"/>
          </a:p>
        </p:txBody>
      </p:sp>
      <p:sp>
        <p:nvSpPr>
          <p:cNvPr id="2" name="Titre 1"/>
          <p:cNvSpPr>
            <a:spLocks noGrp="1"/>
          </p:cNvSpPr>
          <p:nvPr>
            <p:ph type="title"/>
          </p:nvPr>
        </p:nvSpPr>
        <p:spPr/>
        <p:txBody>
          <a:bodyPr/>
          <a:lstStyle/>
          <a:p>
            <a:r>
              <a:rPr lang="fr-FR" dirty="0" smtClean="0"/>
              <a:t>C’est quoi?</a:t>
            </a:r>
            <a:endParaRPr lang="fr-FR" dirty="0"/>
          </a:p>
        </p:txBody>
      </p:sp>
    </p:spTree>
    <p:extLst>
      <p:ext uri="{BB962C8B-B14F-4D97-AF65-F5344CB8AC3E}">
        <p14:creationId xmlns:p14="http://schemas.microsoft.com/office/powerpoint/2010/main" xmlns="" val="5417164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92500"/>
          </a:bodyPr>
          <a:lstStyle/>
          <a:p>
            <a:pPr marL="109728" indent="0" algn="just" fontAlgn="base">
              <a:lnSpc>
                <a:spcPct val="150000"/>
              </a:lnSpc>
              <a:buNone/>
            </a:pPr>
            <a:r>
              <a:rPr lang="fr-FR" dirty="0"/>
              <a:t>Elle consiste également à :</a:t>
            </a:r>
          </a:p>
          <a:p>
            <a:pPr algn="just" fontAlgn="base">
              <a:lnSpc>
                <a:spcPct val="150000"/>
              </a:lnSpc>
            </a:pPr>
            <a:r>
              <a:rPr lang="fr-FR" dirty="0"/>
              <a:t>-à maintenir les fonctions de communication et de l’oralité dans les pathologies dégénératives </a:t>
            </a:r>
            <a:r>
              <a:rPr lang="fr-FR" dirty="0" smtClean="0"/>
              <a:t>et neuro-dégénératives, </a:t>
            </a:r>
          </a:p>
          <a:p>
            <a:pPr algn="just" fontAlgn="base">
              <a:lnSpc>
                <a:spcPct val="150000"/>
              </a:lnSpc>
            </a:pPr>
            <a:r>
              <a:rPr lang="fr-FR" dirty="0" smtClean="0"/>
              <a:t>-</a:t>
            </a:r>
            <a:r>
              <a:rPr lang="fr-FR" dirty="0"/>
              <a:t>et à dispenser l’apprentissage d’autres formes de communication non verbale permettant de compléter ou de suppléer les fonctions verbales.</a:t>
            </a:r>
          </a:p>
          <a:p>
            <a:endParaRPr lang="fr-FR" dirty="0"/>
          </a:p>
        </p:txBody>
      </p:sp>
      <p:sp>
        <p:nvSpPr>
          <p:cNvPr id="3" name="Titre 2"/>
          <p:cNvSpPr>
            <a:spLocks noGrp="1"/>
          </p:cNvSpPr>
          <p:nvPr>
            <p:ph type="title"/>
          </p:nvPr>
        </p:nvSpPr>
        <p:spPr/>
        <p:txBody>
          <a:bodyPr/>
          <a:lstStyle/>
          <a:p>
            <a:r>
              <a:rPr lang="fr-FR" dirty="0">
                <a:solidFill>
                  <a:srgbClr val="464646"/>
                </a:solidFill>
              </a:rPr>
              <a:t>C’est quoi?</a:t>
            </a:r>
            <a:endParaRPr lang="fr-FR" dirty="0"/>
          </a:p>
        </p:txBody>
      </p:sp>
    </p:spTree>
    <p:extLst>
      <p:ext uri="{BB962C8B-B14F-4D97-AF65-F5344CB8AC3E}">
        <p14:creationId xmlns:p14="http://schemas.microsoft.com/office/powerpoint/2010/main" xmlns="" val="30462095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a:bodyPr>
          <a:lstStyle/>
          <a:p>
            <a:endParaRPr lang="fr-FR" dirty="0" smtClean="0"/>
          </a:p>
          <a:p>
            <a:pPr marL="109728" indent="0" algn="just">
              <a:lnSpc>
                <a:spcPct val="150000"/>
              </a:lnSpc>
              <a:buNone/>
            </a:pPr>
            <a:r>
              <a:rPr lang="fr-FR" dirty="0" smtClean="0"/>
              <a:t>L'orthophoniste </a:t>
            </a:r>
            <a:r>
              <a:rPr lang="fr-FR" dirty="0"/>
              <a:t>peut traiter les problèmes à tous les âges et être d'un grand secours pour toutes sortes de situations où à cause d'une pathologie ou d'un problème de développement, la communication est altérée et la personne se retrouve devant des situations de handicap.</a:t>
            </a:r>
          </a:p>
        </p:txBody>
      </p:sp>
      <p:sp>
        <p:nvSpPr>
          <p:cNvPr id="2" name="Titre 1"/>
          <p:cNvSpPr>
            <a:spLocks noGrp="1"/>
          </p:cNvSpPr>
          <p:nvPr>
            <p:ph type="title"/>
          </p:nvPr>
        </p:nvSpPr>
        <p:spPr/>
        <p:txBody>
          <a:bodyPr/>
          <a:lstStyle/>
          <a:p>
            <a:r>
              <a:rPr lang="fr-FR" dirty="0" smtClean="0"/>
              <a:t>Pour qui?</a:t>
            </a:r>
            <a:endParaRPr lang="fr-FR" dirty="0"/>
          </a:p>
        </p:txBody>
      </p:sp>
    </p:spTree>
    <p:extLst>
      <p:ext uri="{BB962C8B-B14F-4D97-AF65-F5344CB8AC3E}">
        <p14:creationId xmlns:p14="http://schemas.microsoft.com/office/powerpoint/2010/main" xmlns="" val="3382508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481328"/>
            <a:ext cx="8496944" cy="4683976"/>
          </a:xfrm>
        </p:spPr>
        <p:txBody>
          <a:bodyPr>
            <a:normAutofit fontScale="92500" lnSpcReduction="20000"/>
          </a:bodyPr>
          <a:lstStyle/>
          <a:p>
            <a:pPr marL="109728" indent="0" algn="just">
              <a:lnSpc>
                <a:spcPct val="150000"/>
              </a:lnSpc>
              <a:buNone/>
            </a:pPr>
            <a:r>
              <a:rPr lang="fr-FR" dirty="0"/>
              <a:t>Les </a:t>
            </a:r>
            <a:r>
              <a:rPr lang="fr-FR" b="1" dirty="0"/>
              <a:t>troubles du langage</a:t>
            </a:r>
            <a:r>
              <a:rPr lang="fr-FR" dirty="0"/>
              <a:t> concernent les personnes qui parlent peu ou mal, ont des difficultés pour réaliser des gestes simples, sont intelligents mais semblent mal comprendre ou mal entendre, ont de la peine à lire et à écrire, font des gestes et des mimiques à défaut du mot correspondant, sont lents et ont une scolarisation difficile, ont du mal à soutenir l'attention ou dont le comportement peut poser </a:t>
            </a:r>
            <a:r>
              <a:rPr lang="fr-FR" dirty="0" smtClean="0"/>
              <a:t>problème.</a:t>
            </a:r>
            <a:endParaRPr lang="fr-FR" dirty="0"/>
          </a:p>
        </p:txBody>
      </p:sp>
      <p:sp>
        <p:nvSpPr>
          <p:cNvPr id="2" name="Titre 1"/>
          <p:cNvSpPr>
            <a:spLocks noGrp="1"/>
          </p:cNvSpPr>
          <p:nvPr>
            <p:ph type="title"/>
          </p:nvPr>
        </p:nvSpPr>
        <p:spPr/>
        <p:txBody>
          <a:bodyPr/>
          <a:lstStyle/>
          <a:p>
            <a:r>
              <a:rPr lang="fr-FR" dirty="0" smtClean="0"/>
              <a:t>Les troubles du langage oral</a:t>
            </a:r>
            <a:endParaRPr lang="fr-FR" dirty="0"/>
          </a:p>
        </p:txBody>
      </p:sp>
    </p:spTree>
    <p:extLst>
      <p:ext uri="{BB962C8B-B14F-4D97-AF65-F5344CB8AC3E}">
        <p14:creationId xmlns:p14="http://schemas.microsoft.com/office/powerpoint/2010/main" xmlns="" val="3024304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43000" y="731520"/>
            <a:ext cx="6400800" cy="3474720"/>
          </a:xfrm>
          <a:prstGeom prst="rect">
            <a:avLst/>
          </a:prstGeom>
        </p:spPr>
        <p:txBody>
          <a:bodyPr/>
          <a:lstStyle/>
          <a:p>
            <a:endParaRPr lang="fr-FR" dirty="0"/>
          </a:p>
        </p:txBody>
      </p:sp>
      <p:sp>
        <p:nvSpPr>
          <p:cNvPr id="2" name="Titre 1"/>
          <p:cNvSpPr>
            <a:spLocks noGrp="1"/>
          </p:cNvSpPr>
          <p:nvPr>
            <p:ph type="title"/>
          </p:nvPr>
        </p:nvSpPr>
        <p:spPr/>
        <p:txBody>
          <a:bodyPr/>
          <a:lstStyle/>
          <a:p>
            <a:endParaRPr lang="fr-F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1863"/>
            <a:ext cx="9144000" cy="6868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44797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62500" lnSpcReduction="20000"/>
          </a:bodyPr>
          <a:lstStyle/>
          <a:p>
            <a:pPr marL="109728" indent="0">
              <a:lnSpc>
                <a:spcPct val="170000"/>
              </a:lnSpc>
              <a:buNone/>
            </a:pPr>
            <a:r>
              <a:rPr lang="fr-FR" sz="2900" dirty="0" smtClean="0">
                <a:latin typeface="Cambria" pitchFamily="18" charset="0"/>
              </a:rPr>
              <a:t>le</a:t>
            </a:r>
            <a:r>
              <a:rPr lang="fr-FR" sz="2900" dirty="0">
                <a:latin typeface="Cambria" pitchFamily="18" charset="0"/>
              </a:rPr>
              <a:t> </a:t>
            </a:r>
            <a:r>
              <a:rPr lang="fr-FR" sz="2900" b="1" dirty="0">
                <a:latin typeface="Cambria" pitchFamily="18" charset="0"/>
              </a:rPr>
              <a:t>trouble d’articulation et de la  </a:t>
            </a:r>
            <a:r>
              <a:rPr lang="fr-FR" sz="2900" b="1" dirty="0" smtClean="0">
                <a:latin typeface="Cambria" pitchFamily="18" charset="0"/>
              </a:rPr>
              <a:t> phonologie </a:t>
            </a:r>
            <a:r>
              <a:rPr lang="fr-FR" sz="2900" b="1" dirty="0">
                <a:latin typeface="Cambria" pitchFamily="18" charset="0"/>
              </a:rPr>
              <a:t>c</a:t>
            </a:r>
            <a:r>
              <a:rPr lang="fr-FR" sz="2900" dirty="0">
                <a:latin typeface="Cambria" pitchFamily="18" charset="0"/>
              </a:rPr>
              <a:t>onsistent en des difficultés à produire des mouvements articulatoires et à développer un répertoire de sons. Ce trouble se manifeste par une mauvaise prononciation des sons de la langue maternelle par rapport à l’âge. Cette incapacité à bien utiliser les phonèmes peut se traduire par des distorsions, des substitutions ou des omissions de phonèmes dans les mots.</a:t>
            </a:r>
          </a:p>
          <a:p>
            <a:pPr>
              <a:lnSpc>
                <a:spcPct val="170000"/>
              </a:lnSpc>
            </a:pPr>
            <a:r>
              <a:rPr lang="fr-FR" sz="2900" dirty="0">
                <a:latin typeface="Cambria" pitchFamily="18" charset="0"/>
              </a:rPr>
              <a:t>Ex:    1. Difficulté à produire certains mouvements articulatoires: parler sur le bout de la langue</a:t>
            </a:r>
          </a:p>
          <a:p>
            <a:pPr>
              <a:lnSpc>
                <a:spcPct val="170000"/>
              </a:lnSpc>
            </a:pPr>
            <a:r>
              <a:rPr lang="fr-FR" sz="2900" dirty="0">
                <a:latin typeface="Cambria" pitchFamily="18" charset="0"/>
              </a:rPr>
              <a:t>    2, Développer un répertoire de sons: Absence des sons tels que «k» et «g» («</a:t>
            </a:r>
            <a:r>
              <a:rPr lang="fr-FR" sz="2900" dirty="0" err="1">
                <a:latin typeface="Cambria" pitchFamily="18" charset="0"/>
              </a:rPr>
              <a:t>domme</a:t>
            </a:r>
            <a:r>
              <a:rPr lang="fr-FR" sz="2900" dirty="0">
                <a:latin typeface="Cambria" pitchFamily="18" charset="0"/>
              </a:rPr>
              <a:t>» pour «gomme») à l’âge de 4 ans.</a:t>
            </a:r>
          </a:p>
          <a:p>
            <a:endParaRPr lang="fr-FR" dirty="0"/>
          </a:p>
        </p:txBody>
      </p:sp>
      <p:sp>
        <p:nvSpPr>
          <p:cNvPr id="2" name="Titre 1"/>
          <p:cNvSpPr>
            <a:spLocks noGrp="1"/>
          </p:cNvSpPr>
          <p:nvPr>
            <p:ph type="title"/>
          </p:nvPr>
        </p:nvSpPr>
        <p:spPr/>
        <p:txBody>
          <a:bodyPr/>
          <a:lstStyle/>
          <a:p>
            <a:r>
              <a:rPr lang="fr-FR" dirty="0" smtClean="0"/>
              <a:t>Trouble d’articulation</a:t>
            </a:r>
            <a:endParaRPr lang="fr-FR" dirty="0"/>
          </a:p>
        </p:txBody>
      </p:sp>
    </p:spTree>
    <p:extLst>
      <p:ext uri="{BB962C8B-B14F-4D97-AF65-F5344CB8AC3E}">
        <p14:creationId xmlns:p14="http://schemas.microsoft.com/office/powerpoint/2010/main" xmlns="" val="11784298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196752"/>
            <a:ext cx="8640960" cy="5256584"/>
          </a:xfrm>
        </p:spPr>
        <p:txBody>
          <a:bodyPr>
            <a:normAutofit/>
          </a:bodyPr>
          <a:lstStyle/>
          <a:p>
            <a:pPr marL="109728" indent="0" algn="just">
              <a:lnSpc>
                <a:spcPct val="150000"/>
              </a:lnSpc>
              <a:buNone/>
            </a:pPr>
            <a:r>
              <a:rPr lang="fr-FR" sz="2800" dirty="0" smtClean="0"/>
              <a:t>Le retard de parole porte </a:t>
            </a:r>
            <a:r>
              <a:rPr lang="fr-FR" sz="2800" dirty="0"/>
              <a:t>sur la chaîne parlée, même si les sons isolés sont </a:t>
            </a:r>
            <a:r>
              <a:rPr lang="fr-FR" sz="2800" dirty="0" smtClean="0"/>
              <a:t>correctement </a:t>
            </a:r>
            <a:r>
              <a:rPr lang="fr-FR" sz="2800" dirty="0"/>
              <a:t>répétés : ils sont inversés, omis, confondus ou ajoutés dans la répétition de mots ou de phrases et à plus forte raison dans le langage spontané.</a:t>
            </a:r>
          </a:p>
        </p:txBody>
      </p:sp>
      <p:sp>
        <p:nvSpPr>
          <p:cNvPr id="2" name="Titre 1"/>
          <p:cNvSpPr>
            <a:spLocks noGrp="1"/>
          </p:cNvSpPr>
          <p:nvPr>
            <p:ph type="title"/>
          </p:nvPr>
        </p:nvSpPr>
        <p:spPr/>
        <p:txBody>
          <a:bodyPr/>
          <a:lstStyle/>
          <a:p>
            <a:r>
              <a:rPr lang="fr-FR" dirty="0" smtClean="0"/>
              <a:t>Retard de parole</a:t>
            </a:r>
            <a:endParaRPr lang="fr-FR" dirty="0"/>
          </a:p>
        </p:txBody>
      </p:sp>
    </p:spTree>
    <p:extLst>
      <p:ext uri="{BB962C8B-B14F-4D97-AF65-F5344CB8AC3E}">
        <p14:creationId xmlns:p14="http://schemas.microsoft.com/office/powerpoint/2010/main" xmlns="" val="11733088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340768"/>
            <a:ext cx="8435280" cy="5112568"/>
          </a:xfrm>
        </p:spPr>
        <p:txBody>
          <a:bodyPr>
            <a:normAutofit/>
          </a:bodyPr>
          <a:lstStyle/>
          <a:p>
            <a:pPr marL="109728" indent="0" algn="just">
              <a:buNone/>
            </a:pPr>
            <a:r>
              <a:rPr lang="fr-FR" dirty="0"/>
              <a:t>Le retard de langage est une réduction lexicale, syntaxique et pragmatique touchant l’expression et, dans une moindre mesure, la compréhension. Le niveau de langage est celui d’un enfant plus jeune.</a:t>
            </a:r>
          </a:p>
          <a:p>
            <a:pPr marL="109728" indent="0" algn="just">
              <a:buNone/>
            </a:pPr>
            <a:r>
              <a:rPr lang="fr-FR" dirty="0"/>
              <a:t>Il se caractérise par un décalage chronologique et une lenteur de l’apparition des 1ères productions verbales et de la réalisation des différentes étapes de développement du langage oral. Il s’accompagne souvent d’un retard de parole, parfois d’un trouble d’articulation.</a:t>
            </a:r>
          </a:p>
          <a:p>
            <a:endParaRPr lang="fr-FR" dirty="0"/>
          </a:p>
        </p:txBody>
      </p:sp>
      <p:sp>
        <p:nvSpPr>
          <p:cNvPr id="2" name="Titre 1"/>
          <p:cNvSpPr>
            <a:spLocks noGrp="1"/>
          </p:cNvSpPr>
          <p:nvPr>
            <p:ph type="title"/>
          </p:nvPr>
        </p:nvSpPr>
        <p:spPr/>
        <p:txBody>
          <a:bodyPr/>
          <a:lstStyle/>
          <a:p>
            <a:r>
              <a:rPr lang="fr-FR" dirty="0" smtClean="0"/>
              <a:t>Retard de langage</a:t>
            </a:r>
            <a:endParaRPr lang="fr-FR" dirty="0"/>
          </a:p>
        </p:txBody>
      </p:sp>
    </p:spTree>
    <p:extLst>
      <p:ext uri="{BB962C8B-B14F-4D97-AF65-F5344CB8AC3E}">
        <p14:creationId xmlns:p14="http://schemas.microsoft.com/office/powerpoint/2010/main" xmlns="" val="40804300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1124744"/>
            <a:ext cx="8229600" cy="5184576"/>
          </a:xfrm>
        </p:spPr>
        <p:txBody>
          <a:bodyPr>
            <a:normAutofit fontScale="62500" lnSpcReduction="20000"/>
          </a:bodyPr>
          <a:lstStyle/>
          <a:p>
            <a:pPr marL="109728" indent="0" algn="just">
              <a:lnSpc>
                <a:spcPct val="170000"/>
              </a:lnSpc>
              <a:buNone/>
            </a:pPr>
            <a:r>
              <a:rPr lang="fr-FR" sz="2900" dirty="0" smtClean="0"/>
              <a:t>La </a:t>
            </a:r>
            <a:r>
              <a:rPr lang="fr-FR" sz="2900" dirty="0"/>
              <a:t>dysphasie </a:t>
            </a:r>
            <a:r>
              <a:rPr lang="fr-FR" sz="2900" dirty="0" smtClean="0"/>
              <a:t>est </a:t>
            </a:r>
            <a:r>
              <a:rPr lang="fr-FR" sz="2900" dirty="0"/>
              <a:t>un trouble </a:t>
            </a:r>
            <a:r>
              <a:rPr lang="fr-FR" sz="2900" dirty="0" err="1"/>
              <a:t>neurodéveloppemental</a:t>
            </a:r>
            <a:r>
              <a:rPr lang="fr-FR" sz="2900" dirty="0"/>
              <a:t> du langage qui affecte la compréhension et/ou l’expression d’un message verbal, peu importe la modalité de présentation, langage oral ou écrit.</a:t>
            </a:r>
            <a:endParaRPr lang="fr-FR" sz="2900" dirty="0" smtClean="0"/>
          </a:p>
          <a:p>
            <a:pPr marL="109728" indent="0" algn="just">
              <a:lnSpc>
                <a:spcPct val="170000"/>
              </a:lnSpc>
              <a:buNone/>
            </a:pPr>
            <a:r>
              <a:rPr lang="fr-FR" sz="2900" dirty="0" smtClean="0"/>
              <a:t>C’est </a:t>
            </a:r>
            <a:r>
              <a:rPr lang="fr-FR" sz="2900" dirty="0"/>
              <a:t>un trouble du langage qui s’exprime par des atteintes de nature et d’intensité variables. Elle se répercute sur le bon fonctionnement du langage oral et la plupart du temps écrit (compréhension de phrases puis de textes, rédaction, etc.). La diversité de ses manifestations rend complexe leur énumération. Nous avons néanmoins tenté de répertorier ici les manifestations les plus fréquemment observées chez les enfants présentant ce trouble. (Noter que cette liste n’est pas exhaustive.)</a:t>
            </a:r>
            <a:endParaRPr lang="fr-FR" dirty="0"/>
          </a:p>
        </p:txBody>
      </p:sp>
      <p:sp>
        <p:nvSpPr>
          <p:cNvPr id="2" name="Titre 1"/>
          <p:cNvSpPr>
            <a:spLocks noGrp="1"/>
          </p:cNvSpPr>
          <p:nvPr>
            <p:ph type="title"/>
          </p:nvPr>
        </p:nvSpPr>
        <p:spPr/>
        <p:txBody>
          <a:bodyPr/>
          <a:lstStyle/>
          <a:p>
            <a:r>
              <a:rPr lang="fr-FR" dirty="0" smtClean="0"/>
              <a:t>dysphasie</a:t>
            </a:r>
            <a:endParaRPr lang="fr-FR" dirty="0"/>
          </a:p>
        </p:txBody>
      </p:sp>
    </p:spTree>
    <p:extLst>
      <p:ext uri="{BB962C8B-B14F-4D97-AF65-F5344CB8AC3E}">
        <p14:creationId xmlns:p14="http://schemas.microsoft.com/office/powerpoint/2010/main" xmlns="" val="13460451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340768"/>
            <a:ext cx="8568952" cy="5184576"/>
          </a:xfrm>
        </p:spPr>
        <p:txBody>
          <a:bodyPr>
            <a:normAutofit fontScale="92500"/>
          </a:bodyPr>
          <a:lstStyle/>
          <a:p>
            <a:r>
              <a:rPr lang="fr-FR" dirty="0" smtClean="0"/>
              <a:t>Selon l’OMS: </a:t>
            </a:r>
          </a:p>
          <a:p>
            <a:pPr marL="109728" indent="0" algn="just">
              <a:buNone/>
            </a:pPr>
            <a:r>
              <a:rPr lang="fr-FR" dirty="0" smtClean="0"/>
              <a:t>le </a:t>
            </a:r>
            <a:r>
              <a:rPr lang="fr-FR" dirty="0"/>
              <a:t>trouble d'apprentissage est un terme médical </a:t>
            </a:r>
            <a:r>
              <a:rPr lang="fr-FR" dirty="0" smtClean="0"/>
              <a:t>qui désigne </a:t>
            </a:r>
            <a:r>
              <a:rPr lang="fr-FR" dirty="0"/>
              <a:t>un trouble permanent </a:t>
            </a:r>
            <a:r>
              <a:rPr lang="fr-FR" dirty="0" smtClean="0"/>
              <a:t>d'origine neurologique</a:t>
            </a:r>
            <a:r>
              <a:rPr lang="fr-FR" dirty="0"/>
              <a:t>. Un trouble d'apprentissage </a:t>
            </a:r>
            <a:r>
              <a:rPr lang="fr-FR" dirty="0" smtClean="0"/>
              <a:t>correspond à </a:t>
            </a:r>
            <a:r>
              <a:rPr lang="fr-FR" dirty="0"/>
              <a:t>une atteinte affectant une ou plusieurs fonctions neuropsychologiques, ce qui perturbe l'acquisition, la compréhension, l'utilisation et le traitement de l'information verbale ou non verbale. Le trouble d'apprentissage n'est pas causé par une déficience intellectuelle, ni par un déficit sensoriel (acuité visuelle ou auditive), un manque d'encadrement scolaire, une carence de motivation ou des conditions socio-économiques défavorisées.</a:t>
            </a:r>
          </a:p>
        </p:txBody>
      </p:sp>
      <p:sp>
        <p:nvSpPr>
          <p:cNvPr id="2" name="Titre 1"/>
          <p:cNvSpPr>
            <a:spLocks noGrp="1"/>
          </p:cNvSpPr>
          <p:nvPr>
            <p:ph type="title"/>
          </p:nvPr>
        </p:nvSpPr>
        <p:spPr>
          <a:xfrm>
            <a:off x="428596" y="285728"/>
            <a:ext cx="8229600" cy="1143000"/>
          </a:xfrm>
        </p:spPr>
        <p:txBody>
          <a:bodyPr/>
          <a:lstStyle/>
          <a:p>
            <a:r>
              <a:rPr lang="fr-FR" dirty="0" smtClean="0"/>
              <a:t>Les troubles d’apprentissage</a:t>
            </a:r>
            <a:endParaRPr lang="fr-FR" dirty="0"/>
          </a:p>
        </p:txBody>
      </p:sp>
    </p:spTree>
    <p:extLst>
      <p:ext uri="{BB962C8B-B14F-4D97-AF65-F5344CB8AC3E}">
        <p14:creationId xmlns:p14="http://schemas.microsoft.com/office/powerpoint/2010/main" xmlns="" val="3874326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43000" y="731520"/>
            <a:ext cx="6400800" cy="3474720"/>
          </a:xfrm>
          <a:prstGeom prst="rect">
            <a:avLst/>
          </a:prstGeom>
        </p:spPr>
        <p:txBody>
          <a:bodyPr/>
          <a:lstStyle/>
          <a:p>
            <a:endParaRPr lang="fr-FR" dirty="0"/>
          </a:p>
        </p:txBody>
      </p:sp>
      <p:sp>
        <p:nvSpPr>
          <p:cNvPr id="2" name="Titre 1"/>
          <p:cNvSpPr>
            <a:spLocks noGrp="1"/>
          </p:cNvSpPr>
          <p:nvPr>
            <p:ph type="title"/>
          </p:nvPr>
        </p:nvSpPr>
        <p:spPr/>
        <p:txBody>
          <a:bodyPr/>
          <a:lstStyle/>
          <a:p>
            <a:endParaRPr lang="fr-F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418" y="0"/>
            <a:ext cx="9199418"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074229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764704"/>
            <a:ext cx="8424936" cy="5832648"/>
          </a:xfrm>
        </p:spPr>
        <p:txBody>
          <a:bodyPr>
            <a:noAutofit/>
          </a:bodyPr>
          <a:lstStyle/>
          <a:p>
            <a:pPr marL="109728" indent="0" algn="just">
              <a:lnSpc>
                <a:spcPct val="170000"/>
              </a:lnSpc>
              <a:buNone/>
            </a:pPr>
            <a:r>
              <a:rPr lang="fr-FR" sz="1800" dirty="0"/>
              <a:t>La dyslexie se marque par un retard et des difficultés dans l'apprentissage de la lecture ou encore par un déficit dans son acquisition. L'enfant achoppe pour lire les mots et les phrases, il hésite, il répète les syllabes ou les mots, fait des omissions, des remplacements, des inversions ou confond certaines lettres ou syllabes. La lecture, lorsqu'elle est acquise, est une lecture mécanique, automatisée, sans représentation intellectuelle exacte, par manque d'éléments intégrés. Même dans la lecture simple et à sa portée, le sujet suit difficilement le développement du récit, se fixe à de petits détails faciles plus ou moins séparés du tout ; il se trouve souvent dans l'impossibilité de voir et de dégager l'idée centrale. Plus tard, il est incapable d'établir un plan de travail dans ce qu'il lit ou écrit.</a:t>
            </a:r>
          </a:p>
        </p:txBody>
      </p:sp>
      <p:sp>
        <p:nvSpPr>
          <p:cNvPr id="2" name="Titre 1"/>
          <p:cNvSpPr>
            <a:spLocks noGrp="1"/>
          </p:cNvSpPr>
          <p:nvPr>
            <p:ph type="title"/>
          </p:nvPr>
        </p:nvSpPr>
        <p:spPr>
          <a:xfrm>
            <a:off x="457200" y="274638"/>
            <a:ext cx="8229600" cy="850106"/>
          </a:xfrm>
        </p:spPr>
        <p:txBody>
          <a:bodyPr/>
          <a:lstStyle/>
          <a:p>
            <a:r>
              <a:rPr lang="fr-FR" dirty="0" smtClean="0"/>
              <a:t>La dyslexie</a:t>
            </a:r>
            <a:endParaRPr lang="fr-FR" dirty="0"/>
          </a:p>
        </p:txBody>
      </p:sp>
    </p:spTree>
    <p:extLst>
      <p:ext uri="{BB962C8B-B14F-4D97-AF65-F5344CB8AC3E}">
        <p14:creationId xmlns:p14="http://schemas.microsoft.com/office/powerpoint/2010/main" xmlns="" val="29142230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1600200"/>
            <a:ext cx="8712968" cy="4525963"/>
          </a:xfrm>
          <a:prstGeom prst="rect">
            <a:avLst/>
          </a:prstGeom>
        </p:spPr>
        <p:txBody>
          <a:bodyPr/>
          <a:lstStyle/>
          <a:p>
            <a:endParaRPr lang="fr-FR" dirty="0"/>
          </a:p>
        </p:txBody>
      </p:sp>
      <p:sp>
        <p:nvSpPr>
          <p:cNvPr id="2" name="Titre 1"/>
          <p:cNvSpPr>
            <a:spLocks noGrp="1"/>
          </p:cNvSpPr>
          <p:nvPr>
            <p:ph type="title"/>
          </p:nvPr>
        </p:nvSpPr>
        <p:spPr/>
        <p:txBody>
          <a:bodyPr/>
          <a:lstStyle/>
          <a:p>
            <a:endParaRPr lang="fr-F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689953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340768"/>
            <a:ext cx="8604448" cy="4896544"/>
          </a:xfrm>
        </p:spPr>
        <p:txBody>
          <a:bodyPr>
            <a:normAutofit fontScale="77500" lnSpcReduction="20000"/>
          </a:bodyPr>
          <a:lstStyle/>
          <a:p>
            <a:pPr marL="109728" indent="0" fontAlgn="base">
              <a:lnSpc>
                <a:spcPct val="160000"/>
              </a:lnSpc>
              <a:buNone/>
            </a:pPr>
            <a:r>
              <a:rPr lang="fr-FR" sz="2900" dirty="0" smtClean="0"/>
              <a:t>la</a:t>
            </a:r>
            <a:r>
              <a:rPr lang="fr-FR" sz="2900" dirty="0"/>
              <a:t> </a:t>
            </a:r>
            <a:r>
              <a:rPr lang="fr-FR" sz="2900" b="1" dirty="0"/>
              <a:t>dysorthographie</a:t>
            </a:r>
            <a:r>
              <a:rPr lang="fr-FR" sz="2900" dirty="0"/>
              <a:t> est un trouble de la famille des DYS, qui se manifeste par un défaut majeur dans l’acquisition et l’assimilation de l’orthographe. L’enfant qui en souffre éprouve de grandes difficultés à maitriser les règles orthographiques, ce qui entraîne une altération de l’écriture, aussi bien spontanée que dictée.</a:t>
            </a:r>
            <a:br>
              <a:rPr lang="fr-FR" sz="2900" dirty="0"/>
            </a:br>
            <a:r>
              <a:rPr lang="fr-FR" sz="2900" dirty="0"/>
              <a:t>On peut distinguer deux types de dysorthographie :</a:t>
            </a:r>
          </a:p>
          <a:p>
            <a:pPr fontAlgn="base">
              <a:lnSpc>
                <a:spcPct val="160000"/>
              </a:lnSpc>
            </a:pPr>
            <a:r>
              <a:rPr lang="fr-FR" sz="2900" dirty="0"/>
              <a:t>La dysorthographie de développement, qui est inné chez l’enfant ;</a:t>
            </a:r>
          </a:p>
          <a:p>
            <a:pPr fontAlgn="base">
              <a:lnSpc>
                <a:spcPct val="160000"/>
              </a:lnSpc>
            </a:pPr>
            <a:r>
              <a:rPr lang="fr-FR" sz="2900" dirty="0"/>
              <a:t>La dysorthographie acquise, qui est due à un traumatisme.</a:t>
            </a:r>
          </a:p>
          <a:p>
            <a:endParaRPr lang="fr-FR" dirty="0"/>
          </a:p>
        </p:txBody>
      </p:sp>
      <p:sp>
        <p:nvSpPr>
          <p:cNvPr id="2" name="Titre 1"/>
          <p:cNvSpPr>
            <a:spLocks noGrp="1"/>
          </p:cNvSpPr>
          <p:nvPr>
            <p:ph type="title"/>
          </p:nvPr>
        </p:nvSpPr>
        <p:spPr/>
        <p:txBody>
          <a:bodyPr/>
          <a:lstStyle/>
          <a:p>
            <a:r>
              <a:rPr lang="fr-FR" dirty="0" smtClean="0"/>
              <a:t>La dysorthographie</a:t>
            </a:r>
            <a:endParaRPr lang="fr-FR" dirty="0"/>
          </a:p>
        </p:txBody>
      </p:sp>
    </p:spTree>
    <p:extLst>
      <p:ext uri="{BB962C8B-B14F-4D97-AF65-F5344CB8AC3E}">
        <p14:creationId xmlns:p14="http://schemas.microsoft.com/office/powerpoint/2010/main" xmlns="" val="21267953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43000" y="731520"/>
            <a:ext cx="6400800" cy="3474720"/>
          </a:xfrm>
          <a:prstGeom prst="rect">
            <a:avLst/>
          </a:prstGeom>
        </p:spPr>
        <p:txBody>
          <a:bodyPr/>
          <a:lstStyle/>
          <a:p>
            <a:endParaRPr lang="fr-FR" dirty="0"/>
          </a:p>
        </p:txBody>
      </p:sp>
      <p:sp>
        <p:nvSpPr>
          <p:cNvPr id="2" name="Titre 1"/>
          <p:cNvSpPr>
            <a:spLocks noGrp="1"/>
          </p:cNvSpPr>
          <p:nvPr>
            <p:ph type="title"/>
          </p:nvPr>
        </p:nvSpPr>
        <p:spPr/>
        <p:txBody>
          <a:bodyPr/>
          <a:lstStyle/>
          <a:p>
            <a:endParaRPr lang="fr-F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32079"/>
            <a:ext cx="9144000" cy="31808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3212976"/>
            <a:ext cx="9144000" cy="3384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458328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268760"/>
            <a:ext cx="8712968" cy="4896544"/>
          </a:xfrm>
        </p:spPr>
        <p:txBody>
          <a:bodyPr>
            <a:normAutofit fontScale="62500" lnSpcReduction="20000"/>
          </a:bodyPr>
          <a:lstStyle/>
          <a:p>
            <a:pPr marL="109728" indent="0" algn="just">
              <a:lnSpc>
                <a:spcPct val="170000"/>
              </a:lnSpc>
              <a:buNone/>
            </a:pPr>
            <a:r>
              <a:rPr lang="fr-FR" dirty="0" smtClean="0"/>
              <a:t>la </a:t>
            </a:r>
            <a:r>
              <a:rPr lang="fr-FR" dirty="0"/>
              <a:t>dysgraphie est un trouble qui affecte l'écriture et son tracé (du grec </a:t>
            </a:r>
            <a:r>
              <a:rPr lang="fr-FR" i="1" dirty="0"/>
              <a:t>dus</a:t>
            </a:r>
            <a:r>
              <a:rPr lang="fr-FR" dirty="0"/>
              <a:t>- difficulté et </a:t>
            </a:r>
            <a:r>
              <a:rPr lang="fr-FR" i="1" dirty="0" err="1"/>
              <a:t>graphein</a:t>
            </a:r>
            <a:r>
              <a:rPr lang="fr-FR" dirty="0"/>
              <a:t> - écriture). L'écriture manuelle est soit trop lente, soit illisible, soit fatigante, demandant dans tous les cas un effort cognitif majeur. Le plus souvent la dysgraphie est isolée, sans déficit ni neurologique ni intellectuel, en l'absence de troubles psychologiques, chez un enfant évoluant dans un milieu socio-culturel normalement stimulant et suivant une scolarisation ordinaire. La dysgraphie peut parfois être secondaire à une pathologie neurologique présente dès la naissance ou </a:t>
            </a:r>
            <a:r>
              <a:rPr lang="fr-FR" dirty="0" smtClean="0"/>
              <a:t>évolutive.</a:t>
            </a:r>
          </a:p>
          <a:p>
            <a:pPr marL="109728" indent="0" algn="just">
              <a:lnSpc>
                <a:spcPct val="170000"/>
              </a:lnSpc>
              <a:buNone/>
            </a:pPr>
            <a:r>
              <a:rPr lang="fr-FR" dirty="0" smtClean="0"/>
              <a:t>Elle </a:t>
            </a:r>
            <a:r>
              <a:rPr lang="fr-FR" dirty="0"/>
              <a:t>s'intègre aux autres pathologies </a:t>
            </a:r>
            <a:r>
              <a:rPr lang="fr-FR" i="1" dirty="0" err="1"/>
              <a:t>dys</a:t>
            </a:r>
            <a:r>
              <a:rPr lang="fr-FR" dirty="0"/>
              <a:t>- auxquelles elle est fréquemment associée (dyslexie, dyspraxie, dysorthographie). La dysgraphie est plus ou moins sévère, mais c'est le plus souvent un trouble durable et persistant.</a:t>
            </a:r>
          </a:p>
        </p:txBody>
      </p:sp>
      <p:sp>
        <p:nvSpPr>
          <p:cNvPr id="2" name="Titre 1"/>
          <p:cNvSpPr>
            <a:spLocks noGrp="1"/>
          </p:cNvSpPr>
          <p:nvPr>
            <p:ph type="title"/>
          </p:nvPr>
        </p:nvSpPr>
        <p:spPr/>
        <p:txBody>
          <a:bodyPr/>
          <a:lstStyle/>
          <a:p>
            <a:r>
              <a:rPr lang="fr-FR" dirty="0" smtClean="0"/>
              <a:t>La dysgraphie</a:t>
            </a:r>
            <a:endParaRPr lang="fr-FR" dirty="0"/>
          </a:p>
        </p:txBody>
      </p:sp>
    </p:spTree>
    <p:extLst>
      <p:ext uri="{BB962C8B-B14F-4D97-AF65-F5344CB8AC3E}">
        <p14:creationId xmlns:p14="http://schemas.microsoft.com/office/powerpoint/2010/main" xmlns="" val="40468274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43000" y="731520"/>
            <a:ext cx="6400800" cy="3474720"/>
          </a:xfrm>
          <a:prstGeom prst="rect">
            <a:avLst/>
          </a:prstGeom>
        </p:spPr>
        <p:txBody>
          <a:bodyPr/>
          <a:lstStyle/>
          <a:p>
            <a:endParaRPr lang="fr-FR" dirty="0"/>
          </a:p>
        </p:txBody>
      </p:sp>
      <p:sp>
        <p:nvSpPr>
          <p:cNvPr id="2" name="Titre 1"/>
          <p:cNvSpPr>
            <a:spLocks noGrp="1"/>
          </p:cNvSpPr>
          <p:nvPr>
            <p:ph type="title"/>
          </p:nvPr>
        </p:nvSpPr>
        <p:spPr/>
        <p:txBody>
          <a:bodyPr/>
          <a:lstStyle/>
          <a:p>
            <a:endParaRPr lang="fr-F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17"/>
            <a:ext cx="9144000" cy="3228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3263044"/>
            <a:ext cx="9144000" cy="35949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97468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340768"/>
            <a:ext cx="8568952" cy="4666523"/>
          </a:xfrm>
        </p:spPr>
        <p:txBody>
          <a:bodyPr>
            <a:noAutofit/>
          </a:bodyPr>
          <a:lstStyle/>
          <a:p>
            <a:pPr marL="109728" indent="0">
              <a:lnSpc>
                <a:spcPct val="170000"/>
              </a:lnSpc>
              <a:buNone/>
            </a:pPr>
            <a:r>
              <a:rPr lang="fr-FR" sz="1800" dirty="0"/>
              <a:t>La dyscalculie est un trouble spécifique du développement. Elle correspond à un trouble sévère dans les apprentissages numériques, sans atteinte organique, sans troubles envahissants du développement et sans déficience mentale. …</a:t>
            </a:r>
            <a:br>
              <a:rPr lang="fr-FR" sz="1800" dirty="0"/>
            </a:br>
            <a:r>
              <a:rPr lang="fr-FR" sz="1800" dirty="0"/>
              <a:t>Les enfants qui souffrent de ce trouble peinent à traiter les nombres (reconnaître et produire les chiffres, passer de l’oral à l’écrit, etc.), à mémoriser les tables (addition, soustraction, multiplication et division) et à calculer (difficultés à effectuer de simples opérations qu’ils peuvent confondre les unes avec les autres) et à comprendre ce qu’est un nombre (comprendre le lien entre le symbole et la quantité).</a:t>
            </a:r>
          </a:p>
        </p:txBody>
      </p:sp>
      <p:sp>
        <p:nvSpPr>
          <p:cNvPr id="2" name="Titre 1"/>
          <p:cNvSpPr>
            <a:spLocks noGrp="1"/>
          </p:cNvSpPr>
          <p:nvPr>
            <p:ph type="title"/>
          </p:nvPr>
        </p:nvSpPr>
        <p:spPr/>
        <p:txBody>
          <a:bodyPr/>
          <a:lstStyle/>
          <a:p>
            <a:r>
              <a:rPr lang="fr-FR" dirty="0" smtClean="0"/>
              <a:t>La dyscalculie</a:t>
            </a:r>
            <a:endParaRPr lang="fr-FR" dirty="0"/>
          </a:p>
        </p:txBody>
      </p:sp>
    </p:spTree>
    <p:extLst>
      <p:ext uri="{BB962C8B-B14F-4D97-AF65-F5344CB8AC3E}">
        <p14:creationId xmlns:p14="http://schemas.microsoft.com/office/powerpoint/2010/main" xmlns="" val="36946457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79512" y="1052736"/>
            <a:ext cx="8712968" cy="5400600"/>
          </a:xfrm>
        </p:spPr>
        <p:txBody>
          <a:bodyPr>
            <a:normAutofit fontScale="77500" lnSpcReduction="20000"/>
          </a:bodyPr>
          <a:lstStyle/>
          <a:p>
            <a:pPr marL="109728" indent="0" algn="just">
              <a:lnSpc>
                <a:spcPct val="120000"/>
              </a:lnSpc>
              <a:buNone/>
            </a:pPr>
            <a:r>
              <a:rPr lang="fr-FR" dirty="0"/>
              <a:t>La </a:t>
            </a:r>
            <a:r>
              <a:rPr lang="fr-FR" dirty="0">
                <a:hlinkClick r:id="rId2" tooltip="Dyspraxie"/>
              </a:rPr>
              <a:t>dyspraxie</a:t>
            </a:r>
            <a:r>
              <a:rPr lang="fr-FR" dirty="0"/>
              <a:t> est un trouble spécifique des </a:t>
            </a:r>
            <a:r>
              <a:rPr lang="fr-FR" dirty="0">
                <a:hlinkClick r:id="rId3" tooltip="Apprentissage"/>
              </a:rPr>
              <a:t>apprentissages</a:t>
            </a:r>
            <a:r>
              <a:rPr lang="fr-FR" dirty="0"/>
              <a:t> se caractérisant par un trouble de l’organisation du </a:t>
            </a:r>
            <a:r>
              <a:rPr lang="fr-FR" dirty="0">
                <a:hlinkClick r:id="rId4" tooltip="Geste"/>
              </a:rPr>
              <a:t>geste</a:t>
            </a:r>
            <a:r>
              <a:rPr lang="fr-FR" dirty="0"/>
              <a:t>. C’est un dysfonctionnement de la </a:t>
            </a:r>
            <a:r>
              <a:rPr lang="fr-FR" dirty="0">
                <a:hlinkClick r:id="rId5" tooltip="Coordination motrice"/>
              </a:rPr>
              <a:t>coordination et de la planification des gestes</a:t>
            </a:r>
            <a:r>
              <a:rPr lang="fr-FR" dirty="0"/>
              <a:t> (difficultés à programmer et à automatiser la coordination des gestes volontaires).</a:t>
            </a:r>
          </a:p>
          <a:p>
            <a:pPr algn="just">
              <a:lnSpc>
                <a:spcPct val="120000"/>
              </a:lnSpc>
            </a:pPr>
            <a:r>
              <a:rPr lang="fr-FR" dirty="0"/>
              <a:t>La dyspraxie s’accompagne de difficultés :</a:t>
            </a:r>
          </a:p>
          <a:p>
            <a:pPr algn="just">
              <a:lnSpc>
                <a:spcPct val="120000"/>
              </a:lnSpc>
            </a:pPr>
            <a:r>
              <a:rPr lang="fr-FR" dirty="0"/>
              <a:t>de </a:t>
            </a:r>
            <a:r>
              <a:rPr lang="fr-FR" dirty="0">
                <a:hlinkClick r:id="rId5" tooltip="Coordination motrice"/>
              </a:rPr>
              <a:t>coordination</a:t>
            </a:r>
            <a:r>
              <a:rPr lang="fr-FR" dirty="0"/>
              <a:t> des muscles et articulations ;</a:t>
            </a:r>
          </a:p>
          <a:p>
            <a:pPr algn="just">
              <a:lnSpc>
                <a:spcPct val="120000"/>
              </a:lnSpc>
            </a:pPr>
            <a:r>
              <a:rPr lang="fr-FR" dirty="0"/>
              <a:t>du contrôle de la </a:t>
            </a:r>
            <a:r>
              <a:rPr lang="fr-FR" dirty="0">
                <a:hlinkClick r:id="rId6" tooltip="Posture"/>
              </a:rPr>
              <a:t>posture</a:t>
            </a:r>
            <a:r>
              <a:rPr lang="fr-FR" dirty="0"/>
              <a:t> ;</a:t>
            </a:r>
          </a:p>
          <a:p>
            <a:pPr algn="just">
              <a:lnSpc>
                <a:spcPct val="120000"/>
              </a:lnSpc>
            </a:pPr>
            <a:r>
              <a:rPr lang="fr-FR" dirty="0"/>
              <a:t>de la force et direction des mouvements ;</a:t>
            </a:r>
          </a:p>
          <a:p>
            <a:pPr algn="just">
              <a:lnSpc>
                <a:spcPct val="120000"/>
              </a:lnSpc>
            </a:pPr>
            <a:r>
              <a:rPr lang="fr-FR" dirty="0"/>
              <a:t>d’</a:t>
            </a:r>
            <a:r>
              <a:rPr lang="fr-FR" dirty="0">
                <a:hlinkClick r:id="rId7" tooltip="Écriture"/>
              </a:rPr>
              <a:t>écriture</a:t>
            </a:r>
            <a:r>
              <a:rPr lang="fr-FR" dirty="0"/>
              <a:t> et de </a:t>
            </a:r>
            <a:r>
              <a:rPr lang="fr-FR" dirty="0">
                <a:hlinkClick r:id="rId8" tooltip="Lecture"/>
              </a:rPr>
              <a:t>lecture</a:t>
            </a:r>
            <a:r>
              <a:rPr lang="fr-FR" dirty="0"/>
              <a:t> ;</a:t>
            </a:r>
          </a:p>
          <a:p>
            <a:pPr algn="just">
              <a:lnSpc>
                <a:spcPct val="120000"/>
              </a:lnSpc>
            </a:pPr>
            <a:r>
              <a:rPr lang="fr-FR" dirty="0"/>
              <a:t>de la </a:t>
            </a:r>
            <a:r>
              <a:rPr lang="fr-FR" dirty="0">
                <a:hlinkClick r:id="rId9" tooltip="Perception de l'espace"/>
              </a:rPr>
              <a:t>structuration spatiale</a:t>
            </a:r>
            <a:r>
              <a:rPr lang="fr-FR" dirty="0"/>
              <a:t> ;</a:t>
            </a:r>
          </a:p>
          <a:p>
            <a:pPr algn="just">
              <a:lnSpc>
                <a:spcPct val="120000"/>
              </a:lnSpc>
            </a:pPr>
            <a:r>
              <a:rPr lang="fr-FR" dirty="0"/>
              <a:t>de rapidité (lenteur) ;</a:t>
            </a:r>
          </a:p>
          <a:p>
            <a:pPr algn="just">
              <a:lnSpc>
                <a:spcPct val="120000"/>
              </a:lnSpc>
            </a:pPr>
            <a:r>
              <a:rPr lang="fr-FR" dirty="0"/>
              <a:t>de </a:t>
            </a:r>
            <a:r>
              <a:rPr lang="fr-FR" dirty="0">
                <a:hlinkClick r:id="rId10" tooltip="Fatigue (physiologie)"/>
              </a:rPr>
              <a:t>fatigabilité</a:t>
            </a:r>
            <a:r>
              <a:rPr lang="fr-FR" dirty="0"/>
              <a:t> ;</a:t>
            </a:r>
          </a:p>
          <a:p>
            <a:pPr algn="just">
              <a:lnSpc>
                <a:spcPct val="120000"/>
              </a:lnSpc>
            </a:pPr>
            <a:r>
              <a:rPr lang="fr-FR" dirty="0"/>
              <a:t>de concentration ;</a:t>
            </a:r>
          </a:p>
          <a:p>
            <a:pPr algn="just">
              <a:lnSpc>
                <a:spcPct val="120000"/>
              </a:lnSpc>
            </a:pPr>
            <a:r>
              <a:rPr lang="fr-FR" dirty="0"/>
              <a:t>émotionnelles (anxiété, repli sur soi, agitation…).</a:t>
            </a:r>
          </a:p>
          <a:p>
            <a:endParaRPr lang="fr-FR" dirty="0"/>
          </a:p>
        </p:txBody>
      </p:sp>
      <p:sp>
        <p:nvSpPr>
          <p:cNvPr id="3" name="Titre 2"/>
          <p:cNvSpPr>
            <a:spLocks noGrp="1"/>
          </p:cNvSpPr>
          <p:nvPr>
            <p:ph type="title"/>
          </p:nvPr>
        </p:nvSpPr>
        <p:spPr>
          <a:xfrm>
            <a:off x="457200" y="274638"/>
            <a:ext cx="8229600" cy="922114"/>
          </a:xfrm>
        </p:spPr>
        <p:txBody>
          <a:bodyPr/>
          <a:lstStyle/>
          <a:p>
            <a:r>
              <a:rPr lang="fr-FR" dirty="0" smtClean="0"/>
              <a:t>dyspraxie</a:t>
            </a:r>
            <a:endParaRPr lang="fr-FR" dirty="0"/>
          </a:p>
        </p:txBody>
      </p:sp>
    </p:spTree>
    <p:extLst>
      <p:ext uri="{BB962C8B-B14F-4D97-AF65-F5344CB8AC3E}">
        <p14:creationId xmlns:p14="http://schemas.microsoft.com/office/powerpoint/2010/main" xmlns="" val="153581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268760"/>
            <a:ext cx="8291264" cy="5040560"/>
          </a:xfrm>
        </p:spPr>
        <p:txBody>
          <a:bodyPr>
            <a:normAutofit/>
          </a:bodyPr>
          <a:lstStyle/>
          <a:p>
            <a:pPr marL="109728" indent="0" algn="just">
              <a:lnSpc>
                <a:spcPct val="160000"/>
              </a:lnSpc>
              <a:buNone/>
            </a:pPr>
            <a:r>
              <a:rPr lang="fr-FR" sz="2000" dirty="0"/>
              <a:t>L’abréviation TDAH veut dire « Trouble déficitaire de l’attention avec hyperactivité ». On l'appelle aussi parfois TDA, pour « Trouble déficitaire de l’attention ». C’est la même chose, mais le nom officiel du trouble est « TDAH ». Le TDAH peut toucher les enfants, les adolescents et les adultes.</a:t>
            </a:r>
          </a:p>
          <a:p>
            <a:pPr marL="109728" indent="0" algn="just">
              <a:lnSpc>
                <a:spcPct val="160000"/>
              </a:lnSpc>
              <a:buNone/>
            </a:pPr>
            <a:r>
              <a:rPr lang="fr-FR" sz="2000" dirty="0" smtClean="0"/>
              <a:t>Le </a:t>
            </a:r>
            <a:r>
              <a:rPr lang="fr-FR" sz="2000" dirty="0"/>
              <a:t>TDAH est un trouble neurologique. Les personnes qui en sont atteintes éprouvent de la difficulté à contrôler leur comportement et/ou à maintenir leur concentration. Généralement diagnostiqué à l'étape de l'enfance, ce trouble continue très souvent à se manifester à l'âge adulte.</a:t>
            </a:r>
          </a:p>
        </p:txBody>
      </p:sp>
      <p:sp>
        <p:nvSpPr>
          <p:cNvPr id="2" name="Titre 1"/>
          <p:cNvSpPr>
            <a:spLocks noGrp="1"/>
          </p:cNvSpPr>
          <p:nvPr>
            <p:ph type="title"/>
          </p:nvPr>
        </p:nvSpPr>
        <p:spPr/>
        <p:txBody>
          <a:bodyPr/>
          <a:lstStyle/>
          <a:p>
            <a:r>
              <a:rPr lang="fr-FR" dirty="0" smtClean="0"/>
              <a:t>TDAH / HYPERACTIVITE</a:t>
            </a:r>
            <a:endParaRPr lang="fr-FR" dirty="0"/>
          </a:p>
        </p:txBody>
      </p:sp>
    </p:spTree>
    <p:extLst>
      <p:ext uri="{BB962C8B-B14F-4D97-AF65-F5344CB8AC3E}">
        <p14:creationId xmlns:p14="http://schemas.microsoft.com/office/powerpoint/2010/main" xmlns="" val="40204871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1481328"/>
            <a:ext cx="8435280" cy="4683976"/>
          </a:xfrm>
        </p:spPr>
        <p:txBody>
          <a:bodyPr/>
          <a:lstStyle/>
          <a:p>
            <a:pPr marL="109728" indent="0" algn="just">
              <a:lnSpc>
                <a:spcPct val="150000"/>
              </a:lnSpc>
              <a:buNone/>
            </a:pPr>
            <a:r>
              <a:rPr lang="fr-FR" dirty="0"/>
              <a:t>Les troubles de la </a:t>
            </a:r>
            <a:r>
              <a:rPr lang="fr-FR" b="1" dirty="0">
                <a:hlinkClick r:id="rId2"/>
              </a:rPr>
              <a:t>mémoire</a:t>
            </a:r>
            <a:r>
              <a:rPr lang="fr-FR" dirty="0"/>
              <a:t> sont </a:t>
            </a:r>
            <a:r>
              <a:rPr lang="fr-FR" dirty="0" smtClean="0"/>
              <a:t>des déficiences </a:t>
            </a:r>
            <a:r>
              <a:rPr lang="fr-FR" dirty="0"/>
              <a:t>brutales, ou </a:t>
            </a:r>
            <a:r>
              <a:rPr lang="fr-FR" dirty="0" smtClean="0"/>
              <a:t>progressives, temporaires </a:t>
            </a:r>
            <a:r>
              <a:rPr lang="fr-FR" dirty="0"/>
              <a:t>ou définitives de la capacité d'enregistrer les souvenirs et d'y accéder de nouveau. Ils peuvent </a:t>
            </a:r>
            <a:r>
              <a:rPr lang="fr-FR" b="1" dirty="0">
                <a:hlinkClick r:id="rId3"/>
              </a:rPr>
              <a:t>toucher</a:t>
            </a:r>
            <a:r>
              <a:rPr lang="fr-FR" dirty="0"/>
              <a:t> certains aspects de la mémoire (souvenirs anciens par exemple) et pas d'autres (souvenirs récents) ou l'inverse</a:t>
            </a:r>
            <a:r>
              <a:rPr lang="fr-FR" dirty="0" smtClean="0"/>
              <a:t>.</a:t>
            </a:r>
          </a:p>
        </p:txBody>
      </p:sp>
      <p:sp>
        <p:nvSpPr>
          <p:cNvPr id="3" name="Titre 2"/>
          <p:cNvSpPr>
            <a:spLocks noGrp="1"/>
          </p:cNvSpPr>
          <p:nvPr>
            <p:ph type="title"/>
          </p:nvPr>
        </p:nvSpPr>
        <p:spPr/>
        <p:txBody>
          <a:bodyPr/>
          <a:lstStyle/>
          <a:p>
            <a:r>
              <a:rPr lang="fr-FR" dirty="0" smtClean="0"/>
              <a:t>Trouble de la mémoire</a:t>
            </a:r>
            <a:endParaRPr lang="fr-FR" dirty="0"/>
          </a:p>
        </p:txBody>
      </p:sp>
    </p:spTree>
    <p:extLst>
      <p:ext uri="{BB962C8B-B14F-4D97-AF65-F5344CB8AC3E}">
        <p14:creationId xmlns:p14="http://schemas.microsoft.com/office/powerpoint/2010/main" xmlns="" val="3727964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67544" y="1412776"/>
            <a:ext cx="8363272" cy="4611968"/>
          </a:xfrm>
        </p:spPr>
        <p:txBody>
          <a:bodyPr>
            <a:normAutofit fontScale="92500" lnSpcReduction="20000"/>
          </a:bodyPr>
          <a:lstStyle/>
          <a:p>
            <a:pPr marL="109728" indent="0" algn="just">
              <a:lnSpc>
                <a:spcPct val="150000"/>
              </a:lnSpc>
              <a:buNone/>
            </a:pPr>
            <a:r>
              <a:rPr lang="fr-FR" dirty="0"/>
              <a:t>i</a:t>
            </a:r>
            <a:r>
              <a:rPr lang="fr-FR" dirty="0" smtClean="0"/>
              <a:t>l </a:t>
            </a:r>
            <a:r>
              <a:rPr lang="fr-FR" dirty="0"/>
              <a:t>existe cinq types de mémoire majeurs impliquant différents réseaux neuronaux mais interconnectés : la mémoire de travail (mémoire à court terme situé au </a:t>
            </a:r>
            <a:r>
              <a:rPr lang="fr-FR" dirty="0" err="1"/>
              <a:t>coeur</a:t>
            </a:r>
            <a:r>
              <a:rPr lang="fr-FR" dirty="0"/>
              <a:t> du réseau), la mémoire sémantique et épisodique (deux systèmes de représentation consciente à long terme), la mémoire procédurale (qui permet des automatismes inconscients) et la mémoire perceptive (liée aux sens).</a:t>
            </a:r>
          </a:p>
          <a:p>
            <a:pPr marL="109728" indent="0">
              <a:buNone/>
            </a:pPr>
            <a:endParaRPr lang="fr-FR" dirty="0"/>
          </a:p>
        </p:txBody>
      </p:sp>
      <p:sp>
        <p:nvSpPr>
          <p:cNvPr id="3" name="Titre 2"/>
          <p:cNvSpPr>
            <a:spLocks noGrp="1"/>
          </p:cNvSpPr>
          <p:nvPr>
            <p:ph type="title"/>
          </p:nvPr>
        </p:nvSpPr>
        <p:spPr/>
        <p:txBody>
          <a:bodyPr/>
          <a:lstStyle/>
          <a:p>
            <a:r>
              <a:rPr lang="fr-FR" dirty="0" smtClean="0"/>
              <a:t>Les types de la mémoire</a:t>
            </a:r>
            <a:endParaRPr lang="fr-FR" dirty="0"/>
          </a:p>
        </p:txBody>
      </p:sp>
    </p:spTree>
    <p:extLst>
      <p:ext uri="{BB962C8B-B14F-4D97-AF65-F5344CB8AC3E}">
        <p14:creationId xmlns:p14="http://schemas.microsoft.com/office/powerpoint/2010/main" xmlns="" val="603894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43000" y="731520"/>
            <a:ext cx="6400800" cy="3474720"/>
          </a:xfrm>
          <a:prstGeom prst="rect">
            <a:avLst/>
          </a:prstGeom>
        </p:spPr>
        <p:txBody>
          <a:bodyPr/>
          <a:lstStyle/>
          <a:p>
            <a:endParaRPr lang="fr-FR" dirty="0"/>
          </a:p>
        </p:txBody>
      </p:sp>
      <p:sp>
        <p:nvSpPr>
          <p:cNvPr id="2" name="Titre 1"/>
          <p:cNvSpPr>
            <a:spLocks noGrp="1"/>
          </p:cNvSpPr>
          <p:nvPr>
            <p:ph type="title"/>
          </p:nvPr>
        </p:nvSpPr>
        <p:spPr/>
        <p:txBody>
          <a:bodyPr/>
          <a:lstStyle/>
          <a:p>
            <a:endParaRPr lang="fr-F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7238" y="0"/>
            <a:ext cx="8928992"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992106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1196752"/>
            <a:ext cx="8640960" cy="5112568"/>
          </a:xfrm>
        </p:spPr>
        <p:txBody>
          <a:bodyPr>
            <a:normAutofit fontScale="85000" lnSpcReduction="10000"/>
          </a:bodyPr>
          <a:lstStyle/>
          <a:p>
            <a:pPr marL="109728" indent="0" algn="just">
              <a:lnSpc>
                <a:spcPct val="160000"/>
              </a:lnSpc>
              <a:buNone/>
            </a:pPr>
            <a:r>
              <a:rPr lang="fr-FR" b="1" dirty="0"/>
              <a:t>Troubles envahissants du développement</a:t>
            </a:r>
            <a:r>
              <a:rPr lang="fr-FR" dirty="0"/>
              <a:t> (</a:t>
            </a:r>
            <a:r>
              <a:rPr lang="fr-FR" b="1" dirty="0"/>
              <a:t>TED</a:t>
            </a:r>
            <a:r>
              <a:rPr lang="fr-FR" dirty="0"/>
              <a:t>) est une dénomination utilisée dans le </a:t>
            </a:r>
            <a:r>
              <a:rPr lang="fr-FR" dirty="0">
                <a:hlinkClick r:id="rId2" tooltip="DSM-IV"/>
              </a:rPr>
              <a:t>DSM-IV</a:t>
            </a:r>
            <a:r>
              <a:rPr lang="fr-FR" dirty="0"/>
              <a:t> (1994) et la </a:t>
            </a:r>
            <a:r>
              <a:rPr lang="fr-FR" dirty="0">
                <a:hlinkClick r:id="rId3" tooltip="CIM-10"/>
              </a:rPr>
              <a:t>CIM-10</a:t>
            </a:r>
            <a:r>
              <a:rPr lang="fr-FR" dirty="0"/>
              <a:t>, qui correspond en grande partie aux </a:t>
            </a:r>
            <a:r>
              <a:rPr lang="fr-FR" dirty="0">
                <a:hlinkClick r:id="rId4" tooltip="Troubles du spectre autistique"/>
              </a:rPr>
              <a:t>troubles du spectre autistique</a:t>
            </a:r>
            <a:r>
              <a:rPr lang="fr-FR" dirty="0"/>
              <a:t> (TSA) dans le </a:t>
            </a:r>
            <a:r>
              <a:rPr lang="fr-FR" dirty="0">
                <a:hlinkClick r:id="rId5" tooltip="DSM-V"/>
              </a:rPr>
              <a:t>DSM-V</a:t>
            </a:r>
            <a:r>
              <a:rPr lang="fr-FR" dirty="0"/>
              <a:t>. Ces </a:t>
            </a:r>
            <a:r>
              <a:rPr lang="fr-FR" dirty="0">
                <a:hlinkClick r:id="rId6" tooltip="Trouble du développement"/>
              </a:rPr>
              <a:t>troubles du développement</a:t>
            </a:r>
            <a:r>
              <a:rPr lang="fr-FR" dirty="0"/>
              <a:t> apparaissent dans l'enfance. Ils se caractérisent par des altérations de certaines </a:t>
            </a:r>
            <a:r>
              <a:rPr lang="fr-FR" dirty="0">
                <a:hlinkClick r:id="rId7" tooltip="Cognition"/>
              </a:rPr>
              <a:t>fonctions cognitives</a:t>
            </a:r>
            <a:r>
              <a:rPr lang="fr-FR" dirty="0"/>
              <a:t> qui affectent les capacités de </a:t>
            </a:r>
            <a:r>
              <a:rPr lang="fr-FR" dirty="0" err="1">
                <a:hlinkClick r:id="rId8" tooltip="Communication"/>
              </a:rPr>
              <a:t>communication</a:t>
            </a:r>
            <a:r>
              <a:rPr lang="fr-FR" dirty="0" err="1"/>
              <a:t>ou</a:t>
            </a:r>
            <a:r>
              <a:rPr lang="fr-FR" dirty="0"/>
              <a:t> la </a:t>
            </a:r>
            <a:r>
              <a:rPr lang="fr-FR" dirty="0">
                <a:hlinkClick r:id="rId9" tooltip="Socialisation"/>
              </a:rPr>
              <a:t>socialisation</a:t>
            </a:r>
            <a:r>
              <a:rPr lang="fr-FR" dirty="0"/>
              <a:t> de l'individu, associées à des intérêts restreints ou des comportements stéréotypés.</a:t>
            </a:r>
          </a:p>
        </p:txBody>
      </p:sp>
      <p:sp>
        <p:nvSpPr>
          <p:cNvPr id="3" name="Titre 2"/>
          <p:cNvSpPr>
            <a:spLocks noGrp="1"/>
          </p:cNvSpPr>
          <p:nvPr>
            <p:ph type="title"/>
          </p:nvPr>
        </p:nvSpPr>
        <p:spPr/>
        <p:txBody>
          <a:bodyPr/>
          <a:lstStyle/>
          <a:p>
            <a:r>
              <a:rPr lang="fr-FR" dirty="0" smtClean="0"/>
              <a:t>TED</a:t>
            </a:r>
            <a:endParaRPr lang="fr-FR" dirty="0"/>
          </a:p>
        </p:txBody>
      </p:sp>
    </p:spTree>
    <p:extLst>
      <p:ext uri="{BB962C8B-B14F-4D97-AF65-F5344CB8AC3E}">
        <p14:creationId xmlns:p14="http://schemas.microsoft.com/office/powerpoint/2010/main" xmlns="" val="347290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43000" y="731520"/>
            <a:ext cx="6400800" cy="3474720"/>
          </a:xfrm>
          <a:prstGeom prst="rect">
            <a:avLst/>
          </a:prstGeom>
        </p:spPr>
        <p:txBody>
          <a:bodyPr/>
          <a:lstStyle/>
          <a:p>
            <a:endParaRPr lang="fr-FR" dirty="0"/>
          </a:p>
        </p:txBody>
      </p:sp>
      <p:sp>
        <p:nvSpPr>
          <p:cNvPr id="2" name="Titre 1"/>
          <p:cNvSpPr>
            <a:spLocks noGrp="1"/>
          </p:cNvSpPr>
          <p:nvPr>
            <p:ph type="title"/>
          </p:nvPr>
        </p:nvSpPr>
        <p:spPr/>
        <p:txBody>
          <a:bodyPr/>
          <a:lstStyle/>
          <a:p>
            <a:endParaRPr lang="fr-F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32703" cy="67413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441492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1340768"/>
            <a:ext cx="8686800" cy="5040560"/>
          </a:xfrm>
        </p:spPr>
        <p:txBody>
          <a:bodyPr>
            <a:normAutofit fontScale="92500" lnSpcReduction="20000"/>
          </a:bodyPr>
          <a:lstStyle/>
          <a:p>
            <a:pPr marL="109728" indent="0" fontAlgn="base">
              <a:buNone/>
            </a:pPr>
            <a:r>
              <a:rPr lang="fr-FR" dirty="0"/>
              <a:t>Le trouble du spectre de l’autisme se déclare généralement dans les premières années de la vie. Pour présenter un TSA il faut avoir :</a:t>
            </a:r>
          </a:p>
          <a:p>
            <a:pPr fontAlgn="base"/>
            <a:r>
              <a:rPr lang="fr-FR" dirty="0"/>
              <a:t>Des troubles graves de la communication : difficulté de langage et de décodage, de l’écholalie, être non-verbal, etc.;</a:t>
            </a:r>
          </a:p>
          <a:p>
            <a:pPr fontAlgn="base"/>
            <a:r>
              <a:rPr lang="fr-FR" dirty="0"/>
              <a:t>Des atteintes </a:t>
            </a:r>
            <a:r>
              <a:rPr lang="fr-FR" dirty="0" err="1"/>
              <a:t>neuro-sensorielles</a:t>
            </a:r>
            <a:r>
              <a:rPr lang="fr-FR" dirty="0"/>
              <a:t> : le dysfonctionnement des cinq sens provoque des comportements bizarres et stéréotypés de survie chez les personnes. Les manifestations comportementales anormales sont reliées à leurs atteintes neurologiques et chimiques.</a:t>
            </a:r>
            <a:br>
              <a:rPr lang="fr-FR" dirty="0"/>
            </a:br>
            <a:r>
              <a:rPr lang="fr-FR" dirty="0"/>
              <a:t>Ce qui amène…</a:t>
            </a:r>
          </a:p>
          <a:p>
            <a:pPr fontAlgn="base"/>
            <a:r>
              <a:rPr lang="fr-FR" dirty="0"/>
              <a:t>Des troubles de socialisation : l’autiste veut interagir mais ne peut pas à cause de son handicap.</a:t>
            </a:r>
          </a:p>
          <a:p>
            <a:endParaRPr lang="fr-FR" dirty="0"/>
          </a:p>
        </p:txBody>
      </p:sp>
      <p:sp>
        <p:nvSpPr>
          <p:cNvPr id="2" name="Titre 1"/>
          <p:cNvSpPr>
            <a:spLocks noGrp="1"/>
          </p:cNvSpPr>
          <p:nvPr>
            <p:ph type="title"/>
          </p:nvPr>
        </p:nvSpPr>
        <p:spPr/>
        <p:txBody>
          <a:bodyPr/>
          <a:lstStyle/>
          <a:p>
            <a:r>
              <a:rPr lang="fr-FR" dirty="0" smtClean="0"/>
              <a:t>Trouble du spectre autistique</a:t>
            </a:r>
            <a:endParaRPr lang="fr-FR" dirty="0"/>
          </a:p>
        </p:txBody>
      </p:sp>
    </p:spTree>
    <p:extLst>
      <p:ext uri="{BB962C8B-B14F-4D97-AF65-F5344CB8AC3E}">
        <p14:creationId xmlns:p14="http://schemas.microsoft.com/office/powerpoint/2010/main" xmlns="" val="5570229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43000" y="731520"/>
            <a:ext cx="6400800" cy="3474720"/>
          </a:xfrm>
          <a:prstGeom prst="rect">
            <a:avLst/>
          </a:prstGeom>
        </p:spPr>
        <p:txBody>
          <a:bodyPr/>
          <a:lstStyle/>
          <a:p>
            <a:endParaRPr lang="fr-FR" dirty="0"/>
          </a:p>
        </p:txBody>
      </p:sp>
      <p:sp>
        <p:nvSpPr>
          <p:cNvPr id="2" name="Titre 1"/>
          <p:cNvSpPr>
            <a:spLocks noGrp="1"/>
          </p:cNvSpPr>
          <p:nvPr>
            <p:ph type="title"/>
          </p:nvPr>
        </p:nvSpPr>
        <p:spPr/>
        <p:txBody>
          <a:bodyPr/>
          <a:lstStyle/>
          <a:p>
            <a:endParaRPr lang="fr-F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756607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268760"/>
            <a:ext cx="8640960" cy="4896544"/>
          </a:xfrm>
        </p:spPr>
        <p:txBody>
          <a:bodyPr>
            <a:normAutofit fontScale="55000" lnSpcReduction="20000"/>
          </a:bodyPr>
          <a:lstStyle/>
          <a:p>
            <a:pPr>
              <a:lnSpc>
                <a:spcPct val="120000"/>
              </a:lnSpc>
            </a:pPr>
            <a:endParaRPr lang="fr-FR" sz="2900" dirty="0" smtClean="0"/>
          </a:p>
          <a:p>
            <a:pPr>
              <a:lnSpc>
                <a:spcPct val="120000"/>
              </a:lnSpc>
            </a:pPr>
            <a:r>
              <a:rPr lang="fr-FR" sz="2900" dirty="0" smtClean="0"/>
              <a:t>le </a:t>
            </a:r>
            <a:r>
              <a:rPr lang="fr-FR" sz="2900" dirty="0"/>
              <a:t>syndrome d’Asperger est une forme d’autisme sans déficience intellectuelle ni retard de langage.</a:t>
            </a:r>
          </a:p>
          <a:p>
            <a:pPr>
              <a:lnSpc>
                <a:spcPct val="120000"/>
              </a:lnSpc>
            </a:pPr>
            <a:r>
              <a:rPr lang="fr-FR" sz="2900" dirty="0"/>
              <a:t/>
            </a:r>
            <a:br>
              <a:rPr lang="fr-FR" sz="2900" dirty="0"/>
            </a:br>
            <a:r>
              <a:rPr lang="fr-FR" sz="2900" dirty="0"/>
              <a:t>Le syndrome d’Asperger fait partie des TSA (troubles du spectre autistique).</a:t>
            </a:r>
            <a:r>
              <a:rPr lang="fr-FR" dirty="0"/>
              <a:t> </a:t>
            </a:r>
          </a:p>
          <a:p>
            <a:pPr marL="109728" indent="0">
              <a:buNone/>
            </a:pPr>
            <a:endParaRPr lang="fr-FR" dirty="0" smtClean="0"/>
          </a:p>
          <a:p>
            <a:pPr marL="109728" indent="0">
              <a:lnSpc>
                <a:spcPct val="170000"/>
              </a:lnSpc>
              <a:buNone/>
            </a:pPr>
            <a:r>
              <a:rPr lang="fr-FR" sz="2900" dirty="0" smtClean="0"/>
              <a:t>C’est </a:t>
            </a:r>
            <a:r>
              <a:rPr lang="fr-FR" sz="2900" dirty="0"/>
              <a:t>un désordre du développement d’origine neurobiologique qui concerne plus fréquemment les garçons que les filles et qui affecte essentiellement la manière dons les personnes communiquent et interagissent avec les autres. En effet, ces personnes décodent avec difficulté les situations de la vie quotidienne. Leur corps, leur cerveau et leurs cinq sens reçoivent les informations correctement, mais un défaut d’analyse empêche un traitement de ces données. Il en résulte, pour la personne atteinte, une appréciation confuse de la vie et de l’environnement. Elle a donc besoin d’être guidée dans la complexité de la vie sociale. </a:t>
            </a:r>
          </a:p>
          <a:p>
            <a:endParaRPr lang="fr-FR" dirty="0"/>
          </a:p>
        </p:txBody>
      </p:sp>
      <p:sp>
        <p:nvSpPr>
          <p:cNvPr id="2" name="Titre 1"/>
          <p:cNvSpPr>
            <a:spLocks noGrp="1"/>
          </p:cNvSpPr>
          <p:nvPr>
            <p:ph type="title"/>
          </p:nvPr>
        </p:nvSpPr>
        <p:spPr/>
        <p:txBody>
          <a:bodyPr/>
          <a:lstStyle/>
          <a:p>
            <a:r>
              <a:rPr lang="fr-FR" dirty="0" smtClean="0"/>
              <a:t>Syndrome d’ASPERGER</a:t>
            </a:r>
            <a:endParaRPr lang="fr-FR" dirty="0"/>
          </a:p>
        </p:txBody>
      </p:sp>
    </p:spTree>
    <p:extLst>
      <p:ext uri="{BB962C8B-B14F-4D97-AF65-F5344CB8AC3E}">
        <p14:creationId xmlns:p14="http://schemas.microsoft.com/office/powerpoint/2010/main" xmlns="" val="33893385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268760"/>
            <a:ext cx="8568952" cy="4824536"/>
          </a:xfrm>
        </p:spPr>
        <p:txBody>
          <a:bodyPr>
            <a:normAutofit fontScale="92500"/>
          </a:bodyPr>
          <a:lstStyle/>
          <a:p>
            <a:pPr marL="109728" indent="0" algn="just">
              <a:buNone/>
            </a:pPr>
            <a:r>
              <a:rPr lang="fr-FR" dirty="0"/>
              <a:t>Le syndrome de </a:t>
            </a:r>
            <a:r>
              <a:rPr lang="fr-FR" dirty="0" err="1"/>
              <a:t>Rett</a:t>
            </a:r>
            <a:r>
              <a:rPr lang="fr-FR" dirty="0"/>
              <a:t> est une maladie rare qui altère le développement du système nerveux central. Il se manifeste par une régression rapide des acquis après 6 à 18 mois de développement normal. Les malades ont une déficience intellectuelle sévère et présentent des complications multiples, dont des troubles respiratoires et cardiovasculaires. </a:t>
            </a:r>
            <a:endParaRPr lang="fr-FR" dirty="0" smtClean="0"/>
          </a:p>
          <a:p>
            <a:pPr marL="109728" indent="0" algn="just">
              <a:buNone/>
            </a:pPr>
            <a:r>
              <a:rPr lang="fr-FR" dirty="0" smtClean="0"/>
              <a:t>Aujourd’hui</a:t>
            </a:r>
            <a:r>
              <a:rPr lang="fr-FR" dirty="0"/>
              <a:t>, une prise en charge globale des symptômes leur permet de vivre plusieurs dizaines d'années. Des travaux de recherche offrent même l’espoir de parvenir un jour à guérir la maladie, par thérapie génique.</a:t>
            </a:r>
          </a:p>
        </p:txBody>
      </p:sp>
      <p:sp>
        <p:nvSpPr>
          <p:cNvPr id="2" name="Titre 1"/>
          <p:cNvSpPr>
            <a:spLocks noGrp="1"/>
          </p:cNvSpPr>
          <p:nvPr>
            <p:ph type="title"/>
          </p:nvPr>
        </p:nvSpPr>
        <p:spPr/>
        <p:txBody>
          <a:bodyPr/>
          <a:lstStyle/>
          <a:p>
            <a:r>
              <a:rPr lang="fr-FR" dirty="0" smtClean="0"/>
              <a:t>Syndrome de RETT</a:t>
            </a:r>
            <a:endParaRPr lang="fr-FR" dirty="0"/>
          </a:p>
        </p:txBody>
      </p:sp>
    </p:spTree>
    <p:extLst>
      <p:ext uri="{BB962C8B-B14F-4D97-AF65-F5344CB8AC3E}">
        <p14:creationId xmlns:p14="http://schemas.microsoft.com/office/powerpoint/2010/main" xmlns="" val="39393228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79512" y="1481328"/>
            <a:ext cx="8712968" cy="4683976"/>
          </a:xfrm>
        </p:spPr>
        <p:txBody>
          <a:bodyPr>
            <a:normAutofit fontScale="92500"/>
          </a:bodyPr>
          <a:lstStyle/>
          <a:p>
            <a:pPr marL="109728" indent="0" algn="just">
              <a:lnSpc>
                <a:spcPct val="150000"/>
              </a:lnSpc>
              <a:buNone/>
            </a:pPr>
            <a:r>
              <a:rPr lang="fr-FR" sz="2400" dirty="0"/>
              <a:t>La </a:t>
            </a:r>
            <a:r>
              <a:rPr lang="fr-FR" sz="2400" b="1" dirty="0"/>
              <a:t>maladie de Gilles de La </a:t>
            </a:r>
            <a:r>
              <a:rPr lang="fr-FR" sz="2400" b="1" dirty="0" err="1"/>
              <a:t>Tourette</a:t>
            </a:r>
            <a:r>
              <a:rPr lang="fr-FR" sz="2400" dirty="0"/>
              <a:t> ou </a:t>
            </a:r>
            <a:r>
              <a:rPr lang="fr-FR" sz="2400" b="1" dirty="0"/>
              <a:t>syndrome de Gilles de La </a:t>
            </a:r>
            <a:r>
              <a:rPr lang="fr-FR" sz="2400" b="1" dirty="0" err="1"/>
              <a:t>Tourette</a:t>
            </a:r>
            <a:r>
              <a:rPr lang="fr-FR" sz="2400" dirty="0"/>
              <a:t> est un trouble </a:t>
            </a:r>
            <a:r>
              <a:rPr lang="fr-FR" sz="2400" dirty="0">
                <a:hlinkClick r:id="rId2" tooltip="Neurologie"/>
              </a:rPr>
              <a:t>neurologique</a:t>
            </a:r>
            <a:r>
              <a:rPr lang="fr-FR" sz="2400" dirty="0"/>
              <a:t>, parfois </a:t>
            </a:r>
            <a:r>
              <a:rPr lang="fr-FR" sz="2400" dirty="0">
                <a:hlinkClick r:id="rId3" tooltip="Hérédité"/>
              </a:rPr>
              <a:t>héréditaire</a:t>
            </a:r>
            <a:r>
              <a:rPr lang="fr-FR" sz="2400" dirty="0"/>
              <a:t>, débutant dans l'enfance et </a:t>
            </a:r>
            <a:r>
              <a:rPr lang="fr-FR" sz="2400" dirty="0" smtClean="0"/>
              <a:t>caractérisé </a:t>
            </a:r>
            <a:r>
              <a:rPr lang="fr-FR" sz="2400" dirty="0"/>
              <a:t>par des </a:t>
            </a:r>
            <a:r>
              <a:rPr lang="fr-FR" sz="2400" dirty="0">
                <a:hlinkClick r:id="rId4" tooltip="Tic"/>
              </a:rPr>
              <a:t>tics</a:t>
            </a:r>
            <a:r>
              <a:rPr lang="fr-FR" sz="2400" dirty="0"/>
              <a:t>, qui sont moteurs et vocaux. </a:t>
            </a:r>
            <a:endParaRPr lang="fr-FR" sz="2400" dirty="0" smtClean="0"/>
          </a:p>
          <a:p>
            <a:pPr marL="109728" indent="0" algn="just">
              <a:lnSpc>
                <a:spcPct val="150000"/>
              </a:lnSpc>
              <a:buNone/>
            </a:pPr>
            <a:r>
              <a:rPr lang="fr-FR" sz="2400" dirty="0"/>
              <a:t>Il apparaît avant 18 ans et se caractérise par l'association de plusieurs </a:t>
            </a:r>
            <a:r>
              <a:rPr lang="fr-FR" sz="2400" dirty="0" smtClean="0">
                <a:hlinkClick r:id="rId5"/>
              </a:rPr>
              <a:t>tics</a:t>
            </a:r>
            <a:r>
              <a:rPr lang="fr-FR" sz="2400" dirty="0" smtClean="0"/>
              <a:t> moteurs </a:t>
            </a:r>
            <a:r>
              <a:rPr lang="fr-FR" sz="2400" dirty="0"/>
              <a:t>et d'au moins un tic vocal pendant plus d'un an. Des précisions importantes, sachant que près d'un quart des enfants souffrent de </a:t>
            </a:r>
            <a:r>
              <a:rPr lang="fr-FR" sz="2400" dirty="0" smtClean="0">
                <a:hlinkClick r:id="rId5"/>
              </a:rPr>
              <a:t>tics</a:t>
            </a:r>
            <a:r>
              <a:rPr lang="fr-FR" sz="2400" dirty="0" smtClean="0"/>
              <a:t> moteurs </a:t>
            </a:r>
            <a:r>
              <a:rPr lang="fr-FR" sz="2400" dirty="0"/>
              <a:t>qui disparaissent spontanément en quelques mois.</a:t>
            </a:r>
          </a:p>
        </p:txBody>
      </p:sp>
      <p:sp>
        <p:nvSpPr>
          <p:cNvPr id="3" name="Titre 2"/>
          <p:cNvSpPr>
            <a:spLocks noGrp="1"/>
          </p:cNvSpPr>
          <p:nvPr>
            <p:ph type="title"/>
          </p:nvPr>
        </p:nvSpPr>
        <p:spPr/>
        <p:txBody>
          <a:bodyPr/>
          <a:lstStyle/>
          <a:p>
            <a:r>
              <a:rPr lang="fr-FR" dirty="0" smtClean="0"/>
              <a:t>Syndrome de la </a:t>
            </a:r>
            <a:r>
              <a:rPr lang="fr-FR" dirty="0" err="1" smtClean="0"/>
              <a:t>Tourette</a:t>
            </a:r>
            <a:endParaRPr lang="fr-FR" dirty="0"/>
          </a:p>
        </p:txBody>
      </p:sp>
    </p:spTree>
    <p:extLst>
      <p:ext uri="{BB962C8B-B14F-4D97-AF65-F5344CB8AC3E}">
        <p14:creationId xmlns:p14="http://schemas.microsoft.com/office/powerpoint/2010/main" xmlns="" val="18223684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79512" y="1481328"/>
            <a:ext cx="8568952" cy="4683976"/>
          </a:xfrm>
        </p:spPr>
        <p:txBody>
          <a:bodyPr>
            <a:normAutofit fontScale="85000" lnSpcReduction="10000"/>
          </a:bodyPr>
          <a:lstStyle/>
          <a:p>
            <a:pPr marL="109728" indent="0" algn="just">
              <a:lnSpc>
                <a:spcPct val="150000"/>
              </a:lnSpc>
              <a:buNone/>
            </a:pPr>
            <a:r>
              <a:rPr lang="fr-FR" b="1" dirty="0"/>
              <a:t>Le syndrome de Landau-</a:t>
            </a:r>
            <a:r>
              <a:rPr lang="fr-FR" b="1" dirty="0" err="1"/>
              <a:t>Kleffner</a:t>
            </a:r>
            <a:r>
              <a:rPr lang="fr-FR" b="1" dirty="0"/>
              <a:t> (SLK)</a:t>
            </a:r>
            <a:r>
              <a:rPr lang="fr-FR" dirty="0"/>
              <a:t>, ou « </a:t>
            </a:r>
            <a:r>
              <a:rPr lang="fr-FR" b="1" dirty="0"/>
              <a:t>aphasie acquise de l’enfant avec épilepsie</a:t>
            </a:r>
            <a:r>
              <a:rPr lang="fr-FR" dirty="0"/>
              <a:t> » ou encore « </a:t>
            </a:r>
            <a:r>
              <a:rPr lang="fr-FR" b="1" dirty="0"/>
              <a:t>aphasie infantile acquise</a:t>
            </a:r>
            <a:r>
              <a:rPr lang="fr-FR" dirty="0"/>
              <a:t> », est une pathologie neurologique (qui touche le </a:t>
            </a:r>
            <a:r>
              <a:rPr lang="fr-FR" b="1" u="sng" dirty="0">
                <a:hlinkClick r:id="rId2"/>
              </a:rPr>
              <a:t>cerveau</a:t>
            </a:r>
            <a:r>
              <a:rPr lang="fr-FR" dirty="0"/>
              <a:t>) rare et une forme rare d’</a:t>
            </a:r>
            <a:r>
              <a:rPr lang="fr-FR" b="1" u="sng" dirty="0">
                <a:hlinkClick r:id="rId3"/>
              </a:rPr>
              <a:t>épilepsie</a:t>
            </a:r>
            <a:r>
              <a:rPr lang="fr-FR" dirty="0"/>
              <a:t> qui ne touche que </a:t>
            </a:r>
            <a:r>
              <a:rPr lang="fr-FR" b="1" dirty="0"/>
              <a:t>les enfants entre 2 et 8 ans</a:t>
            </a:r>
            <a:r>
              <a:rPr lang="fr-FR" dirty="0"/>
              <a:t>, garçons ou filles indifféremment. La tranche d’âge la plus touchée se situe </a:t>
            </a:r>
            <a:r>
              <a:rPr lang="fr-FR" b="1" dirty="0"/>
              <a:t>entre 5 et 7 ans</a:t>
            </a:r>
            <a:r>
              <a:rPr lang="fr-FR" dirty="0"/>
              <a:t>. Ce syndrome a été décrit pour la première fois en </a:t>
            </a:r>
            <a:r>
              <a:rPr lang="fr-FR" b="1" dirty="0"/>
              <a:t>1957</a:t>
            </a:r>
            <a:r>
              <a:rPr lang="fr-FR" dirty="0"/>
              <a:t> par les </a:t>
            </a:r>
            <a:r>
              <a:rPr lang="fr-FR" dirty="0" err="1"/>
              <a:t>Drs</a:t>
            </a:r>
            <a:r>
              <a:rPr lang="fr-FR" dirty="0"/>
              <a:t> </a:t>
            </a:r>
            <a:r>
              <a:rPr lang="fr-FR" dirty="0" err="1"/>
              <a:t>Wiliam</a:t>
            </a:r>
            <a:r>
              <a:rPr lang="fr-FR" dirty="0"/>
              <a:t> M. Landau et Frank R. </a:t>
            </a:r>
            <a:r>
              <a:rPr lang="fr-FR" dirty="0" err="1"/>
              <a:t>Kleffner</a:t>
            </a:r>
            <a:r>
              <a:rPr lang="fr-FR" dirty="0"/>
              <a:t>.</a:t>
            </a:r>
          </a:p>
        </p:txBody>
      </p:sp>
      <p:sp>
        <p:nvSpPr>
          <p:cNvPr id="3" name="Titre 2"/>
          <p:cNvSpPr>
            <a:spLocks noGrp="1"/>
          </p:cNvSpPr>
          <p:nvPr>
            <p:ph type="title"/>
          </p:nvPr>
        </p:nvSpPr>
        <p:spPr/>
        <p:txBody>
          <a:bodyPr/>
          <a:lstStyle/>
          <a:p>
            <a:r>
              <a:rPr lang="fr-FR" dirty="0" smtClean="0"/>
              <a:t>Syndrome de Landau-</a:t>
            </a:r>
            <a:r>
              <a:rPr lang="fr-FR" dirty="0" err="1" smtClean="0"/>
              <a:t>kleffner</a:t>
            </a:r>
            <a:endParaRPr lang="fr-FR" dirty="0"/>
          </a:p>
        </p:txBody>
      </p:sp>
    </p:spTree>
    <p:extLst>
      <p:ext uri="{BB962C8B-B14F-4D97-AF65-F5344CB8AC3E}">
        <p14:creationId xmlns:p14="http://schemas.microsoft.com/office/powerpoint/2010/main" xmlns="" val="726646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1196752"/>
            <a:ext cx="8661648" cy="5112568"/>
          </a:xfrm>
        </p:spPr>
        <p:txBody>
          <a:bodyPr>
            <a:normAutofit fontScale="92500" lnSpcReduction="10000"/>
          </a:bodyPr>
          <a:lstStyle/>
          <a:p>
            <a:pPr marL="109728" indent="0">
              <a:buNone/>
            </a:pPr>
            <a:r>
              <a:rPr lang="fr-FR" dirty="0"/>
              <a:t>le trouble </a:t>
            </a:r>
            <a:r>
              <a:rPr lang="fr-FR" dirty="0" err="1"/>
              <a:t>désintégratif</a:t>
            </a:r>
            <a:r>
              <a:rPr lang="fr-FR" dirty="0"/>
              <a:t> de l'enfance est l'un des cinq troubles envahissants du comportement exposés dans le Manuel de référence de diagnostic des maladies mentales 4ème édition. Dans le DSM-5, il perd ce nom et fait partie inhérente du trouble spectre de l'autisme - TSA. </a:t>
            </a:r>
          </a:p>
          <a:p>
            <a:pPr marL="109728" indent="0">
              <a:buNone/>
            </a:pPr>
            <a:r>
              <a:rPr lang="fr-FR" dirty="0"/>
              <a:t>Le trouble </a:t>
            </a:r>
            <a:r>
              <a:rPr lang="fr-FR" dirty="0" err="1"/>
              <a:t>désintégratif</a:t>
            </a:r>
            <a:r>
              <a:rPr lang="fr-FR" dirty="0"/>
              <a:t> de l'enfance, également appelé </a:t>
            </a:r>
            <a:r>
              <a:rPr lang="fr-FR" i="1" dirty="0"/>
              <a:t>syndrome de Heller,</a:t>
            </a:r>
            <a:r>
              <a:rPr lang="fr-FR" dirty="0"/>
              <a:t> se caractérise par un développement normal jusqu’à l’âge de deux ans, puis par une importante détérioration des interactions sociales et des habiletés en communication, accompagnée du développement de comportements limités et répétitifs avant l’âge de dix ans.</a:t>
            </a:r>
          </a:p>
          <a:p>
            <a:endParaRPr lang="fr-FR" dirty="0"/>
          </a:p>
        </p:txBody>
      </p:sp>
      <p:sp>
        <p:nvSpPr>
          <p:cNvPr id="2" name="Titre 1"/>
          <p:cNvSpPr>
            <a:spLocks noGrp="1"/>
          </p:cNvSpPr>
          <p:nvPr>
            <p:ph type="title"/>
          </p:nvPr>
        </p:nvSpPr>
        <p:spPr>
          <a:xfrm>
            <a:off x="467544" y="188640"/>
            <a:ext cx="8229600" cy="1143000"/>
          </a:xfrm>
        </p:spPr>
        <p:txBody>
          <a:bodyPr>
            <a:normAutofit fontScale="90000"/>
          </a:bodyPr>
          <a:lstStyle/>
          <a:p>
            <a:r>
              <a:rPr lang="fr-FR" dirty="0" smtClean="0"/>
              <a:t>Trouble </a:t>
            </a:r>
            <a:r>
              <a:rPr lang="fr-FR" dirty="0" err="1" smtClean="0"/>
              <a:t>désintégratif</a:t>
            </a:r>
            <a:r>
              <a:rPr lang="fr-FR" dirty="0" smtClean="0"/>
              <a:t> de l’enfance</a:t>
            </a:r>
            <a:endParaRPr lang="fr-FR" dirty="0"/>
          </a:p>
        </p:txBody>
      </p:sp>
    </p:spTree>
    <p:extLst>
      <p:ext uri="{BB962C8B-B14F-4D97-AF65-F5344CB8AC3E}">
        <p14:creationId xmlns:p14="http://schemas.microsoft.com/office/powerpoint/2010/main" xmlns="" val="31042256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340768"/>
            <a:ext cx="8363272" cy="4666523"/>
          </a:xfrm>
        </p:spPr>
        <p:txBody>
          <a:bodyPr>
            <a:normAutofit fontScale="85000" lnSpcReduction="20000"/>
          </a:bodyPr>
          <a:lstStyle/>
          <a:p>
            <a:pPr marL="109728" indent="0" algn="just">
              <a:lnSpc>
                <a:spcPct val="150000"/>
              </a:lnSpc>
              <a:buNone/>
            </a:pPr>
            <a:r>
              <a:rPr lang="fr-FR" dirty="0"/>
              <a:t>Le TED non spécifié est un trouble qui fait partie de la grande famille des troubles envahissant </a:t>
            </a:r>
            <a:r>
              <a:rPr lang="fr-FR" dirty="0" smtClean="0"/>
              <a:t>du développement. L’enfant </a:t>
            </a:r>
            <a:r>
              <a:rPr lang="fr-FR" dirty="0"/>
              <a:t>qui présente cette problématique a des troubles importants et envahissants au niveau des interactions sociales de même que des activités et des intérêts restreints. Toutefois, il ne présente pas l’ensemble des symptômes nécessaire à l’établissement du diagnostic du trouble autistique. Il se distingue de l’autisme par son âge d’apparition plus tardif.</a:t>
            </a:r>
          </a:p>
        </p:txBody>
      </p:sp>
      <p:sp>
        <p:nvSpPr>
          <p:cNvPr id="2" name="Titre 1"/>
          <p:cNvSpPr>
            <a:spLocks noGrp="1"/>
          </p:cNvSpPr>
          <p:nvPr>
            <p:ph type="title"/>
          </p:nvPr>
        </p:nvSpPr>
        <p:spPr/>
        <p:txBody>
          <a:bodyPr/>
          <a:lstStyle/>
          <a:p>
            <a:r>
              <a:rPr lang="fr-FR" dirty="0" smtClean="0"/>
              <a:t>TED non spécifié</a:t>
            </a:r>
            <a:endParaRPr lang="fr-FR" dirty="0"/>
          </a:p>
        </p:txBody>
      </p:sp>
    </p:spTree>
    <p:extLst>
      <p:ext uri="{BB962C8B-B14F-4D97-AF65-F5344CB8AC3E}">
        <p14:creationId xmlns:p14="http://schemas.microsoft.com/office/powerpoint/2010/main" xmlns="" val="32241698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marL="109728" indent="0" algn="just">
              <a:buNone/>
            </a:pPr>
            <a:r>
              <a:rPr lang="fr-FR" dirty="0" smtClean="0"/>
              <a:t>De </a:t>
            </a:r>
            <a:r>
              <a:rPr lang="fr-FR" dirty="0"/>
              <a:t>manière générale, le terme handicap désigne l'incapacité d'une personne à vivre et à agir dans son environnement en raison de déficiences physiques, mentales, </a:t>
            </a:r>
            <a:r>
              <a:rPr lang="fr-FR" dirty="0" smtClean="0"/>
              <a:t>ou sensorielles</a:t>
            </a:r>
            <a:r>
              <a:rPr lang="fr-FR" dirty="0"/>
              <a:t>. </a:t>
            </a:r>
            <a:endParaRPr lang="fr-FR" dirty="0" smtClean="0"/>
          </a:p>
          <a:p>
            <a:pPr marL="109728" indent="0" algn="just">
              <a:buNone/>
            </a:pPr>
            <a:r>
              <a:rPr lang="fr-FR" dirty="0" smtClean="0"/>
              <a:t>Il </a:t>
            </a:r>
            <a:r>
              <a:rPr lang="fr-FR" dirty="0"/>
              <a:t>se traduit la plupart du </a:t>
            </a:r>
            <a:r>
              <a:rPr lang="fr-FR" dirty="0" smtClean="0"/>
              <a:t>temps par </a:t>
            </a:r>
            <a:r>
              <a:rPr lang="fr-FR" dirty="0"/>
              <a:t>des difficultés de </a:t>
            </a:r>
            <a:r>
              <a:rPr lang="fr-FR" dirty="0" smtClean="0"/>
              <a:t>déplacement, d'expression </a:t>
            </a:r>
            <a:r>
              <a:rPr lang="fr-FR" dirty="0"/>
              <a:t>ou de compréhension chez </a:t>
            </a:r>
            <a:r>
              <a:rPr lang="fr-FR" dirty="0" smtClean="0"/>
              <a:t>la personne </a:t>
            </a:r>
            <a:r>
              <a:rPr lang="fr-FR" dirty="0"/>
              <a:t>atteinte</a:t>
            </a:r>
            <a:r>
              <a:rPr lang="fr-FR" dirty="0" smtClean="0"/>
              <a:t>.</a:t>
            </a:r>
          </a:p>
          <a:p>
            <a:pPr marL="109728" indent="0" algn="just">
              <a:buNone/>
            </a:pPr>
            <a:endParaRPr lang="fr-FR" dirty="0"/>
          </a:p>
        </p:txBody>
      </p:sp>
      <p:sp>
        <p:nvSpPr>
          <p:cNvPr id="2" name="Titre 1"/>
          <p:cNvSpPr>
            <a:spLocks noGrp="1"/>
          </p:cNvSpPr>
          <p:nvPr>
            <p:ph type="title"/>
          </p:nvPr>
        </p:nvSpPr>
        <p:spPr/>
        <p:txBody>
          <a:bodyPr/>
          <a:lstStyle/>
          <a:p>
            <a:r>
              <a:rPr lang="fr-FR" dirty="0" smtClean="0"/>
              <a:t>L’Handicap</a:t>
            </a:r>
            <a:endParaRPr lang="fr-FR" dirty="0"/>
          </a:p>
        </p:txBody>
      </p:sp>
    </p:spTree>
    <p:extLst>
      <p:ext uri="{BB962C8B-B14F-4D97-AF65-F5344CB8AC3E}">
        <p14:creationId xmlns:p14="http://schemas.microsoft.com/office/powerpoint/2010/main" xmlns="" val="12380774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92500" lnSpcReduction="10000"/>
          </a:bodyPr>
          <a:lstStyle/>
          <a:p>
            <a:r>
              <a:rPr lang="fr-FR" b="1" dirty="0"/>
              <a:t>Les déficiences motrices</a:t>
            </a:r>
            <a:endParaRPr lang="fr-FR" dirty="0"/>
          </a:p>
          <a:p>
            <a:endParaRPr lang="fr-FR" dirty="0"/>
          </a:p>
          <a:p>
            <a:r>
              <a:rPr lang="fr-FR" b="1" dirty="0" smtClean="0"/>
              <a:t>Les </a:t>
            </a:r>
            <a:r>
              <a:rPr lang="fr-FR" b="1" dirty="0"/>
              <a:t>déficiences intellectuelles/mentales</a:t>
            </a:r>
            <a:endParaRPr lang="fr-FR" dirty="0"/>
          </a:p>
          <a:p>
            <a:endParaRPr lang="fr-FR" b="1" dirty="0" smtClean="0"/>
          </a:p>
          <a:p>
            <a:r>
              <a:rPr lang="fr-FR" b="1" dirty="0" smtClean="0"/>
              <a:t>Les </a:t>
            </a:r>
            <a:r>
              <a:rPr lang="fr-FR" b="1" dirty="0"/>
              <a:t>déficiences psychiques</a:t>
            </a:r>
            <a:endParaRPr lang="fr-FR" dirty="0"/>
          </a:p>
          <a:p>
            <a:endParaRPr lang="fr-FR" b="1" dirty="0" smtClean="0"/>
          </a:p>
          <a:p>
            <a:r>
              <a:rPr lang="fr-FR" b="1" dirty="0" smtClean="0"/>
              <a:t>Les </a:t>
            </a:r>
            <a:r>
              <a:rPr lang="fr-FR" b="1" dirty="0"/>
              <a:t>déficiences visuelles</a:t>
            </a:r>
            <a:endParaRPr lang="fr-FR" dirty="0"/>
          </a:p>
          <a:p>
            <a:endParaRPr lang="fr-FR" dirty="0"/>
          </a:p>
          <a:p>
            <a:r>
              <a:rPr lang="fr-FR" b="1" dirty="0" smtClean="0"/>
              <a:t>Les </a:t>
            </a:r>
            <a:r>
              <a:rPr lang="fr-FR" b="1" dirty="0"/>
              <a:t>déficiences auditives</a:t>
            </a:r>
            <a:endParaRPr lang="fr-FR" dirty="0"/>
          </a:p>
          <a:p>
            <a:endParaRPr lang="fr-FR" dirty="0"/>
          </a:p>
          <a:p>
            <a:r>
              <a:rPr lang="fr-FR" b="1" dirty="0" smtClean="0"/>
              <a:t>Le </a:t>
            </a:r>
            <a:r>
              <a:rPr lang="fr-FR" b="1" dirty="0" err="1"/>
              <a:t>poly-handicap</a:t>
            </a:r>
            <a:endParaRPr lang="fr-FR" dirty="0"/>
          </a:p>
          <a:p>
            <a:endParaRPr lang="fr-FR" dirty="0"/>
          </a:p>
        </p:txBody>
      </p:sp>
      <p:sp>
        <p:nvSpPr>
          <p:cNvPr id="3" name="Titre 2"/>
          <p:cNvSpPr>
            <a:spLocks noGrp="1"/>
          </p:cNvSpPr>
          <p:nvPr>
            <p:ph type="title"/>
          </p:nvPr>
        </p:nvSpPr>
        <p:spPr/>
        <p:txBody>
          <a:bodyPr/>
          <a:lstStyle/>
          <a:p>
            <a:r>
              <a:rPr lang="fr-FR" dirty="0" smtClean="0"/>
              <a:t>L’handicap</a:t>
            </a: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017877" y="15489"/>
            <a:ext cx="2095500" cy="2095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204131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052736"/>
            <a:ext cx="8496944" cy="5328592"/>
          </a:xfrm>
        </p:spPr>
        <p:txBody>
          <a:bodyPr>
            <a:normAutofit fontScale="77500" lnSpcReduction="20000"/>
          </a:bodyPr>
          <a:lstStyle/>
          <a:p>
            <a:pPr marL="109728" indent="0" algn="just">
              <a:lnSpc>
                <a:spcPct val="160000"/>
              </a:lnSpc>
              <a:buNone/>
            </a:pPr>
            <a:r>
              <a:rPr lang="fr-FR" dirty="0"/>
              <a:t>L'infirmité motrice cérébrale (IMC) est appelée maintenant paralysie cérébrale. Elle est la séquelle d'une atteinte cérébrale précoce, avant la naissance (ante natale), pendant (périnatale) ou dans les deux premières </a:t>
            </a:r>
            <a:r>
              <a:rPr lang="fr-FR" dirty="0" smtClean="0"/>
              <a:t>années. </a:t>
            </a:r>
          </a:p>
          <a:p>
            <a:pPr marL="109728" indent="0" algn="just">
              <a:lnSpc>
                <a:spcPct val="160000"/>
              </a:lnSpc>
              <a:buNone/>
            </a:pPr>
            <a:r>
              <a:rPr lang="fr-FR" dirty="0" smtClean="0"/>
              <a:t>Elle </a:t>
            </a:r>
            <a:r>
              <a:rPr lang="fr-FR" dirty="0"/>
              <a:t>se traduit par des troubles </a:t>
            </a:r>
            <a:r>
              <a:rPr lang="fr-FR" dirty="0" smtClean="0"/>
              <a:t>:</a:t>
            </a:r>
          </a:p>
          <a:p>
            <a:pPr algn="just">
              <a:lnSpc>
                <a:spcPct val="160000"/>
              </a:lnSpc>
            </a:pPr>
            <a:r>
              <a:rPr lang="fr-FR" dirty="0" smtClean="0"/>
              <a:t>- </a:t>
            </a:r>
            <a:r>
              <a:rPr lang="fr-FR" dirty="0"/>
              <a:t>de la motricité : touchant le mouvement et la </a:t>
            </a:r>
            <a:r>
              <a:rPr lang="fr-FR" dirty="0" smtClean="0"/>
              <a:t>posture</a:t>
            </a:r>
          </a:p>
          <a:p>
            <a:pPr algn="just">
              <a:lnSpc>
                <a:spcPct val="160000"/>
              </a:lnSpc>
            </a:pPr>
            <a:r>
              <a:rPr lang="fr-FR" dirty="0" smtClean="0"/>
              <a:t>- </a:t>
            </a:r>
            <a:r>
              <a:rPr lang="fr-FR" dirty="0"/>
              <a:t>et/ou de certaines fonctions </a:t>
            </a:r>
            <a:r>
              <a:rPr lang="fr-FR" dirty="0" smtClean="0"/>
              <a:t>cognitives.</a:t>
            </a:r>
          </a:p>
          <a:p>
            <a:pPr marL="109728" indent="0" algn="just">
              <a:lnSpc>
                <a:spcPct val="160000"/>
              </a:lnSpc>
              <a:buNone/>
            </a:pPr>
            <a:r>
              <a:rPr lang="fr-FR" dirty="0" smtClean="0"/>
              <a:t>Les </a:t>
            </a:r>
            <a:r>
              <a:rPr lang="fr-FR" dirty="0"/>
              <a:t>troubles moteurs et/ou cognitifs, l'évolution probable de l'enfant et le parcours scolaire dépendent de la nature et de l'extension des lésions initiales, mais aussi de la précocité et de la pertinence des actions mise en œuvre.</a:t>
            </a:r>
          </a:p>
        </p:txBody>
      </p:sp>
      <p:sp>
        <p:nvSpPr>
          <p:cNvPr id="2" name="Titre 1"/>
          <p:cNvSpPr>
            <a:spLocks noGrp="1"/>
          </p:cNvSpPr>
          <p:nvPr>
            <p:ph type="title"/>
          </p:nvPr>
        </p:nvSpPr>
        <p:spPr>
          <a:xfrm>
            <a:off x="457200" y="274638"/>
            <a:ext cx="8229600" cy="850106"/>
          </a:xfrm>
        </p:spPr>
        <p:txBody>
          <a:bodyPr/>
          <a:lstStyle/>
          <a:p>
            <a:r>
              <a:rPr lang="fr-FR" dirty="0" smtClean="0"/>
              <a:t>L’IMC</a:t>
            </a:r>
            <a:endParaRPr lang="fr-FR" dirty="0"/>
          </a:p>
        </p:txBody>
      </p:sp>
    </p:spTree>
    <p:extLst>
      <p:ext uri="{BB962C8B-B14F-4D97-AF65-F5344CB8AC3E}">
        <p14:creationId xmlns:p14="http://schemas.microsoft.com/office/powerpoint/2010/main" xmlns="" val="34256723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marL="109728" indent="0" algn="just" fontAlgn="base">
              <a:lnSpc>
                <a:spcPct val="200000"/>
              </a:lnSpc>
              <a:buNone/>
            </a:pPr>
            <a:r>
              <a:rPr lang="fr-FR" dirty="0"/>
              <a:t>L'infirmité motrice d'origine cérébrale (IMOC) comporte des troubles sensoriels (visuels, auditif) et l'atteinte des fonctions supérieures (langage, spatialisation, gnosies).</a:t>
            </a:r>
          </a:p>
          <a:p>
            <a:pPr marL="109728" indent="0">
              <a:buNone/>
            </a:pPr>
            <a:r>
              <a:rPr lang="fr-FR" dirty="0"/>
              <a:t/>
            </a:r>
            <a:br>
              <a:rPr lang="fr-FR" dirty="0"/>
            </a:br>
            <a:endParaRPr lang="fr-FR" dirty="0"/>
          </a:p>
        </p:txBody>
      </p:sp>
      <p:sp>
        <p:nvSpPr>
          <p:cNvPr id="2" name="Titre 1"/>
          <p:cNvSpPr>
            <a:spLocks noGrp="1"/>
          </p:cNvSpPr>
          <p:nvPr>
            <p:ph type="title"/>
          </p:nvPr>
        </p:nvSpPr>
        <p:spPr/>
        <p:txBody>
          <a:bodyPr/>
          <a:lstStyle/>
          <a:p>
            <a:r>
              <a:rPr lang="fr-FR" dirty="0" smtClean="0"/>
              <a:t>L’IMOC</a:t>
            </a:r>
            <a:endParaRPr lang="fr-FR" dirty="0"/>
          </a:p>
        </p:txBody>
      </p:sp>
    </p:spTree>
    <p:extLst>
      <p:ext uri="{BB962C8B-B14F-4D97-AF65-F5344CB8AC3E}">
        <p14:creationId xmlns:p14="http://schemas.microsoft.com/office/powerpoint/2010/main" xmlns="" val="40287730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268760"/>
            <a:ext cx="8496944" cy="4896544"/>
          </a:xfrm>
        </p:spPr>
        <p:txBody>
          <a:bodyPr>
            <a:normAutofit fontScale="92500" lnSpcReduction="20000"/>
          </a:bodyPr>
          <a:lstStyle/>
          <a:p>
            <a:r>
              <a:rPr lang="fr-FR" dirty="0" smtClean="0"/>
              <a:t>Selon l’OMS: </a:t>
            </a:r>
          </a:p>
          <a:p>
            <a:pPr marL="109728" indent="0" algn="just">
              <a:lnSpc>
                <a:spcPct val="160000"/>
              </a:lnSpc>
              <a:buNone/>
            </a:pPr>
            <a:r>
              <a:rPr lang="fr-FR" dirty="0"/>
              <a:t>Le retard mental est un arrêt du développement mental ou un développement mental incomplet, caractérisé essentiellement par une insuffisance des facultés qui déterminent le niveau global d’intelligence, c’est-à-dire les fonctions cognitives, le langage, la motricité et les performances sociales. Le retard mental peut accompagner un autre trouble mental ou physique, ou survenir isolément.</a:t>
            </a:r>
          </a:p>
        </p:txBody>
      </p:sp>
      <p:sp>
        <p:nvSpPr>
          <p:cNvPr id="2" name="Titre 1"/>
          <p:cNvSpPr>
            <a:spLocks noGrp="1"/>
          </p:cNvSpPr>
          <p:nvPr>
            <p:ph type="title"/>
          </p:nvPr>
        </p:nvSpPr>
        <p:spPr/>
        <p:txBody>
          <a:bodyPr/>
          <a:lstStyle/>
          <a:p>
            <a:r>
              <a:rPr lang="fr-FR" dirty="0" smtClean="0"/>
              <a:t>RETARD MENTAL</a:t>
            </a:r>
            <a:endParaRPr lang="fr-FR" dirty="0"/>
          </a:p>
        </p:txBody>
      </p:sp>
    </p:spTree>
    <p:extLst>
      <p:ext uri="{BB962C8B-B14F-4D97-AF65-F5344CB8AC3E}">
        <p14:creationId xmlns:p14="http://schemas.microsoft.com/office/powerpoint/2010/main" xmlns="" val="13829846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43000" y="731520"/>
            <a:ext cx="6400800" cy="3474720"/>
          </a:xfrm>
          <a:prstGeom prst="rect">
            <a:avLst/>
          </a:prstGeom>
        </p:spPr>
        <p:txBody>
          <a:bodyPr/>
          <a:lstStyle/>
          <a:p>
            <a:endParaRPr lang="fr-FR" dirty="0"/>
          </a:p>
        </p:txBody>
      </p:sp>
      <p:sp>
        <p:nvSpPr>
          <p:cNvPr id="2" name="Titre 1"/>
          <p:cNvSpPr>
            <a:spLocks noGrp="1"/>
          </p:cNvSpPr>
          <p:nvPr>
            <p:ph type="title"/>
          </p:nvPr>
        </p:nvSpPr>
        <p:spPr/>
        <p:txBody>
          <a:bodyPr/>
          <a:lstStyle/>
          <a:p>
            <a:endParaRPr lang="fr-F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7504" y="0"/>
            <a:ext cx="8856984" cy="67413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948595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196752"/>
            <a:ext cx="8496944" cy="5040560"/>
          </a:xfrm>
        </p:spPr>
        <p:txBody>
          <a:bodyPr>
            <a:normAutofit fontScale="70000" lnSpcReduction="20000"/>
          </a:bodyPr>
          <a:lstStyle/>
          <a:p>
            <a:pPr marL="109728" indent="0" algn="just">
              <a:lnSpc>
                <a:spcPct val="170000"/>
              </a:lnSpc>
              <a:buNone/>
            </a:pPr>
            <a:r>
              <a:rPr lang="fr-FR" dirty="0"/>
              <a:t>La </a:t>
            </a:r>
            <a:r>
              <a:rPr lang="fr-FR" b="1" dirty="0"/>
              <a:t>trisomie</a:t>
            </a:r>
            <a:r>
              <a:rPr lang="fr-FR" dirty="0"/>
              <a:t> est un cas particulier d’</a:t>
            </a:r>
            <a:r>
              <a:rPr lang="fr-FR" dirty="0">
                <a:hlinkClick r:id="rId2" tooltip="Aneuploïdie"/>
              </a:rPr>
              <a:t>aneuploïdie</a:t>
            </a:r>
            <a:r>
              <a:rPr lang="fr-FR" dirty="0"/>
              <a:t>, une </a:t>
            </a:r>
            <a:r>
              <a:rPr lang="fr-FR" dirty="0">
                <a:hlinkClick r:id="rId3" tooltip="Anomalie chromosomique"/>
              </a:rPr>
              <a:t>anomalie chromosomique</a:t>
            </a:r>
            <a:r>
              <a:rPr lang="fr-FR" dirty="0"/>
              <a:t>. Normalement, les </a:t>
            </a:r>
            <a:r>
              <a:rPr lang="fr-FR" dirty="0">
                <a:hlinkClick r:id="rId4" tooltip="Chromosome"/>
              </a:rPr>
              <a:t>chromosomes</a:t>
            </a:r>
            <a:r>
              <a:rPr lang="fr-FR" dirty="0"/>
              <a:t> vont par paires (23 paires chez l'être humain). Dans le cas d'une trisomie, au moins une des paires est un triplet, d'où le nom de </a:t>
            </a:r>
            <a:r>
              <a:rPr lang="fr-FR" i="1" dirty="0"/>
              <a:t>trisomie</a:t>
            </a:r>
            <a:r>
              <a:rPr lang="fr-FR" dirty="0"/>
              <a:t>. Celle-ci peut survenir si l'un ou l'autre des géniteurs apporte deux chromosomes au lieu d'un ; ce phénomène peut également se produire par mauvaise répartition lors de la première </a:t>
            </a:r>
            <a:r>
              <a:rPr lang="fr-FR" dirty="0">
                <a:hlinkClick r:id="rId5" tooltip="Division cellulaire"/>
              </a:rPr>
              <a:t>division cellulaire</a:t>
            </a:r>
            <a:r>
              <a:rPr lang="fr-FR" dirty="0"/>
              <a:t>, ce qui est le cas le plus fréquent, ou lors de la deuxième division cellulaire ou des suivantes. Les cellules de l'individu seront dans ce cas un mélange de cellules saines et de cellules trisomiques. On parle dans ce cas de trisomie </a:t>
            </a:r>
            <a:r>
              <a:rPr lang="fr-FR" dirty="0">
                <a:hlinkClick r:id="rId6" tooltip="Mosaïque (génétique)"/>
              </a:rPr>
              <a:t>mosaïque</a:t>
            </a:r>
            <a:r>
              <a:rPr lang="fr-FR" dirty="0"/>
              <a:t>.</a:t>
            </a:r>
          </a:p>
          <a:p>
            <a:endParaRPr lang="fr-FR" dirty="0"/>
          </a:p>
        </p:txBody>
      </p:sp>
      <p:sp>
        <p:nvSpPr>
          <p:cNvPr id="2" name="Titre 1"/>
          <p:cNvSpPr>
            <a:spLocks noGrp="1"/>
          </p:cNvSpPr>
          <p:nvPr>
            <p:ph type="title"/>
          </p:nvPr>
        </p:nvSpPr>
        <p:spPr>
          <a:xfrm>
            <a:off x="457200" y="274638"/>
            <a:ext cx="8229600" cy="994122"/>
          </a:xfrm>
        </p:spPr>
        <p:txBody>
          <a:bodyPr/>
          <a:lstStyle/>
          <a:p>
            <a:r>
              <a:rPr lang="fr-FR" dirty="0" smtClean="0"/>
              <a:t>TRISOMIE</a:t>
            </a:r>
            <a:endParaRPr lang="fr-FR" dirty="0"/>
          </a:p>
        </p:txBody>
      </p:sp>
    </p:spTree>
    <p:extLst>
      <p:ext uri="{BB962C8B-B14F-4D97-AF65-F5344CB8AC3E}">
        <p14:creationId xmlns:p14="http://schemas.microsoft.com/office/powerpoint/2010/main" xmlns="" val="20491601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dirty="0">
                <a:hlinkClick r:id="rId2" tooltip="Syndrome de Down"/>
              </a:rPr>
              <a:t>Trisomie 21</a:t>
            </a:r>
            <a:r>
              <a:rPr lang="fr-FR" dirty="0"/>
              <a:t> </a:t>
            </a:r>
            <a:r>
              <a:rPr lang="fr-FR" i="1" dirty="0"/>
              <a:t>(syndrome de </a:t>
            </a:r>
            <a:r>
              <a:rPr lang="fr-FR" i="1" dirty="0">
                <a:hlinkClick r:id="rId3" tooltip="John Langdon Down"/>
              </a:rPr>
              <a:t>Down</a:t>
            </a:r>
            <a:r>
              <a:rPr lang="fr-FR" i="1" dirty="0"/>
              <a:t>)</a:t>
            </a:r>
            <a:r>
              <a:rPr lang="fr-FR" dirty="0"/>
              <a:t>, qui concerne le </a:t>
            </a:r>
            <a:r>
              <a:rPr lang="fr-FR" dirty="0">
                <a:hlinkClick r:id="rId4" tooltip="Chromosome 21 humain"/>
              </a:rPr>
              <a:t>chromosome 21</a:t>
            </a:r>
            <a:endParaRPr lang="fr-FR" dirty="0"/>
          </a:p>
          <a:p>
            <a:r>
              <a:rPr lang="fr-FR" dirty="0">
                <a:hlinkClick r:id="rId5" tooltip="Trisomie 13"/>
              </a:rPr>
              <a:t>Trisomie 13</a:t>
            </a:r>
            <a:r>
              <a:rPr lang="fr-FR" dirty="0"/>
              <a:t> </a:t>
            </a:r>
            <a:r>
              <a:rPr lang="fr-FR" i="1" dirty="0"/>
              <a:t>(syndrome de </a:t>
            </a:r>
            <a:r>
              <a:rPr lang="fr-FR" i="1" dirty="0" err="1">
                <a:hlinkClick r:id="rId6" tooltip="Klaus Patau"/>
              </a:rPr>
              <a:t>Patau</a:t>
            </a:r>
            <a:r>
              <a:rPr lang="fr-FR" i="1" dirty="0"/>
              <a:t>)</a:t>
            </a:r>
            <a:r>
              <a:rPr lang="fr-FR" dirty="0"/>
              <a:t>, qui concerne le </a:t>
            </a:r>
            <a:r>
              <a:rPr lang="fr-FR" dirty="0">
                <a:hlinkClick r:id="rId7" tooltip="Chromosome 13 humain"/>
              </a:rPr>
              <a:t>chromosome 13</a:t>
            </a:r>
            <a:endParaRPr lang="fr-FR" dirty="0"/>
          </a:p>
          <a:p>
            <a:r>
              <a:rPr lang="fr-FR" dirty="0">
                <a:hlinkClick r:id="rId8" tooltip="Trisomie 18"/>
              </a:rPr>
              <a:t>Trisomie 18</a:t>
            </a:r>
            <a:r>
              <a:rPr lang="fr-FR" dirty="0"/>
              <a:t> </a:t>
            </a:r>
            <a:r>
              <a:rPr lang="fr-FR" i="1" dirty="0"/>
              <a:t>(syndrome d'</a:t>
            </a:r>
            <a:r>
              <a:rPr lang="fr-FR" i="1" dirty="0">
                <a:hlinkClick r:id="rId9" tooltip="John H. Edwards"/>
              </a:rPr>
              <a:t>Edwards</a:t>
            </a:r>
            <a:r>
              <a:rPr lang="fr-FR" i="1" dirty="0"/>
              <a:t>)</a:t>
            </a:r>
            <a:r>
              <a:rPr lang="fr-FR" dirty="0"/>
              <a:t>, qui concerne le </a:t>
            </a:r>
            <a:r>
              <a:rPr lang="fr-FR" dirty="0">
                <a:hlinkClick r:id="rId10" tooltip="Chromosome 18 humain"/>
              </a:rPr>
              <a:t>chromosome 18</a:t>
            </a:r>
            <a:endParaRPr lang="fr-FR" dirty="0"/>
          </a:p>
          <a:p>
            <a:r>
              <a:rPr lang="fr-FR" dirty="0">
                <a:hlinkClick r:id="rId11" tooltip="Trisomie 8"/>
              </a:rPr>
              <a:t>Trisomie 8</a:t>
            </a:r>
            <a:r>
              <a:rPr lang="fr-FR" dirty="0"/>
              <a:t> </a:t>
            </a:r>
            <a:r>
              <a:rPr lang="fr-FR" i="1" dirty="0"/>
              <a:t>(syndrome de </a:t>
            </a:r>
            <a:r>
              <a:rPr lang="fr-FR" i="1" dirty="0" err="1">
                <a:hlinkClick r:id="rId12" tooltip="Josef Warkany"/>
              </a:rPr>
              <a:t>Warkany</a:t>
            </a:r>
            <a:r>
              <a:rPr lang="fr-FR" i="1" dirty="0"/>
              <a:t>)</a:t>
            </a:r>
            <a:r>
              <a:rPr lang="fr-FR" dirty="0"/>
              <a:t>, qui concerne le </a:t>
            </a:r>
            <a:r>
              <a:rPr lang="fr-FR" dirty="0">
                <a:hlinkClick r:id="rId13" tooltip="Chromosome 8 humain"/>
              </a:rPr>
              <a:t>chromosome 8</a:t>
            </a:r>
            <a:endParaRPr lang="fr-FR" dirty="0"/>
          </a:p>
          <a:p>
            <a:endParaRPr lang="fr-FR" dirty="0"/>
          </a:p>
        </p:txBody>
      </p:sp>
      <p:sp>
        <p:nvSpPr>
          <p:cNvPr id="3" name="Titre 2"/>
          <p:cNvSpPr>
            <a:spLocks noGrp="1"/>
          </p:cNvSpPr>
          <p:nvPr>
            <p:ph type="title"/>
          </p:nvPr>
        </p:nvSpPr>
        <p:spPr/>
        <p:txBody>
          <a:bodyPr/>
          <a:lstStyle/>
          <a:p>
            <a:r>
              <a:rPr lang="fr-FR" dirty="0" smtClean="0"/>
              <a:t>TRISOMIE</a:t>
            </a:r>
            <a:endParaRPr lang="fr-FR" dirty="0"/>
          </a:p>
        </p:txBody>
      </p:sp>
    </p:spTree>
    <p:extLst>
      <p:ext uri="{BB962C8B-B14F-4D97-AF65-F5344CB8AC3E}">
        <p14:creationId xmlns:p14="http://schemas.microsoft.com/office/powerpoint/2010/main" xmlns="" val="15157264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43000" y="731520"/>
            <a:ext cx="6400800" cy="3474720"/>
          </a:xfrm>
          <a:prstGeom prst="rect">
            <a:avLst/>
          </a:prstGeom>
        </p:spPr>
        <p:txBody>
          <a:bodyPr/>
          <a:lstStyle/>
          <a:p>
            <a:endParaRPr lang="fr-FR" dirty="0"/>
          </a:p>
        </p:txBody>
      </p:sp>
      <p:sp>
        <p:nvSpPr>
          <p:cNvPr id="2" name="Titre 1"/>
          <p:cNvSpPr>
            <a:spLocks noGrp="1"/>
          </p:cNvSpPr>
          <p:nvPr>
            <p:ph type="title"/>
          </p:nvPr>
        </p:nvSpPr>
        <p:spPr/>
        <p:txBody>
          <a:bodyPr/>
          <a:lstStyle/>
          <a:p>
            <a:endParaRPr lang="fr-F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21581"/>
            <a:ext cx="9292919" cy="68364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4598315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dirty="0">
                <a:hlinkClick r:id="rId2"/>
              </a:rPr>
              <a:t>http://</a:t>
            </a:r>
            <a:r>
              <a:rPr lang="fr-FR" dirty="0" smtClean="0">
                <a:hlinkClick r:id="rId2"/>
              </a:rPr>
              <a:t>www.tousalecole.fr/content/dysgraphies</a:t>
            </a:r>
            <a:endParaRPr lang="fr-FR" dirty="0" smtClean="0"/>
          </a:p>
          <a:p>
            <a:r>
              <a:rPr lang="fr-FR" dirty="0">
                <a:hlinkClick r:id="rId3"/>
              </a:rPr>
              <a:t>http://spectredelautisme.com/trouble-du-spectre-de-l-autisme-tsa</a:t>
            </a:r>
            <a:r>
              <a:rPr lang="fr-FR" dirty="0" smtClean="0">
                <a:hlinkClick r:id="rId3"/>
              </a:rPr>
              <a:t>/</a:t>
            </a:r>
            <a:endParaRPr lang="fr-FR" dirty="0" smtClean="0"/>
          </a:p>
          <a:p>
            <a:r>
              <a:rPr lang="fr-FR" dirty="0">
                <a:hlinkClick r:id="rId4"/>
              </a:rPr>
              <a:t>http://</a:t>
            </a:r>
            <a:r>
              <a:rPr lang="fr-FR" dirty="0" smtClean="0">
                <a:hlinkClick r:id="rId4"/>
              </a:rPr>
              <a:t>www.doctissimo.fr/html/sante/encyclopedie/sa_991_infir_motr_cere.htm</a:t>
            </a:r>
            <a:endParaRPr lang="fr-FR" dirty="0" smtClean="0"/>
          </a:p>
          <a:p>
            <a:endParaRPr lang="fr-FR" dirty="0" smtClean="0"/>
          </a:p>
          <a:p>
            <a:endParaRPr lang="fr-FR" dirty="0"/>
          </a:p>
        </p:txBody>
      </p:sp>
      <p:sp>
        <p:nvSpPr>
          <p:cNvPr id="3" name="Titre 2"/>
          <p:cNvSpPr>
            <a:spLocks noGrp="1"/>
          </p:cNvSpPr>
          <p:nvPr>
            <p:ph type="title"/>
          </p:nvPr>
        </p:nvSpPr>
        <p:spPr/>
        <p:txBody>
          <a:bodyPr/>
          <a:lstStyle/>
          <a:p>
            <a:r>
              <a:rPr lang="fr-FR" smtClean="0"/>
              <a:t>Références </a:t>
            </a:r>
            <a:endParaRPr lang="fr-FR"/>
          </a:p>
        </p:txBody>
      </p:sp>
    </p:spTree>
    <p:extLst>
      <p:ext uri="{BB962C8B-B14F-4D97-AF65-F5344CB8AC3E}">
        <p14:creationId xmlns:p14="http://schemas.microsoft.com/office/powerpoint/2010/main" xmlns="" val="324626597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7126</TotalTime>
  <Words>1373</Words>
  <Application>Microsoft Office PowerPoint</Application>
  <PresentationFormat>Affichage à l'écran (4:3)</PresentationFormat>
  <Paragraphs>132</Paragraphs>
  <Slides>46</Slides>
  <Notes>0</Notes>
  <HiddenSlides>0</HiddenSlides>
  <MMClips>0</MMClips>
  <ScaleCrop>false</ScaleCrop>
  <HeadingPairs>
    <vt:vector size="4" baseType="variant">
      <vt:variant>
        <vt:lpstr>Thème</vt:lpstr>
      </vt:variant>
      <vt:variant>
        <vt:i4>1</vt:i4>
      </vt:variant>
      <vt:variant>
        <vt:lpstr>Titres des diapositives</vt:lpstr>
      </vt:variant>
      <vt:variant>
        <vt:i4>46</vt:i4>
      </vt:variant>
    </vt:vector>
  </HeadingPairs>
  <TitlesOfParts>
    <vt:vector size="47" baseType="lpstr">
      <vt:lpstr>Rotonde</vt:lpstr>
      <vt:lpstr>M1 Définitions des troubles d’apprentissage, des troubles du langage et trouble de la communication </vt:lpstr>
      <vt:lpstr>plan</vt:lpstr>
      <vt:lpstr>Diapositive 3</vt:lpstr>
      <vt:lpstr>C’est quoi?</vt:lpstr>
      <vt:lpstr>C’est quoi?</vt:lpstr>
      <vt:lpstr>Pour qui?</vt:lpstr>
      <vt:lpstr>Les troubles du langage oral</vt:lpstr>
      <vt:lpstr>Diapositive 8</vt:lpstr>
      <vt:lpstr>Trouble d’articulation</vt:lpstr>
      <vt:lpstr>Retard de parole</vt:lpstr>
      <vt:lpstr>Retard de langage</vt:lpstr>
      <vt:lpstr>dysphasie</vt:lpstr>
      <vt:lpstr>Les troubles d’apprentissage</vt:lpstr>
      <vt:lpstr>Diapositive 14</vt:lpstr>
      <vt:lpstr>La dyslexie</vt:lpstr>
      <vt:lpstr>Diapositive 16</vt:lpstr>
      <vt:lpstr>La dysorthographie</vt:lpstr>
      <vt:lpstr>Diapositive 18</vt:lpstr>
      <vt:lpstr>La dysgraphie</vt:lpstr>
      <vt:lpstr>Diapositive 20</vt:lpstr>
      <vt:lpstr>La dyscalculie</vt:lpstr>
      <vt:lpstr>dyspraxie</vt:lpstr>
      <vt:lpstr>TDAH / HYPERACTIVITE</vt:lpstr>
      <vt:lpstr>Trouble de la mémoire</vt:lpstr>
      <vt:lpstr>Les types de la mémoire</vt:lpstr>
      <vt:lpstr>Diapositive 26</vt:lpstr>
      <vt:lpstr>TED</vt:lpstr>
      <vt:lpstr>Diapositive 28</vt:lpstr>
      <vt:lpstr>Trouble du spectre autistique</vt:lpstr>
      <vt:lpstr>Diapositive 30</vt:lpstr>
      <vt:lpstr>Syndrome d’ASPERGER</vt:lpstr>
      <vt:lpstr>Syndrome de RETT</vt:lpstr>
      <vt:lpstr>Syndrome de la Tourette</vt:lpstr>
      <vt:lpstr>Syndrome de Landau-kleffner</vt:lpstr>
      <vt:lpstr>Trouble désintégratif de l’enfance</vt:lpstr>
      <vt:lpstr>TED non spécifié</vt:lpstr>
      <vt:lpstr>L’Handicap</vt:lpstr>
      <vt:lpstr>L’handicap</vt:lpstr>
      <vt:lpstr>L’IMC</vt:lpstr>
      <vt:lpstr>L’IMOC</vt:lpstr>
      <vt:lpstr>RETARD MENTAL</vt:lpstr>
      <vt:lpstr>Diapositive 42</vt:lpstr>
      <vt:lpstr>TRISOMIE</vt:lpstr>
      <vt:lpstr>TRISOMIE</vt:lpstr>
      <vt:lpstr>Diapositive 45</vt:lpstr>
      <vt:lpstr>Références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lamita</dc:creator>
  <cp:lastModifiedBy>Lamiae</cp:lastModifiedBy>
  <cp:revision>67</cp:revision>
  <dcterms:created xsi:type="dcterms:W3CDTF">2018-03-03T21:53:48Z</dcterms:created>
  <dcterms:modified xsi:type="dcterms:W3CDTF">2018-06-06T02:46:52Z</dcterms:modified>
</cp:coreProperties>
</file>