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0" r:id="rId2"/>
    <p:sldId id="271" r:id="rId3"/>
    <p:sldId id="272" r:id="rId4"/>
    <p:sldId id="256" r:id="rId5"/>
    <p:sldId id="257" r:id="rId6"/>
    <p:sldId id="258" r:id="rId7"/>
    <p:sldId id="259" r:id="rId8"/>
    <p:sldId id="260" r:id="rId9"/>
    <p:sldId id="261" r:id="rId10"/>
    <p:sldId id="262" r:id="rId11"/>
    <p:sldId id="263" r:id="rId12"/>
    <p:sldId id="264" r:id="rId13"/>
    <p:sldId id="266" r:id="rId14"/>
    <p:sldId id="267" r:id="rId15"/>
    <p:sldId id="268" r:id="rId16"/>
    <p:sldId id="277" r:id="rId17"/>
    <p:sldId id="280" r:id="rId18"/>
    <p:sldId id="282" r:id="rId19"/>
    <p:sldId id="269" r:id="rId20"/>
    <p:sldId id="273" r:id="rId21"/>
    <p:sldId id="274" r:id="rId22"/>
    <p:sldId id="275"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596" autoAdjust="0"/>
  </p:normalViewPr>
  <p:slideViewPr>
    <p:cSldViewPr>
      <p:cViewPr varScale="1">
        <p:scale>
          <a:sx n="68" d="100"/>
          <a:sy n="68" d="100"/>
        </p:scale>
        <p:origin x="-576"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C5EF81B-019B-4348-B20C-996F73360653}" type="datetimeFigureOut">
              <a:rPr lang="fr-FR" smtClean="0"/>
              <a:pPr/>
              <a:t>14/06/2015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9B5D56C-BBF5-41AC-A87E-49FC2FDCEE03}"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5EF81B-019B-4348-B20C-996F73360653}" type="datetimeFigureOut">
              <a:rPr lang="fr-FR" smtClean="0"/>
              <a:pPr/>
              <a:t>14/06/2015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5D56C-BBF5-41AC-A87E-49FC2FDCEE03}"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85728"/>
            <a:ext cx="9144000"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sng" strike="noStrike" cap="none" normalizeH="0" baseline="0" dirty="0" smtClean="0">
                <a:ln>
                  <a:noFill/>
                </a:ln>
                <a:solidFill>
                  <a:schemeClr val="tx1"/>
                </a:solidFill>
                <a:effectLst/>
                <a:latin typeface="Arial" pitchFamily="34" charset="0"/>
                <a:cs typeface="Arial" pitchFamily="34" charset="0"/>
              </a:rPr>
              <a:t>Aspects cellulaires de la multiplication virale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L'expression du génome viral dans la cellule infectée aboutit à des altérations cellulaires diverses définissant plusieurs types d'interactions virus - cellules :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a:t>
            </a:r>
            <a:endParaRPr kumimoji="0" lang="fr-FR" sz="2400" b="1" i="0" u="sng"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1" i="0" u="sng" strike="noStrike" cap="none" normalizeH="0" baseline="0" dirty="0" smtClean="0">
                <a:ln>
                  <a:noFill/>
                </a:ln>
                <a:solidFill>
                  <a:schemeClr val="tx1"/>
                </a:solidFill>
                <a:effectLst/>
                <a:latin typeface="Arial" pitchFamily="34" charset="0"/>
                <a:cs typeface="Arial" pitchFamily="34" charset="0"/>
              </a:rPr>
              <a:t>1° - le cycle productif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c'est le cycle de multiplication : il aboutit à la production de nouveaux virions. Comme il se termine par la mort de la cellule infectée (à plus ou moins brève échéance) on l'appelle aussi </a:t>
            </a:r>
            <a:r>
              <a:rPr kumimoji="0" lang="fr-FR" sz="2400" b="1" i="0" u="none" strike="noStrike" cap="none" normalizeH="0" baseline="0" dirty="0" smtClean="0">
                <a:ln>
                  <a:noFill/>
                </a:ln>
                <a:solidFill>
                  <a:schemeClr val="tx1"/>
                </a:solidFill>
                <a:effectLst/>
                <a:latin typeface="Arial" pitchFamily="34" charset="0"/>
                <a:cs typeface="Arial" pitchFamily="34" charset="0"/>
              </a:rPr>
              <a:t>le cycle lytique</a:t>
            </a:r>
            <a:r>
              <a:rPr kumimoji="0" lang="fr-FR" sz="2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La cellule infectée dans laquelle le virus se multiplie est une cellule </a:t>
            </a:r>
            <a:r>
              <a:rPr kumimoji="0" lang="fr-FR" sz="2400" b="1" i="0" u="none" strike="noStrike" cap="none" normalizeH="0" baseline="0" dirty="0" smtClean="0">
                <a:ln>
                  <a:noFill/>
                </a:ln>
                <a:solidFill>
                  <a:schemeClr val="tx1"/>
                </a:solidFill>
                <a:effectLst/>
                <a:latin typeface="Arial" pitchFamily="34" charset="0"/>
                <a:cs typeface="Arial" pitchFamily="34" charset="0"/>
              </a:rPr>
              <a:t>permissive</a:t>
            </a:r>
            <a:r>
              <a:rPr kumimoji="0" lang="fr-FR" sz="2400" b="0" i="0" u="none" strike="noStrike" cap="none" normalizeH="0" baseline="0" dirty="0" smtClean="0">
                <a:ln>
                  <a:noFill/>
                </a:ln>
                <a:solidFill>
                  <a:schemeClr val="tx1"/>
                </a:solidFill>
                <a:effectLst/>
                <a:latin typeface="Arial" pitchFamily="34" charset="0"/>
                <a:cs typeface="Arial" pitchFamily="34"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la permissivité d'une cellule dépend de la présence de </a:t>
            </a:r>
            <a:r>
              <a:rPr kumimoji="0" lang="fr-FR" sz="2400" b="1" i="0" u="none" strike="noStrike" cap="none" normalizeH="0" baseline="0" dirty="0" smtClean="0">
                <a:ln>
                  <a:noFill/>
                </a:ln>
                <a:solidFill>
                  <a:schemeClr val="tx1"/>
                </a:solidFill>
                <a:effectLst/>
                <a:latin typeface="Arial" pitchFamily="34" charset="0"/>
                <a:cs typeface="Arial" pitchFamily="34" charset="0"/>
              </a:rPr>
              <a:t>cofacteurs cellulaires</a:t>
            </a:r>
            <a:r>
              <a:rPr kumimoji="0" lang="fr-FR" sz="2400" b="0" i="0" u="none" strike="noStrike" cap="none" normalizeH="0" baseline="0" dirty="0" smtClean="0">
                <a:ln>
                  <a:noFill/>
                </a:ln>
                <a:solidFill>
                  <a:schemeClr val="tx1"/>
                </a:solidFill>
                <a:effectLst/>
                <a:latin typeface="Arial" pitchFamily="34" charset="0"/>
                <a:cs typeface="Arial" pitchFamily="34" charset="0"/>
              </a:rPr>
              <a:t>, capables d'aider l'expression du génome viral et la fabrication de particules virales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Image 2" descr="mcourslogo.jpg"/>
          <p:cNvPicPr>
            <a:picLocks noChangeAspect="1"/>
          </p:cNvPicPr>
          <p:nvPr/>
        </p:nvPicPr>
        <p:blipFill>
          <a:blip r:embed="rId2"/>
          <a:stretch>
            <a:fillRect/>
          </a:stretch>
        </p:blipFill>
        <p:spPr>
          <a:xfrm>
            <a:off x="0" y="0"/>
            <a:ext cx="4457700" cy="4286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500042"/>
            <a:ext cx="8072494" cy="6001643"/>
          </a:xfrm>
          <a:prstGeom prst="rect">
            <a:avLst/>
          </a:prstGeom>
        </p:spPr>
        <p:txBody>
          <a:bodyPr wrap="square">
            <a:spAutoFit/>
          </a:bodyPr>
          <a:lstStyle/>
          <a:p>
            <a:r>
              <a:rPr lang="fr-FR" sz="2400" b="1" u="sng" dirty="0" smtClean="0">
                <a:latin typeface="Arial" pitchFamily="34" charset="0"/>
                <a:cs typeface="Arial" pitchFamily="34" charset="0"/>
              </a:rPr>
              <a:t>2° - le cycle abortif</a:t>
            </a:r>
          </a:p>
          <a:p>
            <a:r>
              <a:rPr lang="fr-FR" sz="2400" dirty="0" smtClean="0">
                <a:latin typeface="Arial" pitchFamily="34" charset="0"/>
                <a:cs typeface="Arial" pitchFamily="34" charset="0"/>
              </a:rPr>
              <a:t>Bien qu'ayant pénétré dans la cellule, le génome ne peut pas s'exprimer : les cellules sont </a:t>
            </a:r>
            <a:r>
              <a:rPr lang="fr-FR" sz="2400" b="1" dirty="0" smtClean="0">
                <a:latin typeface="Arial" pitchFamily="34" charset="0"/>
                <a:cs typeface="Arial" pitchFamily="34" charset="0"/>
              </a:rPr>
              <a:t>des cellules non permissives</a:t>
            </a:r>
            <a:r>
              <a:rPr lang="fr-FR" sz="2400" dirty="0" smtClean="0">
                <a:latin typeface="Arial" pitchFamily="34" charset="0"/>
                <a:cs typeface="Arial" pitchFamily="34" charset="0"/>
              </a:rPr>
              <a:t> : elles sont incapables d'assurer entièrement le programme des synthèses virales. </a:t>
            </a:r>
          </a:p>
          <a:p>
            <a:r>
              <a:rPr lang="fr-FR" sz="2400" dirty="0" smtClean="0">
                <a:latin typeface="Arial" pitchFamily="34" charset="0"/>
                <a:cs typeface="Arial" pitchFamily="34" charset="0"/>
              </a:rPr>
              <a:t> </a:t>
            </a:r>
          </a:p>
          <a:p>
            <a:r>
              <a:rPr lang="fr-FR" sz="2400" b="1" u="sng" dirty="0" smtClean="0">
                <a:latin typeface="Arial" pitchFamily="34" charset="0"/>
                <a:cs typeface="Arial" pitchFamily="34" charset="0"/>
              </a:rPr>
              <a:t>3° - la transformation cellulaire </a:t>
            </a:r>
          </a:p>
          <a:p>
            <a:r>
              <a:rPr lang="fr-FR" sz="2400" dirty="0" smtClean="0">
                <a:latin typeface="Arial" pitchFamily="34" charset="0"/>
                <a:cs typeface="Arial" pitchFamily="34" charset="0"/>
              </a:rPr>
              <a:t>En pénétrant dans une cellule non permissive, le virus ne peut pas se multiplier. Mais son génome peut subsister </a:t>
            </a:r>
            <a:r>
              <a:rPr lang="fr-FR" sz="2400" b="1" dirty="0" smtClean="0">
                <a:latin typeface="Arial" pitchFamily="34" charset="0"/>
                <a:cs typeface="Arial" pitchFamily="34" charset="0"/>
              </a:rPr>
              <a:t>sous la forme d'un </a:t>
            </a:r>
            <a:r>
              <a:rPr lang="fr-FR" sz="2400" b="1" u="sng" dirty="0" smtClean="0">
                <a:latin typeface="Arial" pitchFamily="34" charset="0"/>
                <a:cs typeface="Arial" pitchFamily="34" charset="0"/>
              </a:rPr>
              <a:t>épisome</a:t>
            </a:r>
            <a:r>
              <a:rPr lang="fr-FR" sz="2400" b="1" dirty="0" smtClean="0">
                <a:latin typeface="Arial" pitchFamily="34" charset="0"/>
                <a:cs typeface="Arial" pitchFamily="34" charset="0"/>
              </a:rPr>
              <a:t> </a:t>
            </a:r>
            <a:r>
              <a:rPr lang="fr-FR" sz="2400" dirty="0" smtClean="0">
                <a:latin typeface="Arial" pitchFamily="34" charset="0"/>
                <a:cs typeface="Arial" pitchFamily="34" charset="0"/>
              </a:rPr>
              <a:t>: </a:t>
            </a:r>
            <a:r>
              <a:rPr lang="fr-FR" sz="2400" b="1" dirty="0" smtClean="0">
                <a:latin typeface="Arial" pitchFamily="34" charset="0"/>
                <a:cs typeface="Arial" pitchFamily="34" charset="0"/>
              </a:rPr>
              <a:t>libre</a:t>
            </a:r>
            <a:r>
              <a:rPr lang="fr-FR" sz="2400" dirty="0" smtClean="0">
                <a:latin typeface="Arial" pitchFamily="34" charset="0"/>
                <a:cs typeface="Arial" pitchFamily="34" charset="0"/>
              </a:rPr>
              <a:t> ou </a:t>
            </a:r>
            <a:r>
              <a:rPr lang="fr-FR" sz="2400" b="1" dirty="0" smtClean="0">
                <a:latin typeface="Arial" pitchFamily="34" charset="0"/>
                <a:cs typeface="Arial" pitchFamily="34" charset="0"/>
              </a:rPr>
              <a:t>intégré dans le génome cellulaire</a:t>
            </a:r>
            <a:r>
              <a:rPr lang="fr-FR" sz="2400" dirty="0" smtClean="0">
                <a:latin typeface="Arial" pitchFamily="34" charset="0"/>
                <a:cs typeface="Arial" pitchFamily="34" charset="0"/>
              </a:rPr>
              <a:t>. </a:t>
            </a:r>
          </a:p>
          <a:p>
            <a:r>
              <a:rPr lang="fr-FR" sz="2400" dirty="0" smtClean="0">
                <a:latin typeface="Arial" pitchFamily="34" charset="0"/>
                <a:cs typeface="Arial" pitchFamily="34" charset="0"/>
              </a:rPr>
              <a:t>L'expression de certains gènes viraux ne provoque pas la mort des cellules mais leur donne des propriétés de croissance et d'immortalité analogues à celles des cellules cancéreuses. Le virus a transformé la cellule : c'est </a:t>
            </a:r>
            <a:r>
              <a:rPr lang="fr-FR" sz="2400" b="1" dirty="0" smtClean="0">
                <a:latin typeface="Arial" pitchFamily="34" charset="0"/>
                <a:cs typeface="Arial" pitchFamily="34" charset="0"/>
              </a:rPr>
              <a:t>un virus</a:t>
            </a:r>
            <a:r>
              <a:rPr lang="fr-FR" sz="2400" dirty="0" smtClean="0">
                <a:latin typeface="Arial" pitchFamily="34" charset="0"/>
                <a:cs typeface="Arial" pitchFamily="34" charset="0"/>
              </a:rPr>
              <a:t> </a:t>
            </a:r>
            <a:r>
              <a:rPr lang="fr-FR" sz="2400" b="1" dirty="0" smtClean="0">
                <a:latin typeface="Arial" pitchFamily="34" charset="0"/>
                <a:cs typeface="Arial" pitchFamily="34" charset="0"/>
              </a:rPr>
              <a:t>oncogène</a:t>
            </a:r>
            <a:r>
              <a:rPr lang="fr-FR" sz="2400" dirty="0" smtClean="0">
                <a:latin typeface="Arial" pitchFamily="34" charset="0"/>
                <a:cs typeface="Arial" pitchFamily="34" charset="0"/>
              </a:rPr>
              <a:t>.</a:t>
            </a:r>
            <a:endParaRPr lang="fr-FR" sz="24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17693"/>
            <a:ext cx="8929718" cy="6740307"/>
          </a:xfrm>
          <a:prstGeom prst="rect">
            <a:avLst/>
          </a:prstGeom>
        </p:spPr>
        <p:txBody>
          <a:bodyPr wrap="square">
            <a:spAutoFit/>
          </a:bodyPr>
          <a:lstStyle/>
          <a:p>
            <a:r>
              <a:rPr lang="fr-FR" sz="2400" b="1" u="sng" dirty="0" smtClean="0">
                <a:latin typeface="Arial" pitchFamily="34" charset="0"/>
                <a:cs typeface="Arial" pitchFamily="34" charset="0"/>
              </a:rPr>
              <a:t>4° - les infections virales persistantes </a:t>
            </a:r>
          </a:p>
          <a:p>
            <a:r>
              <a:rPr lang="fr-FR" sz="2400" dirty="0" smtClean="0">
                <a:latin typeface="Arial" pitchFamily="34" charset="0"/>
                <a:cs typeface="Arial" pitchFamily="34" charset="0"/>
              </a:rPr>
              <a:t>   </a:t>
            </a:r>
          </a:p>
          <a:p>
            <a:r>
              <a:rPr lang="fr-FR" sz="2400" b="1" u="sng" dirty="0" smtClean="0">
                <a:latin typeface="Arial" pitchFamily="34" charset="0"/>
                <a:cs typeface="Arial" pitchFamily="34" charset="0"/>
              </a:rPr>
              <a:t>a - l'infection latente </a:t>
            </a:r>
          </a:p>
          <a:p>
            <a:r>
              <a:rPr lang="fr-FR" sz="2400" dirty="0" smtClean="0">
                <a:latin typeface="Arial" pitchFamily="34" charset="0"/>
                <a:cs typeface="Arial" pitchFamily="34" charset="0"/>
              </a:rPr>
              <a:t>la primo-infection aiguë guérit. </a:t>
            </a:r>
          </a:p>
          <a:p>
            <a:r>
              <a:rPr lang="fr-FR" sz="2400" b="1" dirty="0" smtClean="0">
                <a:latin typeface="Arial" pitchFamily="34" charset="0"/>
                <a:cs typeface="Arial" pitchFamily="34" charset="0"/>
              </a:rPr>
              <a:t>aucune particule virale</a:t>
            </a:r>
            <a:r>
              <a:rPr lang="fr-FR" sz="2400" dirty="0" smtClean="0">
                <a:latin typeface="Arial" pitchFamily="34" charset="0"/>
                <a:cs typeface="Arial" pitchFamily="34" charset="0"/>
              </a:rPr>
              <a:t> infectieuse ne peut être isolée bien que le virus soit encore présent dans l'organisme. </a:t>
            </a:r>
          </a:p>
          <a:p>
            <a:r>
              <a:rPr lang="fr-FR" sz="2400" b="1" dirty="0" smtClean="0">
                <a:latin typeface="Arial" pitchFamily="34" charset="0"/>
                <a:cs typeface="Arial" pitchFamily="34" charset="0"/>
              </a:rPr>
              <a:t> après stimuli</a:t>
            </a:r>
            <a:r>
              <a:rPr lang="fr-FR" sz="2400" dirty="0" smtClean="0">
                <a:latin typeface="Arial" pitchFamily="34" charset="0"/>
                <a:cs typeface="Arial" pitchFamily="34" charset="0"/>
              </a:rPr>
              <a:t>, le virus "caché" peut entrer dans une phase de </a:t>
            </a:r>
            <a:r>
              <a:rPr lang="fr-FR" sz="2400" b="1" dirty="0" smtClean="0">
                <a:latin typeface="Arial" pitchFamily="34" charset="0"/>
                <a:cs typeface="Arial" pitchFamily="34" charset="0"/>
              </a:rPr>
              <a:t>réactivation</a:t>
            </a:r>
            <a:r>
              <a:rPr lang="fr-FR" sz="2400" dirty="0" smtClean="0">
                <a:latin typeface="Arial" pitchFamily="34" charset="0"/>
                <a:cs typeface="Arial" pitchFamily="34" charset="0"/>
              </a:rPr>
              <a:t> et des particules virales infectieuses sont produites. </a:t>
            </a:r>
          </a:p>
          <a:p>
            <a:r>
              <a:rPr lang="fr-FR" sz="2400" dirty="0" smtClean="0">
                <a:latin typeface="Arial" pitchFamily="34" charset="0"/>
                <a:cs typeface="Arial" pitchFamily="34" charset="0"/>
              </a:rPr>
              <a:t>les </a:t>
            </a:r>
            <a:r>
              <a:rPr lang="fr-FR" sz="2400" i="1" dirty="0" err="1" smtClean="0">
                <a:latin typeface="Arial" pitchFamily="34" charset="0"/>
                <a:cs typeface="Arial" pitchFamily="34" charset="0"/>
              </a:rPr>
              <a:t>Herpesvirus</a:t>
            </a:r>
            <a:r>
              <a:rPr lang="fr-FR" sz="2400" dirty="0" smtClean="0">
                <a:latin typeface="Arial" pitchFamily="34" charset="0"/>
                <a:cs typeface="Arial" pitchFamily="34" charset="0"/>
              </a:rPr>
              <a:t> sont responsables d'infections virales latentes. </a:t>
            </a:r>
          </a:p>
          <a:p>
            <a:r>
              <a:rPr lang="fr-FR" sz="2400" i="1" dirty="0" smtClean="0">
                <a:latin typeface="Arial" pitchFamily="34" charset="0"/>
                <a:cs typeface="Arial" pitchFamily="34" charset="0"/>
              </a:rPr>
              <a:t>Une personne ayant une infection latente n'est contagieuse qu'au cours des périodes de réactivation. </a:t>
            </a:r>
          </a:p>
          <a:p>
            <a:r>
              <a:rPr lang="fr-FR" sz="2400" i="1" dirty="0" smtClean="0">
                <a:latin typeface="Arial" pitchFamily="34" charset="0"/>
                <a:cs typeface="Arial" pitchFamily="34" charset="0"/>
              </a:rPr>
              <a:t>    </a:t>
            </a:r>
          </a:p>
          <a:p>
            <a:r>
              <a:rPr lang="fr-FR" sz="2400" b="1" u="sng" dirty="0" smtClean="0">
                <a:latin typeface="Arial" pitchFamily="34" charset="0"/>
                <a:cs typeface="Arial" pitchFamily="34" charset="0"/>
              </a:rPr>
              <a:t>b - l'infection chronique </a:t>
            </a:r>
          </a:p>
          <a:p>
            <a:r>
              <a:rPr lang="fr-FR" sz="2400" dirty="0" smtClean="0">
                <a:latin typeface="Arial" pitchFamily="34" charset="0"/>
                <a:cs typeface="Arial" pitchFamily="34" charset="0"/>
              </a:rPr>
              <a:t>une infection chronique est caractérisée par la présence </a:t>
            </a:r>
            <a:r>
              <a:rPr lang="fr-FR" sz="2400" b="1" dirty="0" smtClean="0">
                <a:latin typeface="Arial" pitchFamily="34" charset="0"/>
                <a:cs typeface="Arial" pitchFamily="34" charset="0"/>
              </a:rPr>
              <a:t>continuelle</a:t>
            </a:r>
            <a:r>
              <a:rPr lang="fr-FR" sz="2400" dirty="0" smtClean="0">
                <a:latin typeface="Arial" pitchFamily="34" charset="0"/>
                <a:cs typeface="Arial" pitchFamily="34" charset="0"/>
              </a:rPr>
              <a:t> de virus, notamment dans le sang. </a:t>
            </a:r>
          </a:p>
          <a:p>
            <a:r>
              <a:rPr lang="fr-FR" sz="2400" i="1" dirty="0" smtClean="0">
                <a:latin typeface="Arial" pitchFamily="34" charset="0"/>
                <a:cs typeface="Arial" pitchFamily="34" charset="0"/>
              </a:rPr>
              <a:t>Une personne ayant une infection chronique peut transmettre le virus en permanence. </a:t>
            </a:r>
            <a:endParaRPr lang="fr-FR" sz="2400" i="1"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0" y="0"/>
            <a:ext cx="50006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sng" strike="noStrike" cap="none" normalizeH="0" baseline="0" dirty="0" smtClean="0">
                <a:ln>
                  <a:noFill/>
                </a:ln>
                <a:solidFill>
                  <a:schemeClr val="tx1"/>
                </a:solidFill>
                <a:effectLst/>
                <a:latin typeface="Arial" pitchFamily="34" charset="0"/>
                <a:cs typeface="Arial" pitchFamily="34" charset="0"/>
              </a:rPr>
              <a:t>Le cycle de multiplication</a:t>
            </a:r>
            <a:r>
              <a:rPr kumimoji="0" lang="fr-FR" sz="2400" b="1" i="0" u="none" strike="noStrike" cap="none" normalizeH="0" baseline="0" dirty="0" smtClean="0">
                <a:ln>
                  <a:noFill/>
                </a:ln>
                <a:solidFill>
                  <a:schemeClr val="tx1"/>
                </a:solidFill>
                <a:effectLst/>
                <a:latin typeface="Arial" pitchFamily="34" charset="0"/>
                <a:cs typeface="Arial" pitchFamily="34" charset="0"/>
              </a:rPr>
              <a:t>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3"/>
          <p:cNvSpPr/>
          <p:nvPr/>
        </p:nvSpPr>
        <p:spPr>
          <a:xfrm>
            <a:off x="428596" y="856357"/>
            <a:ext cx="6215106" cy="5262979"/>
          </a:xfrm>
          <a:prstGeom prst="rect">
            <a:avLst/>
          </a:prstGeom>
        </p:spPr>
        <p:txBody>
          <a:bodyPr wrap="square">
            <a:spAutoFit/>
          </a:bodyPr>
          <a:lstStyle/>
          <a:p>
            <a:pPr marL="457200" indent="-457200">
              <a:buFont typeface="+mj-lt"/>
              <a:buAutoNum type="arabicPeriod"/>
            </a:pPr>
            <a:r>
              <a:rPr lang="fr-FR" sz="2400" b="1" dirty="0" smtClean="0"/>
              <a:t> Fixation</a:t>
            </a:r>
          </a:p>
          <a:p>
            <a:pPr marL="457200" indent="-457200">
              <a:buFont typeface="+mj-lt"/>
              <a:buAutoNum type="arabicPeriod"/>
            </a:pPr>
            <a:endParaRPr lang="fr-FR" sz="2400" b="1" dirty="0" smtClean="0"/>
          </a:p>
          <a:p>
            <a:pPr marL="457200" indent="-457200">
              <a:buFont typeface="+mj-lt"/>
              <a:buAutoNum type="arabicPeriod"/>
            </a:pPr>
            <a:r>
              <a:rPr lang="fr-FR" sz="2400" b="1" dirty="0" smtClean="0"/>
              <a:t> pénétration</a:t>
            </a:r>
          </a:p>
          <a:p>
            <a:pPr marL="457200" indent="-457200">
              <a:buFont typeface="+mj-lt"/>
              <a:buAutoNum type="arabicPeriod"/>
            </a:pPr>
            <a:endParaRPr lang="fr-FR" sz="2400" b="1" dirty="0" smtClean="0"/>
          </a:p>
          <a:p>
            <a:pPr marL="457200" indent="-457200">
              <a:buFont typeface="+mj-lt"/>
              <a:buAutoNum type="arabicPeriod"/>
            </a:pPr>
            <a:r>
              <a:rPr lang="fr-FR" sz="2400" b="1" dirty="0" smtClean="0"/>
              <a:t>décapsidation</a:t>
            </a:r>
          </a:p>
          <a:p>
            <a:pPr marL="457200" indent="-457200">
              <a:buFont typeface="+mj-lt"/>
              <a:buAutoNum type="arabicPeriod"/>
            </a:pPr>
            <a:endParaRPr lang="fr-FR" sz="2400" b="1" dirty="0" smtClean="0"/>
          </a:p>
          <a:p>
            <a:pPr marL="457200" indent="-457200">
              <a:buFont typeface="+mj-lt"/>
              <a:buAutoNum type="arabicPeriod"/>
            </a:pPr>
            <a:r>
              <a:rPr lang="fr-FR" sz="2400" b="1" dirty="0" smtClean="0"/>
              <a:t> expression du génome :</a:t>
            </a:r>
          </a:p>
          <a:p>
            <a:pPr marL="457200" indent="-457200"/>
            <a:r>
              <a:rPr lang="fr-FR" sz="2400" b="1" dirty="0" smtClean="0"/>
              <a:t>-&gt;  </a:t>
            </a:r>
            <a:r>
              <a:rPr lang="fr-FR" sz="2400" b="1" i="1" dirty="0" smtClean="0"/>
              <a:t>enzymes </a:t>
            </a:r>
            <a:r>
              <a:rPr lang="fr-FR" sz="2400" dirty="0" smtClean="0"/>
              <a:t>réplication du génome</a:t>
            </a:r>
          </a:p>
          <a:p>
            <a:pPr marL="457200" indent="-457200"/>
            <a:r>
              <a:rPr lang="fr-FR" sz="2400" b="1" dirty="0" smtClean="0"/>
              <a:t>-&gt; </a:t>
            </a:r>
            <a:r>
              <a:rPr lang="fr-FR" sz="2400" b="1" i="1" dirty="0" smtClean="0"/>
              <a:t>protéines de capside et d’enveloppe</a:t>
            </a:r>
          </a:p>
          <a:p>
            <a:pPr marL="457200" indent="-457200">
              <a:buFont typeface="+mj-lt"/>
              <a:buAutoNum type="arabicPeriod"/>
            </a:pPr>
            <a:endParaRPr lang="fr-FR" sz="2400" b="1" dirty="0" smtClean="0"/>
          </a:p>
          <a:p>
            <a:pPr marL="457200" indent="-457200"/>
            <a:r>
              <a:rPr lang="fr-FR" sz="2400" b="1" dirty="0" smtClean="0"/>
              <a:t>5. 	assemblage des nucléocapsides</a:t>
            </a:r>
          </a:p>
          <a:p>
            <a:pPr marL="457200" indent="-457200">
              <a:buFont typeface="+mj-lt"/>
              <a:buAutoNum type="arabicPeriod"/>
            </a:pPr>
            <a:endParaRPr lang="fr-FR" sz="2400" b="1" dirty="0" smtClean="0"/>
          </a:p>
          <a:p>
            <a:pPr marL="457200" indent="-457200"/>
            <a:r>
              <a:rPr lang="fr-FR" sz="2400" b="1" dirty="0" smtClean="0"/>
              <a:t>6.	 libération des virions</a:t>
            </a:r>
          </a:p>
          <a:p>
            <a:pPr algn="just"/>
            <a:endParaRPr lang="fr-FR" sz="2400" b="1" dirty="0" smtClean="0">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Fassi Fihri\Bureau\D1-I-6(2006)[1].gif"/>
          <p:cNvPicPr>
            <a:picLocks noChangeAspect="1" noChangeArrowheads="1"/>
          </p:cNvPicPr>
          <p:nvPr/>
        </p:nvPicPr>
        <p:blipFill>
          <a:blip r:embed="rId2"/>
          <a:srcRect/>
          <a:stretch>
            <a:fillRect/>
          </a:stretch>
        </p:blipFill>
        <p:spPr bwMode="auto">
          <a:xfrm>
            <a:off x="1643042" y="0"/>
            <a:ext cx="5372100"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0"/>
            <a:ext cx="7786742" cy="6001643"/>
          </a:xfrm>
          <a:prstGeom prst="rect">
            <a:avLst/>
          </a:prstGeom>
        </p:spPr>
        <p:txBody>
          <a:bodyPr wrap="square">
            <a:spAutoFit/>
          </a:bodyPr>
          <a:lstStyle/>
          <a:p>
            <a:r>
              <a:rPr lang="fr-FR" sz="2400" b="1" dirty="0" smtClean="0">
                <a:latin typeface="Arial" pitchFamily="34" charset="0"/>
                <a:cs typeface="Arial" pitchFamily="34" charset="0"/>
              </a:rPr>
              <a:t>Attachement</a:t>
            </a:r>
          </a:p>
          <a:p>
            <a:endParaRPr lang="fr-FR" sz="2400" b="1" dirty="0" smtClean="0">
              <a:latin typeface="Arial" pitchFamily="34" charset="0"/>
              <a:cs typeface="Arial" pitchFamily="34" charset="0"/>
            </a:endParaRPr>
          </a:p>
          <a:p>
            <a:r>
              <a:rPr lang="fr-FR" sz="2400" dirty="0" smtClean="0">
                <a:latin typeface="Arial" pitchFamily="34" charset="0"/>
                <a:cs typeface="Arial" pitchFamily="34" charset="0"/>
              </a:rPr>
              <a:t>l'</a:t>
            </a:r>
            <a:r>
              <a:rPr lang="fr-FR" sz="2400" b="1" dirty="0" smtClean="0">
                <a:latin typeface="Arial" pitchFamily="34" charset="0"/>
                <a:cs typeface="Arial" pitchFamily="34" charset="0"/>
              </a:rPr>
              <a:t>ATTACHEMENT</a:t>
            </a:r>
            <a:r>
              <a:rPr lang="fr-FR" sz="2400" dirty="0" smtClean="0">
                <a:latin typeface="Arial" pitchFamily="34" charset="0"/>
                <a:cs typeface="Arial" pitchFamily="34" charset="0"/>
              </a:rPr>
              <a:t> de la surface virale sur la surface cellulaire. Il se fait donc par des </a:t>
            </a:r>
            <a:r>
              <a:rPr lang="fr-FR" sz="2400" dirty="0" smtClean="0">
                <a:solidFill>
                  <a:srgbClr val="FF0000"/>
                </a:solidFill>
                <a:latin typeface="Arial" pitchFamily="34" charset="0"/>
                <a:cs typeface="Arial" pitchFamily="34" charset="0"/>
              </a:rPr>
              <a:t>protéines de la capside pour les virus nus</a:t>
            </a:r>
            <a:r>
              <a:rPr lang="fr-FR" sz="2400" dirty="0" smtClean="0">
                <a:latin typeface="Arial" pitchFamily="34" charset="0"/>
                <a:cs typeface="Arial" pitchFamily="34" charset="0"/>
              </a:rPr>
              <a:t>, </a:t>
            </a:r>
            <a:r>
              <a:rPr lang="fr-FR" sz="2400" dirty="0" smtClean="0">
                <a:solidFill>
                  <a:srgbClr val="FF0000"/>
                </a:solidFill>
                <a:latin typeface="Arial" pitchFamily="34" charset="0"/>
                <a:cs typeface="Arial" pitchFamily="34" charset="0"/>
              </a:rPr>
              <a:t>par des glycoprotéines du péplos pour les virus à péplos</a:t>
            </a:r>
            <a:r>
              <a:rPr lang="fr-FR" sz="2400" dirty="0" smtClean="0">
                <a:latin typeface="Arial" pitchFamily="34" charset="0"/>
                <a:cs typeface="Arial" pitchFamily="34" charset="0"/>
              </a:rPr>
              <a:t>. </a:t>
            </a:r>
          </a:p>
          <a:p>
            <a:endParaRPr lang="fr-FR" sz="2400" dirty="0" smtClean="0">
              <a:latin typeface="Arial" pitchFamily="34" charset="0"/>
              <a:cs typeface="Arial" pitchFamily="34" charset="0"/>
            </a:endParaRPr>
          </a:p>
          <a:p>
            <a:r>
              <a:rPr lang="fr-FR" sz="2400" dirty="0" smtClean="0">
                <a:latin typeface="Arial" pitchFamily="34" charset="0"/>
                <a:cs typeface="Arial" pitchFamily="34" charset="0"/>
              </a:rPr>
              <a:t>Ces protéines ou glycoprotéines s'attachent à des </a:t>
            </a:r>
            <a:r>
              <a:rPr lang="fr-FR" sz="2400" b="1" dirty="0" smtClean="0">
                <a:latin typeface="Arial" pitchFamily="34" charset="0"/>
                <a:cs typeface="Arial" pitchFamily="34" charset="0"/>
              </a:rPr>
              <a:t>récepteurs</a:t>
            </a:r>
            <a:r>
              <a:rPr lang="fr-FR" sz="2400" dirty="0" smtClean="0">
                <a:latin typeface="Arial" pitchFamily="34" charset="0"/>
                <a:cs typeface="Arial" pitchFamily="34" charset="0"/>
              </a:rPr>
              <a:t> situés sur la membrane cytoplasmique de la cellule hôte.</a:t>
            </a:r>
          </a:p>
          <a:p>
            <a:endParaRPr lang="fr-FR" sz="2400" dirty="0" smtClean="0">
              <a:latin typeface="Arial" pitchFamily="34" charset="0"/>
              <a:cs typeface="Arial" pitchFamily="34" charset="0"/>
            </a:endParaRPr>
          </a:p>
          <a:p>
            <a:r>
              <a:rPr lang="fr-FR" sz="2400" dirty="0" smtClean="0">
                <a:latin typeface="Arial" pitchFamily="34" charset="0"/>
                <a:cs typeface="Arial" pitchFamily="34" charset="0"/>
              </a:rPr>
              <a:t>Ce besoin de récepteurs cellulaires de la membrane cytoplasmique pour les virus explique qu'un virus donné ne peut infecter qu'un nombre restreint d'espèces animales (tropisme d'hôte) avec des tropismes tissulaires et cellulaires précis.</a:t>
            </a:r>
            <a:endParaRPr lang="fr-FR" sz="24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C:\Documents and Settings\Fassi Fihri\Mes documents\virologie\Multiplication des virus_fichiers\m6ligand.gif"/>
          <p:cNvPicPr>
            <a:picLocks noChangeAspect="1" noChangeArrowheads="1"/>
          </p:cNvPicPr>
          <p:nvPr/>
        </p:nvPicPr>
        <p:blipFill>
          <a:blip r:embed="rId2"/>
          <a:srcRect/>
          <a:stretch>
            <a:fillRect/>
          </a:stretch>
        </p:blipFill>
        <p:spPr bwMode="auto">
          <a:xfrm>
            <a:off x="1714480" y="785794"/>
            <a:ext cx="5715040" cy="547843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0"/>
            <a:ext cx="8501090" cy="4524315"/>
          </a:xfrm>
          <a:prstGeom prst="rect">
            <a:avLst/>
          </a:prstGeom>
        </p:spPr>
        <p:txBody>
          <a:bodyPr wrap="square">
            <a:spAutoFit/>
          </a:bodyPr>
          <a:lstStyle/>
          <a:p>
            <a:r>
              <a:rPr lang="fr-FR" sz="2400" b="1" u="sng" dirty="0" smtClean="0">
                <a:latin typeface="Arial" pitchFamily="34" charset="0"/>
                <a:cs typeface="Arial" pitchFamily="34" charset="0"/>
              </a:rPr>
              <a:t>la pénétration</a:t>
            </a:r>
          </a:p>
          <a:p>
            <a:r>
              <a:rPr lang="fr-FR" sz="2400" dirty="0" smtClean="0">
                <a:latin typeface="Arial" pitchFamily="34" charset="0"/>
                <a:cs typeface="Arial" pitchFamily="34" charset="0"/>
              </a:rPr>
              <a:t> </a:t>
            </a:r>
          </a:p>
          <a:p>
            <a:r>
              <a:rPr lang="fr-FR" sz="2400" dirty="0" smtClean="0">
                <a:latin typeface="Arial" pitchFamily="34" charset="0"/>
                <a:cs typeface="Arial" pitchFamily="34" charset="0"/>
              </a:rPr>
              <a:t>Selon que le virus est </a:t>
            </a:r>
            <a:r>
              <a:rPr lang="fr-FR" sz="2400" b="1" dirty="0" smtClean="0">
                <a:latin typeface="Arial" pitchFamily="34" charset="0"/>
                <a:cs typeface="Arial" pitchFamily="34" charset="0"/>
              </a:rPr>
              <a:t>nu</a:t>
            </a:r>
            <a:r>
              <a:rPr lang="fr-FR" sz="2400" dirty="0" smtClean="0">
                <a:latin typeface="Arial" pitchFamily="34" charset="0"/>
                <a:cs typeface="Arial" pitchFamily="34" charset="0"/>
              </a:rPr>
              <a:t> ou </a:t>
            </a:r>
            <a:r>
              <a:rPr lang="fr-FR" sz="2400" b="1" dirty="0" smtClean="0">
                <a:latin typeface="Arial" pitchFamily="34" charset="0"/>
                <a:cs typeface="Arial" pitchFamily="34" charset="0"/>
              </a:rPr>
              <a:t>enveloppé</a:t>
            </a:r>
            <a:r>
              <a:rPr lang="fr-FR" sz="2400" dirty="0" smtClean="0">
                <a:latin typeface="Arial" pitchFamily="34" charset="0"/>
                <a:cs typeface="Arial" pitchFamily="34" charset="0"/>
              </a:rPr>
              <a:t>, plusieurs mécanismes sont possibles : </a:t>
            </a:r>
          </a:p>
          <a:p>
            <a:endParaRPr lang="fr-FR" sz="2400" dirty="0" smtClean="0">
              <a:latin typeface="Arial" pitchFamily="34" charset="0"/>
              <a:cs typeface="Arial" pitchFamily="34" charset="0"/>
            </a:endParaRPr>
          </a:p>
          <a:p>
            <a:r>
              <a:rPr lang="fr-FR" sz="2400" b="1" u="sng" dirty="0" smtClean="0">
                <a:latin typeface="Arial" pitchFamily="34" charset="0"/>
                <a:cs typeface="Arial" pitchFamily="34" charset="0"/>
              </a:rPr>
              <a:t> a/ pénétration directe du génome</a:t>
            </a:r>
          </a:p>
          <a:p>
            <a:r>
              <a:rPr lang="fr-FR" sz="2400" dirty="0" smtClean="0">
                <a:latin typeface="Arial" pitchFamily="34" charset="0"/>
                <a:cs typeface="Arial" pitchFamily="34" charset="0"/>
              </a:rPr>
              <a:t> </a:t>
            </a:r>
          </a:p>
          <a:p>
            <a:r>
              <a:rPr lang="fr-FR" sz="2400" dirty="0" smtClean="0">
                <a:latin typeface="Arial" pitchFamily="34" charset="0"/>
                <a:cs typeface="Arial" pitchFamily="34" charset="0"/>
              </a:rPr>
              <a:t>le procédé est peu courant. Il est utilisé par les </a:t>
            </a:r>
            <a:r>
              <a:rPr lang="fr-FR" sz="2400" i="1" dirty="0" err="1" smtClean="0">
                <a:latin typeface="Arial" pitchFamily="34" charset="0"/>
                <a:cs typeface="Arial" pitchFamily="34" charset="0"/>
              </a:rPr>
              <a:t>Picornavirus</a:t>
            </a:r>
            <a:r>
              <a:rPr lang="fr-FR" sz="2400" i="1" dirty="0" smtClean="0">
                <a:latin typeface="Arial" pitchFamily="34" charset="0"/>
                <a:cs typeface="Arial" pitchFamily="34" charset="0"/>
              </a:rPr>
              <a:t> : </a:t>
            </a:r>
            <a:endParaRPr lang="fr-FR" sz="2400" dirty="0" smtClean="0">
              <a:latin typeface="Arial" pitchFamily="34" charset="0"/>
              <a:cs typeface="Arial" pitchFamily="34" charset="0"/>
            </a:endParaRPr>
          </a:p>
          <a:p>
            <a:r>
              <a:rPr lang="fr-FR" sz="2400" dirty="0" smtClean="0">
                <a:latin typeface="Arial" pitchFamily="34" charset="0"/>
                <a:cs typeface="Arial" pitchFamily="34" charset="0"/>
              </a:rPr>
              <a:t>la fixation au récepteur cellulaire déstabilise la capside fermement attachée à la membrane plasmique. </a:t>
            </a:r>
          </a:p>
          <a:p>
            <a:r>
              <a:rPr lang="fr-FR" sz="2400" dirty="0" smtClean="0">
                <a:latin typeface="Arial" pitchFamily="34" charset="0"/>
                <a:cs typeface="Arial" pitchFamily="34" charset="0"/>
              </a:rPr>
              <a:t>le génome s'en échappe et pénètre directement dans le cytoplasme. </a:t>
            </a:r>
            <a:endParaRPr lang="fr-FR" sz="2400" dirty="0">
              <a:latin typeface="Arial" pitchFamily="34" charset="0"/>
              <a:cs typeface="Arial" pitchFamily="34" charset="0"/>
            </a:endParaRPr>
          </a:p>
        </p:txBody>
      </p:sp>
      <p:pic>
        <p:nvPicPr>
          <p:cNvPr id="43010" name="Picture 2" descr="C:\Documents and Settings\Fassi Fihri\Mes documents\virologie\Multiplication des virus_fichiers\m7pene.gif"/>
          <p:cNvPicPr>
            <a:picLocks noChangeAspect="1" noChangeArrowheads="1"/>
          </p:cNvPicPr>
          <p:nvPr/>
        </p:nvPicPr>
        <p:blipFill>
          <a:blip r:embed="rId2"/>
          <a:srcRect/>
          <a:stretch>
            <a:fillRect/>
          </a:stretch>
        </p:blipFill>
        <p:spPr bwMode="auto">
          <a:xfrm>
            <a:off x="1857356" y="4571984"/>
            <a:ext cx="5572164" cy="228601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0" y="357166"/>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400" b="1" u="sng" dirty="0" smtClean="0">
                <a:latin typeface="Arial" pitchFamily="34" charset="0"/>
                <a:cs typeface="Arial" pitchFamily="34" charset="0"/>
              </a:rPr>
              <a:t>b/ </a:t>
            </a:r>
            <a:r>
              <a:rPr lang="fr-FR" sz="2400" b="1" u="sng" dirty="0" err="1" smtClean="0">
                <a:latin typeface="Arial" pitchFamily="34" charset="0"/>
                <a:cs typeface="Arial" pitchFamily="34" charset="0"/>
              </a:rPr>
              <a:t>endocytose</a:t>
            </a:r>
            <a:r>
              <a:rPr lang="fr-FR" sz="2400" b="1" u="sng" dirty="0" smtClean="0">
                <a:latin typeface="Arial" pitchFamily="34" charset="0"/>
                <a:cs typeface="Arial" pitchFamily="34" charset="0"/>
              </a:rPr>
              <a:t> seule</a:t>
            </a:r>
          </a:p>
          <a:p>
            <a:r>
              <a:rPr lang="fr-FR" sz="2400" dirty="0" smtClean="0">
                <a:latin typeface="Arial" pitchFamily="34" charset="0"/>
                <a:cs typeface="Arial" pitchFamily="34" charset="0"/>
              </a:rPr>
              <a:t> </a:t>
            </a:r>
          </a:p>
          <a:p>
            <a:r>
              <a:rPr lang="fr-FR" sz="2400" dirty="0" smtClean="0">
                <a:latin typeface="Arial" pitchFamily="34" charset="0"/>
                <a:cs typeface="Arial" pitchFamily="34" charset="0"/>
              </a:rPr>
              <a:t>Ce mécanisme est commun aux virus nus et enveloppés. </a:t>
            </a:r>
          </a:p>
          <a:p>
            <a:r>
              <a:rPr lang="fr-FR" sz="2400" dirty="0" smtClean="0">
                <a:latin typeface="Arial" pitchFamily="34" charset="0"/>
                <a:cs typeface="Arial" pitchFamily="34" charset="0"/>
              </a:rPr>
              <a:t>Quand un ligand se fixe à son récepteur, il est </a:t>
            </a:r>
            <a:r>
              <a:rPr lang="fr-FR" sz="2400" dirty="0" err="1" smtClean="0">
                <a:latin typeface="Arial" pitchFamily="34" charset="0"/>
                <a:cs typeface="Arial" pitchFamily="34" charset="0"/>
              </a:rPr>
              <a:t>endocyté</a:t>
            </a:r>
            <a:r>
              <a:rPr lang="fr-FR" sz="2400" dirty="0" smtClean="0">
                <a:latin typeface="Arial" pitchFamily="34" charset="0"/>
                <a:cs typeface="Arial" pitchFamily="34" charset="0"/>
              </a:rPr>
              <a:t>. Le virion subit le même traitement : </a:t>
            </a:r>
          </a:p>
          <a:p>
            <a:r>
              <a:rPr lang="fr-FR" sz="2400" dirty="0" smtClean="0">
                <a:latin typeface="Arial" pitchFamily="34" charset="0"/>
                <a:cs typeface="Arial" pitchFamily="34" charset="0"/>
              </a:rPr>
              <a:t>il n'est pas pour autant dans le cytoplasme mais </a:t>
            </a:r>
            <a:r>
              <a:rPr lang="fr-FR" sz="2400" b="1" dirty="0" smtClean="0">
                <a:latin typeface="Arial" pitchFamily="34" charset="0"/>
                <a:cs typeface="Arial" pitchFamily="34" charset="0"/>
              </a:rPr>
              <a:t>à l'intérieur</a:t>
            </a:r>
            <a:r>
              <a:rPr lang="fr-FR" sz="2400" dirty="0" smtClean="0">
                <a:latin typeface="Arial" pitchFamily="34" charset="0"/>
                <a:cs typeface="Arial" pitchFamily="34" charset="0"/>
              </a:rPr>
              <a:t> </a:t>
            </a:r>
            <a:r>
              <a:rPr lang="fr-FR" sz="2400" b="1" dirty="0" smtClean="0">
                <a:latin typeface="Arial" pitchFamily="34" charset="0"/>
                <a:cs typeface="Arial" pitchFamily="34" charset="0"/>
              </a:rPr>
              <a:t>d'une vésicule</a:t>
            </a:r>
            <a:r>
              <a:rPr lang="fr-FR" sz="2400" dirty="0" smtClean="0">
                <a:latin typeface="Arial" pitchFamily="34" charset="0"/>
                <a:cs typeface="Arial" pitchFamily="34" charset="0"/>
              </a:rPr>
              <a:t> dont il doit s'échapper, soit par rupture de l'</a:t>
            </a:r>
            <a:r>
              <a:rPr lang="fr-FR" sz="2400" dirty="0" err="1" smtClean="0">
                <a:latin typeface="Arial" pitchFamily="34" charset="0"/>
                <a:cs typeface="Arial" pitchFamily="34" charset="0"/>
              </a:rPr>
              <a:t>endosome</a:t>
            </a:r>
            <a:r>
              <a:rPr lang="fr-FR" sz="2400" dirty="0" smtClean="0">
                <a:latin typeface="Arial" pitchFamily="34" charset="0"/>
                <a:cs typeface="Arial" pitchFamily="34" charset="0"/>
              </a:rPr>
              <a:t>, soit par franchissement de la membrane vésiculaire par le génome (cas du virus poliomyélitique). </a:t>
            </a:r>
            <a:endParaRPr lang="fr-FR" sz="2400" dirty="0">
              <a:latin typeface="Arial" pitchFamily="34" charset="0"/>
              <a:cs typeface="Arial" pitchFamily="34" charset="0"/>
            </a:endParaRPr>
          </a:p>
        </p:txBody>
      </p:sp>
      <p:pic>
        <p:nvPicPr>
          <p:cNvPr id="44034" name="Picture 2" descr="C:\Documents and Settings\Fassi Fihri\Mes documents\virologie\Multiplication des virus_fichiers\m7endo.gif"/>
          <p:cNvPicPr>
            <a:picLocks noChangeAspect="1" noChangeArrowheads="1"/>
          </p:cNvPicPr>
          <p:nvPr/>
        </p:nvPicPr>
        <p:blipFill>
          <a:blip r:embed="rId2"/>
          <a:srcRect/>
          <a:stretch>
            <a:fillRect/>
          </a:stretch>
        </p:blipFill>
        <p:spPr bwMode="auto">
          <a:xfrm>
            <a:off x="928662" y="4071942"/>
            <a:ext cx="7274099" cy="245349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ChangeArrowheads="1"/>
          </p:cNvSpPr>
          <p:nvPr/>
        </p:nvSpPr>
        <p:spPr bwMode="auto">
          <a:xfrm>
            <a:off x="0" y="428604"/>
            <a:ext cx="9217588" cy="378565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1" i="0" u="sng" strike="noStrike" cap="none" normalizeH="0" baseline="0" dirty="0" smtClean="0">
                <a:ln>
                  <a:noFill/>
                </a:ln>
                <a:solidFill>
                  <a:schemeClr val="tx1"/>
                </a:solidFill>
                <a:effectLst/>
                <a:latin typeface="Arial" pitchFamily="34" charset="0"/>
                <a:cs typeface="Arial" pitchFamily="34" charset="0"/>
              </a:rPr>
              <a:t>c/ fusion avec la membrane plasmique</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Ce mécanisme est propre aux virus enveloppés car il requiert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l'intervention d'une autre glycoprotéine virale : </a:t>
            </a:r>
            <a:r>
              <a:rPr kumimoji="0" lang="fr-FR" sz="2400" b="1" i="0" u="none" strike="noStrike" cap="none" normalizeH="0" baseline="0" dirty="0" smtClean="0">
                <a:ln>
                  <a:noFill/>
                </a:ln>
                <a:solidFill>
                  <a:schemeClr val="tx1"/>
                </a:solidFill>
                <a:effectLst/>
                <a:latin typeface="Arial" pitchFamily="34" charset="0"/>
                <a:cs typeface="Arial" pitchFamily="34" charset="0"/>
              </a:rPr>
              <a:t>la protéine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 de fusion</a:t>
            </a:r>
            <a:r>
              <a:rPr kumimoji="0" lang="fr-FR" sz="2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on appelle </a:t>
            </a:r>
            <a:r>
              <a:rPr kumimoji="0" lang="fr-FR" sz="2400" b="1" i="0" u="none" strike="noStrike" cap="none" normalizeH="0" baseline="0" dirty="0" smtClean="0">
                <a:ln>
                  <a:noFill/>
                </a:ln>
                <a:solidFill>
                  <a:schemeClr val="tx1"/>
                </a:solidFill>
                <a:effectLst/>
                <a:latin typeface="Arial" pitchFamily="34" charset="0"/>
                <a:cs typeface="Arial" pitchFamily="34" charset="0"/>
              </a:rPr>
              <a:t>récepteur</a:t>
            </a:r>
            <a:r>
              <a:rPr kumimoji="0" lang="fr-FR" sz="2400" b="0" i="0" u="none" strike="noStrike" cap="none" normalizeH="0" baseline="0" dirty="0" smtClean="0">
                <a:ln>
                  <a:noFill/>
                </a:ln>
                <a:solidFill>
                  <a:schemeClr val="tx1"/>
                </a:solidFill>
                <a:effectLst/>
                <a:latin typeface="Arial" pitchFamily="34" charset="0"/>
                <a:cs typeface="Arial" pitchFamily="34" charset="0"/>
              </a:rPr>
              <a:t> la structure cellulaire d'attachement primaire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et </a:t>
            </a:r>
            <a:r>
              <a:rPr kumimoji="0" lang="fr-FR" sz="2400" b="1" i="0" u="none" strike="noStrike" cap="none" normalizeH="0" baseline="0" dirty="0" smtClean="0">
                <a:ln>
                  <a:noFill/>
                </a:ln>
                <a:solidFill>
                  <a:schemeClr val="tx1"/>
                </a:solidFill>
                <a:effectLst/>
                <a:latin typeface="Arial" pitchFamily="34" charset="0"/>
                <a:cs typeface="Arial" pitchFamily="34" charset="0"/>
              </a:rPr>
              <a:t>corécepteur</a:t>
            </a:r>
            <a:r>
              <a:rPr kumimoji="0" lang="fr-FR" sz="2400" b="0" i="0" u="none" strike="noStrike" cap="none" normalizeH="0" baseline="0" dirty="0" smtClean="0">
                <a:ln>
                  <a:noFill/>
                </a:ln>
                <a:solidFill>
                  <a:schemeClr val="tx1"/>
                </a:solidFill>
                <a:effectLst/>
                <a:latin typeface="Arial" pitchFamily="34" charset="0"/>
                <a:cs typeface="Arial" pitchFamily="34" charset="0"/>
              </a:rPr>
              <a:t> la structure cellulaire d'attachement secondaire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nécessaire pour l'étape de fusion.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L'enveloppe fusionne avec la membrane cytoplasmique et libère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la nucléocapside dans le cytoplasme. </a:t>
            </a:r>
          </a:p>
        </p:txBody>
      </p:sp>
      <p:pic>
        <p:nvPicPr>
          <p:cNvPr id="45061" name="Picture 5" descr="C:\Documents and Settings\Fassi Fihri\Mes documents\virologie\Multiplication des virus_fichiers\m7fusion.gif"/>
          <p:cNvPicPr>
            <a:picLocks noChangeAspect="1" noChangeArrowheads="1"/>
          </p:cNvPicPr>
          <p:nvPr/>
        </p:nvPicPr>
        <p:blipFill>
          <a:blip r:embed="rId2"/>
          <a:srcRect/>
          <a:stretch>
            <a:fillRect/>
          </a:stretch>
        </p:blipFill>
        <p:spPr bwMode="auto">
          <a:xfrm>
            <a:off x="428596" y="4429132"/>
            <a:ext cx="8077740" cy="1743079"/>
          </a:xfrm>
          <a:prstGeom prst="rect">
            <a:avLst/>
          </a:prstGeom>
          <a:noFill/>
        </p:spPr>
      </p:pic>
      <p:pic>
        <p:nvPicPr>
          <p:cNvPr id="4" name="Image 3" descr="mcourslogo.jpg"/>
          <p:cNvPicPr>
            <a:picLocks noChangeAspect="1"/>
          </p:cNvPicPr>
          <p:nvPr/>
        </p:nvPicPr>
        <p:blipFill>
          <a:blip r:embed="rId3"/>
          <a:stretch>
            <a:fillRect/>
          </a:stretch>
        </p:blipFill>
        <p:spPr>
          <a:xfrm>
            <a:off x="4686300" y="0"/>
            <a:ext cx="4457700" cy="50004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7166"/>
            <a:ext cx="8786842" cy="4154984"/>
          </a:xfrm>
          <a:prstGeom prst="rect">
            <a:avLst/>
          </a:prstGeom>
        </p:spPr>
        <p:txBody>
          <a:bodyPr wrap="square">
            <a:spAutoFit/>
          </a:bodyPr>
          <a:lstStyle/>
          <a:p>
            <a:r>
              <a:rPr lang="fr-FR" sz="2400" b="1" u="sng" dirty="0" smtClean="0">
                <a:latin typeface="Arial" pitchFamily="34" charset="0"/>
                <a:cs typeface="Arial" pitchFamily="34" charset="0"/>
              </a:rPr>
              <a:t>d/ </a:t>
            </a:r>
            <a:r>
              <a:rPr lang="fr-FR" sz="2400" b="1" u="sng" dirty="0" err="1" smtClean="0">
                <a:latin typeface="Arial" pitchFamily="34" charset="0"/>
                <a:cs typeface="Arial" pitchFamily="34" charset="0"/>
              </a:rPr>
              <a:t>endocytose</a:t>
            </a:r>
            <a:r>
              <a:rPr lang="fr-FR" sz="2400" b="1" u="sng" dirty="0" smtClean="0">
                <a:latin typeface="Arial" pitchFamily="34" charset="0"/>
                <a:cs typeface="Arial" pitchFamily="34" charset="0"/>
              </a:rPr>
              <a:t> puis fusion avec la membrane de l'</a:t>
            </a:r>
            <a:r>
              <a:rPr lang="fr-FR" sz="2400" b="1" u="sng" dirty="0" err="1" smtClean="0">
                <a:latin typeface="Arial" pitchFamily="34" charset="0"/>
                <a:cs typeface="Arial" pitchFamily="34" charset="0"/>
              </a:rPr>
              <a:t>endocyte</a:t>
            </a:r>
            <a:endParaRPr lang="fr-FR" sz="2400" b="1" u="sng" dirty="0" smtClean="0">
              <a:latin typeface="Arial" pitchFamily="34" charset="0"/>
              <a:cs typeface="Arial" pitchFamily="34" charset="0"/>
            </a:endParaRPr>
          </a:p>
          <a:p>
            <a:r>
              <a:rPr lang="fr-FR" sz="2400" dirty="0" smtClean="0">
                <a:latin typeface="Arial" pitchFamily="34" charset="0"/>
                <a:cs typeface="Arial" pitchFamily="34" charset="0"/>
              </a:rPr>
              <a:t> </a:t>
            </a:r>
          </a:p>
          <a:p>
            <a:r>
              <a:rPr lang="fr-FR" sz="2400" dirty="0" smtClean="0">
                <a:latin typeface="Arial" pitchFamily="34" charset="0"/>
                <a:cs typeface="Arial" pitchFamily="34" charset="0"/>
              </a:rPr>
              <a:t>Ce mécanisme est également propre aux virus enveloppés. </a:t>
            </a:r>
          </a:p>
          <a:p>
            <a:r>
              <a:rPr lang="fr-FR" sz="2400" dirty="0" smtClean="0">
                <a:latin typeface="Arial" pitchFamily="34" charset="0"/>
                <a:cs typeface="Arial" pitchFamily="34" charset="0"/>
              </a:rPr>
              <a:t>La fixation du virus aux récepteurs cellulaires déclenche l'</a:t>
            </a:r>
            <a:r>
              <a:rPr lang="fr-FR" sz="2400" dirty="0" err="1" smtClean="0">
                <a:latin typeface="Arial" pitchFamily="34" charset="0"/>
                <a:cs typeface="Arial" pitchFamily="34" charset="0"/>
              </a:rPr>
              <a:t>endocytose</a:t>
            </a:r>
            <a:r>
              <a:rPr lang="fr-FR" sz="2400" dirty="0" smtClean="0">
                <a:latin typeface="Arial" pitchFamily="34" charset="0"/>
                <a:cs typeface="Arial" pitchFamily="34" charset="0"/>
              </a:rPr>
              <a:t> et le virus se retrouve captif dans la vésicule d'</a:t>
            </a:r>
            <a:r>
              <a:rPr lang="fr-FR" sz="2400" dirty="0" err="1" smtClean="0">
                <a:latin typeface="Arial" pitchFamily="34" charset="0"/>
                <a:cs typeface="Arial" pitchFamily="34" charset="0"/>
              </a:rPr>
              <a:t>endocytose</a:t>
            </a:r>
            <a:r>
              <a:rPr lang="fr-FR" sz="2400" dirty="0" smtClean="0">
                <a:latin typeface="Arial" pitchFamily="34" charset="0"/>
                <a:cs typeface="Arial" pitchFamily="34" charset="0"/>
              </a:rPr>
              <a:t> : </a:t>
            </a:r>
          </a:p>
          <a:p>
            <a:r>
              <a:rPr lang="fr-FR" sz="2400" b="1" dirty="0" smtClean="0">
                <a:latin typeface="Arial" pitchFamily="34" charset="0"/>
                <a:cs typeface="Arial" pitchFamily="34" charset="0"/>
              </a:rPr>
              <a:t>l'acidification du contenu de la vésicule d'</a:t>
            </a:r>
            <a:r>
              <a:rPr lang="fr-FR" sz="2400" b="1" dirty="0" err="1" smtClean="0">
                <a:latin typeface="Arial" pitchFamily="34" charset="0"/>
                <a:cs typeface="Arial" pitchFamily="34" charset="0"/>
              </a:rPr>
              <a:t>endocytose</a:t>
            </a:r>
            <a:r>
              <a:rPr lang="fr-FR" sz="2400" b="1" dirty="0" smtClean="0">
                <a:latin typeface="Arial" pitchFamily="34" charset="0"/>
                <a:cs typeface="Arial" pitchFamily="34" charset="0"/>
              </a:rPr>
              <a:t> révèle les régions hydrophobes des spicules virales qui, en s'implantant dans la membrane vésiculaire, permettent la fusion de l'enveloppe et de la membrane : la nucléocapside est libérée dans le cytoplasme</a:t>
            </a:r>
            <a:endParaRPr lang="fr-FR" sz="2400" b="1" dirty="0">
              <a:latin typeface="Arial" pitchFamily="34" charset="0"/>
              <a:cs typeface="Arial" pitchFamily="34" charset="0"/>
            </a:endParaRPr>
          </a:p>
        </p:txBody>
      </p:sp>
      <p:pic>
        <p:nvPicPr>
          <p:cNvPr id="46082" name="Picture 2" descr="C:\Documents and Settings\Fassi Fihri\Mes documents\virologie\Multiplication des virus_fichiers\m8enfus.gif"/>
          <p:cNvPicPr>
            <a:picLocks noChangeAspect="1" noChangeArrowheads="1"/>
          </p:cNvPicPr>
          <p:nvPr/>
        </p:nvPicPr>
        <p:blipFill>
          <a:blip r:embed="rId2"/>
          <a:srcRect/>
          <a:stretch>
            <a:fillRect/>
          </a:stretch>
        </p:blipFill>
        <p:spPr bwMode="auto">
          <a:xfrm>
            <a:off x="1571604" y="4681182"/>
            <a:ext cx="5643602" cy="217681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929718" cy="7109639"/>
          </a:xfrm>
          <a:prstGeom prst="rect">
            <a:avLst/>
          </a:prstGeom>
        </p:spPr>
        <p:txBody>
          <a:bodyPr wrap="square">
            <a:spAutoFit/>
          </a:bodyPr>
          <a:lstStyle/>
          <a:p>
            <a:r>
              <a:rPr lang="fr-FR" sz="2400" b="1" u="sng" dirty="0" smtClean="0">
                <a:latin typeface="Arial" pitchFamily="34" charset="0"/>
                <a:cs typeface="Arial" pitchFamily="34" charset="0"/>
              </a:rPr>
              <a:t>3° - la décapsidation</a:t>
            </a:r>
          </a:p>
          <a:p>
            <a:r>
              <a:rPr lang="fr-FR" sz="2400" dirty="0" smtClean="0">
                <a:latin typeface="Arial" pitchFamily="34" charset="0"/>
                <a:cs typeface="Arial" pitchFamily="34" charset="0"/>
              </a:rPr>
              <a:t> </a:t>
            </a:r>
          </a:p>
          <a:p>
            <a:r>
              <a:rPr lang="fr-FR" sz="2400" dirty="0" smtClean="0">
                <a:latin typeface="Arial" pitchFamily="34" charset="0"/>
                <a:cs typeface="Arial" pitchFamily="34" charset="0"/>
              </a:rPr>
              <a:t>C'est une étape indispensable : la capside doit se désolidariser du génome viral pour que celui-ci puisse s'exprimer. Cette étape est encore mal connue. On sait seulement que des protéases cellulaires interviennent dans la décapsidation.</a:t>
            </a:r>
          </a:p>
          <a:p>
            <a:endParaRPr lang="fr-FR" sz="2400" dirty="0" smtClean="0">
              <a:latin typeface="Arial" pitchFamily="34" charset="0"/>
              <a:cs typeface="Arial" pitchFamily="34" charset="0"/>
            </a:endParaRPr>
          </a:p>
          <a:p>
            <a:pPr lvl="0" fontAlgn="base">
              <a:spcBef>
                <a:spcPct val="0"/>
              </a:spcBef>
              <a:spcAft>
                <a:spcPct val="0"/>
              </a:spcAft>
            </a:pPr>
            <a:r>
              <a:rPr lang="fr-FR" sz="2400" dirty="0" smtClean="0">
                <a:latin typeface="Arial" pitchFamily="34" charset="0"/>
                <a:cs typeface="Arial" pitchFamily="34" charset="0"/>
              </a:rPr>
              <a:t>Ces 3 étapes, fixation, pénétration, et décapsidation </a:t>
            </a:r>
            <a:r>
              <a:rPr lang="fr-FR" sz="2400" b="1" dirty="0" smtClean="0">
                <a:latin typeface="Arial" pitchFamily="34" charset="0"/>
                <a:cs typeface="Arial" pitchFamily="34" charset="0"/>
              </a:rPr>
              <a:t>échouent</a:t>
            </a:r>
          </a:p>
          <a:p>
            <a:pPr lvl="0" fontAlgn="base">
              <a:spcBef>
                <a:spcPct val="0"/>
              </a:spcBef>
              <a:spcAft>
                <a:spcPct val="0"/>
              </a:spcAft>
            </a:pPr>
            <a:r>
              <a:rPr lang="fr-FR" sz="2400" b="1" dirty="0" smtClean="0">
                <a:latin typeface="Arial" pitchFamily="34" charset="0"/>
                <a:cs typeface="Arial" pitchFamily="34" charset="0"/>
              </a:rPr>
              <a:t> très souvent</a:t>
            </a:r>
            <a:r>
              <a:rPr lang="fr-FR" sz="2400" dirty="0" smtClean="0">
                <a:latin typeface="Arial" pitchFamily="34" charset="0"/>
                <a:cs typeface="Arial" pitchFamily="34" charset="0"/>
              </a:rPr>
              <a:t> pour plusieurs raisons :</a:t>
            </a:r>
          </a:p>
          <a:p>
            <a:pPr lvl="0" fontAlgn="base">
              <a:spcBef>
                <a:spcPct val="0"/>
              </a:spcBef>
              <a:spcAft>
                <a:spcPct val="0"/>
              </a:spcAft>
            </a:pPr>
            <a:r>
              <a:rPr lang="fr-FR" sz="2400" dirty="0" smtClean="0">
                <a:latin typeface="Arial" pitchFamily="34" charset="0"/>
                <a:cs typeface="Arial" pitchFamily="34" charset="0"/>
              </a:rPr>
              <a:t> </a:t>
            </a:r>
          </a:p>
          <a:p>
            <a:pPr lvl="0" eaLnBrk="0" fontAlgn="base" hangingPunct="0">
              <a:spcBef>
                <a:spcPct val="0"/>
              </a:spcBef>
              <a:spcAft>
                <a:spcPct val="0"/>
              </a:spcAft>
            </a:pPr>
            <a:r>
              <a:rPr lang="fr-FR" sz="2400" dirty="0" smtClean="0">
                <a:latin typeface="Arial" pitchFamily="34" charset="0"/>
                <a:cs typeface="Arial" pitchFamily="34" charset="0"/>
              </a:rPr>
              <a:t>- </a:t>
            </a:r>
            <a:r>
              <a:rPr lang="fr-FR" sz="2400" b="1" dirty="0" smtClean="0">
                <a:latin typeface="Arial" pitchFamily="34" charset="0"/>
                <a:cs typeface="Arial" pitchFamily="34" charset="0"/>
              </a:rPr>
              <a:t>fixation</a:t>
            </a:r>
            <a:r>
              <a:rPr lang="fr-FR" sz="2400" dirty="0" smtClean="0">
                <a:latin typeface="Arial" pitchFamily="34" charset="0"/>
                <a:cs typeface="Arial" pitchFamily="34" charset="0"/>
              </a:rPr>
              <a:t> sans </a:t>
            </a:r>
            <a:r>
              <a:rPr lang="fr-FR" sz="2400" dirty="0" err="1" smtClean="0">
                <a:latin typeface="Arial" pitchFamily="34" charset="0"/>
                <a:cs typeface="Arial" pitchFamily="34" charset="0"/>
              </a:rPr>
              <a:t>endocytose</a:t>
            </a:r>
            <a:r>
              <a:rPr lang="fr-FR" sz="2400" dirty="0" smtClean="0">
                <a:latin typeface="Arial" pitchFamily="34" charset="0"/>
                <a:cs typeface="Arial" pitchFamily="34" charset="0"/>
              </a:rPr>
              <a:t> ou sans fusion </a:t>
            </a:r>
          </a:p>
          <a:p>
            <a:pPr lvl="0" eaLnBrk="0" fontAlgn="base" hangingPunct="0">
              <a:spcBef>
                <a:spcPct val="0"/>
              </a:spcBef>
              <a:spcAft>
                <a:spcPct val="0"/>
              </a:spcAft>
            </a:pPr>
            <a:r>
              <a:rPr lang="fr-FR" sz="2400" dirty="0" smtClean="0">
                <a:latin typeface="Arial" pitchFamily="34" charset="0"/>
                <a:cs typeface="Arial" pitchFamily="34" charset="0"/>
              </a:rPr>
              <a:t>- </a:t>
            </a:r>
            <a:r>
              <a:rPr lang="fr-FR" sz="2400" b="1" dirty="0" err="1" smtClean="0">
                <a:latin typeface="Arial" pitchFamily="34" charset="0"/>
                <a:cs typeface="Arial" pitchFamily="34" charset="0"/>
              </a:rPr>
              <a:t>endocytose</a:t>
            </a:r>
            <a:r>
              <a:rPr lang="fr-FR" sz="2400" dirty="0" smtClean="0">
                <a:latin typeface="Arial" pitchFamily="34" charset="0"/>
                <a:cs typeface="Arial" pitchFamily="34" charset="0"/>
              </a:rPr>
              <a:t> sans libération de la nucléocapside </a:t>
            </a:r>
          </a:p>
          <a:p>
            <a:pPr lvl="0" eaLnBrk="0" fontAlgn="base" hangingPunct="0">
              <a:spcBef>
                <a:spcPct val="0"/>
              </a:spcBef>
              <a:spcAft>
                <a:spcPct val="0"/>
              </a:spcAft>
              <a:buFontTx/>
              <a:buChar char="-"/>
            </a:pPr>
            <a:r>
              <a:rPr lang="fr-FR" sz="2400" b="1" dirty="0" smtClean="0">
                <a:latin typeface="Arial" pitchFamily="34" charset="0"/>
                <a:cs typeface="Arial" pitchFamily="34" charset="0"/>
              </a:rPr>
              <a:t>destruction du génome</a:t>
            </a:r>
            <a:r>
              <a:rPr lang="fr-FR" sz="2400" dirty="0" smtClean="0">
                <a:latin typeface="Arial" pitchFamily="34" charset="0"/>
                <a:cs typeface="Arial" pitchFamily="34" charset="0"/>
              </a:rPr>
              <a:t> viral par des nucléases </a:t>
            </a:r>
          </a:p>
          <a:p>
            <a:pPr lvl="0" eaLnBrk="0" fontAlgn="base" hangingPunct="0">
              <a:spcBef>
                <a:spcPct val="0"/>
              </a:spcBef>
              <a:spcAft>
                <a:spcPct val="0"/>
              </a:spcAft>
            </a:pPr>
            <a:r>
              <a:rPr lang="fr-FR" sz="2400" b="1" dirty="0" smtClean="0">
                <a:latin typeface="Arial" pitchFamily="34" charset="0"/>
                <a:cs typeface="Arial" pitchFamily="34" charset="0"/>
              </a:rPr>
              <a:t>une</a:t>
            </a:r>
            <a:r>
              <a:rPr lang="fr-FR" sz="2400" dirty="0" smtClean="0">
                <a:latin typeface="Arial" pitchFamily="34" charset="0"/>
                <a:cs typeface="Arial" pitchFamily="34" charset="0"/>
              </a:rPr>
              <a:t> cellule =</a:t>
            </a:r>
            <a:r>
              <a:rPr lang="fr-FR" sz="2400" b="1" dirty="0" smtClean="0">
                <a:latin typeface="Arial" pitchFamily="34" charset="0"/>
                <a:cs typeface="Arial" pitchFamily="34" charset="0"/>
              </a:rPr>
              <a:t>10.000</a:t>
            </a:r>
            <a:r>
              <a:rPr lang="fr-FR" sz="2400" dirty="0" smtClean="0">
                <a:latin typeface="Arial" pitchFamily="34" charset="0"/>
                <a:cs typeface="Arial" pitchFamily="34" charset="0"/>
              </a:rPr>
              <a:t> à </a:t>
            </a:r>
            <a:r>
              <a:rPr lang="fr-FR" sz="2400" b="1" dirty="0" smtClean="0">
                <a:latin typeface="Arial" pitchFamily="34" charset="0"/>
                <a:cs typeface="Arial" pitchFamily="34" charset="0"/>
              </a:rPr>
              <a:t>500.000</a:t>
            </a:r>
            <a:r>
              <a:rPr lang="fr-FR" sz="2400" dirty="0" smtClean="0">
                <a:latin typeface="Arial" pitchFamily="34" charset="0"/>
                <a:cs typeface="Arial" pitchFamily="34" charset="0"/>
              </a:rPr>
              <a:t> récepteurs</a:t>
            </a:r>
          </a:p>
          <a:p>
            <a:pPr lvl="0" eaLnBrk="0" fontAlgn="base" hangingPunct="0">
              <a:spcBef>
                <a:spcPct val="0"/>
              </a:spcBef>
              <a:spcAft>
                <a:spcPct val="0"/>
              </a:spcAft>
              <a:buFontTx/>
              <a:buAutoNum type="arabicPeriod"/>
            </a:pPr>
            <a:r>
              <a:rPr lang="fr-FR" sz="2400" dirty="0" smtClean="0">
                <a:latin typeface="Arial" pitchFamily="34" charset="0"/>
                <a:cs typeface="Arial" pitchFamily="34" charset="0"/>
              </a:rPr>
              <a:t>que de nombreuses particules virales peuvent se fixer à une </a:t>
            </a:r>
          </a:p>
          <a:p>
            <a:pPr lvl="0" eaLnBrk="0" fontAlgn="base" hangingPunct="0">
              <a:spcBef>
                <a:spcPct val="0"/>
              </a:spcBef>
              <a:spcAft>
                <a:spcPct val="0"/>
              </a:spcAft>
            </a:pPr>
            <a:r>
              <a:rPr lang="fr-FR" sz="2400" dirty="0" smtClean="0">
                <a:latin typeface="Arial" pitchFamily="34" charset="0"/>
                <a:cs typeface="Arial" pitchFamily="34" charset="0"/>
              </a:rPr>
              <a:t>cellule, </a:t>
            </a:r>
          </a:p>
          <a:p>
            <a:pPr lvl="0" eaLnBrk="0" fontAlgn="base" hangingPunct="0">
              <a:spcBef>
                <a:spcPct val="0"/>
              </a:spcBef>
              <a:spcAft>
                <a:spcPct val="0"/>
              </a:spcAft>
              <a:buFontTx/>
              <a:buAutoNum type="arabicPeriod" startAt="2"/>
            </a:pPr>
            <a:r>
              <a:rPr lang="fr-FR" sz="2400" dirty="0" smtClean="0">
                <a:latin typeface="Arial" pitchFamily="34" charset="0"/>
                <a:cs typeface="Arial" pitchFamily="34" charset="0"/>
              </a:rPr>
              <a:t>et que, par conséquent, de nombreux génomes sont introduits</a:t>
            </a:r>
          </a:p>
          <a:p>
            <a:pPr lvl="0" eaLnBrk="0" fontAlgn="base" hangingPunct="0">
              <a:spcBef>
                <a:spcPct val="0"/>
              </a:spcBef>
              <a:spcAft>
                <a:spcPct val="0"/>
              </a:spcAft>
            </a:pPr>
            <a:r>
              <a:rPr lang="fr-FR" sz="2400" dirty="0" smtClean="0">
                <a:latin typeface="Arial" pitchFamily="34" charset="0"/>
                <a:cs typeface="Arial" pitchFamily="34" charset="0"/>
              </a:rPr>
              <a:t> à l'intérieur de la cellule infectée. </a:t>
            </a:r>
          </a:p>
          <a:p>
            <a:endParaRPr lang="fr-FR" sz="24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0" y="571480"/>
            <a:ext cx="9312165" cy="60016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sng" strike="noStrike" cap="none" normalizeH="0" baseline="0" dirty="0" smtClean="0">
                <a:ln>
                  <a:noFill/>
                </a:ln>
                <a:solidFill>
                  <a:schemeClr val="tx1"/>
                </a:solidFill>
                <a:effectLst/>
                <a:latin typeface="Arial" pitchFamily="34" charset="0"/>
                <a:cs typeface="Arial" pitchFamily="34" charset="0"/>
              </a:rPr>
              <a:t>4° l'éclipse</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Malgré son nom, la phase d'éclipse correspond à </a:t>
            </a:r>
            <a:r>
              <a:rPr kumimoji="0" lang="fr-FR" sz="2400" b="1" i="0" u="none" strike="noStrike" cap="none" normalizeH="0" baseline="0" dirty="0" smtClean="0">
                <a:ln>
                  <a:noFill/>
                </a:ln>
                <a:solidFill>
                  <a:schemeClr val="tx1"/>
                </a:solidFill>
                <a:effectLst/>
                <a:latin typeface="Arial" pitchFamily="34" charset="0"/>
                <a:cs typeface="Arial" pitchFamily="34" charset="0"/>
              </a:rPr>
              <a:t>la multiplication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 virale</a:t>
            </a:r>
            <a:r>
              <a:rPr kumimoji="0" lang="fr-FR" sz="2400" b="0" i="0" u="none" strike="noStrike" cap="none" normalizeH="0" baseline="0" dirty="0" smtClean="0">
                <a:ln>
                  <a:noFill/>
                </a:ln>
                <a:solidFill>
                  <a:schemeClr val="tx1"/>
                </a:solidFill>
                <a:effectLst/>
                <a:latin typeface="Arial" pitchFamily="34" charset="0"/>
                <a:cs typeface="Arial" pitchFamily="34" charset="0"/>
              </a:rPr>
              <a:t> proprement dite.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Quel que soit le virus, la multiplication se fait en </a:t>
            </a:r>
            <a:r>
              <a:rPr kumimoji="0" lang="fr-FR" sz="2400" b="1" i="0" u="none" strike="noStrike" cap="none" normalizeH="0" baseline="0" dirty="0" smtClean="0">
                <a:ln>
                  <a:noFill/>
                </a:ln>
                <a:solidFill>
                  <a:schemeClr val="tx1"/>
                </a:solidFill>
                <a:effectLst/>
                <a:latin typeface="Arial" pitchFamily="34" charset="0"/>
                <a:cs typeface="Arial" pitchFamily="34" charset="0"/>
              </a:rPr>
              <a:t>deux étapes</a:t>
            </a:r>
            <a:r>
              <a:rPr kumimoji="0" lang="fr-FR" sz="2400" b="0" i="0" u="none" strike="noStrike" cap="none" normalizeH="0" baseline="0" dirty="0" smtClean="0">
                <a:ln>
                  <a:noFill/>
                </a:ln>
                <a:solidFill>
                  <a:schemeClr val="tx1"/>
                </a:solidFill>
                <a:effectLst/>
                <a:latin typeface="Arial" pitchFamily="34" charset="0"/>
                <a:cs typeface="Arial" pitchFamily="34" charset="0"/>
              </a:rPr>
              <a:t> plus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ou moins distinctes :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la réplication du génome </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fr-FR"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la transcription des nouveaux génomes en ARN-messagers</a:t>
            </a:r>
          </a:p>
          <a:p>
            <a:pPr marL="0" marR="0" lvl="0" indent="0" algn="l" defTabSz="914400" rtl="0" eaLnBrk="0" fontAlgn="base" latinLnBrk="0" hangingPunct="0">
              <a:lnSpc>
                <a:spcPct val="100000"/>
              </a:lnSpc>
              <a:spcBef>
                <a:spcPct val="0"/>
              </a:spcBef>
              <a:spcAft>
                <a:spcPct val="0"/>
              </a:spcAft>
              <a:buClrTx/>
              <a:buSzTx/>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dont la traduction assure la formation des protéines</a:t>
            </a:r>
          </a:p>
          <a:p>
            <a:pPr marL="0" marR="0" lvl="0" indent="0" algn="l" defTabSz="914400" rtl="0" eaLnBrk="0" fontAlgn="base" latinLnBrk="0" hangingPunct="0">
              <a:lnSpc>
                <a:spcPct val="100000"/>
              </a:lnSpc>
              <a:spcBef>
                <a:spcPct val="0"/>
              </a:spcBef>
              <a:spcAft>
                <a:spcPct val="0"/>
              </a:spcAft>
              <a:buClrTx/>
              <a:buSzTx/>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nécessaires à la construction de la capside et de l'enveloppe.</a:t>
            </a:r>
          </a:p>
          <a:p>
            <a:pPr marL="0" marR="0" lvl="0" indent="0" algn="l" defTabSz="914400" rtl="0" eaLnBrk="0" fontAlgn="base" latinLnBrk="0" hangingPunct="0">
              <a:lnSpc>
                <a:spcPct val="100000"/>
              </a:lnSpc>
              <a:spcBef>
                <a:spcPct val="0"/>
              </a:spcBef>
              <a:spcAft>
                <a:spcPct val="0"/>
              </a:spcAft>
              <a:buClrTx/>
              <a:buSzTx/>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Cette multiplication s'accompagne le plus souvent d'une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inhibition des fonctions cellulaires.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0" y="428604"/>
            <a:ext cx="9105378" cy="489364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1" i="0" u="sng" strike="noStrike" cap="none" normalizeH="0" baseline="0" dirty="0" smtClean="0">
                <a:ln>
                  <a:noFill/>
                </a:ln>
                <a:solidFill>
                  <a:schemeClr val="tx1"/>
                </a:solidFill>
                <a:effectLst/>
                <a:latin typeface="Arial" pitchFamily="34" charset="0"/>
                <a:cs typeface="Arial" pitchFamily="34" charset="0"/>
              </a:rPr>
              <a:t>les virus à ADN</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Pour ces virus, une première transcription conduit à la synthèse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de protéines dites </a:t>
            </a:r>
            <a:r>
              <a:rPr kumimoji="0" lang="fr-FR" sz="2400" b="1" i="0" u="none" strike="noStrike" cap="none" normalizeH="0" baseline="0" dirty="0" smtClean="0">
                <a:ln>
                  <a:noFill/>
                </a:ln>
                <a:solidFill>
                  <a:schemeClr val="tx1"/>
                </a:solidFill>
                <a:effectLst/>
                <a:latin typeface="Arial" pitchFamily="34" charset="0"/>
                <a:cs typeface="Arial" pitchFamily="34" charset="0"/>
              </a:rPr>
              <a:t>précoces</a:t>
            </a:r>
            <a:r>
              <a:rPr kumimoji="0" lang="fr-FR" sz="2400" b="0" i="0" u="none" strike="noStrike" cap="none" normalizeH="0" baseline="0" dirty="0" smtClean="0">
                <a:ln>
                  <a:noFill/>
                </a:ln>
                <a:solidFill>
                  <a:schemeClr val="tx1"/>
                </a:solidFill>
                <a:effectLst/>
                <a:latin typeface="Arial" pitchFamily="34" charset="0"/>
                <a:cs typeface="Arial" pitchFamily="34" charset="0"/>
              </a:rPr>
              <a:t>, qui interviennent en particulier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dans la réplication du génome viral :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en général, les protéines précoces ne sont pas incorporées dans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les futurs virions, ce sont des </a:t>
            </a:r>
            <a:r>
              <a:rPr kumimoji="0" lang="fr-FR" sz="2400" b="1" i="0" u="none" strike="noStrike" cap="none" normalizeH="0" baseline="0" dirty="0" smtClean="0">
                <a:ln>
                  <a:noFill/>
                </a:ln>
                <a:solidFill>
                  <a:schemeClr val="tx1"/>
                </a:solidFill>
                <a:effectLst/>
                <a:latin typeface="Arial" pitchFamily="34" charset="0"/>
                <a:cs typeface="Arial" pitchFamily="34" charset="0"/>
              </a:rPr>
              <a:t>protéines non structurales</a:t>
            </a:r>
            <a:r>
              <a:rPr kumimoji="0" lang="fr-FR" sz="2400" b="0" i="0" u="none" strike="noStrike" cap="none" normalizeH="0" baseline="0" dirty="0" smtClean="0">
                <a:ln>
                  <a:noFill/>
                </a:ln>
                <a:solidFill>
                  <a:schemeClr val="tx1"/>
                </a:solidFill>
                <a:effectLst/>
                <a:latin typeface="Arial" pitchFamily="34" charset="0"/>
                <a:cs typeface="Arial" pitchFamily="34"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intervenant dans la réplication du génome.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Le génome est répliqué. Puis, une transcription de ces répliques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conduit à la synthèse des protéines</a:t>
            </a:r>
            <a:r>
              <a:rPr kumimoji="0" lang="fr-FR" sz="2400" b="1" i="0" u="none" strike="noStrike" cap="none" normalizeH="0" baseline="0" dirty="0" smtClean="0">
                <a:ln>
                  <a:noFill/>
                </a:ln>
                <a:solidFill>
                  <a:schemeClr val="tx1"/>
                </a:solidFill>
                <a:effectLst/>
                <a:latin typeface="Arial" pitchFamily="34" charset="0"/>
                <a:cs typeface="Arial" pitchFamily="34" charset="0"/>
              </a:rPr>
              <a:t> tardives </a:t>
            </a:r>
            <a:r>
              <a:rPr kumimoji="0" lang="fr-FR" sz="2400" b="0" i="0" u="none" strike="noStrike" cap="none" normalizeH="0" baseline="0" dirty="0" smtClean="0">
                <a:ln>
                  <a:noFill/>
                </a:ln>
                <a:solidFill>
                  <a:schemeClr val="tx1"/>
                </a:solidFill>
                <a:effectLst/>
                <a:latin typeface="Arial" pitchFamily="34" charset="0"/>
                <a:cs typeface="Arial" pitchFamily="34" charset="0"/>
              </a:rPr>
              <a:t>: ce sont les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a:t>
            </a:r>
            <a:r>
              <a:rPr kumimoji="0" lang="fr-FR" sz="2400" b="1" i="0" u="none" strike="noStrike" cap="none" normalizeH="0" baseline="0" dirty="0" smtClean="0">
                <a:ln>
                  <a:noFill/>
                </a:ln>
                <a:solidFill>
                  <a:schemeClr val="tx1"/>
                </a:solidFill>
                <a:effectLst/>
                <a:latin typeface="Arial" pitchFamily="34" charset="0"/>
                <a:cs typeface="Arial" pitchFamily="34" charset="0"/>
              </a:rPr>
              <a:t>protéines de structure</a:t>
            </a:r>
            <a:r>
              <a:rPr kumimoji="0" lang="fr-FR" sz="2400" b="0" i="0" u="none" strike="noStrike" cap="none" normalizeH="0" baseline="0" dirty="0" smtClean="0">
                <a:ln>
                  <a:noFill/>
                </a:ln>
                <a:solidFill>
                  <a:schemeClr val="tx1"/>
                </a:solidFill>
                <a:effectLst/>
                <a:latin typeface="Arial" pitchFamily="34" charset="0"/>
                <a:cs typeface="Arial" pitchFamily="34" charset="0"/>
              </a:rPr>
              <a:t>, c'est-à-dire les protéines de capside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et d'enveloppe.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571480"/>
            <a:ext cx="8215370" cy="5632311"/>
          </a:xfrm>
          <a:prstGeom prst="rect">
            <a:avLst/>
          </a:prstGeom>
        </p:spPr>
        <p:txBody>
          <a:bodyPr wrap="square">
            <a:spAutoFit/>
          </a:bodyPr>
          <a:lstStyle/>
          <a:p>
            <a:r>
              <a:rPr lang="fr-FR" sz="2400" b="1" u="sng" dirty="0" smtClean="0">
                <a:latin typeface="Arial" pitchFamily="34" charset="0"/>
                <a:cs typeface="Arial" pitchFamily="34" charset="0"/>
              </a:rPr>
              <a:t>les virus à ARN</a:t>
            </a:r>
          </a:p>
          <a:p>
            <a:r>
              <a:rPr lang="fr-FR" sz="2400" dirty="0" smtClean="0">
                <a:latin typeface="Arial" pitchFamily="34" charset="0"/>
                <a:cs typeface="Arial" pitchFamily="34" charset="0"/>
              </a:rPr>
              <a:t>Le processus diffère selon la nature de l'ARN génomique : </a:t>
            </a:r>
          </a:p>
          <a:p>
            <a:r>
              <a:rPr lang="fr-FR" sz="2400" dirty="0" smtClean="0">
                <a:latin typeface="Arial" pitchFamily="34" charset="0"/>
                <a:cs typeface="Arial" pitchFamily="34" charset="0"/>
              </a:rPr>
              <a:t> </a:t>
            </a:r>
          </a:p>
          <a:p>
            <a:r>
              <a:rPr lang="fr-FR" sz="2400" dirty="0" smtClean="0">
                <a:latin typeface="Arial" pitchFamily="34" charset="0"/>
                <a:cs typeface="Arial" pitchFamily="34" charset="0"/>
              </a:rPr>
              <a:t>- </a:t>
            </a:r>
            <a:r>
              <a:rPr lang="fr-FR" sz="2400" b="1" dirty="0" smtClean="0">
                <a:latin typeface="Arial" pitchFamily="34" charset="0"/>
                <a:cs typeface="Arial" pitchFamily="34" charset="0"/>
              </a:rPr>
              <a:t>s'il s'agit d'un ARN + </a:t>
            </a:r>
            <a:r>
              <a:rPr lang="fr-FR" sz="2400" dirty="0" smtClean="0">
                <a:latin typeface="Arial" pitchFamily="34" charset="0"/>
                <a:cs typeface="Arial" pitchFamily="34" charset="0"/>
              </a:rPr>
              <a:t>, il se comporte comme un ARN-messager et il est immédiatement traduit en protéines. Parmi ces protéines, </a:t>
            </a:r>
            <a:r>
              <a:rPr lang="fr-FR" sz="2400" b="1" dirty="0" smtClean="0">
                <a:latin typeface="Arial" pitchFamily="34" charset="0"/>
                <a:cs typeface="Arial" pitchFamily="34" charset="0"/>
              </a:rPr>
              <a:t>une réplicase</a:t>
            </a:r>
            <a:r>
              <a:rPr lang="fr-FR" sz="2400" dirty="0" smtClean="0">
                <a:latin typeface="Arial" pitchFamily="34" charset="0"/>
                <a:cs typeface="Arial" pitchFamily="34" charset="0"/>
              </a:rPr>
              <a:t> permettra la synthèse de l'ARN </a:t>
            </a:r>
            <a:r>
              <a:rPr lang="fr-FR" sz="2400" b="1" dirty="0" smtClean="0">
                <a:latin typeface="Arial" pitchFamily="34" charset="0"/>
                <a:cs typeface="Arial" pitchFamily="34" charset="0"/>
              </a:rPr>
              <a:t>complémentaire</a:t>
            </a:r>
            <a:r>
              <a:rPr lang="fr-FR" sz="2400" dirty="0" smtClean="0">
                <a:latin typeface="Arial" pitchFamily="34" charset="0"/>
                <a:cs typeface="Arial" pitchFamily="34" charset="0"/>
              </a:rPr>
              <a:t> (ARN - ) qui servira de </a:t>
            </a:r>
            <a:r>
              <a:rPr lang="fr-FR" sz="2400" b="1" dirty="0" smtClean="0">
                <a:latin typeface="Arial" pitchFamily="34" charset="0"/>
                <a:cs typeface="Arial" pitchFamily="34" charset="0"/>
              </a:rPr>
              <a:t>matrice</a:t>
            </a:r>
            <a:r>
              <a:rPr lang="fr-FR" sz="2400" dirty="0" smtClean="0">
                <a:latin typeface="Arial" pitchFamily="34" charset="0"/>
                <a:cs typeface="Arial" pitchFamily="34" charset="0"/>
              </a:rPr>
              <a:t> pour la synthèse des nouveaux génomes. C'est à partir de ces nouveaux génomes que les protéines de structure sont synthétisées. </a:t>
            </a:r>
          </a:p>
          <a:p>
            <a:r>
              <a:rPr lang="fr-FR" sz="2400" dirty="0" smtClean="0">
                <a:latin typeface="Arial" pitchFamily="34" charset="0"/>
                <a:cs typeface="Arial" pitchFamily="34" charset="0"/>
              </a:rPr>
              <a:t>- </a:t>
            </a:r>
            <a:r>
              <a:rPr lang="fr-FR" sz="2400" b="1" dirty="0" smtClean="0">
                <a:latin typeface="Arial" pitchFamily="34" charset="0"/>
                <a:cs typeface="Arial" pitchFamily="34" charset="0"/>
              </a:rPr>
              <a:t>s'il s'agit d'un ARN - </a:t>
            </a:r>
            <a:r>
              <a:rPr lang="fr-FR" sz="2400" dirty="0" smtClean="0">
                <a:latin typeface="Arial" pitchFamily="34" charset="0"/>
                <a:cs typeface="Arial" pitchFamily="34" charset="0"/>
              </a:rPr>
              <a:t>, il ne peut être traduit directement par les ribosomes et doit donc être préalablement transcrit en ARN-messagers par </a:t>
            </a:r>
            <a:r>
              <a:rPr lang="fr-FR" sz="2400" b="1" dirty="0" smtClean="0">
                <a:latin typeface="Arial" pitchFamily="34" charset="0"/>
                <a:cs typeface="Arial" pitchFamily="34" charset="0"/>
              </a:rPr>
              <a:t>une transcriptase virale</a:t>
            </a:r>
            <a:r>
              <a:rPr lang="fr-FR" sz="2400" dirty="0" smtClean="0">
                <a:latin typeface="Arial" pitchFamily="34" charset="0"/>
                <a:cs typeface="Arial" pitchFamily="34" charset="0"/>
              </a:rPr>
              <a:t> associée au génome. </a:t>
            </a:r>
          </a:p>
          <a:p>
            <a:r>
              <a:rPr lang="fr-FR" sz="2400" b="1" u="sng" dirty="0" smtClean="0">
                <a:latin typeface="Arial" pitchFamily="34" charset="0"/>
                <a:cs typeface="Arial" pitchFamily="34" charset="0"/>
              </a:rPr>
              <a:t> </a:t>
            </a:r>
            <a:endParaRPr lang="fr-FR" sz="2400" b="1" u="sng" dirty="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2" name="Picture 6" descr="C:\Documents and Settings\Fassi Fihri\Mes documents\virologie\Multiplication des virus_fichiers\cycladar.gif"/>
          <p:cNvPicPr>
            <a:picLocks noChangeAspect="1" noChangeArrowheads="1"/>
          </p:cNvPicPr>
          <p:nvPr/>
        </p:nvPicPr>
        <p:blipFill>
          <a:blip r:embed="rId2"/>
          <a:srcRect/>
          <a:stretch>
            <a:fillRect/>
          </a:stretch>
        </p:blipFill>
        <p:spPr bwMode="auto">
          <a:xfrm>
            <a:off x="89962" y="571480"/>
            <a:ext cx="8839756" cy="599701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AutoShape 10" descr="http://student.ccbcmd.edu/courses/bio141/lecguide/unit3/viruses/images/hivsum.gif"/>
          <p:cNvSpPr>
            <a:spLocks noChangeAspect="1" noChangeArrowheads="1"/>
          </p:cNvSpPr>
          <p:nvPr/>
        </p:nvSpPr>
        <p:spPr bwMode="auto">
          <a:xfrm>
            <a:off x="155575" y="-274638"/>
            <a:ext cx="3448050" cy="34480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36" name="Picture 12" descr="http://student.ccbcmd.edu/courses/bio141/lecguide/unit3/viruses/images/penet01.jpg"/>
          <p:cNvPicPr>
            <a:picLocks noChangeAspect="1" noChangeArrowheads="1"/>
          </p:cNvPicPr>
          <p:nvPr/>
        </p:nvPicPr>
        <p:blipFill>
          <a:blip r:embed="rId2"/>
          <a:srcRect/>
          <a:stretch>
            <a:fillRect/>
          </a:stretch>
        </p:blipFill>
        <p:spPr bwMode="auto">
          <a:xfrm>
            <a:off x="1357290" y="3409949"/>
            <a:ext cx="3448050" cy="3448051"/>
          </a:xfrm>
          <a:prstGeom prst="rect">
            <a:avLst/>
          </a:prstGeom>
          <a:noFill/>
        </p:spPr>
      </p:pic>
      <p:pic>
        <p:nvPicPr>
          <p:cNvPr id="1038" name="Picture 14" descr="http://student.ccbcmd.edu/courses/bio141/lecguide/unit3/viruses/images/penet02.jpg"/>
          <p:cNvPicPr>
            <a:picLocks noChangeAspect="1" noChangeArrowheads="1"/>
          </p:cNvPicPr>
          <p:nvPr/>
        </p:nvPicPr>
        <p:blipFill>
          <a:blip r:embed="rId3"/>
          <a:srcRect/>
          <a:stretch>
            <a:fillRect/>
          </a:stretch>
        </p:blipFill>
        <p:spPr bwMode="auto">
          <a:xfrm>
            <a:off x="5000628" y="3409949"/>
            <a:ext cx="3448050" cy="3448051"/>
          </a:xfrm>
          <a:prstGeom prst="rect">
            <a:avLst/>
          </a:prstGeom>
          <a:noFill/>
        </p:spPr>
      </p:pic>
      <p:pic>
        <p:nvPicPr>
          <p:cNvPr id="1040" name="Picture 16" descr="http://student.ccbcmd.edu/courses/bio141/lecguide/unit3/viruses/images/hivccra.jpg"/>
          <p:cNvPicPr>
            <a:picLocks noChangeAspect="1" noChangeArrowheads="1"/>
          </p:cNvPicPr>
          <p:nvPr/>
        </p:nvPicPr>
        <p:blipFill>
          <a:blip r:embed="rId4"/>
          <a:srcRect/>
          <a:stretch>
            <a:fillRect/>
          </a:stretch>
        </p:blipFill>
        <p:spPr bwMode="auto">
          <a:xfrm>
            <a:off x="1357290" y="0"/>
            <a:ext cx="3448050" cy="3448051"/>
          </a:xfrm>
          <a:prstGeom prst="rect">
            <a:avLst/>
          </a:prstGeom>
          <a:noFill/>
        </p:spPr>
      </p:pic>
      <p:pic>
        <p:nvPicPr>
          <p:cNvPr id="1042" name="Picture 18" descr="http://student.ccbcmd.edu/courses/bio141/lecguide/unit3/viruses/images/hivccrc.jpg"/>
          <p:cNvPicPr>
            <a:picLocks noChangeAspect="1" noChangeArrowheads="1"/>
          </p:cNvPicPr>
          <p:nvPr/>
        </p:nvPicPr>
        <p:blipFill>
          <a:blip r:embed="rId5"/>
          <a:srcRect/>
          <a:stretch>
            <a:fillRect/>
          </a:stretch>
        </p:blipFill>
        <p:spPr bwMode="auto">
          <a:xfrm>
            <a:off x="5000628" y="0"/>
            <a:ext cx="3448050" cy="344805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0" descr="http://student.ccbcmd.edu/courses/bio141/lecguide/unit3/viruses/images/RT01.jpg"/>
          <p:cNvPicPr>
            <a:picLocks noChangeAspect="1" noChangeArrowheads="1"/>
          </p:cNvPicPr>
          <p:nvPr/>
        </p:nvPicPr>
        <p:blipFill>
          <a:blip r:embed="rId2"/>
          <a:srcRect/>
          <a:stretch>
            <a:fillRect/>
          </a:stretch>
        </p:blipFill>
        <p:spPr bwMode="auto">
          <a:xfrm>
            <a:off x="857224" y="0"/>
            <a:ext cx="3448050" cy="3448051"/>
          </a:xfrm>
          <a:prstGeom prst="rect">
            <a:avLst/>
          </a:prstGeom>
          <a:noFill/>
        </p:spPr>
      </p:pic>
      <p:pic>
        <p:nvPicPr>
          <p:cNvPr id="3" name="Picture 22" descr="http://student.ccbcmd.edu/courses/bio141/lecguide/unit3/viruses/images/RT04.jpg"/>
          <p:cNvPicPr>
            <a:picLocks noChangeAspect="1" noChangeArrowheads="1"/>
          </p:cNvPicPr>
          <p:nvPr/>
        </p:nvPicPr>
        <p:blipFill>
          <a:blip r:embed="rId3"/>
          <a:srcRect/>
          <a:stretch>
            <a:fillRect/>
          </a:stretch>
        </p:blipFill>
        <p:spPr bwMode="auto">
          <a:xfrm>
            <a:off x="4643438" y="0"/>
            <a:ext cx="3448050" cy="3495675"/>
          </a:xfrm>
          <a:prstGeom prst="rect">
            <a:avLst/>
          </a:prstGeom>
          <a:noFill/>
        </p:spPr>
      </p:pic>
      <p:pic>
        <p:nvPicPr>
          <p:cNvPr id="36868" name="Picture 4" descr="http://student.ccbcmd.edu/courses/bio141/lecguide/unit3/viruses/images/provirus01.jpg"/>
          <p:cNvPicPr>
            <a:picLocks noChangeAspect="1" noChangeArrowheads="1"/>
          </p:cNvPicPr>
          <p:nvPr/>
        </p:nvPicPr>
        <p:blipFill>
          <a:blip r:embed="rId4"/>
          <a:srcRect/>
          <a:stretch>
            <a:fillRect/>
          </a:stretch>
        </p:blipFill>
        <p:spPr bwMode="auto">
          <a:xfrm>
            <a:off x="857224" y="3371849"/>
            <a:ext cx="3448050" cy="3486151"/>
          </a:xfrm>
          <a:prstGeom prst="rect">
            <a:avLst/>
          </a:prstGeom>
          <a:noFill/>
        </p:spPr>
      </p:pic>
      <p:pic>
        <p:nvPicPr>
          <p:cNvPr id="36870" name="Picture 6" descr="http://student.ccbcmd.edu/courses/bio141/lecguide/unit3/viruses/images/provirus02.jpg"/>
          <p:cNvPicPr>
            <a:picLocks noChangeAspect="1" noChangeArrowheads="1"/>
          </p:cNvPicPr>
          <p:nvPr/>
        </p:nvPicPr>
        <p:blipFill>
          <a:blip r:embed="rId5"/>
          <a:srcRect/>
          <a:stretch>
            <a:fillRect/>
          </a:stretch>
        </p:blipFill>
        <p:spPr bwMode="auto">
          <a:xfrm>
            <a:off x="4643438" y="3371849"/>
            <a:ext cx="3448050" cy="348615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0" y="0"/>
            <a:ext cx="9144000" cy="70173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0" i="0" u="sng" strike="noStrike" cap="none" normalizeH="0" baseline="0" dirty="0" smtClean="0">
                <a:ln>
                  <a:noFill/>
                </a:ln>
                <a:solidFill>
                  <a:schemeClr val="tx1"/>
                </a:solidFill>
                <a:effectLst/>
                <a:latin typeface="Arial" pitchFamily="34" charset="0"/>
                <a:cs typeface="Arial" pitchFamily="34" charset="0"/>
              </a:rPr>
              <a:t>le voyage des protéines de structure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les protéines de capside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Les protéines de capside migrent vers </a:t>
            </a:r>
            <a:r>
              <a:rPr kumimoji="0" lang="fr-FR" sz="2400" b="1" i="0" u="none" strike="noStrike" cap="none" normalizeH="0" baseline="0" dirty="0" smtClean="0">
                <a:ln>
                  <a:noFill/>
                </a:ln>
                <a:solidFill>
                  <a:schemeClr val="tx1"/>
                </a:solidFill>
                <a:effectLst/>
                <a:latin typeface="Arial" pitchFamily="34" charset="0"/>
                <a:cs typeface="Arial" pitchFamily="34" charset="0"/>
              </a:rPr>
              <a:t>le noyau</a:t>
            </a:r>
            <a:r>
              <a:rPr kumimoji="0" lang="fr-FR" sz="2400" b="0" i="0" u="none" strike="noStrike" cap="none" normalizeH="0" baseline="0" dirty="0" smtClean="0">
                <a:ln>
                  <a:noFill/>
                </a:ln>
                <a:solidFill>
                  <a:schemeClr val="tx1"/>
                </a:solidFill>
                <a:effectLst/>
                <a:latin typeface="Arial" pitchFamily="34" charset="0"/>
                <a:cs typeface="Arial" pitchFamily="34" charset="0"/>
              </a:rPr>
              <a:t> pour la plupart des virus à ADN et restent </a:t>
            </a:r>
            <a:r>
              <a:rPr kumimoji="0" lang="fr-FR" sz="2400" b="1" i="0" u="none" strike="noStrike" cap="none" normalizeH="0" baseline="0" dirty="0" smtClean="0">
                <a:ln>
                  <a:noFill/>
                </a:ln>
                <a:solidFill>
                  <a:schemeClr val="tx1"/>
                </a:solidFill>
                <a:effectLst/>
                <a:latin typeface="Arial" pitchFamily="34" charset="0"/>
                <a:cs typeface="Arial" pitchFamily="34" charset="0"/>
              </a:rPr>
              <a:t>dans le cytoplasme</a:t>
            </a:r>
            <a:r>
              <a:rPr kumimoji="0" lang="fr-FR" sz="2400" b="0" i="0" u="none" strike="noStrike" cap="none" normalizeH="0" baseline="0" dirty="0" smtClean="0">
                <a:ln>
                  <a:noFill/>
                </a:ln>
                <a:solidFill>
                  <a:schemeClr val="tx1"/>
                </a:solidFill>
                <a:effectLst/>
                <a:latin typeface="Arial" pitchFamily="34" charset="0"/>
                <a:cs typeface="Arial" pitchFamily="34" charset="0"/>
              </a:rPr>
              <a:t> pour la plupart des virus à ARN.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fr-FR" sz="2400" b="1" i="0" u="none" strike="noStrike" cap="none" normalizeH="0" baseline="0" dirty="0" smtClean="0">
                <a:ln>
                  <a:noFill/>
                </a:ln>
                <a:solidFill>
                  <a:schemeClr val="tx1"/>
                </a:solidFill>
                <a:effectLst/>
                <a:latin typeface="Arial" pitchFamily="34" charset="0"/>
                <a:cs typeface="Arial" pitchFamily="34" charset="0"/>
              </a:rPr>
              <a:t>les glycoprotéines d'enveloppe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Les glycoprotéines d'enveloppe sont synthétisées par les ribosomes liés au réticulum endoplasmique (RE). Elles sont </a:t>
            </a:r>
            <a:r>
              <a:rPr kumimoji="0" lang="fr-FR" sz="2400" b="1" i="0" u="none" strike="noStrike" cap="none" normalizeH="0" baseline="0" dirty="0" smtClean="0">
                <a:ln>
                  <a:noFill/>
                </a:ln>
                <a:solidFill>
                  <a:schemeClr val="tx1"/>
                </a:solidFill>
                <a:effectLst/>
                <a:latin typeface="Arial" pitchFamily="34" charset="0"/>
                <a:cs typeface="Arial" pitchFamily="34" charset="0"/>
              </a:rPr>
              <a:t>insérées</a:t>
            </a:r>
            <a:r>
              <a:rPr kumimoji="0" lang="fr-FR" sz="2400" b="0" i="0" u="none" strike="noStrike" cap="none" normalizeH="0" baseline="0" dirty="0" smtClean="0">
                <a:ln>
                  <a:noFill/>
                </a:ln>
                <a:solidFill>
                  <a:schemeClr val="tx1"/>
                </a:solidFill>
                <a:effectLst/>
                <a:latin typeface="Arial" pitchFamily="34" charset="0"/>
                <a:cs typeface="Arial" pitchFamily="34" charset="0"/>
              </a:rPr>
              <a:t>, par une séquence hydrophobe, dans la membrane du RE.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Elles sont </a:t>
            </a:r>
            <a:r>
              <a:rPr kumimoji="0" lang="fr-FR" sz="2400" b="1" i="0" u="none" strike="noStrike" cap="none" normalizeH="0" baseline="0" dirty="0" smtClean="0">
                <a:ln>
                  <a:noFill/>
                </a:ln>
                <a:solidFill>
                  <a:schemeClr val="tx1"/>
                </a:solidFill>
                <a:effectLst/>
                <a:latin typeface="Arial" pitchFamily="34" charset="0"/>
                <a:cs typeface="Arial" pitchFamily="34" charset="0"/>
              </a:rPr>
              <a:t>glycosylées</a:t>
            </a:r>
            <a:r>
              <a:rPr kumimoji="0" lang="fr-FR" sz="2400" b="0" i="0" u="none" strike="noStrike" cap="none" normalizeH="0" baseline="0" dirty="0" smtClean="0">
                <a:ln>
                  <a:noFill/>
                </a:ln>
                <a:solidFill>
                  <a:schemeClr val="tx1"/>
                </a:solidFill>
                <a:effectLst/>
                <a:latin typeface="Arial" pitchFamily="34" charset="0"/>
                <a:cs typeface="Arial" pitchFamily="34" charset="0"/>
              </a:rPr>
              <a:t>, puis transportées à l'appareil de Golgi où certaines spicules subissent </a:t>
            </a:r>
            <a:r>
              <a:rPr kumimoji="0" lang="fr-FR" sz="2400" b="1" i="0" u="none" strike="noStrike" cap="none" normalizeH="0" baseline="0" dirty="0" smtClean="0">
                <a:ln>
                  <a:noFill/>
                </a:ln>
                <a:solidFill>
                  <a:schemeClr val="tx1"/>
                </a:solidFill>
                <a:effectLst/>
                <a:latin typeface="Arial" pitchFamily="34" charset="0"/>
                <a:cs typeface="Arial" pitchFamily="34" charset="0"/>
              </a:rPr>
              <a:t>un clivage protéolytique</a:t>
            </a:r>
            <a:r>
              <a:rPr kumimoji="0" lang="fr-FR" sz="2400" b="0" i="0" u="none" strike="noStrike" cap="none" normalizeH="0" baseline="0" dirty="0" smtClean="0">
                <a:ln>
                  <a:noFill/>
                </a:ln>
                <a:solidFill>
                  <a:schemeClr val="tx1"/>
                </a:solidFill>
                <a:effectLst/>
                <a:latin typeface="Arial" pitchFamily="34" charset="0"/>
                <a:cs typeface="Arial" pitchFamily="34" charset="0"/>
              </a:rPr>
              <a:t> indispensable à leurs fonctions.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Une vésicule les achemine enfin vers une membrane cellulaire : la vésicule </a:t>
            </a:r>
            <a:r>
              <a:rPr kumimoji="0" lang="fr-FR" sz="2400" b="1" i="0" u="none" strike="noStrike" cap="none" normalizeH="0" baseline="0" dirty="0" smtClean="0">
                <a:ln>
                  <a:noFill/>
                </a:ln>
                <a:solidFill>
                  <a:schemeClr val="tx1"/>
                </a:solidFill>
                <a:effectLst/>
                <a:latin typeface="Arial" pitchFamily="34" charset="0"/>
                <a:cs typeface="Arial" pitchFamily="34" charset="0"/>
              </a:rPr>
              <a:t>fusionne</a:t>
            </a:r>
            <a:r>
              <a:rPr kumimoji="0" lang="fr-FR" sz="2400" b="0" i="0" u="none" strike="noStrike" cap="none" normalizeH="0" baseline="0" dirty="0" smtClean="0">
                <a:ln>
                  <a:noFill/>
                </a:ln>
                <a:solidFill>
                  <a:schemeClr val="tx1"/>
                </a:solidFill>
                <a:effectLst/>
                <a:latin typeface="Arial" pitchFamily="34" charset="0"/>
                <a:cs typeface="Arial" pitchFamily="34" charset="0"/>
              </a:rPr>
              <a:t> avec la membrane.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Image 2" descr="mcourslogo.jpg"/>
          <p:cNvPicPr>
            <a:picLocks noChangeAspect="1"/>
          </p:cNvPicPr>
          <p:nvPr/>
        </p:nvPicPr>
        <p:blipFill>
          <a:blip r:embed="rId2"/>
          <a:stretch>
            <a:fillRect/>
          </a:stretch>
        </p:blipFill>
        <p:spPr>
          <a:xfrm>
            <a:off x="5143504" y="0"/>
            <a:ext cx="4000496" cy="5715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Fassi Fihri\Mes documents\virologie\Multiplication des virus_fichiers\m9gpenv.gif"/>
          <p:cNvPicPr>
            <a:picLocks noChangeAspect="1" noChangeArrowheads="1"/>
          </p:cNvPicPr>
          <p:nvPr/>
        </p:nvPicPr>
        <p:blipFill>
          <a:blip r:embed="rId2"/>
          <a:srcRect/>
          <a:stretch>
            <a:fillRect/>
          </a:stretch>
        </p:blipFill>
        <p:spPr bwMode="auto">
          <a:xfrm>
            <a:off x="0" y="0"/>
            <a:ext cx="8750361" cy="2857520"/>
          </a:xfrm>
          <a:prstGeom prst="rect">
            <a:avLst/>
          </a:prstGeom>
          <a:noFill/>
        </p:spPr>
      </p:pic>
      <p:sp>
        <p:nvSpPr>
          <p:cNvPr id="3" name="Rectangle 2"/>
          <p:cNvSpPr/>
          <p:nvPr/>
        </p:nvSpPr>
        <p:spPr>
          <a:xfrm>
            <a:off x="500034" y="3143248"/>
            <a:ext cx="8072494" cy="3046988"/>
          </a:xfrm>
          <a:prstGeom prst="rect">
            <a:avLst/>
          </a:prstGeom>
        </p:spPr>
        <p:txBody>
          <a:bodyPr wrap="square">
            <a:spAutoFit/>
          </a:bodyPr>
          <a:lstStyle/>
          <a:p>
            <a:r>
              <a:rPr lang="fr-FR" sz="2400" b="1" u="sng" dirty="0" smtClean="0">
                <a:latin typeface="Arial" pitchFamily="34" charset="0"/>
                <a:cs typeface="Arial" pitchFamily="34" charset="0"/>
              </a:rPr>
              <a:t>5°- l'assemblage</a:t>
            </a:r>
          </a:p>
          <a:p>
            <a:r>
              <a:rPr lang="fr-FR" sz="2400" b="1" dirty="0" smtClean="0">
                <a:latin typeface="Arial" pitchFamily="34" charset="0"/>
                <a:cs typeface="Arial" pitchFamily="34" charset="0"/>
              </a:rPr>
              <a:t>   </a:t>
            </a:r>
          </a:p>
          <a:p>
            <a:r>
              <a:rPr lang="fr-FR" sz="2400" b="1" dirty="0" smtClean="0">
                <a:latin typeface="Arial" pitchFamily="34" charset="0"/>
                <a:cs typeface="Arial" pitchFamily="34" charset="0"/>
              </a:rPr>
              <a:t>La phase d'assemblage marque la fin de la période d'éclipse commencée avec la décapsidation. </a:t>
            </a:r>
          </a:p>
          <a:p>
            <a:r>
              <a:rPr lang="fr-FR" sz="2400" b="1" dirty="0" smtClean="0">
                <a:latin typeface="Arial" pitchFamily="34" charset="0"/>
                <a:cs typeface="Arial" pitchFamily="34" charset="0"/>
              </a:rPr>
              <a:t>Les protéines de capside s'assemblent autour des nouveaux génomes, ou forment une </a:t>
            </a:r>
            <a:r>
              <a:rPr lang="fr-FR" sz="2400" b="1" dirty="0" err="1" smtClean="0">
                <a:latin typeface="Arial" pitchFamily="34" charset="0"/>
                <a:cs typeface="Arial" pitchFamily="34" charset="0"/>
              </a:rPr>
              <a:t>procapside</a:t>
            </a:r>
            <a:r>
              <a:rPr lang="fr-FR" sz="2400" b="1" dirty="0" smtClean="0">
                <a:latin typeface="Arial" pitchFamily="34" charset="0"/>
                <a:cs typeface="Arial" pitchFamily="34" charset="0"/>
              </a:rPr>
              <a:t> perméable à l'acide nucléique génomique, le plus souvent par un processus d'auto-assemblage.</a:t>
            </a:r>
            <a:endParaRPr lang="fr-FR" sz="2400" b="1" dirty="0">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0"/>
            <a:ext cx="8786842" cy="3785652"/>
          </a:xfrm>
          <a:prstGeom prst="rect">
            <a:avLst/>
          </a:prstGeom>
        </p:spPr>
        <p:txBody>
          <a:bodyPr wrap="square">
            <a:spAutoFit/>
          </a:bodyPr>
          <a:lstStyle/>
          <a:p>
            <a:r>
              <a:rPr lang="fr-FR" sz="2400" b="1" u="sng" dirty="0" smtClean="0">
                <a:latin typeface="Arial" pitchFamily="34" charset="0"/>
                <a:cs typeface="Arial" pitchFamily="34" charset="0"/>
              </a:rPr>
              <a:t>6° - libération</a:t>
            </a:r>
            <a:r>
              <a:rPr lang="fr-FR" sz="2400" b="1" dirty="0" smtClean="0">
                <a:latin typeface="Arial" pitchFamily="34" charset="0"/>
                <a:cs typeface="Arial" pitchFamily="34" charset="0"/>
              </a:rPr>
              <a:t>   </a:t>
            </a:r>
          </a:p>
          <a:p>
            <a:r>
              <a:rPr lang="fr-FR" sz="2400" b="1" dirty="0" smtClean="0">
                <a:latin typeface="Arial" pitchFamily="34" charset="0"/>
                <a:cs typeface="Arial" pitchFamily="34" charset="0"/>
              </a:rPr>
              <a:t>Les virions assemblés quittent la cellule selon trois modalités : </a:t>
            </a:r>
          </a:p>
          <a:p>
            <a:r>
              <a:rPr lang="fr-FR" sz="2400" b="1" u="sng" dirty="0" smtClean="0">
                <a:latin typeface="Arial" pitchFamily="34" charset="0"/>
                <a:cs typeface="Arial" pitchFamily="34" charset="0"/>
              </a:rPr>
              <a:t> </a:t>
            </a:r>
          </a:p>
          <a:p>
            <a:r>
              <a:rPr lang="fr-FR" sz="2400" b="1" u="sng" dirty="0" smtClean="0">
                <a:latin typeface="Arial" pitchFamily="34" charset="0"/>
                <a:cs typeface="Arial" pitchFamily="34" charset="0"/>
              </a:rPr>
              <a:t>a/ lyse de la cellule : les virus nus </a:t>
            </a:r>
          </a:p>
          <a:p>
            <a:r>
              <a:rPr lang="fr-FR" sz="2400" b="1" dirty="0" smtClean="0">
                <a:latin typeface="Arial" pitchFamily="34" charset="0"/>
                <a:cs typeface="Arial" pitchFamily="34" charset="0"/>
              </a:rPr>
              <a:t>L'assemblage a lieu dans le cytoplasme (</a:t>
            </a:r>
            <a:r>
              <a:rPr lang="fr-FR" sz="2400" b="1" i="1" dirty="0" err="1" smtClean="0">
                <a:latin typeface="Arial" pitchFamily="34" charset="0"/>
                <a:cs typeface="Arial" pitchFamily="34" charset="0"/>
              </a:rPr>
              <a:t>Picornavirus</a:t>
            </a:r>
            <a:r>
              <a:rPr lang="fr-FR" sz="2400" b="1" dirty="0" smtClean="0">
                <a:latin typeface="Arial" pitchFamily="34" charset="0"/>
                <a:cs typeface="Arial" pitchFamily="34" charset="0"/>
              </a:rPr>
              <a:t>, </a:t>
            </a:r>
            <a:r>
              <a:rPr lang="fr-FR" sz="2400" b="1" i="1" dirty="0" err="1" smtClean="0">
                <a:latin typeface="Arial" pitchFamily="34" charset="0"/>
                <a:cs typeface="Arial" pitchFamily="34" charset="0"/>
              </a:rPr>
              <a:t>Reovirus</a:t>
            </a:r>
            <a:r>
              <a:rPr lang="fr-FR" sz="2400" b="1" dirty="0" smtClean="0">
                <a:latin typeface="Arial" pitchFamily="34" charset="0"/>
                <a:cs typeface="Arial" pitchFamily="34" charset="0"/>
              </a:rPr>
              <a:t>) ou dans le noyau (</a:t>
            </a:r>
            <a:r>
              <a:rPr lang="fr-FR" sz="2400" b="1" i="1" dirty="0" err="1" smtClean="0">
                <a:latin typeface="Arial" pitchFamily="34" charset="0"/>
                <a:cs typeface="Arial" pitchFamily="34" charset="0"/>
              </a:rPr>
              <a:t>Adenovirus</a:t>
            </a:r>
            <a:r>
              <a:rPr lang="fr-FR" sz="2400" b="1" dirty="0" smtClean="0">
                <a:latin typeface="Arial" pitchFamily="34" charset="0"/>
                <a:cs typeface="Arial" pitchFamily="34" charset="0"/>
              </a:rPr>
              <a:t>, </a:t>
            </a:r>
            <a:r>
              <a:rPr lang="fr-FR" sz="2400" b="1" i="1" dirty="0" err="1" smtClean="0">
                <a:latin typeface="Arial" pitchFamily="34" charset="0"/>
                <a:cs typeface="Arial" pitchFamily="34" charset="0"/>
              </a:rPr>
              <a:t>Papovavirus</a:t>
            </a:r>
            <a:r>
              <a:rPr lang="fr-FR" sz="2400" b="1" dirty="0" smtClean="0">
                <a:latin typeface="Arial" pitchFamily="34" charset="0"/>
                <a:cs typeface="Arial" pitchFamily="34" charset="0"/>
              </a:rPr>
              <a:t>, </a:t>
            </a:r>
            <a:r>
              <a:rPr lang="fr-FR" sz="2400" b="1" i="1" dirty="0" smtClean="0">
                <a:latin typeface="Arial" pitchFamily="34" charset="0"/>
                <a:cs typeface="Arial" pitchFamily="34" charset="0"/>
              </a:rPr>
              <a:t>Parvovirus</a:t>
            </a:r>
            <a:r>
              <a:rPr lang="fr-FR" sz="2400" b="1" dirty="0" smtClean="0">
                <a:latin typeface="Arial" pitchFamily="34" charset="0"/>
                <a:cs typeface="Arial" pitchFamily="34" charset="0"/>
              </a:rPr>
              <a:t>). </a:t>
            </a:r>
          </a:p>
          <a:p>
            <a:r>
              <a:rPr lang="fr-FR" sz="2400" b="1" dirty="0" smtClean="0">
                <a:latin typeface="Arial" pitchFamily="34" charset="0"/>
                <a:cs typeface="Arial" pitchFamily="34" charset="0"/>
              </a:rPr>
              <a:t>La libération des virions dépend totalement de la lyse cellulaire</a:t>
            </a:r>
            <a:r>
              <a:rPr lang="fr-FR" b="1" dirty="0" smtClean="0"/>
              <a:t>.</a:t>
            </a:r>
            <a:endParaRPr lang="fr-FR" b="1" dirty="0"/>
          </a:p>
        </p:txBody>
      </p:sp>
      <p:pic>
        <p:nvPicPr>
          <p:cNvPr id="31746" name="Picture 2" descr="C:\Documents and Settings\Fassi Fihri\Mes documents\virologie\Multiplication des virus_fichiers\m10lyse.gif"/>
          <p:cNvPicPr>
            <a:picLocks noChangeAspect="1" noChangeArrowheads="1"/>
          </p:cNvPicPr>
          <p:nvPr/>
        </p:nvPicPr>
        <p:blipFill>
          <a:blip r:embed="rId2"/>
          <a:srcRect/>
          <a:stretch>
            <a:fillRect/>
          </a:stretch>
        </p:blipFill>
        <p:spPr bwMode="auto">
          <a:xfrm>
            <a:off x="1928794" y="3786189"/>
            <a:ext cx="5143536" cy="2957533"/>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0" y="428604"/>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sng" strike="noStrike" cap="none" normalizeH="0" baseline="0" dirty="0" smtClean="0">
                <a:ln>
                  <a:noFill/>
                </a:ln>
                <a:solidFill>
                  <a:schemeClr val="tx1"/>
                </a:solidFill>
                <a:effectLst/>
                <a:latin typeface="Arial" pitchFamily="34" charset="0"/>
                <a:cs typeface="Arial" pitchFamily="34" charset="0"/>
              </a:rPr>
              <a:t>b/ le bourgeonnement : les virus enveloppés </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800" b="1" i="0" u="sng" strike="noStrike" cap="none" normalizeH="0" baseline="0" dirty="0" smtClean="0">
                <a:ln>
                  <a:noFill/>
                </a:ln>
                <a:solidFill>
                  <a:schemeClr val="tx1"/>
                </a:solidFill>
                <a:effectLst/>
                <a:latin typeface="Arial" pitchFamily="34" charset="0"/>
                <a:cs typeface="Arial" pitchFamily="34"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2771" name="Picture 3" descr="C:\Documents and Settings\Fassi Fihri\Mes documents\virologie\Multiplication des virus_fichiers\m10bourg.gif"/>
          <p:cNvPicPr>
            <a:picLocks noChangeAspect="1" noChangeArrowheads="1"/>
          </p:cNvPicPr>
          <p:nvPr/>
        </p:nvPicPr>
        <p:blipFill>
          <a:blip r:embed="rId2"/>
          <a:srcRect/>
          <a:stretch>
            <a:fillRect/>
          </a:stretch>
        </p:blipFill>
        <p:spPr bwMode="auto">
          <a:xfrm>
            <a:off x="1500166" y="1071546"/>
            <a:ext cx="2643206" cy="1641201"/>
          </a:xfrm>
          <a:prstGeom prst="rect">
            <a:avLst/>
          </a:prstGeom>
          <a:noFill/>
        </p:spPr>
      </p:pic>
      <p:sp>
        <p:nvSpPr>
          <p:cNvPr id="4" name="Rectangle 3"/>
          <p:cNvSpPr/>
          <p:nvPr/>
        </p:nvSpPr>
        <p:spPr>
          <a:xfrm>
            <a:off x="0" y="2786058"/>
            <a:ext cx="4528804" cy="461665"/>
          </a:xfrm>
          <a:prstGeom prst="rect">
            <a:avLst/>
          </a:prstGeom>
        </p:spPr>
        <p:txBody>
          <a:bodyPr wrap="none">
            <a:spAutoFit/>
          </a:bodyPr>
          <a:lstStyle/>
          <a:p>
            <a:r>
              <a:rPr lang="fr-FR" sz="2400" b="1" u="sng" dirty="0" smtClean="0">
                <a:latin typeface="Arial" pitchFamily="34" charset="0"/>
                <a:cs typeface="Arial" pitchFamily="34" charset="0"/>
              </a:rPr>
              <a:t>c/ transport : les </a:t>
            </a:r>
            <a:r>
              <a:rPr lang="fr-FR" sz="2400" b="1" i="1" u="sng" dirty="0" err="1" smtClean="0">
                <a:latin typeface="Arial" pitchFamily="34" charset="0"/>
                <a:cs typeface="Arial" pitchFamily="34" charset="0"/>
              </a:rPr>
              <a:t>Herpesvirus</a:t>
            </a:r>
            <a:r>
              <a:rPr lang="fr-FR" sz="2400" b="1" u="sng" dirty="0" smtClean="0">
                <a:latin typeface="Arial" pitchFamily="34" charset="0"/>
                <a:cs typeface="Arial" pitchFamily="34" charset="0"/>
              </a:rPr>
              <a:t> </a:t>
            </a:r>
            <a:endParaRPr lang="fr-FR" sz="2400" b="1" u="sng" dirty="0">
              <a:latin typeface="Arial" pitchFamily="34" charset="0"/>
              <a:cs typeface="Arial" pitchFamily="34" charset="0"/>
            </a:endParaRPr>
          </a:p>
        </p:txBody>
      </p:sp>
      <p:pic>
        <p:nvPicPr>
          <p:cNvPr id="32775" name="Picture 7" descr="C:\Documents and Settings\Fassi Fihri\Mes documents\virologie\Multiplication des virus_fichiers\m17lib.gif"/>
          <p:cNvPicPr>
            <a:picLocks noChangeAspect="1" noChangeArrowheads="1"/>
          </p:cNvPicPr>
          <p:nvPr/>
        </p:nvPicPr>
        <p:blipFill>
          <a:blip r:embed="rId3"/>
          <a:srcRect/>
          <a:stretch>
            <a:fillRect/>
          </a:stretch>
        </p:blipFill>
        <p:spPr bwMode="auto">
          <a:xfrm>
            <a:off x="1652134" y="3357562"/>
            <a:ext cx="4134312" cy="3393838"/>
          </a:xfrm>
          <a:prstGeom prst="rect">
            <a:avLst/>
          </a:prstGeom>
          <a:noFill/>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TotalTime>
  <Words>453</Words>
  <Application>Microsoft Office PowerPoint</Application>
  <PresentationFormat>Affichage à l'écran (4:3)</PresentationFormat>
  <Paragraphs>150</Paragraphs>
  <Slides>22</Slides>
  <Notes>0</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vector>
  </TitlesOfParts>
  <Company>IAV</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Fassi Fihri</dc:creator>
  <cp:lastModifiedBy>MCours</cp:lastModifiedBy>
  <cp:revision>27</cp:revision>
  <dcterms:created xsi:type="dcterms:W3CDTF">2008-03-27T13:26:16Z</dcterms:created>
  <dcterms:modified xsi:type="dcterms:W3CDTF">2015-06-14T18:45:22Z</dcterms:modified>
</cp:coreProperties>
</file>