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49" r:id="rId2"/>
    <p:sldId id="450" r:id="rId3"/>
    <p:sldId id="451" r:id="rId4"/>
    <p:sldId id="452" r:id="rId5"/>
    <p:sldId id="453" r:id="rId6"/>
    <p:sldId id="454" r:id="rId7"/>
    <p:sldId id="455" r:id="rId8"/>
    <p:sldId id="456" r:id="rId9"/>
    <p:sldId id="457" r:id="rId10"/>
    <p:sldId id="458" r:id="rId11"/>
    <p:sldId id="459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69" r:id="rId22"/>
    <p:sldId id="470" r:id="rId23"/>
    <p:sldId id="471" r:id="rId24"/>
    <p:sldId id="472" r:id="rId25"/>
    <p:sldId id="473" r:id="rId26"/>
    <p:sldId id="474" r:id="rId27"/>
    <p:sldId id="475" r:id="rId28"/>
    <p:sldId id="476" r:id="rId29"/>
    <p:sldId id="477" r:id="rId30"/>
    <p:sldId id="478" r:id="rId31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1617"/>
    <a:srgbClr val="7C1212"/>
    <a:srgbClr val="65C8E9"/>
    <a:srgbClr val="949494"/>
    <a:srgbClr val="EAF3FF"/>
    <a:srgbClr val="F4F4F4"/>
    <a:srgbClr val="E6E6E6"/>
    <a:srgbClr val="E3F2F2"/>
    <a:srgbClr val="DAEBF1"/>
    <a:srgbClr val="D5E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3" autoAdjust="0"/>
    <p:restoredTop sz="99324" autoAdjust="0"/>
  </p:normalViewPr>
  <p:slideViewPr>
    <p:cSldViewPr showGuides="1">
      <p:cViewPr>
        <p:scale>
          <a:sx n="75" d="100"/>
          <a:sy n="75" d="100"/>
        </p:scale>
        <p:origin x="-533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C1C0CE-95D5-4C3B-86A1-38340570E51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730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4CE4A-3945-476E-9F9F-D25A0475318F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96BEC-0B9D-4342-8B4A-733FD4CFA79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030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96BEC-0B9D-4342-8B4A-733FD4CFA797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96BEC-0B9D-4342-8B4A-733FD4CFA797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" y="6293804"/>
            <a:ext cx="9144000" cy="561390"/>
          </a:xfrm>
          <a:prstGeom prst="rect">
            <a:avLst/>
          </a:prstGeom>
        </p:spPr>
      </p:pic>
      <p:sp>
        <p:nvSpPr>
          <p:cNvPr id="16" name="Rectangle 16"/>
          <p:cNvSpPr>
            <a:spLocks noChangeArrowheads="1"/>
          </p:cNvSpPr>
          <p:nvPr userDrawn="1"/>
        </p:nvSpPr>
        <p:spPr bwMode="auto">
          <a:xfrm>
            <a:off x="0" y="2254250"/>
            <a:ext cx="720000" cy="252000"/>
          </a:xfrm>
          <a:prstGeom prst="rect">
            <a:avLst/>
          </a:prstGeom>
          <a:solidFill>
            <a:srgbClr val="00A2D8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17" name="Text Box 17"/>
          <p:cNvSpPr txBox="1">
            <a:spLocks noChangeArrowheads="1"/>
          </p:cNvSpPr>
          <p:nvPr userDrawn="1"/>
        </p:nvSpPr>
        <p:spPr bwMode="auto">
          <a:xfrm>
            <a:off x="5220072" y="6297455"/>
            <a:ext cx="2667000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t">
            <a:spAutoFit/>
          </a:bodyPr>
          <a:lstStyle/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 dirty="0" smtClean="0">
                <a:solidFill>
                  <a:srgbClr val="FFFFFF"/>
                </a:solidFill>
                <a:latin typeface="Arial" charset="0"/>
                <a:ea typeface="SimSun" charset="-122"/>
              </a:rPr>
              <a:t>Tél </a:t>
            </a:r>
            <a:r>
              <a:rPr lang="fr-FR" sz="1000" dirty="0">
                <a:solidFill>
                  <a:srgbClr val="FFFFFF"/>
                </a:solidFill>
                <a:latin typeface="Arial" charset="0"/>
                <a:ea typeface="SimSun" charset="-122"/>
              </a:rPr>
              <a:t>: +33 (0</a:t>
            </a:r>
            <a:r>
              <a:rPr lang="fr-FR" sz="1000" dirty="0" smtClean="0">
                <a:solidFill>
                  <a:srgbClr val="FFFFFF"/>
                </a:solidFill>
                <a:latin typeface="Arial" charset="0"/>
                <a:ea typeface="SimSun" charset="-122"/>
              </a:rPr>
              <a:t>)1 </a:t>
            </a:r>
            <a:r>
              <a:rPr lang="fr-FR" sz="1000" dirty="0">
                <a:solidFill>
                  <a:srgbClr val="FFFFFF"/>
                </a:solidFill>
                <a:latin typeface="Arial" charset="0"/>
                <a:ea typeface="SimSun" charset="-122"/>
              </a:rPr>
              <a:t>58 56 10 00</a:t>
            </a:r>
          </a:p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 dirty="0">
                <a:solidFill>
                  <a:srgbClr val="FFFFFF"/>
                </a:solidFill>
                <a:latin typeface="Arial" charset="0"/>
                <a:ea typeface="SimSun" charset="-122"/>
              </a:rPr>
              <a:t>Fax : +33 (0</a:t>
            </a:r>
            <a:r>
              <a:rPr lang="fr-FR" sz="1000" dirty="0" smtClean="0">
                <a:solidFill>
                  <a:srgbClr val="FFFFFF"/>
                </a:solidFill>
                <a:latin typeface="Arial" charset="0"/>
                <a:ea typeface="SimSun" charset="-122"/>
              </a:rPr>
              <a:t>)1 </a:t>
            </a:r>
            <a:r>
              <a:rPr lang="fr-FR" sz="1000" dirty="0">
                <a:solidFill>
                  <a:srgbClr val="FFFFFF"/>
                </a:solidFill>
                <a:latin typeface="Arial" charset="0"/>
                <a:ea typeface="SimSun" charset="-122"/>
              </a:rPr>
              <a:t>58 56 10 01</a:t>
            </a:r>
          </a:p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 dirty="0">
                <a:solidFill>
                  <a:srgbClr val="FFFFFF"/>
                </a:solidFill>
                <a:latin typeface="Arial" charset="0"/>
                <a:ea typeface="SimSun" charset="-122"/>
              </a:rPr>
              <a:t>www.octo.com</a:t>
            </a:r>
          </a:p>
        </p:txBody>
      </p:sp>
      <p:sp>
        <p:nvSpPr>
          <p:cNvPr id="20" name="Text Box 20"/>
          <p:cNvSpPr txBox="1">
            <a:spLocks noChangeArrowheads="1"/>
          </p:cNvSpPr>
          <p:nvPr userDrawn="1"/>
        </p:nvSpPr>
        <p:spPr bwMode="auto">
          <a:xfrm>
            <a:off x="228600" y="6564974"/>
            <a:ext cx="2330450" cy="2484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 dirty="0">
                <a:solidFill>
                  <a:schemeClr val="bg2"/>
                </a:solidFill>
                <a:latin typeface="Arial" charset="0"/>
                <a:ea typeface="SimSun" charset="-122"/>
              </a:rPr>
              <a:t>© OCTO 2012  </a:t>
            </a:r>
          </a:p>
        </p:txBody>
      </p:sp>
      <p:sp>
        <p:nvSpPr>
          <p:cNvPr id="23" name="Text Box 17"/>
          <p:cNvSpPr txBox="1">
            <a:spLocks noChangeArrowheads="1"/>
          </p:cNvSpPr>
          <p:nvPr userDrawn="1"/>
        </p:nvSpPr>
        <p:spPr bwMode="auto">
          <a:xfrm>
            <a:off x="1328936" y="6297455"/>
            <a:ext cx="26670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t">
            <a:spAutoFit/>
          </a:bodyPr>
          <a:lstStyle/>
          <a:p>
            <a:pPr algn="r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 dirty="0">
                <a:solidFill>
                  <a:srgbClr val="FFFFFF"/>
                </a:solidFill>
                <a:latin typeface="Arial" charset="0"/>
                <a:ea typeface="SimSun" charset="-122"/>
              </a:rPr>
              <a:t>50, avenue des Champs-Elysées</a:t>
            </a:r>
          </a:p>
          <a:p>
            <a:pPr algn="r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 dirty="0">
                <a:solidFill>
                  <a:srgbClr val="FFFFFF"/>
                </a:solidFill>
                <a:latin typeface="Arial" charset="0"/>
                <a:ea typeface="SimSun" charset="-122"/>
              </a:rPr>
              <a:t>75008 </a:t>
            </a:r>
            <a:r>
              <a:rPr lang="fr-FR" sz="1000" dirty="0" smtClean="0">
                <a:solidFill>
                  <a:srgbClr val="FFFFFF"/>
                </a:solidFill>
                <a:latin typeface="Arial" charset="0"/>
                <a:ea typeface="SimSun" charset="-122"/>
              </a:rPr>
              <a:t>Paris</a:t>
            </a:r>
            <a:r>
              <a:rPr lang="fr-FR" sz="1000" baseline="0" dirty="0" smtClean="0">
                <a:solidFill>
                  <a:srgbClr val="FFFFFF"/>
                </a:solidFill>
                <a:latin typeface="Arial" charset="0"/>
                <a:ea typeface="SimSun" charset="-122"/>
              </a:rPr>
              <a:t> - </a:t>
            </a:r>
            <a:r>
              <a:rPr lang="fr-FR" sz="1000" dirty="0" smtClean="0">
                <a:solidFill>
                  <a:srgbClr val="FFFFFF"/>
                </a:solidFill>
                <a:latin typeface="Arial" charset="0"/>
                <a:ea typeface="SimSun" charset="-122"/>
              </a:rPr>
              <a:t>FRANCE</a:t>
            </a:r>
            <a:endParaRPr lang="fr-FR" sz="1000" dirty="0">
              <a:solidFill>
                <a:srgbClr val="FFFFFF"/>
              </a:solidFill>
              <a:latin typeface="Arial" charset="0"/>
              <a:ea typeface="SimSun" charset="-122"/>
            </a:endParaRP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990600" y="5410200"/>
            <a:ext cx="3008313" cy="304800"/>
          </a:xfrm>
          <a:solidFill>
            <a:schemeClr val="bg1">
              <a:alpha val="0"/>
            </a:schemeClr>
          </a:solidFill>
          <a:ln w="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#Référence </a:t>
            </a:r>
            <a:r>
              <a:rPr lang="fr-FR" dirty="0" err="1" smtClean="0"/>
              <a:t>Propale</a:t>
            </a:r>
            <a:endParaRPr lang="fr-FR" dirty="0" smtClean="0"/>
          </a:p>
        </p:txBody>
      </p:sp>
      <p:sp>
        <p:nvSpPr>
          <p:cNvPr id="19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990600" y="5638800"/>
            <a:ext cx="3008313" cy="304800"/>
          </a:xfrm>
          <a:solidFill>
            <a:schemeClr val="bg1">
              <a:alpha val="0"/>
            </a:schemeClr>
          </a:solidFill>
          <a:ln w="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Date d’envoi format </a:t>
            </a:r>
            <a:r>
              <a:rPr lang="fr-FR" dirty="0" err="1" smtClean="0"/>
              <a:t>jj/mm/aaaa</a:t>
            </a:r>
            <a:endParaRPr lang="fr-FR" dirty="0" smtClean="0"/>
          </a:p>
        </p:txBody>
      </p:sp>
      <p:sp>
        <p:nvSpPr>
          <p:cNvPr id="2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2103512"/>
            <a:ext cx="793960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28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dirty="0" smtClean="0"/>
              <a:t>Cliquez et modifiez le titre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879" y="332135"/>
            <a:ext cx="19526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6468307"/>
            <a:ext cx="9216000" cy="40236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060" cy="61848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 sz="10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et modifiez le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982544" y="6493707"/>
            <a:ext cx="2133600" cy="365125"/>
          </a:xfrm>
        </p:spPr>
        <p:txBody>
          <a:bodyPr/>
          <a:lstStyle>
            <a:lvl1pPr>
              <a:defRPr sz="1100">
                <a:latin typeface="+mj-lt"/>
              </a:defRPr>
            </a:lvl1pPr>
          </a:lstStyle>
          <a:p>
            <a:fld id="{CBDD9828-8E4B-44DC-BCF1-8B1966CD3070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"/>
          <p:cNvSpPr>
            <a:spLocks noGrp="1"/>
          </p:cNvSpPr>
          <p:nvPr>
            <p:ph type="pic" idx="1" hasCustomPrompt="1"/>
          </p:nvPr>
        </p:nvSpPr>
        <p:spPr>
          <a:xfrm>
            <a:off x="0" y="730379"/>
            <a:ext cx="9144000" cy="55789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 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688978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14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  5"/>
          <p:cNvSpPr>
            <a:spLocks noGrp="1"/>
          </p:cNvSpPr>
          <p:nvPr>
            <p:ph type="pic" sz="quarter" idx="10"/>
          </p:nvPr>
        </p:nvSpPr>
        <p:spPr>
          <a:xfrm>
            <a:off x="323528" y="1021212"/>
            <a:ext cx="8568952" cy="5144091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78143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et modifiez le titre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D9828-8E4B-44DC-BCF1-8B1966CD3070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+mj-lt"/>
          <a:ea typeface="ＭＳ Ｐゴシック" pitchFamily="-104" charset="-128"/>
          <a:cs typeface="ＭＳ Ｐゴシック" pitchFamily="-104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458"/>
          </a:solidFill>
          <a:latin typeface="Arial" pitchFamily="-104" charset="0"/>
          <a:ea typeface="ＭＳ Ｐゴシック" pitchFamily="-104" charset="-128"/>
          <a:cs typeface="ＭＳ Ｐゴシック" pitchFamily="-10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458"/>
          </a:solidFill>
          <a:latin typeface="Arial" pitchFamily="-104" charset="0"/>
          <a:ea typeface="ＭＳ Ｐゴシック" pitchFamily="-104" charset="-128"/>
          <a:cs typeface="ＭＳ Ｐゴシック" pitchFamily="-10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458"/>
          </a:solidFill>
          <a:latin typeface="Arial" pitchFamily="-104" charset="0"/>
          <a:ea typeface="ＭＳ Ｐゴシック" pitchFamily="-104" charset="-128"/>
          <a:cs typeface="ＭＳ Ｐゴシック" pitchFamily="-10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458"/>
          </a:solidFill>
          <a:latin typeface="Arial" pitchFamily="-104" charset="0"/>
          <a:ea typeface="ＭＳ Ｐゴシック" pitchFamily="-104" charset="-128"/>
          <a:cs typeface="ＭＳ Ｐゴシック" pitchFamily="-10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D60"/>
          </a:solidFill>
          <a:latin typeface="Arial" pitchFamily="-10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D60"/>
          </a:solidFill>
          <a:latin typeface="Arial" pitchFamily="-10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D60"/>
          </a:solidFill>
          <a:latin typeface="Arial" pitchFamily="-10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D60"/>
          </a:solidFill>
          <a:latin typeface="Arial" pitchFamily="-10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D60"/>
        </a:buClr>
        <a:buSzPct val="100000"/>
        <a:buBlip>
          <a:blip r:embed="rId7"/>
        </a:buBlip>
        <a:defRPr sz="1600" cap="none">
          <a:solidFill>
            <a:srgbClr val="4C4C4C"/>
          </a:solidFill>
          <a:latin typeface="+mn-lt"/>
          <a:ea typeface="ＭＳ Ｐゴシック" pitchFamily="-104" charset="-128"/>
          <a:cs typeface="ＭＳ Ｐゴシック" pitchFamily="-104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8"/>
        </a:buBlip>
        <a:defRPr sz="1400" cap="none">
          <a:solidFill>
            <a:srgbClr val="4C4C4C"/>
          </a:solidFill>
          <a:latin typeface="+mn-lt"/>
          <a:ea typeface="ＭＳ Ｐゴシック" pitchFamily="-10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9"/>
        </a:buBlip>
        <a:defRPr sz="1200" cap="none">
          <a:solidFill>
            <a:srgbClr val="4C4C4C"/>
          </a:solidFill>
          <a:latin typeface="+mn-lt"/>
          <a:ea typeface="ＭＳ Ｐゴシック" pitchFamily="-10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10"/>
        </a:buBlip>
        <a:defRPr sz="1100" cap="none">
          <a:solidFill>
            <a:srgbClr val="4C4C4C"/>
          </a:solidFill>
          <a:latin typeface="+mn-lt"/>
          <a:ea typeface="ＭＳ Ｐゴシック" pitchFamily="-10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C4C4C"/>
          </a:solidFill>
          <a:latin typeface="+mn-lt"/>
          <a:ea typeface="ＭＳ Ｐゴシック" pitchFamily="-10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4C4C4C"/>
          </a:solidFill>
          <a:latin typeface="+mn-lt"/>
          <a:ea typeface="ＭＳ Ｐゴシック" pitchFamily="-104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4C4C4C"/>
          </a:solidFill>
          <a:latin typeface="+mn-lt"/>
          <a:ea typeface="ＭＳ Ｐゴシック" pitchFamily="-104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4C4C4C"/>
          </a:solidFill>
          <a:latin typeface="+mn-lt"/>
          <a:ea typeface="ＭＳ Ｐゴシック" pitchFamily="-104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4C4C4C"/>
          </a:solidFill>
          <a:latin typeface="+mn-lt"/>
          <a:ea typeface="ＭＳ Ｐゴシック" pitchFamily="-104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pprados@octo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schemas.android.com/apk/res/android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Solution Linux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r>
              <a:rPr lang="fr-FR" dirty="0" smtClean="0"/>
              <a:t>29 mai </a:t>
            </a:r>
            <a:r>
              <a:rPr lang="fr-FR" dirty="0" smtClean="0"/>
              <a:t>2013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Développement sécurisé sous Android</a:t>
            </a:r>
          </a:p>
        </p:txBody>
      </p:sp>
    </p:spTree>
    <p:extLst>
      <p:ext uri="{BB962C8B-B14F-4D97-AF65-F5344CB8AC3E}">
        <p14:creationId xmlns:p14="http://schemas.microsoft.com/office/powerpoint/2010/main" val="35894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Philippe Prados (</a:t>
            </a:r>
            <a:r>
              <a:rPr lang="fr-FR" dirty="0" smtClean="0">
                <a:hlinkClick r:id="rId2"/>
              </a:rPr>
              <a:t>pprados@octo.com</a:t>
            </a:r>
            <a:r>
              <a:rPr lang="fr-FR" dirty="0" smtClean="0"/>
              <a:t>)</a:t>
            </a:r>
          </a:p>
          <a:p>
            <a:r>
              <a:rPr lang="fr-FR" dirty="0" smtClean="0"/>
              <a:t>Consultant</a:t>
            </a:r>
          </a:p>
          <a:p>
            <a:r>
              <a:rPr lang="fr-FR" dirty="0" smtClean="0"/>
              <a:t>Quelques articles dans GNU Linux </a:t>
            </a:r>
            <a:r>
              <a:rPr lang="fr-FR" dirty="0" err="1" smtClean="0"/>
              <a:t>Mag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CV</a:t>
            </a:r>
            <a:endParaRPr lang="fr-FR" dirty="0"/>
          </a:p>
        </p:txBody>
      </p:sp>
      <p:sp>
        <p:nvSpPr>
          <p:cNvPr id="4" name="Shape 44"/>
          <p:cNvSpPr/>
          <p:nvPr/>
        </p:nvSpPr>
        <p:spPr>
          <a:xfrm>
            <a:off x="3375979" y="2924944"/>
            <a:ext cx="1905000" cy="24669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5" name="Shape 45"/>
          <p:cNvSpPr/>
          <p:nvPr/>
        </p:nvSpPr>
        <p:spPr>
          <a:xfrm>
            <a:off x="1151905" y="2924944"/>
            <a:ext cx="1905000" cy="24669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pic>
        <p:nvPicPr>
          <p:cNvPr id="1026" name="Picture 2" descr="GNU/Linux Magazine HS 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053" y="2924944"/>
            <a:ext cx="1861719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62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trame.png"/>
          <p:cNvPicPr>
            <a:picLocks noChangeAspect="1"/>
          </p:cNvPicPr>
          <p:nvPr/>
        </p:nvPicPr>
        <p:blipFill rotWithShape="1">
          <a:blip r:embed="rId3"/>
          <a:srcRect l="2751" t="1286" r="2751" b="4259"/>
          <a:stretch/>
        </p:blipFill>
        <p:spPr bwMode="auto">
          <a:xfrm>
            <a:off x="1" y="615348"/>
            <a:ext cx="9148738" cy="58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3068960"/>
            <a:ext cx="6732240" cy="46166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252000" rIns="108000">
            <a:spAutoFit/>
          </a:bodyPr>
          <a:lstStyle/>
          <a:p>
            <a:r>
              <a:rPr lang="fr-FR" dirty="0" smtClean="0">
                <a:solidFill>
                  <a:srgbClr val="002458"/>
                </a:solidFill>
                <a:latin typeface="Arial" charset="0"/>
              </a:rPr>
              <a:t>La sécurité sous Android</a:t>
            </a:r>
            <a:endParaRPr lang="fr-FR" dirty="0">
              <a:solidFill>
                <a:srgbClr val="002458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6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Protéger contre le vol du terminal</a:t>
            </a:r>
          </a:p>
          <a:p>
            <a:r>
              <a:rPr lang="fr-FR" sz="2400" dirty="0"/>
              <a:t>Protéger contre l'exploitation de l'application par une autre application malveillante</a:t>
            </a:r>
          </a:p>
          <a:p>
            <a:r>
              <a:rPr lang="fr-FR" sz="2400" dirty="0"/>
              <a:t>Protéger contre l'utilisateur </a:t>
            </a:r>
            <a:r>
              <a:rPr lang="fr-FR" sz="2400" dirty="0" smtClean="0"/>
              <a:t>malveillant</a:t>
            </a:r>
            <a:endParaRPr lang="fr-FR" sz="2400" dirty="0"/>
          </a:p>
          <a:p>
            <a:r>
              <a:rPr lang="fr-FR" sz="2400" dirty="0"/>
              <a:t>Protéger les différents flux de </a:t>
            </a:r>
            <a:r>
              <a:rPr lang="fr-FR" sz="2400" dirty="0" smtClean="0"/>
              <a:t>communication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Objectif du développement sécurisé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91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83568" y="980728"/>
            <a:ext cx="7772400" cy="5400600"/>
          </a:xfrm>
        </p:spPr>
        <p:txBody>
          <a:bodyPr/>
          <a:lstStyle/>
          <a:p>
            <a:r>
              <a:rPr lang="fr-FR" sz="1800" dirty="0"/>
              <a:t>Windows Mobile Phone </a:t>
            </a:r>
            <a:r>
              <a:rPr lang="fr-FR" sz="1800" dirty="0" smtClean="0"/>
              <a:t>7 : Pas de risque</a:t>
            </a:r>
            <a:endParaRPr lang="fr-FR" sz="1800" dirty="0"/>
          </a:p>
          <a:p>
            <a:pPr lvl="1"/>
            <a:r>
              <a:rPr lang="fr-FR" sz="1600" dirty="0"/>
              <a:t>« Pas de </a:t>
            </a:r>
            <a:r>
              <a:rPr lang="fr-FR" sz="1600" dirty="0" err="1"/>
              <a:t>multi-tâches</a:t>
            </a:r>
            <a:r>
              <a:rPr lang="fr-FR" sz="1600" dirty="0"/>
              <a:t> », ainsi pas de risque de key-</a:t>
            </a:r>
            <a:r>
              <a:rPr lang="fr-FR" sz="1600" dirty="0" err="1"/>
              <a:t>logger</a:t>
            </a:r>
            <a:endParaRPr lang="fr-FR" sz="1600" dirty="0"/>
          </a:p>
          <a:p>
            <a:pPr lvl="1"/>
            <a:r>
              <a:rPr lang="fr-FR" sz="1600" dirty="0"/>
              <a:t>Impossibilité de faire communiquer les applications</a:t>
            </a:r>
          </a:p>
          <a:p>
            <a:pPr lvl="1"/>
            <a:r>
              <a:rPr lang="fr-FR" sz="1600" dirty="0" smtClean="0"/>
              <a:t>Forte </a:t>
            </a:r>
            <a:r>
              <a:rPr lang="fr-FR" sz="1600" dirty="0"/>
              <a:t>limitation des applications </a:t>
            </a:r>
            <a:r>
              <a:rPr lang="fr-FR" sz="1600" dirty="0" smtClean="0"/>
              <a:t>proposées</a:t>
            </a:r>
          </a:p>
          <a:p>
            <a:r>
              <a:rPr lang="fr-FR" sz="1800" dirty="0" smtClean="0"/>
              <a:t>Windows Mobile Phone 8 :</a:t>
            </a:r>
          </a:p>
          <a:p>
            <a:pPr lvl="1"/>
            <a:r>
              <a:rPr lang="fr-FR" dirty="0" smtClean="0"/>
              <a:t>Renforcement du boot</a:t>
            </a:r>
          </a:p>
          <a:p>
            <a:pPr lvl="1"/>
            <a:r>
              <a:rPr lang="fr-FR" dirty="0" smtClean="0"/>
              <a:t>Applications internes entreprises</a:t>
            </a:r>
            <a:endParaRPr lang="fr-FR" dirty="0"/>
          </a:p>
          <a:p>
            <a:pPr>
              <a:lnSpc>
                <a:spcPct val="150000"/>
              </a:lnSpc>
            </a:pPr>
            <a:r>
              <a:rPr lang="fr-FR" sz="1800" dirty="0" smtClean="0"/>
              <a:t>IPhone : Peu de risque</a:t>
            </a:r>
            <a:endParaRPr lang="fr-FR" sz="1800" dirty="0"/>
          </a:p>
          <a:p>
            <a:pPr lvl="1"/>
            <a:r>
              <a:rPr lang="fr-FR" sz="1600" dirty="0"/>
              <a:t>Chiffrement du disque</a:t>
            </a:r>
          </a:p>
          <a:p>
            <a:pPr lvl="1"/>
            <a:r>
              <a:rPr lang="fr-FR" sz="1600" dirty="0"/>
              <a:t>Très peu de communication entre les applications</a:t>
            </a:r>
          </a:p>
          <a:p>
            <a:pPr lvl="1"/>
            <a:r>
              <a:rPr lang="fr-FR" sz="1600" dirty="0" smtClean="0"/>
              <a:t>Multitâches </a:t>
            </a:r>
            <a:r>
              <a:rPr lang="fr-FR" sz="1600" dirty="0"/>
              <a:t>fortement limité</a:t>
            </a:r>
          </a:p>
          <a:p>
            <a:pPr lvl="1"/>
            <a:r>
              <a:rPr lang="fr-FR" sz="1600" dirty="0" smtClean="0"/>
              <a:t>Limitation </a:t>
            </a:r>
            <a:r>
              <a:rPr lang="fr-FR" sz="1600" dirty="0"/>
              <a:t>des applications proposées</a:t>
            </a:r>
          </a:p>
          <a:p>
            <a:pPr>
              <a:lnSpc>
                <a:spcPct val="150000"/>
              </a:lnSpc>
            </a:pPr>
            <a:r>
              <a:rPr lang="fr-FR" sz="1800" dirty="0" smtClean="0"/>
              <a:t>Android : Risque important</a:t>
            </a:r>
            <a:endParaRPr lang="fr-FR" sz="1800" dirty="0"/>
          </a:p>
          <a:p>
            <a:pPr lvl="1"/>
            <a:r>
              <a:rPr lang="fr-FR" sz="1600" dirty="0"/>
              <a:t>Chiffrement en option</a:t>
            </a:r>
          </a:p>
          <a:p>
            <a:pPr lvl="1"/>
            <a:r>
              <a:rPr lang="fr-FR" sz="1600" dirty="0"/>
              <a:t>De nombreux mécanismes de communication entre les applications</a:t>
            </a:r>
          </a:p>
          <a:p>
            <a:pPr lvl="1"/>
            <a:r>
              <a:rPr lang="fr-FR" sz="1600" dirty="0"/>
              <a:t>Véritable </a:t>
            </a:r>
            <a:r>
              <a:rPr lang="fr-FR" sz="1600" dirty="0" smtClean="0"/>
              <a:t>multitâches</a:t>
            </a:r>
            <a:endParaRPr lang="fr-FR" sz="1600" dirty="0"/>
          </a:p>
          <a:p>
            <a:pPr lvl="1"/>
            <a:r>
              <a:rPr lang="fr-FR" sz="1600" dirty="0" smtClean="0"/>
              <a:t>Pratiquement </a:t>
            </a:r>
            <a:r>
              <a:rPr lang="fr-FR" sz="1600" dirty="0"/>
              <a:t>aucune limitation sur les types applications proposées</a:t>
            </a:r>
            <a:r>
              <a:rPr lang="fr-FR" sz="1600" dirty="0" smtClean="0"/>
              <a:t>.</a:t>
            </a:r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Différents modèles de </a:t>
            </a:r>
            <a:r>
              <a:rPr lang="fr-FR" smtClean="0"/>
              <a:t>sécurités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16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Publication des applications sur Play Store avec signature numérique</a:t>
            </a:r>
          </a:p>
          <a:p>
            <a:r>
              <a:rPr lang="fr-FR" sz="2000" dirty="0" smtClean="0"/>
              <a:t>Algorithmes </a:t>
            </a:r>
            <a:r>
              <a:rPr lang="fr-FR" sz="2000" dirty="0"/>
              <a:t>de </a:t>
            </a:r>
            <a:r>
              <a:rPr lang="fr-FR" sz="2000" dirty="0" smtClean="0"/>
              <a:t>chiffrements disponibles </a:t>
            </a:r>
            <a:r>
              <a:rPr lang="fr-FR" sz="2000" dirty="0"/>
              <a:t>(flux, fichier)</a:t>
            </a:r>
          </a:p>
          <a:p>
            <a:r>
              <a:rPr lang="fr-FR" sz="2000" dirty="0"/>
              <a:t>Pas de conteneur sécurisé </a:t>
            </a:r>
            <a:r>
              <a:rPr lang="fr-FR" sz="2000" dirty="0" smtClean="0"/>
              <a:t>officiellement disponible de </a:t>
            </a:r>
            <a:r>
              <a:rPr lang="fr-FR" sz="2000" dirty="0"/>
              <a:t>clef avant la version 4</a:t>
            </a:r>
          </a:p>
          <a:p>
            <a:r>
              <a:rPr lang="fr-FR" sz="2000" dirty="0"/>
              <a:t>Isolation des applications (user Linux différent)</a:t>
            </a:r>
          </a:p>
          <a:p>
            <a:r>
              <a:rPr lang="fr-FR" sz="2000" dirty="0"/>
              <a:t>Privilèges pour accéder aux services sensibles.</a:t>
            </a:r>
          </a:p>
          <a:p>
            <a:r>
              <a:rPr lang="fr-FR" sz="2000" dirty="0"/>
              <a:t>Possibilité d'ajouter de nouveaux privilèges</a:t>
            </a:r>
          </a:p>
          <a:p>
            <a:r>
              <a:rPr lang="fr-FR" sz="2000" dirty="0"/>
              <a:t>Présentation des privilèges AVANT l'installation de l'application</a:t>
            </a:r>
          </a:p>
          <a:p>
            <a:endParaRPr lang="fr-FR" sz="2000" dirty="0"/>
          </a:p>
          <a:p>
            <a:r>
              <a:rPr lang="fr-FR" sz="2000" dirty="0"/>
              <a:t>Quelques vulnérabilités découvertes sur les applications </a:t>
            </a:r>
            <a:r>
              <a:rPr lang="fr-FR" sz="2000" dirty="0" err="1"/>
              <a:t>root</a:t>
            </a:r>
            <a:r>
              <a:rPr lang="fr-FR" sz="2000" dirty="0"/>
              <a:t> (de moins en moins</a:t>
            </a:r>
            <a:r>
              <a:rPr lang="fr-FR" sz="2000" dirty="0" smtClean="0"/>
              <a:t>) ou les surcouches constructeurs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Sécurité sous </a:t>
            </a:r>
            <a:r>
              <a:rPr lang="fr-FR" smtClean="0"/>
              <a:t>Android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26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/>
              <a:t>Basé sur des Activités </a:t>
            </a:r>
            <a:endParaRPr lang="fr-FR" sz="1800" dirty="0" smtClean="0"/>
          </a:p>
          <a:p>
            <a:pPr lvl="1"/>
            <a:r>
              <a:rPr lang="fr-FR" sz="1600" dirty="0" smtClean="0"/>
              <a:t>sorte </a:t>
            </a:r>
            <a:r>
              <a:rPr lang="fr-FR" sz="1600" dirty="0"/>
              <a:t>de page Web identifiée par une </a:t>
            </a:r>
            <a:r>
              <a:rPr lang="fr-FR" sz="1600" dirty="0" smtClean="0"/>
              <a:t>URL/</a:t>
            </a:r>
            <a:r>
              <a:rPr lang="fr-FR" sz="1600" dirty="0" err="1" smtClean="0"/>
              <a:t>Intent</a:t>
            </a:r>
            <a:endParaRPr lang="fr-FR" sz="1600" dirty="0"/>
          </a:p>
          <a:p>
            <a:pPr lvl="1"/>
            <a:r>
              <a:rPr lang="fr-FR" sz="1600" dirty="0"/>
              <a:t>Peuvent être déclenchées par toutes les applications</a:t>
            </a:r>
          </a:p>
          <a:p>
            <a:r>
              <a:rPr lang="fr-FR" sz="1800" dirty="0"/>
              <a:t>Publication de services </a:t>
            </a:r>
            <a:endParaRPr lang="fr-FR" sz="1800" dirty="0" smtClean="0"/>
          </a:p>
          <a:p>
            <a:pPr lvl="1"/>
            <a:r>
              <a:rPr lang="fr-FR" sz="1600" dirty="0" smtClean="0"/>
              <a:t>traitements </a:t>
            </a:r>
            <a:r>
              <a:rPr lang="fr-FR" sz="1600" dirty="0"/>
              <a:t>en tâche de </a:t>
            </a:r>
            <a:r>
              <a:rPr lang="fr-FR" sz="1600" dirty="0" smtClean="0"/>
              <a:t>fond </a:t>
            </a:r>
          </a:p>
          <a:p>
            <a:pPr lvl="1"/>
            <a:r>
              <a:rPr lang="fr-FR" sz="1600" dirty="0" smtClean="0"/>
              <a:t>utilisables </a:t>
            </a:r>
            <a:r>
              <a:rPr lang="fr-FR" sz="1600" dirty="0"/>
              <a:t>par les autres applications</a:t>
            </a:r>
          </a:p>
          <a:p>
            <a:r>
              <a:rPr lang="fr-FR" sz="1800" dirty="0"/>
              <a:t>Événements </a:t>
            </a:r>
            <a:r>
              <a:rPr lang="fr-FR" sz="1800" dirty="0" err="1"/>
              <a:t>broadcast</a:t>
            </a:r>
            <a:r>
              <a:rPr lang="fr-FR" sz="1800" dirty="0"/>
              <a:t>. </a:t>
            </a:r>
            <a:endParaRPr lang="fr-FR" sz="1800" dirty="0" smtClean="0"/>
          </a:p>
          <a:p>
            <a:pPr lvl="1"/>
            <a:r>
              <a:rPr lang="fr-FR" sz="1600" dirty="0" smtClean="0"/>
              <a:t>Peuvent </a:t>
            </a:r>
            <a:r>
              <a:rPr lang="fr-FR" sz="1600" dirty="0"/>
              <a:t>être envoyés et capturés par toutes les applications, même absentes de la mémoire</a:t>
            </a:r>
          </a:p>
          <a:p>
            <a:r>
              <a:rPr lang="fr-FR" sz="1800" dirty="0" smtClean="0"/>
              <a:t>Content provider</a:t>
            </a:r>
          </a:p>
          <a:p>
            <a:pPr lvl="1"/>
            <a:r>
              <a:rPr lang="fr-FR" sz="1600" dirty="0" smtClean="0"/>
              <a:t>Exposition des bases de données des applications</a:t>
            </a:r>
          </a:p>
          <a:p>
            <a:r>
              <a:rPr lang="fr-FR" sz="1800" dirty="0" smtClean="0"/>
              <a:t>Barre </a:t>
            </a:r>
            <a:r>
              <a:rPr lang="fr-FR" sz="1800" dirty="0"/>
              <a:t>de notification pour informer l'utilisateur sur des événements asynchrones</a:t>
            </a:r>
          </a:p>
          <a:p>
            <a:endParaRPr lang="fr-FR" sz="1800" dirty="0" smtClean="0"/>
          </a:p>
          <a:p>
            <a:r>
              <a:rPr lang="fr-FR" sz="1800" dirty="0" smtClean="0"/>
              <a:t>Tous </a:t>
            </a:r>
            <a:r>
              <a:rPr lang="fr-FR" sz="1800" dirty="0"/>
              <a:t>ces canaux sont sensibles.</a:t>
            </a:r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Modèle des </a:t>
            </a:r>
            <a:r>
              <a:rPr lang="fr-FR" smtClean="0"/>
              <a:t>applications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35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Authentification</a:t>
            </a:r>
          </a:p>
          <a:p>
            <a:pPr lvl="1"/>
            <a:r>
              <a:rPr lang="fr-FR" sz="1800" dirty="0"/>
              <a:t>L'utilisateur du téléphone est considéré comme « autorisé »</a:t>
            </a:r>
          </a:p>
          <a:p>
            <a:pPr lvl="1"/>
            <a:r>
              <a:rPr lang="fr-FR" sz="1800" dirty="0"/>
              <a:t>Valide si mécanisme de blocage du terminal (pin)</a:t>
            </a:r>
          </a:p>
          <a:p>
            <a:pPr lvl="1"/>
            <a:r>
              <a:rPr lang="fr-FR" sz="1800" dirty="0"/>
              <a:t>Pour les traitements sensibles, demander confirmation d'un autre </a:t>
            </a:r>
            <a:r>
              <a:rPr lang="fr-FR" sz="1800" dirty="0" smtClean="0"/>
              <a:t>PIN</a:t>
            </a:r>
          </a:p>
          <a:p>
            <a:pPr lvl="1"/>
            <a:r>
              <a:rPr lang="fr-FR" sz="1800" dirty="0" smtClean="0"/>
              <a:t>La dernière version d’Android propose le multi-compte</a:t>
            </a:r>
            <a:endParaRPr lang="fr-FR" sz="1800" dirty="0"/>
          </a:p>
          <a:p>
            <a:endParaRPr lang="fr-FR" sz="2000" dirty="0"/>
          </a:p>
          <a:p>
            <a:r>
              <a:rPr lang="fr-FR" sz="2000" dirty="0"/>
              <a:t>Habilitation</a:t>
            </a:r>
          </a:p>
          <a:p>
            <a:pPr lvl="1"/>
            <a:r>
              <a:rPr lang="fr-FR" sz="1800" dirty="0"/>
              <a:t>Les applications utilisent des </a:t>
            </a:r>
            <a:r>
              <a:rPr lang="fr-FR" sz="1800" dirty="0" err="1"/>
              <a:t>users</a:t>
            </a:r>
            <a:r>
              <a:rPr lang="fr-FR" sz="1800" dirty="0"/>
              <a:t> linux différents</a:t>
            </a:r>
          </a:p>
          <a:p>
            <a:pPr lvl="1"/>
            <a:r>
              <a:rPr lang="fr-FR" sz="1800" dirty="0"/>
              <a:t>De nouveaux privilèges peuvent être déclarés par les applications</a:t>
            </a:r>
          </a:p>
          <a:p>
            <a:pPr lvl="1"/>
            <a:r>
              <a:rPr lang="fr-FR" sz="1800" dirty="0"/>
              <a:t>Habilitation pour tous, limitée aux mêmes auteurs des </a:t>
            </a:r>
            <a:r>
              <a:rPr lang="fr-FR" sz="1800" dirty="0" smtClean="0"/>
              <a:t>applications </a:t>
            </a:r>
            <a:r>
              <a:rPr lang="fr-FR" sz="1800" dirty="0"/>
              <a:t>ou limitée au système.</a:t>
            </a:r>
          </a:p>
          <a:p>
            <a:pPr lvl="1"/>
            <a:r>
              <a:rPr lang="fr-FR" sz="1800" dirty="0"/>
              <a:t>Permet de partager des secrets entre applications du même </a:t>
            </a:r>
            <a:r>
              <a:rPr lang="fr-FR" sz="1800" dirty="0" smtClean="0"/>
              <a:t>auteur</a:t>
            </a:r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Authentification/habilitation</a:t>
            </a:r>
          </a:p>
        </p:txBody>
      </p:sp>
    </p:spTree>
    <p:extLst>
      <p:ext uri="{BB962C8B-B14F-4D97-AF65-F5344CB8AC3E}">
        <p14:creationId xmlns:p14="http://schemas.microsoft.com/office/powerpoint/2010/main" val="104201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Répertoire de travail par application</a:t>
            </a:r>
          </a:p>
          <a:p>
            <a:r>
              <a:rPr lang="fr-FR" dirty="0"/>
              <a:t>Droit limité à l'utilisateur associé à l'application (ou aux autres applications de même signature)</a:t>
            </a:r>
          </a:p>
          <a:p>
            <a:r>
              <a:rPr lang="fr-FR" dirty="0"/>
              <a:t>Carte SD considérée comme publique (sinon il faut chiffrer les données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Dernièrement, ajout d’un privilège pour avoir droit de lire la carte SD</a:t>
            </a:r>
            <a:endParaRPr lang="fr-FR" dirty="0"/>
          </a:p>
          <a:p>
            <a:r>
              <a:rPr lang="fr-FR" dirty="0"/>
              <a:t>Chiffrement « gratuit » si l'application est installée sur le carte </a:t>
            </a:r>
            <a:r>
              <a:rPr lang="fr-FR" dirty="0" smtClean="0"/>
              <a:t>SD</a:t>
            </a:r>
          </a:p>
          <a:p>
            <a:pPr lvl="1"/>
            <a:r>
              <a:rPr lang="fr-FR" dirty="0" smtClean="0"/>
              <a:t>Chiffrement associé au terminal</a:t>
            </a:r>
            <a:endParaRPr lang="fr-FR" dirty="0"/>
          </a:p>
          <a:p>
            <a:r>
              <a:rPr lang="fr-FR" dirty="0"/>
              <a:t>Partage de fichier/flux</a:t>
            </a:r>
          </a:p>
          <a:p>
            <a:pPr lvl="1"/>
            <a:r>
              <a:rPr lang="fr-FR" dirty="0"/>
              <a:t>Possibilité de modifier les droits pour permettre un accès aux autres utilisateurs =&gt;Risque d'exposer des fichiers sensibles</a:t>
            </a:r>
          </a:p>
          <a:p>
            <a:pPr lvl="1"/>
            <a:r>
              <a:rPr lang="fr-FR" dirty="0"/>
              <a:t>Passage de </a:t>
            </a:r>
            <a:r>
              <a:rPr lang="fr-FR" dirty="0" err="1"/>
              <a:t>handle</a:t>
            </a:r>
            <a:r>
              <a:rPr lang="fr-FR" dirty="0"/>
              <a:t> fichier d'une application à une autre (permet de ne pas exposer le fichier aux autres </a:t>
            </a:r>
            <a:r>
              <a:rPr lang="fr-FR" dirty="0" smtClean="0"/>
              <a:t>applications. Juste l’accès)</a:t>
            </a:r>
            <a:endParaRPr lang="fr-FR" dirty="0"/>
          </a:p>
          <a:p>
            <a:pPr lvl="1"/>
            <a:r>
              <a:rPr lang="fr-FR" dirty="0"/>
              <a:t>Depuis v4, possibilité d'ouvrir un pipe entre les applications (évite de créer un fichier temporaire pour partager des données)</a:t>
            </a:r>
          </a:p>
          <a:p>
            <a:r>
              <a:rPr lang="fr-FR" dirty="0"/>
              <a:t>Toutes les « ressources » (fichiers </a:t>
            </a:r>
            <a:r>
              <a:rPr lang="fr-FR" dirty="0" err="1"/>
              <a:t>xml</a:t>
            </a:r>
            <a:r>
              <a:rPr lang="fr-FR" dirty="0"/>
              <a:t>, images, styles, </a:t>
            </a:r>
            <a:r>
              <a:rPr lang="fr-FR" dirty="0" err="1"/>
              <a:t>etc</a:t>
            </a:r>
            <a:r>
              <a:rPr lang="fr-FR" dirty="0"/>
              <a:t>) sont accessibles à toutes les </a:t>
            </a:r>
            <a:r>
              <a:rPr lang="fr-FR" dirty="0" smtClean="0"/>
              <a:t>applications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Accès aux </a:t>
            </a:r>
            <a:r>
              <a:rPr lang="fr-FR" smtClean="0"/>
              <a:t>fichiers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6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Framework centralisé et protégé compatible OAuth2 (settings/</a:t>
            </a:r>
            <a:r>
              <a:rPr lang="fr-FR" sz="2000" dirty="0" err="1"/>
              <a:t>account</a:t>
            </a:r>
            <a:r>
              <a:rPr lang="fr-FR" sz="2000" dirty="0"/>
              <a:t>)</a:t>
            </a:r>
          </a:p>
          <a:p>
            <a:r>
              <a:rPr lang="fr-FR" sz="2000" dirty="0"/>
              <a:t>A UTILISER systématiquement</a:t>
            </a:r>
          </a:p>
          <a:p>
            <a:r>
              <a:rPr lang="fr-FR" sz="2000" dirty="0"/>
              <a:t>Ne pas demander les user/</a:t>
            </a:r>
            <a:r>
              <a:rPr lang="fr-FR" sz="2000" dirty="0" err="1"/>
              <a:t>password</a:t>
            </a:r>
            <a:r>
              <a:rPr lang="fr-FR" sz="2000" dirty="0"/>
              <a:t> dans chaque application</a:t>
            </a:r>
          </a:p>
          <a:p>
            <a:r>
              <a:rPr lang="fr-FR" sz="2000" dirty="0"/>
              <a:t>Permet de proposer un </a:t>
            </a:r>
            <a:r>
              <a:rPr lang="fr-FR" sz="2000" dirty="0" err="1"/>
              <a:t>token</a:t>
            </a:r>
            <a:r>
              <a:rPr lang="fr-FR" sz="2000" dirty="0"/>
              <a:t> aux autres applications sans exposer les </a:t>
            </a:r>
            <a:r>
              <a:rPr lang="fr-FR" sz="2000" dirty="0" err="1"/>
              <a:t>ids</a:t>
            </a:r>
            <a:endParaRPr lang="fr-FR" sz="2000" dirty="0"/>
          </a:p>
          <a:p>
            <a:r>
              <a:rPr lang="fr-FR" sz="2000" dirty="0"/>
              <a:t>Plus complexe à coder, mais plus d'ouverture et de sécurité</a:t>
            </a:r>
          </a:p>
          <a:p>
            <a:r>
              <a:rPr lang="fr-FR" sz="2000" dirty="0"/>
              <a:t>Reset automatique de tous les </a:t>
            </a:r>
            <a:r>
              <a:rPr lang="fr-FR" sz="2000" dirty="0" err="1"/>
              <a:t>passwords</a:t>
            </a:r>
            <a:r>
              <a:rPr lang="fr-FR" sz="2000" dirty="0"/>
              <a:t> lors d'un changement de carte </a:t>
            </a:r>
            <a:r>
              <a:rPr lang="fr-FR" sz="2000" dirty="0" smtClean="0"/>
              <a:t>SIM</a:t>
            </a:r>
          </a:p>
          <a:p>
            <a:r>
              <a:rPr lang="fr-FR" sz="2000" dirty="0" smtClean="0"/>
              <a:t>Secrets en caches dans le </a:t>
            </a:r>
            <a:r>
              <a:rPr lang="fr-FR" sz="2000" dirty="0" err="1" smtClean="0"/>
              <a:t>frameworks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Gestion des </a:t>
            </a:r>
            <a:r>
              <a:rPr lang="fr-FR" smtClean="0"/>
              <a:t>comptes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18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/>
              <a:t>Par défaut, les activités et les services sont accessibles par toutes les applications</a:t>
            </a:r>
          </a:p>
          <a:p>
            <a:r>
              <a:rPr lang="fr-FR" sz="1800" dirty="0"/>
              <a:t>Risque d'attaque par manipulation des paramètres utilisés (SQL injection, XSS, CSRF, etc.)</a:t>
            </a:r>
          </a:p>
          <a:p>
            <a:r>
              <a:rPr lang="fr-FR" sz="1800" dirty="0"/>
              <a:t>Limiter </a:t>
            </a:r>
            <a:r>
              <a:rPr lang="fr-FR" sz="1800" dirty="0" smtClean="0"/>
              <a:t>l'exposition (par défaut depuis 4.2.2)</a:t>
            </a:r>
            <a:endParaRPr lang="fr-FR" sz="1800" dirty="0"/>
          </a:p>
          <a:p>
            <a:pPr lvl="1"/>
            <a:r>
              <a:rPr lang="fr-FR" sz="1600" dirty="0" err="1"/>
              <a:t>android:exported</a:t>
            </a:r>
            <a:r>
              <a:rPr lang="fr-FR" sz="1600" dirty="0"/>
              <a:t>="false"</a:t>
            </a:r>
          </a:p>
          <a:p>
            <a:r>
              <a:rPr lang="fr-FR" sz="1800" dirty="0"/>
              <a:t>Sinon, vérifier les privilèges des appelants et qualifier</a:t>
            </a:r>
          </a:p>
          <a:p>
            <a:pPr lvl="1"/>
            <a:r>
              <a:rPr lang="fr-FR" sz="1600" dirty="0"/>
              <a:t>Pour les activités, les services et les </a:t>
            </a:r>
            <a:r>
              <a:rPr lang="fr-FR" sz="1600" dirty="0" err="1" smtClean="0"/>
              <a:t>broadcasts</a:t>
            </a:r>
            <a:endParaRPr lang="fr-FR" sz="1600" dirty="0" smtClean="0"/>
          </a:p>
          <a:p>
            <a:pPr lvl="1"/>
            <a:endParaRPr lang="fr-FR" sz="1600" dirty="0"/>
          </a:p>
          <a:p>
            <a:r>
              <a:rPr lang="fr-FR" sz="1800" dirty="0" smtClean="0"/>
              <a:t>Vulnérabilité Samsung </a:t>
            </a:r>
            <a:r>
              <a:rPr lang="fr-FR" sz="1800" dirty="0" err="1" smtClean="0"/>
              <a:t>Galaxy</a:t>
            </a:r>
            <a:r>
              <a:rPr lang="fr-FR" sz="1800" dirty="0" smtClean="0"/>
              <a:t> 3 à cause de la </a:t>
            </a:r>
            <a:r>
              <a:rPr lang="fr-FR" sz="1800" dirty="0" err="1" smtClean="0"/>
              <a:t>sur-couche</a:t>
            </a:r>
            <a:r>
              <a:rPr lang="fr-FR" sz="1800" dirty="0" smtClean="0"/>
              <a:t> constructeur</a:t>
            </a:r>
            <a:endParaRPr lang="fr-FR" sz="1800" dirty="0"/>
          </a:p>
          <a:p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Exposition des </a:t>
            </a:r>
            <a:r>
              <a:rPr lang="fr-FR" smtClean="0"/>
              <a:t>services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38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4096"/>
          </a:xfrm>
        </p:spPr>
        <p:txBody>
          <a:bodyPr/>
          <a:lstStyle/>
          <a:p>
            <a:r>
              <a:rPr lang="fr-FR" sz="1800" dirty="0"/>
              <a:t>Pas de garantie que le </a:t>
            </a:r>
            <a:r>
              <a:rPr lang="fr-FR" sz="1800" dirty="0" err="1"/>
              <a:t>device</a:t>
            </a:r>
            <a:r>
              <a:rPr lang="fr-FR" sz="1800" dirty="0"/>
              <a:t> est chiffré</a:t>
            </a:r>
          </a:p>
          <a:p>
            <a:r>
              <a:rPr lang="fr-FR" sz="1800" dirty="0"/>
              <a:t>SQLite3 n'est pas chiffré (utilisé par </a:t>
            </a:r>
            <a:r>
              <a:rPr lang="fr-FR" sz="1800" dirty="0" err="1"/>
              <a:t>Webkit</a:t>
            </a:r>
            <a:r>
              <a:rPr lang="fr-FR" sz="1800" dirty="0"/>
              <a:t>)</a:t>
            </a:r>
          </a:p>
          <a:p>
            <a:r>
              <a:rPr lang="fr-FR" sz="1800" dirty="0"/>
              <a:t>Possibilité d'utiliser les algorithmes de chiffrement de l'API</a:t>
            </a:r>
          </a:p>
          <a:p>
            <a:r>
              <a:rPr lang="fr-FR" sz="1800" dirty="0"/>
              <a:t>Mais où placer la clef privée ou symétrique ?</a:t>
            </a:r>
          </a:p>
          <a:p>
            <a:pPr lvl="1"/>
            <a:r>
              <a:rPr lang="fr-FR" sz="1600" dirty="0"/>
              <a:t>Pas de solution </a:t>
            </a:r>
            <a:r>
              <a:rPr lang="fr-FR" sz="1600" dirty="0" smtClean="0"/>
              <a:t>officielle avant </a:t>
            </a:r>
            <a:r>
              <a:rPr lang="fr-FR" sz="1600" dirty="0"/>
              <a:t>la version 4 (</a:t>
            </a:r>
            <a:r>
              <a:rPr lang="fr-FR" sz="1600" dirty="0" err="1"/>
              <a:t>Ice</a:t>
            </a:r>
            <a:r>
              <a:rPr lang="fr-FR" sz="1600" dirty="0"/>
              <a:t> </a:t>
            </a:r>
            <a:r>
              <a:rPr lang="fr-FR" sz="1600" dirty="0" err="1"/>
              <a:t>cream</a:t>
            </a:r>
            <a:r>
              <a:rPr lang="fr-FR" sz="1600" dirty="0"/>
              <a:t> sandwich</a:t>
            </a:r>
            <a:r>
              <a:rPr lang="fr-FR" sz="1600" dirty="0" smtClean="0"/>
              <a:t>)</a:t>
            </a:r>
          </a:p>
          <a:p>
            <a:pPr lvl="1"/>
            <a:r>
              <a:rPr lang="fr-FR" sz="1600" dirty="0" smtClean="0"/>
              <a:t>Nous avons LA solution (article à paraitre)</a:t>
            </a:r>
            <a:endParaRPr lang="fr-FR" sz="1600" dirty="0"/>
          </a:p>
          <a:p>
            <a:r>
              <a:rPr lang="fr-FR" sz="1800" dirty="0"/>
              <a:t>Alternative : chiffrement avec clef mixe </a:t>
            </a:r>
            <a:r>
              <a:rPr lang="fr-FR" sz="1800" dirty="0" err="1"/>
              <a:t>local+réseau</a:t>
            </a:r>
            <a:r>
              <a:rPr lang="fr-FR" sz="1800" dirty="0"/>
              <a:t>.</a:t>
            </a:r>
          </a:p>
          <a:p>
            <a:pPr lvl="1"/>
            <a:r>
              <a:rPr lang="fr-FR" sz="1600" dirty="0"/>
              <a:t>Impossible d'accéder aux données sans réseau</a:t>
            </a:r>
          </a:p>
          <a:p>
            <a:r>
              <a:rPr lang="fr-FR" sz="1800" dirty="0"/>
              <a:t>Ne pas utiliser de secret applicatif car l'utilisateur peut toujours y avoir </a:t>
            </a:r>
            <a:r>
              <a:rPr lang="fr-FR" sz="1800" dirty="0" smtClean="0"/>
              <a:t>accès</a:t>
            </a:r>
          </a:p>
          <a:p>
            <a:pPr lvl="1"/>
            <a:r>
              <a:rPr lang="fr-FR" sz="1600" dirty="0" smtClean="0"/>
              <a:t>Un secret présent dans une application n’est pas un secret</a:t>
            </a:r>
            <a:endParaRPr lang="fr-FR" sz="1600" dirty="0"/>
          </a:p>
          <a:p>
            <a:r>
              <a:rPr lang="fr-FR" sz="1800" dirty="0"/>
              <a:t>Toujours chiffrer les communications réseaux et vérifier les certificats </a:t>
            </a:r>
            <a:r>
              <a:rPr lang="fr-FR" sz="1800" dirty="0" smtClean="0"/>
              <a:t>server (Impact </a:t>
            </a:r>
            <a:r>
              <a:rPr lang="fr-FR" sz="1800" dirty="0"/>
              <a:t>sur les perfs</a:t>
            </a:r>
            <a:r>
              <a:rPr lang="fr-FR" sz="1800" dirty="0" smtClean="0"/>
              <a:t>)</a:t>
            </a:r>
          </a:p>
          <a:p>
            <a:pPr lvl="1"/>
            <a:r>
              <a:rPr lang="fr-FR" sz="1600" dirty="0" smtClean="0"/>
              <a:t>Très peu d’application vérifient cela.</a:t>
            </a:r>
          </a:p>
          <a:p>
            <a:pPr lvl="1"/>
            <a:r>
              <a:rPr lang="fr-FR" sz="1600" dirty="0" smtClean="0"/>
              <a:t>Man in the middle facile</a:t>
            </a:r>
            <a:endParaRPr lang="fr-FR" sz="1600" dirty="0"/>
          </a:p>
          <a:p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Chiffrement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27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Vérifier tous les paramètres </a:t>
            </a:r>
            <a:r>
              <a:rPr lang="fr-FR" sz="2000" dirty="0" smtClean="0"/>
              <a:t>reçus</a:t>
            </a:r>
          </a:p>
          <a:p>
            <a:pPr lvl="1"/>
            <a:r>
              <a:rPr lang="fr-FR" sz="1800" dirty="0" smtClean="0"/>
              <a:t>Action, url, extra, requêtes, etc.</a:t>
            </a:r>
            <a:endParaRPr lang="fr-FR" sz="1800" dirty="0"/>
          </a:p>
          <a:p>
            <a:r>
              <a:rPr lang="fr-FR" sz="2000" dirty="0"/>
              <a:t>Interface utilisateur sécurisé</a:t>
            </a:r>
          </a:p>
          <a:p>
            <a:pPr lvl="1"/>
            <a:r>
              <a:rPr lang="fr-FR" sz="1800" dirty="0"/>
              <a:t>Secure </a:t>
            </a:r>
            <a:r>
              <a:rPr lang="fr-FR" sz="1800" dirty="0" err="1"/>
              <a:t>activity</a:t>
            </a:r>
            <a:r>
              <a:rPr lang="fr-FR" sz="1800" dirty="0"/>
              <a:t> (limite l'interface lors d'un toast)</a:t>
            </a:r>
          </a:p>
          <a:p>
            <a:r>
              <a:rPr lang="fr-FR" sz="2000" dirty="0"/>
              <a:t>Trace</a:t>
            </a:r>
          </a:p>
          <a:p>
            <a:pPr lvl="1"/>
            <a:r>
              <a:rPr lang="fr-FR" sz="1800" dirty="0"/>
              <a:t>Peuvent révéler des infos (un privilège permet </a:t>
            </a:r>
            <a:r>
              <a:rPr lang="fr-FR" sz="1800" dirty="0" smtClean="0"/>
              <a:t>d'y </a:t>
            </a:r>
            <a:r>
              <a:rPr lang="fr-FR" sz="1800" dirty="0"/>
              <a:t>avoir accès)</a:t>
            </a:r>
          </a:p>
          <a:p>
            <a:pPr lvl="1"/>
            <a:r>
              <a:rPr lang="fr-FR" sz="1800" dirty="0" err="1"/>
              <a:t>Adb</a:t>
            </a:r>
            <a:r>
              <a:rPr lang="fr-FR" sz="1800" dirty="0"/>
              <a:t> </a:t>
            </a:r>
            <a:r>
              <a:rPr lang="fr-FR" sz="1800" dirty="0" err="1"/>
              <a:t>logcat</a:t>
            </a:r>
            <a:r>
              <a:rPr lang="fr-FR" sz="1800" dirty="0"/>
              <a:t> (</a:t>
            </a:r>
            <a:r>
              <a:rPr lang="fr-FR" sz="1800" dirty="0" err="1"/>
              <a:t>event</a:t>
            </a:r>
            <a:r>
              <a:rPr lang="fr-FR" sz="1800" dirty="0"/>
              <a:t>, radio, main)</a:t>
            </a:r>
          </a:p>
          <a:p>
            <a:r>
              <a:rPr lang="fr-FR" sz="2000" dirty="0"/>
              <a:t>Isoler le domaine web utilisé pour les </a:t>
            </a:r>
            <a:r>
              <a:rPr lang="fr-FR" sz="2000" dirty="0" smtClean="0"/>
              <a:t>mobiles du domaine web classique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Autres </a:t>
            </a:r>
            <a:r>
              <a:rPr lang="fr-FR" smtClean="0"/>
              <a:t>points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03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trame.png"/>
          <p:cNvPicPr>
            <a:picLocks noChangeAspect="1"/>
          </p:cNvPicPr>
          <p:nvPr/>
        </p:nvPicPr>
        <p:blipFill rotWithShape="1">
          <a:blip r:embed="rId3"/>
          <a:srcRect l="2751" t="1286" r="2751" b="4259"/>
          <a:stretch/>
        </p:blipFill>
        <p:spPr bwMode="auto">
          <a:xfrm>
            <a:off x="1" y="615348"/>
            <a:ext cx="9148738" cy="58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3068960"/>
            <a:ext cx="6732240" cy="46166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252000" rIns="108000">
            <a:spAutoFit/>
          </a:bodyPr>
          <a:lstStyle/>
          <a:p>
            <a:r>
              <a:rPr lang="fr-FR" dirty="0" smtClean="0">
                <a:solidFill>
                  <a:srgbClr val="002458"/>
                </a:solidFill>
                <a:latin typeface="Arial" charset="0"/>
              </a:rPr>
              <a:t>Comment ajouter des permissions ?</a:t>
            </a:r>
            <a:endParaRPr lang="fr-FR" dirty="0">
              <a:solidFill>
                <a:srgbClr val="002458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37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 smtClean="0"/>
              <a:t>Aucun </a:t>
            </a:r>
            <a:r>
              <a:rPr lang="fr-FR" sz="2000" dirty="0"/>
              <a:t>service </a:t>
            </a:r>
            <a:r>
              <a:rPr lang="fr-FR" sz="2000" dirty="0" smtClean="0"/>
              <a:t>ou </a:t>
            </a:r>
            <a:r>
              <a:rPr lang="fr-FR" sz="2000" dirty="0" err="1" smtClean="0"/>
              <a:t>devices</a:t>
            </a:r>
            <a:r>
              <a:rPr lang="fr-FR" sz="2000" dirty="0" smtClean="0"/>
              <a:t> critique </a:t>
            </a:r>
            <a:r>
              <a:rPr lang="fr-FR" sz="2000" dirty="0"/>
              <a:t>n'est directement accessible aux </a:t>
            </a:r>
            <a:r>
              <a:rPr lang="fr-FR" sz="2000" dirty="0" smtClean="0"/>
              <a:t>applications (/</a:t>
            </a:r>
            <a:r>
              <a:rPr lang="fr-FR" sz="2000" dirty="0" err="1" smtClean="0"/>
              <a:t>dev</a:t>
            </a:r>
            <a:r>
              <a:rPr lang="fr-FR" sz="2000" dirty="0" smtClean="0"/>
              <a:t> n’est pas accessible)</a:t>
            </a:r>
            <a:endParaRPr lang="fr-FR" sz="2000" dirty="0"/>
          </a:p>
          <a:p>
            <a:r>
              <a:rPr lang="fr-FR" sz="2000" dirty="0"/>
              <a:t>Les applications doivent communiquer avec le processus </a:t>
            </a:r>
            <a:r>
              <a:rPr lang="fr-FR" sz="2000" dirty="0" err="1"/>
              <a:t>system_app</a:t>
            </a:r>
            <a:endParaRPr lang="fr-FR" sz="2000" dirty="0"/>
          </a:p>
          <a:p>
            <a:r>
              <a:rPr lang="fr-FR" sz="2000" dirty="0"/>
              <a:t>Ce dernier vérifie les privilèges du processus appelant</a:t>
            </a:r>
          </a:p>
          <a:p>
            <a:r>
              <a:rPr lang="fr-FR" sz="2000" dirty="0"/>
              <a:t>Car le mécanisme Binder (AIDL) injecte l'UID et le </a:t>
            </a:r>
            <a:r>
              <a:rPr lang="fr-FR" sz="2000" dirty="0" smtClean="0"/>
              <a:t>PID </a:t>
            </a:r>
            <a:r>
              <a:rPr lang="fr-FR" sz="2000" dirty="0"/>
              <a:t>de </a:t>
            </a:r>
            <a:r>
              <a:rPr lang="fr-FR" sz="2000" dirty="0" smtClean="0"/>
              <a:t>l'appelant</a:t>
            </a:r>
          </a:p>
          <a:p>
            <a:r>
              <a:rPr lang="fr-FR" sz="2000" dirty="0"/>
              <a:t>Les permissions sont déclarées par les applications dans </a:t>
            </a:r>
            <a:r>
              <a:rPr lang="fr-FR" sz="2000" dirty="0" smtClean="0"/>
              <a:t>AndroidManifest.xml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</a:t>
            </a:r>
            <a:r>
              <a:rPr lang="fr-FR" dirty="0" smtClean="0"/>
              <a:t>sont vérifiées les </a:t>
            </a:r>
            <a:r>
              <a:rPr lang="fr-FR" dirty="0"/>
              <a:t>permissions </a:t>
            </a:r>
            <a:r>
              <a:rPr lang="fr-FR" dirty="0" smtClean="0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380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Une </a:t>
            </a:r>
            <a:r>
              <a:rPr lang="fr-FR" sz="2800" dirty="0"/>
              <a:t>application peut utiliser plusieurs processus</a:t>
            </a:r>
          </a:p>
          <a:p>
            <a:r>
              <a:rPr lang="fr-FR" sz="2800" dirty="0"/>
              <a:t>Plusieurs applications peuvent partager un même processus (si même signature et même nom de </a:t>
            </a:r>
            <a:r>
              <a:rPr lang="fr-FR" sz="2800" dirty="0" err="1"/>
              <a:t>process</a:t>
            </a:r>
            <a:r>
              <a:rPr lang="fr-FR" sz="2800" dirty="0" smtClean="0"/>
              <a:t>)</a:t>
            </a:r>
          </a:p>
          <a:p>
            <a:r>
              <a:rPr lang="fr-FR" sz="2800" dirty="0" smtClean="0"/>
              <a:t>Simple paramétrage pour distribuer les applications et les processus</a:t>
            </a:r>
          </a:p>
          <a:p>
            <a:r>
              <a:rPr lang="fr-FR" sz="2800" dirty="0" smtClean="0"/>
              <a:t>Il existe un mode « un seul processus pour l’OS »</a:t>
            </a:r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Gestion des processus dans Android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35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/>
          <p:cNvSpPr txBox="1">
            <a:spLocks/>
          </p:cNvSpPr>
          <p:nvPr/>
        </p:nvSpPr>
        <p:spPr>
          <a:xfrm>
            <a:off x="602196" y="3162300"/>
            <a:ext cx="7939608" cy="5334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+mj-lt"/>
                <a:ea typeface="ＭＳ Ｐゴシック" pitchFamily="-104" charset="-128"/>
                <a:cs typeface="ＭＳ Ｐゴシック" pitchFamily="-104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458"/>
                </a:solidFill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458"/>
                </a:solidFill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458"/>
                </a:solidFill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458"/>
                </a:solidFill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D60"/>
                </a:solidFill>
                <a:latin typeface="Arial" pitchFamily="-10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D60"/>
                </a:solidFill>
                <a:latin typeface="Arial" pitchFamily="-10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D60"/>
                </a:solidFill>
                <a:latin typeface="Arial" pitchFamily="-10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D60"/>
                </a:solidFill>
                <a:latin typeface="Arial" pitchFamily="-104" charset="0"/>
              </a:defRPr>
            </a:lvl9pPr>
          </a:lstStyle>
          <a:p>
            <a:pPr algn="ctr"/>
            <a:r>
              <a:rPr lang="fr-FR" sz="2800" smtClean="0">
                <a:solidFill>
                  <a:schemeClr val="accent6"/>
                </a:solidFill>
              </a:rPr>
              <a:t>Et alors ?</a:t>
            </a:r>
            <a:endParaRPr lang="fr-FR" sz="28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98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Conclusion :</a:t>
            </a:r>
          </a:p>
          <a:p>
            <a:pPr lvl="1"/>
            <a:r>
              <a:rPr lang="fr-FR" sz="1800" dirty="0"/>
              <a:t>Les permissions sont associées aux PROCESSUS et non aux </a:t>
            </a:r>
            <a:r>
              <a:rPr lang="fr-FR" sz="1800" dirty="0" smtClean="0"/>
              <a:t>applications</a:t>
            </a:r>
          </a:p>
          <a:p>
            <a:pPr lvl="2"/>
            <a:r>
              <a:rPr lang="fr-FR" sz="1600" dirty="0" smtClean="0"/>
              <a:t>Utilisation de l’UID (User id) et PID (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ID) pour vérifier les privilèges</a:t>
            </a:r>
            <a:endParaRPr lang="fr-FR" sz="1600" dirty="0"/>
          </a:p>
          <a:p>
            <a:pPr lvl="1"/>
            <a:r>
              <a:rPr lang="fr-FR" sz="1800" dirty="0"/>
              <a:t>Possibilité d'ajouter une permission en ajoutant une application au processus !</a:t>
            </a: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L’exploitation de la conception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156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85800" y="1268760"/>
            <a:ext cx="7772400" cy="4495800"/>
          </a:xfrm>
        </p:spPr>
        <p:txBody>
          <a:bodyPr/>
          <a:lstStyle/>
          <a:p>
            <a:r>
              <a:rPr lang="fr-FR" dirty="0"/>
              <a:t>L'application la plus petite du </a:t>
            </a:r>
            <a:r>
              <a:rPr lang="fr-FR" dirty="0" smtClean="0"/>
              <a:t>Play store</a:t>
            </a:r>
            <a:endParaRPr lang="fr-FR" dirty="0"/>
          </a:p>
          <a:p>
            <a:r>
              <a:rPr lang="fr-FR" dirty="0"/>
              <a:t>Aucune ligne de code</a:t>
            </a:r>
          </a:p>
          <a:p>
            <a:r>
              <a:rPr lang="fr-FR" dirty="0"/>
              <a:t>Juste un fichier </a:t>
            </a:r>
            <a:r>
              <a:rPr lang="fr-FR" dirty="0">
                <a:latin typeface="Courier New" pitchFamily="49" charset="0"/>
                <a:cs typeface="Courier New" pitchFamily="49" charset="0"/>
              </a:rPr>
              <a:t>AndroidManifest.xml</a:t>
            </a:r>
          </a:p>
          <a:p>
            <a:r>
              <a:rPr lang="fr-FR" dirty="0"/>
              <a:t>(et quelques icônes. Contraintes du </a:t>
            </a:r>
            <a:r>
              <a:rPr lang="fr-FR" dirty="0" err="1"/>
              <a:t>Market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Comment ajouter des permissions </a:t>
            </a:r>
            <a:r>
              <a:rPr lang="fr-FR" smtClean="0"/>
              <a:t>?</a:t>
            </a:r>
            <a:endParaRPr lang="fr-FR"/>
          </a:p>
        </p:txBody>
      </p:sp>
      <p:sp>
        <p:nvSpPr>
          <p:cNvPr id="4" name="Shape 321"/>
          <p:cNvSpPr txBox="1"/>
          <p:nvPr/>
        </p:nvSpPr>
        <p:spPr>
          <a:xfrm>
            <a:off x="1331640" y="3140968"/>
            <a:ext cx="7452440" cy="2836265"/>
          </a:xfrm>
          <a:prstGeom prst="rect">
            <a:avLst/>
          </a:prstGeom>
          <a:noFill/>
          <a:ln>
            <a:noFill/>
          </a:ln>
        </p:spPr>
        <p:txBody>
          <a:bodyPr wrap="square" lIns="0" tIns="4675" rIns="0" bIns="0" anchor="t" anchorCtr="0">
            <a:spAutoFit/>
          </a:bodyPr>
          <a:lstStyle/>
          <a:p>
            <a:pPr lvl="0" rtl="0">
              <a:buNone/>
            </a:pP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&lt;?xml version="1.0" encoding="utf-8"?&gt;</a:t>
            </a:r>
          </a:p>
          <a:p>
            <a:pPr lvl="0" rtl="0">
              <a:buNone/>
            </a:pP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&lt;manifest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xmlns:android="</a:t>
            </a:r>
            <a:r>
              <a:rPr lang="x-none" sz="1400" i="0" u="sng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  <a:hlinkClick r:id="rId2"/>
              </a:rPr>
              <a:t>http://schemas.android.com/apk/res/android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"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package="fr.prados.add.permission.sms"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600" b="1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android:sharedUserId="fr.prados.add.permission"     </a:t>
            </a:r>
            <a:endParaRPr lang="x-none" sz="1400" b="1" i="0" u="none" strike="noStrike" cap="none" baseline="0">
              <a:solidFill>
                <a:schemeClr val="tx2"/>
              </a:solidFill>
              <a:latin typeface="Courier New" pitchFamily="49" charset="0"/>
              <a:ea typeface="Courier New"/>
              <a:cs typeface="Courier New" pitchFamily="49" charset="0"/>
              <a:sym typeface="Courier New"/>
            </a:endParaRP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android:versionCode="3"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android:versionName="1.0" &gt;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b="1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&lt;uses-sdk android:minSdkVersion="7" android:targetSdkVersion="7"  /&gt;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&lt;uses-permission android:name="android.permission.SEND_SMS"/&gt;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&lt;application     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  </a:t>
            </a:r>
            <a:r>
              <a:rPr lang="x-none" sz="1400" b="1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android:hasCode="false"            </a:t>
            </a:r>
          </a:p>
          <a:p>
            <a:pPr lvl="0" rtl="0">
              <a:buNone/>
            </a:pPr>
            <a:r>
              <a:rPr lang="x-none" sz="1400" b="1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  </a:t>
            </a:r>
            <a:r>
              <a:rPr lang="x-none" sz="1400" b="1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android:process="fr.prados.add.permission"/&gt;</a:t>
            </a:r>
          </a:p>
          <a:p>
            <a:pPr>
              <a:buNone/>
            </a:pP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&lt;/manifest&gt;</a:t>
            </a:r>
          </a:p>
        </p:txBody>
      </p:sp>
    </p:spTree>
    <p:extLst>
      <p:ext uri="{BB962C8B-B14F-4D97-AF65-F5344CB8AC3E}">
        <p14:creationId xmlns:p14="http://schemas.microsoft.com/office/powerpoint/2010/main" val="164146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Deux possibilités pour ajouter la permission :</a:t>
            </a:r>
          </a:p>
          <a:p>
            <a:pPr lvl="1"/>
            <a:r>
              <a:rPr lang="fr-FR" sz="2000" dirty="0"/>
              <a:t>Si l'utilisateur accepte les applications hors </a:t>
            </a:r>
            <a:r>
              <a:rPr lang="fr-FR" sz="2000" dirty="0" err="1"/>
              <a:t>play</a:t>
            </a:r>
            <a:r>
              <a:rPr lang="fr-FR" sz="2000" dirty="0"/>
              <a:t> store :</a:t>
            </a:r>
          </a:p>
          <a:p>
            <a:pPr lvl="1"/>
            <a:r>
              <a:rPr lang="fr-FR" sz="2000" dirty="0"/>
              <a:t>Installation directe depuis un APK présent dans le répertoire </a:t>
            </a:r>
            <a:r>
              <a:rPr lang="fr-FR" sz="2000" dirty="0" err="1"/>
              <a:t>asset</a:t>
            </a:r>
            <a:endParaRPr lang="fr-FR" sz="2000" dirty="0"/>
          </a:p>
          <a:p>
            <a:pPr lvl="1"/>
            <a:r>
              <a:rPr lang="fr-FR" sz="2000" dirty="0" smtClean="0"/>
              <a:t>Sinon, déclencher </a:t>
            </a:r>
            <a:r>
              <a:rPr lang="fr-FR" sz="2000" dirty="0"/>
              <a:t>l'activité Play Store pour demander </a:t>
            </a:r>
            <a:r>
              <a:rPr lang="fr-FR" sz="2000" dirty="0" smtClean="0"/>
              <a:t>l'installation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Scénarios d’ajout de privilèges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291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Demo</a:t>
            </a:r>
            <a:endParaRPr lang="fr-FR" dirty="0"/>
          </a:p>
        </p:txBody>
      </p:sp>
      <p:sp>
        <p:nvSpPr>
          <p:cNvPr id="4" name="Shape 339"/>
          <p:cNvSpPr txBox="1"/>
          <p:nvPr/>
        </p:nvSpPr>
        <p:spPr>
          <a:xfrm>
            <a:off x="489500" y="1365316"/>
            <a:ext cx="8490003" cy="1095030"/>
          </a:xfrm>
          <a:prstGeom prst="rect">
            <a:avLst/>
          </a:prstGeom>
          <a:noFill/>
          <a:ln>
            <a:noFill/>
          </a:ln>
        </p:spPr>
        <p:txBody>
          <a:bodyPr lIns="0" tIns="4241" rIns="0" bIns="0" anchor="t" anchorCtr="0">
            <a:spAutoFit/>
          </a:bodyPr>
          <a:lstStyle/>
          <a:p>
            <a:pPr algn="ctr">
              <a:lnSpc>
                <a:spcPct val="98000"/>
              </a:lnSpc>
              <a:buSzPct val="25000"/>
            </a:pPr>
            <a:r>
              <a:rPr lang="x-none"/>
              <a:t>
</a:t>
            </a:r>
            <a:r>
              <a:rPr lang="x-none" sz="1600" b="1">
                <a:solidFill>
                  <a:srgbClr val="0066A2"/>
                </a:solidFill>
                <a:latin typeface="Arial"/>
                <a:ea typeface="Arial"/>
                <a:cs typeface="Arial"/>
                <a:sym typeface="Arial"/>
              </a:rPr>
              <a:t>DEMO</a:t>
            </a:r>
          </a:p>
          <a:p>
            <a:pPr algn="ctr">
              <a:lnSpc>
                <a:spcPct val="98000"/>
              </a:lnSpc>
              <a:buSzPct val="25000"/>
            </a:pPr>
            <a:r>
              <a:rPr lang="x-none" sz="1600" b="1">
                <a:solidFill>
                  <a:srgbClr val="0066A2"/>
                </a:solidFill>
                <a:latin typeface="Arial"/>
                <a:ea typeface="Arial"/>
                <a:cs typeface="Arial"/>
                <a:sym typeface="Arial"/>
              </a:rPr>
              <a:t>Http://goo.gl/aysRP</a:t>
            </a:r>
          </a:p>
          <a:p>
            <a:pPr algn="ctr"/>
            <a:endParaRPr lang="x-none" sz="1600" b="1">
              <a:solidFill>
                <a:srgbClr val="0066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hape 343"/>
          <p:cNvSpPr/>
          <p:nvPr/>
        </p:nvSpPr>
        <p:spPr>
          <a:xfrm>
            <a:off x="2768901" y="2278418"/>
            <a:ext cx="3931200" cy="387976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19579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fr-FR" sz="2400"/>
              <a:t>Le Play Store indique les privilèges déclarées, </a:t>
            </a:r>
            <a:r>
              <a:rPr lang="fr-FR" sz="2400" smtClean="0"/>
              <a:t>et </a:t>
            </a:r>
            <a:r>
              <a:rPr lang="fr-FR" sz="2400"/>
              <a:t>non les privilèges acquis </a:t>
            </a:r>
            <a:r>
              <a:rPr lang="fr-FR" sz="2400" smtClean="0"/>
              <a:t>!</a:t>
            </a:r>
            <a:endParaRPr lang="fr-FR" sz="240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 du Play store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936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Installation d'une application avec </a:t>
            </a:r>
            <a:r>
              <a:rPr lang="fr-FR" smtClean="0"/>
              <a:t>privilège</a:t>
            </a:r>
            <a:endParaRPr lang="fr-FR"/>
          </a:p>
        </p:txBody>
      </p:sp>
      <p:sp>
        <p:nvSpPr>
          <p:cNvPr id="6" name="Shape 363"/>
          <p:cNvSpPr/>
          <p:nvPr/>
        </p:nvSpPr>
        <p:spPr>
          <a:xfrm>
            <a:off x="1807200" y="1152121"/>
            <a:ext cx="5529600" cy="455375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75660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Installation d'une autre application sans </a:t>
            </a:r>
            <a:r>
              <a:rPr lang="fr-FR" smtClean="0"/>
              <a:t>privilège</a:t>
            </a:r>
            <a:endParaRPr lang="fr-FR"/>
          </a:p>
        </p:txBody>
      </p:sp>
      <p:sp>
        <p:nvSpPr>
          <p:cNvPr id="4" name="Shape 373"/>
          <p:cNvSpPr/>
          <p:nvPr/>
        </p:nvSpPr>
        <p:spPr>
          <a:xfrm>
            <a:off x="1807200" y="1152121"/>
            <a:ext cx="5529600" cy="455375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3414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Pourtant</a:t>
            </a:r>
            <a:r>
              <a:rPr lang="fr-FR" smtClean="0"/>
              <a:t>...</a:t>
            </a:r>
            <a:endParaRPr lang="fr-FR"/>
          </a:p>
        </p:txBody>
      </p:sp>
      <p:sp>
        <p:nvSpPr>
          <p:cNvPr id="4" name="Shape 383"/>
          <p:cNvSpPr/>
          <p:nvPr/>
        </p:nvSpPr>
        <p:spPr>
          <a:xfrm>
            <a:off x="1807200" y="1152121"/>
            <a:ext cx="5529600" cy="455375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3868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Les permissions accordées à un processus sont l'union des permissions de chaque application</a:t>
            </a:r>
          </a:p>
          <a:p>
            <a:r>
              <a:rPr lang="fr-FR" sz="2000" dirty="0"/>
              <a:t>Il existe des permissions </a:t>
            </a:r>
            <a:r>
              <a:rPr lang="fr-FR" sz="2000" dirty="0" smtClean="0"/>
              <a:t>cachées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Unions des permissions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55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Détection des privilèges cachés :</a:t>
            </a:r>
          </a:p>
          <a:p>
            <a:r>
              <a:rPr lang="fr-FR"/>
              <a:t>Privilèges disponibles mais non déclarés dans le </a:t>
            </a:r>
            <a:r>
              <a:rPr lang="fr-FR" err="1"/>
              <a:t>manifest</a:t>
            </a:r>
            <a:endParaRPr lang="fr-FR"/>
          </a:p>
          <a:p>
            <a:pPr marL="0" indent="0" algn="ctr">
              <a:buNone/>
            </a:pPr>
            <a:r>
              <a:rPr lang="fr-FR"/>
              <a:t>http://</a:t>
            </a:r>
            <a:r>
              <a:rPr lang="fr-FR" smtClean="0"/>
              <a:t>goo.gl/v5GxC</a:t>
            </a:r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Comment ajouter des permissions </a:t>
            </a:r>
            <a:r>
              <a:rPr lang="fr-FR" smtClean="0"/>
              <a:t>?</a:t>
            </a:r>
            <a:endParaRPr lang="fr-FR"/>
          </a:p>
        </p:txBody>
      </p:sp>
      <p:sp>
        <p:nvSpPr>
          <p:cNvPr id="4" name="Shape 405"/>
          <p:cNvSpPr/>
          <p:nvPr/>
        </p:nvSpPr>
        <p:spPr>
          <a:xfrm>
            <a:off x="2675520" y="2348880"/>
            <a:ext cx="3792960" cy="375015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2325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</a:t>
            </a:r>
            <a:r>
              <a:rPr lang="fr-FR" smtClean="0"/>
              <a:t>sources</a:t>
            </a:r>
            <a:endParaRPr lang="fr-FR"/>
          </a:p>
        </p:txBody>
      </p:sp>
      <p:sp>
        <p:nvSpPr>
          <p:cNvPr id="4" name="Shape 413"/>
          <p:cNvSpPr txBox="1"/>
          <p:nvPr/>
        </p:nvSpPr>
        <p:spPr>
          <a:xfrm>
            <a:off x="489500" y="1730903"/>
            <a:ext cx="8490003" cy="742946"/>
          </a:xfrm>
          <a:prstGeom prst="rect">
            <a:avLst/>
          </a:prstGeom>
          <a:noFill/>
          <a:ln>
            <a:noFill/>
          </a:ln>
        </p:spPr>
        <p:txBody>
          <a:bodyPr lIns="0" tIns="4241" rIns="0" bIns="0" anchor="t" anchorCtr="0">
            <a:spAutoFit/>
          </a:bodyPr>
          <a:lstStyle/>
          <a:p>
            <a:pPr algn="ctr">
              <a:buSzPct val="25000"/>
            </a:pPr>
            <a:r>
              <a:rPr lang="x-none" sz="1600" b="1">
                <a:solidFill>
                  <a:srgbClr val="0066A2"/>
                </a:solidFill>
                <a:latin typeface="Arial"/>
                <a:ea typeface="Arial"/>
                <a:cs typeface="Arial"/>
                <a:sym typeface="Arial"/>
              </a:rPr>
              <a:t>http://goo.gl/GFpZr</a:t>
            </a:r>
          </a:p>
          <a:p>
            <a:endParaRPr lang="x-none" sz="1600" b="1">
              <a:solidFill>
                <a:srgbClr val="0066A2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x-none" sz="1600" b="1">
              <a:solidFill>
                <a:srgbClr val="0066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hape 417"/>
          <p:cNvSpPr/>
          <p:nvPr/>
        </p:nvSpPr>
        <p:spPr>
          <a:xfrm>
            <a:off x="2838022" y="2262648"/>
            <a:ext cx="3792960" cy="383656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397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Dans HS Linux </a:t>
            </a:r>
            <a:r>
              <a:rPr lang="fr-FR" err="1"/>
              <a:t>Mag</a:t>
            </a:r>
            <a:r>
              <a:rPr lang="fr-FR"/>
              <a:t> ( http://goo.gl/keMmy </a:t>
            </a:r>
            <a:r>
              <a:rPr lang="fr-FR" smtClean="0"/>
              <a:t>)</a:t>
            </a:r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Plus </a:t>
            </a:r>
            <a:r>
              <a:rPr lang="fr-FR" smtClean="0"/>
              <a:t>d'informations</a:t>
            </a:r>
            <a:endParaRPr lang="fr-FR"/>
          </a:p>
        </p:txBody>
      </p:sp>
      <p:sp>
        <p:nvSpPr>
          <p:cNvPr id="4" name="Shape 430"/>
          <p:cNvSpPr/>
          <p:nvPr/>
        </p:nvSpPr>
        <p:spPr>
          <a:xfrm>
            <a:off x="1045897" y="2244422"/>
            <a:ext cx="2964748" cy="384887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id="5" name="Shape 431"/>
          <p:cNvSpPr/>
          <p:nvPr/>
        </p:nvSpPr>
        <p:spPr>
          <a:xfrm>
            <a:off x="4572000" y="2131734"/>
            <a:ext cx="4114369" cy="410544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4278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r-FR" sz="3200" dirty="0" smtClean="0"/>
              <a:t>pprados@octo.com</a:t>
            </a:r>
            <a:endParaRPr lang="fr-FR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Contact</a:t>
            </a:r>
            <a:endParaRPr lang="fr-FR" dirty="0"/>
          </a:p>
        </p:txBody>
      </p:sp>
      <p:pic>
        <p:nvPicPr>
          <p:cNvPr id="2050" name="Picture 2" descr="C:\Users\pprados\Documents\Outils de com pour les consultants\PICTOs\Octos_\normal\OctoAtWork_P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27630"/>
            <a:ext cx="2232248" cy="296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6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e-LIVRABLE-V0.10.4">
  <a:themeElements>
    <a:clrScheme name="Personnalisée 8">
      <a:dk1>
        <a:srgbClr val="FFFFFF"/>
      </a:dk1>
      <a:lt1>
        <a:srgbClr val="FFFFFF"/>
      </a:lt1>
      <a:dk2>
        <a:srgbClr val="000000"/>
      </a:dk2>
      <a:lt2>
        <a:srgbClr val="FFFFFF"/>
      </a:lt2>
      <a:accent1>
        <a:srgbClr val="00A2D8"/>
      </a:accent1>
      <a:accent2>
        <a:srgbClr val="FAB434"/>
      </a:accent2>
      <a:accent3>
        <a:srgbClr val="78B755"/>
      </a:accent3>
      <a:accent4>
        <a:srgbClr val="E63527"/>
      </a:accent4>
      <a:accent5>
        <a:srgbClr val="78C6C3"/>
      </a:accent5>
      <a:accent6>
        <a:srgbClr val="002458"/>
      </a:accent6>
      <a:hlink>
        <a:srgbClr val="000000"/>
      </a:hlink>
      <a:folHlink>
        <a:srgbClr val="808080"/>
      </a:folHlink>
    </a:clrScheme>
    <a:fontScheme name="Nouvelle pré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2458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4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modele-LIVRABLE-V0.10.4.potx</Template>
  <TotalTime>9525</TotalTime>
  <Words>828</Words>
  <Application>Microsoft Office PowerPoint</Application>
  <PresentationFormat>Affichage à l'écran (4:3)</PresentationFormat>
  <Paragraphs>183</Paragraphs>
  <Slides>30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modele-LIVRABLE-V0.10.4</vt:lpstr>
      <vt:lpstr>Développement sécurisé sous Android</vt:lpstr>
      <vt:lpstr>CV</vt:lpstr>
      <vt:lpstr>Présentation PowerPoint</vt:lpstr>
      <vt:lpstr>Objectif du développement sécurisé</vt:lpstr>
      <vt:lpstr>Différents modèles de sécurités</vt:lpstr>
      <vt:lpstr>Sécurité sous Android</vt:lpstr>
      <vt:lpstr>Modèle des applications</vt:lpstr>
      <vt:lpstr>Authentification/habilitation</vt:lpstr>
      <vt:lpstr>Accès aux fichiers</vt:lpstr>
      <vt:lpstr>Gestion des comptes</vt:lpstr>
      <vt:lpstr>Exposition des services</vt:lpstr>
      <vt:lpstr>Chiffrement</vt:lpstr>
      <vt:lpstr>Autres points</vt:lpstr>
      <vt:lpstr>Présentation PowerPoint</vt:lpstr>
      <vt:lpstr>Comment sont vérifiées les permissions ?</vt:lpstr>
      <vt:lpstr>Gestion des processus dans Android</vt:lpstr>
      <vt:lpstr>Présentation PowerPoint</vt:lpstr>
      <vt:lpstr>L’exploitation de la conception</vt:lpstr>
      <vt:lpstr>Comment ajouter des permissions ?</vt:lpstr>
      <vt:lpstr>Scénarios d’ajout de privilèges</vt:lpstr>
      <vt:lpstr>Demo</vt:lpstr>
      <vt:lpstr>Problème du Play store</vt:lpstr>
      <vt:lpstr>Installation d'une application avec privilège</vt:lpstr>
      <vt:lpstr>Installation d'une autre application sans privilège</vt:lpstr>
      <vt:lpstr>Pourtant...</vt:lpstr>
      <vt:lpstr>Unions des permissions</vt:lpstr>
      <vt:lpstr>Comment ajouter des permissions ?</vt:lpstr>
      <vt:lpstr>Les sources</vt:lpstr>
      <vt:lpstr>Plus d'informations</vt:lpstr>
      <vt:lpstr>Contact</vt:lpstr>
    </vt:vector>
  </TitlesOfParts>
  <Company>_x0002_훢ģ쫤卌䐸뿿챀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octo-edu</dc:creator>
  <cp:lastModifiedBy>pprados</cp:lastModifiedBy>
  <cp:revision>807</cp:revision>
  <cp:lastPrinted>2012-08-14T15:15:09Z</cp:lastPrinted>
  <dcterms:created xsi:type="dcterms:W3CDTF">2012-08-30T06:23:13Z</dcterms:created>
  <dcterms:modified xsi:type="dcterms:W3CDTF">2013-06-03T11:40:54Z</dcterms:modified>
</cp:coreProperties>
</file>