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59" autoAdjust="0"/>
    <p:restoredTop sz="86454" autoAdjust="0"/>
  </p:normalViewPr>
  <p:slideViewPr>
    <p:cSldViewPr>
      <p:cViewPr varScale="1">
        <p:scale>
          <a:sx n="87" d="100"/>
          <a:sy n="87" d="100"/>
        </p:scale>
        <p:origin x="-151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459A4-AB52-4588-AA9F-173E41CF5045}" type="datetimeFigureOut">
              <a:rPr lang="fr-FR" smtClean="0"/>
              <a:t>19/11/2012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93CA22-31D8-4856-8E94-EB7A0352C76A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3CA22-31D8-4856-8E94-EB7A0352C76A}" type="slidenum">
              <a:rPr lang="fr-FR" smtClean="0"/>
              <a:t>9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C49B9-50E8-4481-8662-C32A2EA679AD}" type="datetimeFigureOut">
              <a:rPr lang="fr-FR" smtClean="0"/>
              <a:t>19/11/2012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346E-67AE-472A-B0DE-58EE14092D6A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C49B9-50E8-4481-8662-C32A2EA679AD}" type="datetimeFigureOut">
              <a:rPr lang="fr-FR" smtClean="0"/>
              <a:t>19/11/2012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346E-67AE-472A-B0DE-58EE14092D6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C49B9-50E8-4481-8662-C32A2EA679AD}" type="datetimeFigureOut">
              <a:rPr lang="fr-FR" smtClean="0"/>
              <a:t>19/11/2012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346E-67AE-472A-B0DE-58EE14092D6A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C49B9-50E8-4481-8662-C32A2EA679AD}" type="datetimeFigureOut">
              <a:rPr lang="fr-FR" smtClean="0"/>
              <a:t>19/11/2012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346E-67AE-472A-B0DE-58EE14092D6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C49B9-50E8-4481-8662-C32A2EA679AD}" type="datetimeFigureOut">
              <a:rPr lang="fr-FR" smtClean="0"/>
              <a:t>19/11/2012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346E-67AE-472A-B0DE-58EE14092D6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C49B9-50E8-4481-8662-C32A2EA679AD}" type="datetimeFigureOut">
              <a:rPr lang="fr-FR" smtClean="0"/>
              <a:t>19/11/2012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346E-67AE-472A-B0DE-58EE14092D6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C49B9-50E8-4481-8662-C32A2EA679AD}" type="datetimeFigureOut">
              <a:rPr lang="fr-FR" smtClean="0"/>
              <a:t>19/11/2012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346E-67AE-472A-B0DE-58EE14092D6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C49B9-50E8-4481-8662-C32A2EA679AD}" type="datetimeFigureOut">
              <a:rPr lang="fr-FR" smtClean="0"/>
              <a:t>19/11/2012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346E-67AE-472A-B0DE-58EE14092D6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C49B9-50E8-4481-8662-C32A2EA679AD}" type="datetimeFigureOut">
              <a:rPr lang="fr-FR" smtClean="0"/>
              <a:t>19/11/2012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8B2346E-67AE-472A-B0DE-58EE14092D6A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C49B9-50E8-4481-8662-C32A2EA679AD}" type="datetimeFigureOut">
              <a:rPr lang="fr-FR" smtClean="0"/>
              <a:t>19/11/2012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346E-67AE-472A-B0DE-58EE14092D6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C49B9-50E8-4481-8662-C32A2EA679AD}" type="datetimeFigureOut">
              <a:rPr lang="fr-FR" smtClean="0"/>
              <a:t>19/11/2012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346E-67AE-472A-B0DE-58EE14092D6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44C49B9-50E8-4481-8662-C32A2EA679AD}" type="datetimeFigureOut">
              <a:rPr lang="fr-FR" smtClean="0"/>
              <a:t>19/11/2012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8B2346E-67AE-472A-B0DE-58EE14092D6A}" type="slidenum">
              <a:rPr lang="fr-FR" smtClean="0"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b="1" i="1" dirty="0" smtClean="0">
                <a:solidFill>
                  <a:srgbClr val="FF0000"/>
                </a:solidFill>
              </a:rPr>
              <a:t>Système d’exploitation </a:t>
            </a:r>
            <a:r>
              <a:rPr lang="fr-FR" sz="6000" b="1" i="1" dirty="0" err="1" smtClean="0">
                <a:solidFill>
                  <a:srgbClr val="FF0000"/>
                </a:solidFill>
              </a:rPr>
              <a:t>Android</a:t>
            </a:r>
            <a:endParaRPr lang="fr-FR" sz="6000" b="1" i="1" dirty="0">
              <a:solidFill>
                <a:srgbClr val="FF0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sz="3600" dirty="0" smtClean="0">
                <a:solidFill>
                  <a:srgbClr val="FF0000"/>
                </a:solidFill>
              </a:rPr>
              <a:t>Réalisé par</a:t>
            </a:r>
            <a:r>
              <a:rPr lang="fr-FR" sz="3600" b="1" dirty="0" smtClean="0">
                <a:solidFill>
                  <a:srgbClr val="FF0000"/>
                </a:solidFill>
              </a:rPr>
              <a:t>:</a:t>
            </a:r>
            <a:r>
              <a:rPr lang="fr-FR" b="1" dirty="0" smtClean="0">
                <a:solidFill>
                  <a:schemeClr val="bg1"/>
                </a:solidFill>
              </a:rPr>
              <a:t>*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b="1" i="1" dirty="0" err="1" smtClean="0">
                <a:solidFill>
                  <a:schemeClr val="bg1"/>
                </a:solidFill>
              </a:rPr>
              <a:t>Elabed</a:t>
            </a:r>
            <a:r>
              <a:rPr lang="fr-FR" b="1" i="1" dirty="0" smtClean="0">
                <a:solidFill>
                  <a:schemeClr val="bg1"/>
                </a:solidFill>
              </a:rPr>
              <a:t> </a:t>
            </a:r>
            <a:r>
              <a:rPr lang="fr-FR" b="1" i="1" dirty="0" err="1" smtClean="0">
                <a:solidFill>
                  <a:schemeClr val="bg1"/>
                </a:solidFill>
              </a:rPr>
              <a:t>nawfal</a:t>
            </a:r>
            <a:endParaRPr lang="fr-FR" b="1" i="1" dirty="0" smtClean="0">
              <a:solidFill>
                <a:schemeClr val="bg1"/>
              </a:solidFill>
            </a:endParaRPr>
          </a:p>
          <a:p>
            <a:r>
              <a:rPr lang="fr-FR" b="1" i="1" dirty="0" smtClean="0">
                <a:solidFill>
                  <a:schemeClr val="bg1"/>
                </a:solidFill>
              </a:rPr>
              <a:t>                        * </a:t>
            </a:r>
            <a:r>
              <a:rPr lang="fr-FR" b="1" i="1" dirty="0" err="1" smtClean="0">
                <a:solidFill>
                  <a:schemeClr val="bg1"/>
                </a:solidFill>
              </a:rPr>
              <a:t>Hachmi</a:t>
            </a:r>
            <a:r>
              <a:rPr lang="fr-FR" b="1" i="1" dirty="0" smtClean="0">
                <a:solidFill>
                  <a:schemeClr val="bg1"/>
                </a:solidFill>
              </a:rPr>
              <a:t> </a:t>
            </a:r>
            <a:r>
              <a:rPr lang="fr-FR" b="1" i="1" dirty="0" err="1" smtClean="0">
                <a:solidFill>
                  <a:schemeClr val="bg1"/>
                </a:solidFill>
              </a:rPr>
              <a:t>abbess</a:t>
            </a:r>
            <a:endParaRPr lang="fr-FR" b="1" i="1" dirty="0" smtClean="0">
              <a:solidFill>
                <a:schemeClr val="bg1"/>
              </a:solidFill>
            </a:endParaRPr>
          </a:p>
          <a:p>
            <a:r>
              <a:rPr lang="fr-FR" b="1" i="1" dirty="0" smtClean="0">
                <a:solidFill>
                  <a:schemeClr val="bg1"/>
                </a:solidFill>
              </a:rPr>
              <a:t>                        * Sami ben </a:t>
            </a:r>
            <a:r>
              <a:rPr lang="fr-FR" b="1" i="1" dirty="0" err="1" smtClean="0">
                <a:solidFill>
                  <a:schemeClr val="bg1"/>
                </a:solidFill>
              </a:rPr>
              <a:t>amor</a:t>
            </a:r>
            <a:endParaRPr lang="fr-FR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 fontScale="90000"/>
          </a:bodyPr>
          <a:lstStyle/>
          <a:p>
            <a:r>
              <a:rPr lang="fr-FR" sz="5400" b="1" i="1" dirty="0">
                <a:solidFill>
                  <a:srgbClr val="00B0F0"/>
                </a:solidFill>
              </a:rPr>
              <a:t>Introduction générale</a:t>
            </a:r>
            <a:endParaRPr lang="fr-FR" sz="5400" i="1" dirty="0">
              <a:solidFill>
                <a:srgbClr val="00B0F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824426"/>
          </a:xfrm>
        </p:spPr>
        <p:txBody>
          <a:bodyPr>
            <a:noAutofit/>
          </a:bodyPr>
          <a:lstStyle/>
          <a:p>
            <a:r>
              <a:rPr lang="fr-FR" sz="2400" b="1" i="1" dirty="0"/>
              <a:t>Le marché de la téléphonie portable connaît actuellement une véritable révolution, menée par</a:t>
            </a:r>
          </a:p>
          <a:p>
            <a:r>
              <a:rPr lang="fr-FR" sz="2400" b="1" i="1" dirty="0"/>
              <a:t>Apple et son </a:t>
            </a:r>
            <a:r>
              <a:rPr lang="fr-FR" sz="2400" b="1" i="1" dirty="0" err="1"/>
              <a:t>iPhone</a:t>
            </a:r>
            <a:r>
              <a:rPr lang="fr-FR" sz="2400" b="1" i="1" dirty="0"/>
              <a:t>. . Apple a su mettre en avant son produit en ajoutant au téléphone de</a:t>
            </a:r>
          </a:p>
          <a:p>
            <a:r>
              <a:rPr lang="fr-FR" sz="2400" b="1" i="1" dirty="0"/>
              <a:t>nouvelles fonctionnalités et en créant de nouveaux besoins.</a:t>
            </a:r>
          </a:p>
          <a:p>
            <a:r>
              <a:rPr lang="fr-FR" sz="2400" b="1" i="1" dirty="0"/>
              <a:t>Le marché des Smartphones connaît donc un véritable essor dans lequel les acteurs habituels</a:t>
            </a:r>
          </a:p>
          <a:p>
            <a:r>
              <a:rPr lang="fr-FR" sz="2400" b="1" i="1" dirty="0"/>
              <a:t>(Windows et </a:t>
            </a:r>
            <a:r>
              <a:rPr lang="fr-FR" sz="2400" b="1" i="1" dirty="0" err="1"/>
              <a:t>Symbian</a:t>
            </a:r>
            <a:r>
              <a:rPr lang="fr-FR" sz="2400" b="1" i="1" dirty="0"/>
              <a:t>) essaient de s’engouffrer.</a:t>
            </a:r>
          </a:p>
          <a:p>
            <a:r>
              <a:rPr lang="fr-FR" sz="2400" b="1" i="1" dirty="0"/>
              <a:t>Google, ayant réalisé le potentiel de ce marché, a décidé de s’y introduire en rachetant une startup</a:t>
            </a:r>
          </a:p>
          <a:p>
            <a:r>
              <a:rPr lang="fr-FR" sz="2400" b="1" i="1" dirty="0"/>
              <a:t>travaillant sur un système d’exploitation ouvert pour terminal mobile : </a:t>
            </a:r>
            <a:r>
              <a:rPr lang="fr-FR" sz="2400" b="1" i="1" dirty="0" err="1"/>
              <a:t>Android</a:t>
            </a:r>
            <a:r>
              <a:rPr lang="fr-FR" sz="2400" b="1" i="1" dirty="0" smtClean="0"/>
              <a:t>.</a:t>
            </a:r>
            <a:endParaRPr lang="fr-FR" sz="2400" b="1" i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r>
              <a:rPr lang="fr-FR" sz="5400" b="1" dirty="0">
                <a:solidFill>
                  <a:srgbClr val="00B0F0"/>
                </a:solidFill>
              </a:rPr>
              <a:t>Plan</a:t>
            </a:r>
            <a:endParaRPr lang="fr-FR" sz="5400" dirty="0">
              <a:solidFill>
                <a:srgbClr val="00B0F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0034" y="1285860"/>
            <a:ext cx="8229600" cy="5103500"/>
          </a:xfrm>
        </p:spPr>
        <p:txBody>
          <a:bodyPr>
            <a:noAutofit/>
          </a:bodyPr>
          <a:lstStyle/>
          <a:p>
            <a:r>
              <a:rPr lang="fr-FR" sz="2800" b="1" dirty="0"/>
              <a:t>Introduction</a:t>
            </a:r>
            <a:r>
              <a:rPr lang="fr-FR" sz="2800" b="1" dirty="0" smtClean="0"/>
              <a:t>..................................................</a:t>
            </a:r>
            <a:endParaRPr lang="fr-FR" sz="2800" b="1" dirty="0"/>
          </a:p>
          <a:p>
            <a:r>
              <a:rPr lang="fr-FR" sz="2800" b="1" dirty="0"/>
              <a:t>1.1. Description</a:t>
            </a:r>
            <a:r>
              <a:rPr lang="fr-FR" sz="2800" b="1" dirty="0" smtClean="0"/>
              <a:t>.............................................</a:t>
            </a:r>
            <a:endParaRPr lang="fr-FR" sz="2800" b="1" dirty="0"/>
          </a:p>
          <a:p>
            <a:r>
              <a:rPr lang="fr-FR" sz="2800" b="1" dirty="0"/>
              <a:t>1.2. Historique de la </a:t>
            </a:r>
            <a:r>
              <a:rPr lang="fr-FR" sz="2800" b="1" dirty="0" err="1"/>
              <a:t>platform</a:t>
            </a:r>
            <a:r>
              <a:rPr lang="fr-FR" sz="2800" b="1" dirty="0"/>
              <a:t> </a:t>
            </a:r>
            <a:r>
              <a:rPr lang="fr-FR" sz="2800" b="1" dirty="0" err="1"/>
              <a:t>Android</a:t>
            </a:r>
            <a:r>
              <a:rPr lang="fr-FR" sz="2800" b="1" dirty="0" smtClean="0"/>
              <a:t>.........................................................</a:t>
            </a:r>
            <a:endParaRPr lang="fr-FR" sz="2800" b="1" dirty="0"/>
          </a:p>
          <a:p>
            <a:r>
              <a:rPr lang="fr-FR" sz="2800" b="1" dirty="0"/>
              <a:t>1.3. Fonctionnalité </a:t>
            </a:r>
            <a:r>
              <a:rPr lang="fr-FR" sz="2800" b="1" dirty="0" err="1"/>
              <a:t>d.Android</a:t>
            </a:r>
            <a:r>
              <a:rPr lang="fr-FR" sz="2800" b="1" dirty="0"/>
              <a:t> </a:t>
            </a:r>
            <a:r>
              <a:rPr lang="fr-FR" sz="2800" b="1" dirty="0" smtClean="0"/>
              <a:t>......................................................................</a:t>
            </a:r>
            <a:endParaRPr lang="fr-FR" sz="2800" b="1" dirty="0"/>
          </a:p>
          <a:p>
            <a:r>
              <a:rPr lang="fr-FR" sz="2800" b="1" dirty="0"/>
              <a:t>1.4. Architecture </a:t>
            </a:r>
            <a:r>
              <a:rPr lang="fr-FR" sz="2800" b="1" dirty="0" err="1"/>
              <a:t>d.Android</a:t>
            </a:r>
            <a:r>
              <a:rPr lang="fr-FR" sz="2800" b="1" dirty="0"/>
              <a:t> </a:t>
            </a:r>
            <a:r>
              <a:rPr lang="fr-FR" sz="2800" b="1" dirty="0" smtClean="0"/>
              <a:t>.......................................................................</a:t>
            </a:r>
            <a:endParaRPr lang="fr-FR" sz="2800" b="1" dirty="0"/>
          </a:p>
          <a:p>
            <a:r>
              <a:rPr lang="fr-FR" sz="2800" b="1" dirty="0"/>
              <a:t>1.5. </a:t>
            </a:r>
            <a:r>
              <a:rPr lang="fr-FR" sz="2800" b="1" dirty="0" err="1"/>
              <a:t>Android</a:t>
            </a:r>
            <a:r>
              <a:rPr lang="fr-FR" sz="2800" b="1" dirty="0"/>
              <a:t> VS les autres</a:t>
            </a:r>
            <a:r>
              <a:rPr lang="fr-FR" sz="2800" b="1" dirty="0" smtClean="0"/>
              <a:t>..............................................................</a:t>
            </a:r>
            <a:endParaRPr lang="fr-FR" sz="2800" b="1" dirty="0"/>
          </a:p>
          <a:p>
            <a:r>
              <a:rPr lang="fr-FR" sz="2800" b="1" dirty="0"/>
              <a:t>Conclusion </a:t>
            </a:r>
            <a:r>
              <a:rPr lang="fr-FR" sz="2800" b="1" dirty="0" smtClean="0"/>
              <a:t>......................................................</a:t>
            </a:r>
            <a:endParaRPr lang="fr-FR" sz="2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b="1" i="1" dirty="0" smtClean="0">
                <a:solidFill>
                  <a:srgbClr val="00B0F0"/>
                </a:solidFill>
              </a:rPr>
              <a:t>Introduction</a:t>
            </a:r>
            <a:endParaRPr lang="fr-FR" sz="5400" b="1" i="1" dirty="0">
              <a:solidFill>
                <a:srgbClr val="00B0F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Nous présenterons dans </a:t>
            </a:r>
            <a:r>
              <a:rPr lang="fr-FR"/>
              <a:t>ce </a:t>
            </a:r>
            <a:r>
              <a:rPr lang="fr-FR" smtClean="0"/>
              <a:t>projet une </a:t>
            </a:r>
            <a:r>
              <a:rPr lang="fr-FR" dirty="0"/>
              <a:t>description du système d’exploitation </a:t>
            </a:r>
            <a:r>
              <a:rPr lang="fr-FR" dirty="0" err="1"/>
              <a:t>Android</a:t>
            </a:r>
            <a:r>
              <a:rPr lang="fr-FR" dirty="0"/>
              <a:t>, son</a:t>
            </a:r>
          </a:p>
          <a:p>
            <a:r>
              <a:rPr lang="fr-FR" dirty="0"/>
              <a:t>historique, ses fonctionnalités, son architecture et finalement une comparaison entre </a:t>
            </a:r>
            <a:r>
              <a:rPr lang="fr-FR" dirty="0" err="1"/>
              <a:t>Android</a:t>
            </a:r>
            <a:r>
              <a:rPr lang="fr-FR" dirty="0"/>
              <a:t> et</a:t>
            </a:r>
          </a:p>
          <a:p>
            <a:r>
              <a:rPr lang="fr-FR" dirty="0"/>
              <a:t>les autres systèmes disponibles.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b="1" i="1" dirty="0">
                <a:solidFill>
                  <a:srgbClr val="00B0F0"/>
                </a:solidFill>
              </a:rPr>
              <a:t>1.1  Description</a:t>
            </a:r>
            <a:endParaRPr lang="fr-FR" sz="5400" i="1" dirty="0">
              <a:solidFill>
                <a:srgbClr val="00B0F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r-FR" dirty="0" err="1"/>
              <a:t>Android</a:t>
            </a:r>
            <a:r>
              <a:rPr lang="fr-FR" dirty="0"/>
              <a:t> est un système d’exploitation open-source pour Smartphones, PDA et autres terminaux</a:t>
            </a:r>
          </a:p>
          <a:p>
            <a:r>
              <a:rPr lang="fr-FR" dirty="0"/>
              <a:t>mobiles, conçu par </a:t>
            </a:r>
            <a:r>
              <a:rPr lang="fr-FR" dirty="0" err="1"/>
              <a:t>Android</a:t>
            </a:r>
            <a:r>
              <a:rPr lang="fr-FR" dirty="0"/>
              <a:t>, une start-up rachetée par Google en juillet 2005. Il existe d’autres</a:t>
            </a:r>
          </a:p>
          <a:p>
            <a:r>
              <a:rPr lang="fr-FR" dirty="0"/>
              <a:t>types d’appareils possédant ce système d’exploitation tels que les téléviseurs et les tablettes</a:t>
            </a:r>
            <a:r>
              <a:rPr lang="fr-FR" dirty="0" smtClean="0"/>
              <a:t>.</a:t>
            </a:r>
            <a:endParaRPr lang="fr-FR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282" y="1028343"/>
            <a:ext cx="864399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/>
              <a:t>Afin de promouvoir ce nouveau système d’exploitation ouvert, Google a su fédérer autour de lui</a:t>
            </a:r>
          </a:p>
          <a:p>
            <a:r>
              <a:rPr lang="fr-FR" sz="3200" dirty="0" smtClean="0"/>
              <a:t>un consortium de plusieurs entreprises : l’Open </a:t>
            </a:r>
            <a:r>
              <a:rPr lang="fr-FR" sz="3200" dirty="0" err="1" smtClean="0"/>
              <a:t>Handset</a:t>
            </a:r>
            <a:r>
              <a:rPr lang="fr-FR" sz="3200" dirty="0" smtClean="0"/>
              <a:t> Alliance (OHA) créée officiellement le 5</a:t>
            </a:r>
          </a:p>
          <a:p>
            <a:r>
              <a:rPr lang="fr-FR" sz="3200" dirty="0" smtClean="0"/>
              <a:t>novembre 2007. Toutes ces entreprises interviennent, plus ou moins directement, dans le marché</a:t>
            </a:r>
          </a:p>
          <a:p>
            <a:r>
              <a:rPr lang="fr-FR" sz="3200" dirty="0" smtClean="0"/>
              <a:t>de la téléphonie mobile.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596" y="642918"/>
            <a:ext cx="842968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3200" dirty="0" smtClean="0"/>
          </a:p>
          <a:p>
            <a:r>
              <a:rPr lang="fr-FR" sz="3200" dirty="0" smtClean="0"/>
              <a:t>Le but de cette alliance est de mettre en place des normes ouvertes dans le domaine de la</a:t>
            </a:r>
          </a:p>
          <a:p>
            <a:r>
              <a:rPr lang="fr-FR" sz="3200" dirty="0" smtClean="0"/>
              <a:t>téléphonie mobile. Ce qui veut dire que les développeurs d’application </a:t>
            </a:r>
            <a:r>
              <a:rPr lang="fr-FR" sz="3200" dirty="0" err="1" smtClean="0"/>
              <a:t>Android</a:t>
            </a:r>
            <a:r>
              <a:rPr lang="fr-FR" sz="3200" dirty="0" smtClean="0"/>
              <a:t> pourront accéder</a:t>
            </a:r>
          </a:p>
          <a:p>
            <a:r>
              <a:rPr lang="fr-FR" sz="3200" dirty="0" smtClean="0"/>
              <a:t>aux fonctionnalités du </a:t>
            </a:r>
            <a:r>
              <a:rPr lang="fr-FR" sz="3200" dirty="0" err="1" smtClean="0"/>
              <a:t>c.ur</a:t>
            </a:r>
            <a:r>
              <a:rPr lang="fr-FR" sz="3200" dirty="0" smtClean="0"/>
              <a:t> de téléphone via une API très fournie.</a:t>
            </a:r>
            <a:endParaRPr lang="fr-FR" sz="32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i="1" dirty="0" err="1"/>
              <a:t>Fig</a:t>
            </a:r>
            <a:r>
              <a:rPr lang="fr-FR" sz="2400" i="1" dirty="0"/>
              <a:t> 1 : l’Open </a:t>
            </a:r>
            <a:r>
              <a:rPr lang="fr-FR" sz="2400" i="1" dirty="0" err="1"/>
              <a:t>Handset</a:t>
            </a:r>
            <a:r>
              <a:rPr lang="fr-FR" sz="2400" i="1" dirty="0"/>
              <a:t> Alliance (OHA)</a:t>
            </a:r>
            <a:endParaRPr lang="fr-FR" sz="240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12518" r="12518"/>
          <a:stretch>
            <a:fillRect/>
          </a:stretch>
        </p:blipFill>
        <p:spPr bwMode="auto">
          <a:xfrm>
            <a:off x="500034" y="214290"/>
            <a:ext cx="8001056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285728"/>
            <a:ext cx="850112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3200" dirty="0" smtClean="0"/>
          </a:p>
          <a:p>
            <a:endParaRPr lang="fr-FR" sz="3200" dirty="0"/>
          </a:p>
          <a:p>
            <a:r>
              <a:rPr lang="fr-FR" sz="3200" dirty="0" smtClean="0"/>
              <a:t>L.OHA </a:t>
            </a:r>
            <a:r>
              <a:rPr lang="fr-FR" sz="3200" dirty="0"/>
              <a:t>est un consortium regroupant plus de 70 sociétés comprenant :</a:t>
            </a:r>
          </a:p>
          <a:p>
            <a:r>
              <a:rPr lang="fr-FR" sz="3200" dirty="0" smtClean="0"/>
              <a:t>Des </a:t>
            </a:r>
            <a:r>
              <a:rPr lang="fr-FR" sz="3200" dirty="0"/>
              <a:t>fabricants de terminaux </a:t>
            </a:r>
            <a:r>
              <a:rPr lang="fr-FR" sz="3200" i="1" dirty="0"/>
              <a:t>Motorola, HTC, </a:t>
            </a:r>
            <a:r>
              <a:rPr lang="fr-FR" sz="3200" i="1" dirty="0" err="1" smtClean="0"/>
              <a:t>Garmin</a:t>
            </a:r>
            <a:r>
              <a:rPr lang="fr-FR" sz="3200" i="1" dirty="0" smtClean="0"/>
              <a:t>…..;</a:t>
            </a:r>
            <a:endParaRPr lang="fr-FR" sz="3200" i="1" dirty="0"/>
          </a:p>
          <a:p>
            <a:r>
              <a:rPr lang="fr-FR" sz="3200" dirty="0" smtClean="0"/>
              <a:t>Des </a:t>
            </a:r>
            <a:r>
              <a:rPr lang="fr-FR" sz="3200" dirty="0"/>
              <a:t>fabricants de composants </a:t>
            </a:r>
            <a:r>
              <a:rPr lang="fr-FR" sz="3200" i="1" dirty="0" err="1"/>
              <a:t>Atheros</a:t>
            </a:r>
            <a:r>
              <a:rPr lang="fr-FR" sz="3200" i="1" dirty="0"/>
              <a:t>, ARM, </a:t>
            </a:r>
            <a:r>
              <a:rPr lang="fr-FR" sz="3200" i="1" dirty="0" err="1"/>
              <a:t>Broadcom</a:t>
            </a:r>
            <a:r>
              <a:rPr lang="fr-FR" sz="3200" i="1" dirty="0"/>
              <a:t>, Intel, </a:t>
            </a:r>
            <a:r>
              <a:rPr lang="fr-FR" sz="3200" i="1" dirty="0" smtClean="0"/>
              <a:t>NVIDIA…..</a:t>
            </a:r>
            <a:endParaRPr lang="fr-FR" sz="3200" i="1" dirty="0"/>
          </a:p>
          <a:p>
            <a:r>
              <a:rPr lang="fr-FR" sz="3200" dirty="0" smtClean="0"/>
              <a:t>Des </a:t>
            </a:r>
            <a:r>
              <a:rPr lang="fr-FR" sz="3200" dirty="0"/>
              <a:t>opérateurs de téléphonie </a:t>
            </a:r>
            <a:r>
              <a:rPr lang="fr-FR" sz="3200" i="1" dirty="0"/>
              <a:t>Bouygues Telecom, </a:t>
            </a:r>
            <a:r>
              <a:rPr lang="fr-FR" sz="3200" i="1" dirty="0" err="1"/>
              <a:t>Vodaphone,T-Mobile</a:t>
            </a:r>
            <a:r>
              <a:rPr lang="fr-FR" sz="3200" i="1" dirty="0" smtClean="0"/>
              <a:t>,…..;</a:t>
            </a:r>
            <a:endParaRPr lang="fr-FR" sz="3200" i="1" dirty="0"/>
          </a:p>
          <a:p>
            <a:r>
              <a:rPr lang="fr-FR" sz="3200" dirty="0" smtClean="0"/>
              <a:t>Des </a:t>
            </a:r>
            <a:r>
              <a:rPr lang="fr-FR" sz="3200" dirty="0"/>
              <a:t>sociétés de développement logiciel </a:t>
            </a:r>
            <a:r>
              <a:rPr lang="fr-FR" sz="3200" i="1" dirty="0"/>
              <a:t>Google</a:t>
            </a:r>
            <a:r>
              <a:rPr lang="fr-FR" sz="3200" i="1" dirty="0" smtClean="0"/>
              <a:t>,…..;</a:t>
            </a:r>
            <a:endParaRPr lang="fr-FR" sz="3200" i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1502" y="0"/>
            <a:ext cx="9215502" cy="4357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57158" y="4500570"/>
            <a:ext cx="792961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err="1"/>
              <a:t>Android</a:t>
            </a:r>
            <a:r>
              <a:rPr lang="fr-FR" sz="2800" dirty="0"/>
              <a:t> aura comme principaux concurrents Apple avec l’i Phone, Microsoft et son Windows</a:t>
            </a:r>
          </a:p>
          <a:p>
            <a:r>
              <a:rPr lang="fr-FR" sz="2800" dirty="0"/>
              <a:t>Mobile et Nokia avec </a:t>
            </a:r>
            <a:r>
              <a:rPr lang="fr-FR" sz="2800" dirty="0" err="1"/>
              <a:t>Symbian</a:t>
            </a:r>
            <a:r>
              <a:rPr lang="fr-FR" sz="2800" dirty="0"/>
              <a:t> mais également des solutions libres telles que LIMO ou</a:t>
            </a:r>
          </a:p>
          <a:p>
            <a:r>
              <a:rPr lang="fr-FR" sz="2800" dirty="0" err="1"/>
              <a:t>OpenMoko</a:t>
            </a:r>
            <a:r>
              <a:rPr lang="fr-FR" sz="2800" dirty="0"/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b="1" i="1" dirty="0">
                <a:solidFill>
                  <a:srgbClr val="00B0F0"/>
                </a:solidFill>
              </a:rPr>
              <a:t>1.2  Historique d’</a:t>
            </a:r>
            <a:r>
              <a:rPr lang="fr-FR" sz="5400" b="1" i="1" dirty="0" err="1">
                <a:solidFill>
                  <a:srgbClr val="00B0F0"/>
                </a:solidFill>
              </a:rPr>
              <a:t>Android</a:t>
            </a:r>
            <a:endParaRPr lang="fr-FR" sz="5400" b="1" i="1" dirty="0">
              <a:solidFill>
                <a:srgbClr val="00B0F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214553"/>
            <a:ext cx="8715436" cy="392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596" y="889844"/>
            <a:ext cx="842968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/>
              <a:t>En juillet 2005, Google a acquis </a:t>
            </a:r>
            <a:r>
              <a:rPr lang="fr-FR" sz="2800" dirty="0" err="1"/>
              <a:t>Android</a:t>
            </a:r>
            <a:r>
              <a:rPr lang="fr-FR" sz="2800" dirty="0"/>
              <a:t>, Inc., une petite startup qui développait des applications</a:t>
            </a:r>
          </a:p>
          <a:p>
            <a:r>
              <a:rPr lang="fr-FR" sz="2800" dirty="0"/>
              <a:t>pour téléphones mobiles .C’est à ce moment là que des rumeurs sur l’entrée de Google dans le</a:t>
            </a:r>
          </a:p>
          <a:p>
            <a:r>
              <a:rPr lang="fr-FR" sz="2800" dirty="0"/>
              <a:t>secteur du mobile ont commencé. Mais personne </a:t>
            </a:r>
            <a:r>
              <a:rPr lang="fr-FR" sz="2800" dirty="0" err="1"/>
              <a:t>n.avait</a:t>
            </a:r>
            <a:r>
              <a:rPr lang="fr-FR" sz="2800" dirty="0"/>
              <a:t> des données sûres à propos des marchés</a:t>
            </a:r>
          </a:p>
          <a:p>
            <a:r>
              <a:rPr lang="fr-FR" sz="2800" dirty="0"/>
              <a:t>dans lesquels ils allaient se positionner.</a:t>
            </a:r>
          </a:p>
          <a:p>
            <a:r>
              <a:rPr lang="fr-FR" sz="2800" dirty="0"/>
              <a:t>Après ce rachat fait par Google, une équipe dirigée par Andy Rubin, un ancien d’</a:t>
            </a:r>
            <a:r>
              <a:rPr lang="fr-FR" sz="2800" dirty="0" err="1"/>
              <a:t>Android</a:t>
            </a:r>
            <a:r>
              <a:rPr lang="fr-FR" sz="2800" dirty="0"/>
              <a:t> </a:t>
            </a:r>
            <a:r>
              <a:rPr lang="fr-FR" sz="2800" dirty="0" err="1"/>
              <a:t>Inc</a:t>
            </a:r>
            <a:r>
              <a:rPr lang="fr-FR" sz="2800" dirty="0"/>
              <a:t>, a</a:t>
            </a:r>
          </a:p>
          <a:p>
            <a:r>
              <a:rPr lang="fr-FR" sz="2800" dirty="0"/>
              <a:t>commencé à travailler sur un système d’exploitation pour appareil mobile basé sur linux. Durant 2</a:t>
            </a:r>
          </a:p>
          <a:p>
            <a:r>
              <a:rPr lang="fr-FR" sz="2800" dirty="0"/>
              <a:t>ans, avant que l’OHA soit crée officiellement, un certain nombre de rumeurs ont circulé au sujet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282" y="357166"/>
            <a:ext cx="892971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2800" dirty="0" smtClean="0"/>
          </a:p>
          <a:p>
            <a:endParaRPr lang="fr-FR" sz="2800" dirty="0"/>
          </a:p>
          <a:p>
            <a:r>
              <a:rPr lang="fr-FR" sz="2800" dirty="0" smtClean="0"/>
              <a:t>de </a:t>
            </a:r>
            <a:r>
              <a:rPr lang="fr-FR" sz="2800" dirty="0"/>
              <a:t>Google. Il a été dit que Google développait des applications mobiles de son moteur de</a:t>
            </a:r>
          </a:p>
          <a:p>
            <a:r>
              <a:rPr lang="fr-FR" sz="2800" dirty="0"/>
              <a:t>recherche, qu’elle développait un nouveau téléphone mobile, etc.</a:t>
            </a:r>
          </a:p>
          <a:p>
            <a:r>
              <a:rPr lang="fr-FR" sz="2800" dirty="0"/>
              <a:t>En 2007, le 5 novembre, l’OHA a été officiellement annoncée, ainsi que son but: développer des</a:t>
            </a:r>
          </a:p>
          <a:p>
            <a:r>
              <a:rPr lang="fr-FR" sz="2800" dirty="0"/>
              <a:t>standards open sources pour appareil mobile. Le premier standard annoncé a été </a:t>
            </a:r>
            <a:r>
              <a:rPr lang="fr-FR" sz="2800" dirty="0" err="1"/>
              <a:t>Android</a:t>
            </a:r>
            <a:r>
              <a:rPr lang="fr-FR" sz="2800" dirty="0"/>
              <a:t>, une</a:t>
            </a:r>
          </a:p>
          <a:p>
            <a:r>
              <a:rPr lang="fr-FR" sz="2800" dirty="0"/>
              <a:t>plateforme pour appareils mobiles basée sur un </a:t>
            </a:r>
            <a:r>
              <a:rPr lang="fr-FR" sz="2800" dirty="0" err="1"/>
              <a:t>kernel</a:t>
            </a:r>
            <a:r>
              <a:rPr lang="fr-FR" sz="2800" dirty="0"/>
              <a:t> linux 2.6.</a:t>
            </a:r>
          </a:p>
          <a:p>
            <a:r>
              <a:rPr lang="fr-FR" sz="2800" dirty="0"/>
              <a:t>En octobre 2008, apparait la première version d’</a:t>
            </a:r>
            <a:r>
              <a:rPr lang="fr-FR" sz="2800" dirty="0" err="1"/>
              <a:t>Android</a:t>
            </a:r>
            <a:r>
              <a:rPr lang="fr-FR" sz="2800" dirty="0"/>
              <a:t> qui n’avait pas reçu de nom. Cette</a:t>
            </a:r>
          </a:p>
          <a:p>
            <a:r>
              <a:rPr lang="fr-FR" sz="2800" dirty="0"/>
              <a:t>version s’est avérée être la </a:t>
            </a:r>
            <a:r>
              <a:rPr lang="fr-FR" sz="2800" b="1" dirty="0"/>
              <a:t> du système.</a:t>
            </a:r>
            <a:endParaRPr lang="fr-FR" sz="2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28596" y="1028343"/>
            <a:ext cx="850112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/>
              <a:t>La version 1.5 </a:t>
            </a:r>
            <a:r>
              <a:rPr lang="fr-FR" sz="2800" b="1" dirty="0" err="1"/>
              <a:t>Cupcake</a:t>
            </a:r>
            <a:r>
              <a:rPr lang="fr-FR" sz="2800" b="1" dirty="0"/>
              <a:t> corrigea le manque d’API et rendit le système plus utilisable.</a:t>
            </a:r>
          </a:p>
          <a:p>
            <a:r>
              <a:rPr lang="fr-FR" sz="2800" dirty="0"/>
              <a:t>Depuis, </a:t>
            </a:r>
            <a:r>
              <a:rPr lang="fr-FR" sz="2800" b="1" dirty="0" err="1"/>
              <a:t>Android</a:t>
            </a:r>
            <a:r>
              <a:rPr lang="fr-FR" sz="2800" b="1" dirty="0"/>
              <a:t> 1.6, 2.0 et 2.1 ont apporté d’importantes améliorations respectivement sur les</a:t>
            </a:r>
          </a:p>
          <a:p>
            <a:r>
              <a:rPr lang="fr-FR" sz="2800" dirty="0"/>
              <a:t>fonctionnalités et sur l’interface graphique du système.</a:t>
            </a:r>
          </a:p>
          <a:p>
            <a:r>
              <a:rPr lang="fr-FR" sz="2800" b="1" dirty="0" err="1"/>
              <a:t>Android</a:t>
            </a:r>
            <a:r>
              <a:rPr lang="fr-FR" sz="2800" b="1" dirty="0"/>
              <a:t> 2.2 </a:t>
            </a:r>
            <a:r>
              <a:rPr lang="fr-FR" sz="2800" b="1" dirty="0" err="1"/>
              <a:t>Froyo</a:t>
            </a:r>
            <a:r>
              <a:rPr lang="fr-FR" sz="2800" b="1" dirty="0"/>
              <a:t> a fortement mis l’accent sur la synergie avec Internet. L’envoi d’applications</a:t>
            </a:r>
          </a:p>
          <a:p>
            <a:r>
              <a:rPr lang="fr-FR" sz="2800" dirty="0"/>
              <a:t>et de liens instantanés depuis un ordinateur est désormais possible. Aussi, Google annonce-t-elle</a:t>
            </a:r>
          </a:p>
          <a:p>
            <a:r>
              <a:rPr lang="fr-FR" sz="2800" dirty="0"/>
              <a:t>que le navigateur chrome intégré à </a:t>
            </a:r>
            <a:r>
              <a:rPr lang="fr-FR" sz="2800" dirty="0" err="1"/>
              <a:t>Android</a:t>
            </a:r>
            <a:r>
              <a:rPr lang="fr-FR" sz="2800" dirty="0"/>
              <a:t> 2.2 est le navigateur mobile le plus rapide au monde</a:t>
            </a:r>
          </a:p>
          <a:p>
            <a:r>
              <a:rPr lang="fr-FR" sz="2800" dirty="0"/>
              <a:t>grâce à l’intégration du moteur JavaScript V8.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214290"/>
            <a:ext cx="857256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2800" b="1" dirty="0" smtClean="0"/>
          </a:p>
          <a:p>
            <a:endParaRPr lang="fr-FR" sz="2800" b="1" dirty="0"/>
          </a:p>
          <a:p>
            <a:r>
              <a:rPr lang="fr-FR" sz="2800" b="1" dirty="0" err="1" smtClean="0"/>
              <a:t>Android</a:t>
            </a:r>
            <a:r>
              <a:rPr lang="fr-FR" sz="2800" b="1" dirty="0" smtClean="0"/>
              <a:t> </a:t>
            </a:r>
            <a:r>
              <a:rPr lang="fr-FR" sz="2800" b="1" dirty="0"/>
              <a:t>3.0 (3.2) </a:t>
            </a:r>
            <a:r>
              <a:rPr lang="fr-FR" sz="2800" b="1" dirty="0" err="1"/>
              <a:t>Honeycomb</a:t>
            </a:r>
            <a:r>
              <a:rPr lang="fr-FR" sz="2800" b="1" dirty="0"/>
              <a:t> offre désormais la possibilité d’adapter la taille de l’écran en</a:t>
            </a:r>
          </a:p>
          <a:p>
            <a:r>
              <a:rPr lang="fr-FR" sz="2800" dirty="0"/>
              <a:t>fonction des différentes applications développées avec la prise en charge du format WSVGA en</a:t>
            </a:r>
          </a:p>
          <a:p>
            <a:r>
              <a:rPr lang="fr-FR" sz="2800" dirty="0"/>
              <a:t>plus du WXGA. De plus, il existe plusieurs fondeurs qui peuvent proposer leurs puces, ce qui</a:t>
            </a:r>
          </a:p>
          <a:p>
            <a:r>
              <a:rPr lang="fr-FR" sz="2800" dirty="0"/>
              <a:t>enlève l’hégémonie de </a:t>
            </a:r>
            <a:r>
              <a:rPr lang="fr-FR" sz="2800" dirty="0" err="1"/>
              <a:t>Nvidia</a:t>
            </a:r>
            <a:r>
              <a:rPr lang="fr-FR" sz="2800" dirty="0"/>
              <a:t>.</a:t>
            </a:r>
          </a:p>
          <a:p>
            <a:r>
              <a:rPr lang="en-US" sz="2800" b="1" dirty="0"/>
              <a:t>Android 4.0.0 (4.0.4) Ice Cream </a:t>
            </a:r>
            <a:r>
              <a:rPr lang="en-US" sz="2800" b="1" dirty="0" smtClean="0"/>
              <a:t>Sandwich.</a:t>
            </a:r>
            <a:endParaRPr lang="fr-FR" sz="2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642942"/>
          </a:xfrm>
        </p:spPr>
        <p:txBody>
          <a:bodyPr>
            <a:noAutofit/>
          </a:bodyPr>
          <a:lstStyle/>
          <a:p>
            <a:r>
              <a:rPr lang="fr-FR" sz="4800" b="1" dirty="0">
                <a:solidFill>
                  <a:srgbClr val="00B0F0"/>
                </a:solidFill>
              </a:rPr>
              <a:t>1.3  Fonctionnalités d’</a:t>
            </a:r>
            <a:r>
              <a:rPr lang="fr-FR" sz="4800" b="1" dirty="0" err="1">
                <a:solidFill>
                  <a:srgbClr val="00B0F0"/>
                </a:solidFill>
              </a:rPr>
              <a:t>Android</a:t>
            </a:r>
            <a:endParaRPr lang="fr-FR" sz="4800" dirty="0">
              <a:solidFill>
                <a:srgbClr val="00B0F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Autofit/>
          </a:bodyPr>
          <a:lstStyle/>
          <a:p>
            <a:endParaRPr lang="fr-FR" sz="2800" dirty="0" smtClean="0"/>
          </a:p>
          <a:p>
            <a:r>
              <a:rPr lang="fr-FR" sz="2800" dirty="0" err="1" smtClean="0"/>
              <a:t>Android</a:t>
            </a:r>
            <a:r>
              <a:rPr lang="fr-FR" sz="2800" dirty="0" smtClean="0"/>
              <a:t> </a:t>
            </a:r>
            <a:r>
              <a:rPr lang="fr-FR" sz="2800" dirty="0"/>
              <a:t>a été conçu pour intégrer au mieux les applications existantes de Google comme le</a:t>
            </a:r>
          </a:p>
          <a:p>
            <a:r>
              <a:rPr lang="fr-FR" sz="2800" dirty="0"/>
              <a:t>service de courrier </a:t>
            </a:r>
            <a:r>
              <a:rPr lang="fr-FR" sz="2800" dirty="0" err="1"/>
              <a:t>Gmail</a:t>
            </a:r>
            <a:r>
              <a:rPr lang="fr-FR" sz="2800" dirty="0"/>
              <a:t>, l’agenda Google </a:t>
            </a:r>
            <a:r>
              <a:rPr lang="fr-FR" sz="2800" dirty="0" err="1"/>
              <a:t>Calendar</a:t>
            </a:r>
            <a:r>
              <a:rPr lang="fr-FR" sz="2800" dirty="0"/>
              <a:t> ou encore la cartographie Google </a:t>
            </a:r>
            <a:r>
              <a:rPr lang="fr-FR" sz="2800" dirty="0" err="1"/>
              <a:t>Maps</a:t>
            </a:r>
            <a:r>
              <a:rPr lang="fr-FR" sz="2800" dirty="0"/>
              <a:t>.</a:t>
            </a:r>
          </a:p>
          <a:p>
            <a:r>
              <a:rPr lang="fr-FR" sz="2800" dirty="0"/>
              <a:t>Voici quelques fonctionnalités proposées par </a:t>
            </a:r>
            <a:r>
              <a:rPr lang="fr-FR" sz="2800" dirty="0" err="1"/>
              <a:t>Android</a:t>
            </a:r>
            <a:r>
              <a:rPr lang="fr-FR" sz="2800" dirty="0"/>
              <a:t> classées par version :</a:t>
            </a:r>
          </a:p>
          <a:p>
            <a:pPr>
              <a:buNone/>
            </a:pPr>
            <a:r>
              <a:rPr lang="fr-FR" sz="2800" b="1" dirty="0" err="1" smtClean="0">
                <a:solidFill>
                  <a:srgbClr val="FF0000"/>
                </a:solidFill>
              </a:rPr>
              <a:t>Android</a:t>
            </a:r>
            <a:r>
              <a:rPr lang="fr-FR" sz="2800" b="1" dirty="0" smtClean="0">
                <a:solidFill>
                  <a:srgbClr val="FF0000"/>
                </a:solidFill>
              </a:rPr>
              <a:t> </a:t>
            </a:r>
            <a:r>
              <a:rPr lang="fr-FR" sz="2800" b="1" dirty="0">
                <a:solidFill>
                  <a:srgbClr val="FF0000"/>
                </a:solidFill>
              </a:rPr>
              <a:t>version 1.5 (</a:t>
            </a:r>
            <a:r>
              <a:rPr lang="fr-FR" sz="2800" b="1" dirty="0" err="1">
                <a:solidFill>
                  <a:srgbClr val="FF0000"/>
                </a:solidFill>
              </a:rPr>
              <a:t>Cupcake</a:t>
            </a:r>
            <a:r>
              <a:rPr lang="fr-FR" sz="2800" b="1" dirty="0">
                <a:solidFill>
                  <a:srgbClr val="FF0000"/>
                </a:solidFill>
              </a:rPr>
              <a:t>)</a:t>
            </a:r>
          </a:p>
          <a:p>
            <a:r>
              <a:rPr lang="fr-FR" sz="2800" dirty="0"/>
              <a:t>Enregistrement et lecture des vidéos.</a:t>
            </a:r>
          </a:p>
          <a:p>
            <a:r>
              <a:rPr lang="fr-FR" sz="2800" dirty="0"/>
              <a:t>Mise en ligne directe des vidéos sur </a:t>
            </a:r>
            <a:r>
              <a:rPr lang="fr-FR" sz="2800" dirty="0" err="1"/>
              <a:t>YouTube</a:t>
            </a:r>
            <a:r>
              <a:rPr lang="fr-FR" sz="2800" dirty="0"/>
              <a:t>.</a:t>
            </a:r>
          </a:p>
          <a:p>
            <a:r>
              <a:rPr lang="fr-FR" sz="2800" dirty="0"/>
              <a:t>Mise en ligne directe des photos </a:t>
            </a:r>
            <a:r>
              <a:rPr lang="fr-FR" sz="2800" dirty="0" err="1"/>
              <a:t>Picasa</a:t>
            </a:r>
            <a:r>
              <a:rPr lang="fr-FR" sz="2800" dirty="0"/>
              <a:t>.</a:t>
            </a:r>
          </a:p>
          <a:p>
            <a:r>
              <a:rPr lang="fr-FR" sz="2800" dirty="0"/>
              <a:t>Prise en charge du Bluetooth A2DP</a:t>
            </a:r>
            <a:r>
              <a:rPr lang="fr-FR" sz="2800" dirty="0" smtClean="0"/>
              <a:t>.</a:t>
            </a:r>
            <a:endParaRPr lang="fr-FR" sz="2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20" y="0"/>
            <a:ext cx="8643998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2800" b="1" dirty="0" smtClean="0">
              <a:solidFill>
                <a:srgbClr val="FF0000"/>
              </a:solidFill>
            </a:endParaRPr>
          </a:p>
          <a:p>
            <a:endParaRPr lang="fr-FR" sz="2800" b="1" dirty="0">
              <a:solidFill>
                <a:srgbClr val="FF0000"/>
              </a:solidFill>
            </a:endParaRPr>
          </a:p>
          <a:p>
            <a:r>
              <a:rPr lang="fr-FR" sz="2800" b="1" dirty="0" err="1" smtClean="0">
                <a:solidFill>
                  <a:srgbClr val="FF0000"/>
                </a:solidFill>
              </a:rPr>
              <a:t>Android</a:t>
            </a:r>
            <a:r>
              <a:rPr lang="fr-FR" sz="2800" b="1" dirty="0" smtClean="0">
                <a:solidFill>
                  <a:srgbClr val="FF0000"/>
                </a:solidFill>
              </a:rPr>
              <a:t> </a:t>
            </a:r>
            <a:r>
              <a:rPr lang="fr-FR" sz="2800" b="1" dirty="0">
                <a:solidFill>
                  <a:srgbClr val="FF0000"/>
                </a:solidFill>
              </a:rPr>
              <a:t>version 1.6 (</a:t>
            </a:r>
            <a:r>
              <a:rPr lang="fr-FR" sz="2800" b="1" dirty="0" err="1">
                <a:solidFill>
                  <a:srgbClr val="FF0000"/>
                </a:solidFill>
              </a:rPr>
              <a:t>Donut</a:t>
            </a:r>
            <a:r>
              <a:rPr lang="fr-FR" sz="2800" b="1" dirty="0">
                <a:solidFill>
                  <a:srgbClr val="FF0000"/>
                </a:solidFill>
              </a:rPr>
              <a:t>)</a:t>
            </a:r>
          </a:p>
          <a:p>
            <a:r>
              <a:rPr lang="fr-FR" sz="2800" dirty="0" err="1"/>
              <a:t>L.application</a:t>
            </a:r>
            <a:r>
              <a:rPr lang="fr-FR" sz="2800" dirty="0"/>
              <a:t> Galerie permet </a:t>
            </a:r>
            <a:r>
              <a:rPr lang="fr-FR" sz="2800" dirty="0" err="1"/>
              <a:t>d.effacer</a:t>
            </a:r>
            <a:r>
              <a:rPr lang="fr-FR" sz="2800" dirty="0"/>
              <a:t> plusieurs photos à la fois.</a:t>
            </a:r>
          </a:p>
          <a:p>
            <a:r>
              <a:rPr lang="fr-FR" sz="2800" dirty="0"/>
              <a:t>Amélioration de </a:t>
            </a:r>
            <a:r>
              <a:rPr lang="fr-FR" sz="2800" dirty="0" err="1"/>
              <a:t>l.Android</a:t>
            </a:r>
            <a:r>
              <a:rPr lang="fr-FR" sz="2800" dirty="0"/>
              <a:t> </a:t>
            </a:r>
            <a:r>
              <a:rPr lang="fr-FR" sz="2800" dirty="0" err="1"/>
              <a:t>Market</a:t>
            </a:r>
            <a:r>
              <a:rPr lang="fr-FR" sz="2800" dirty="0"/>
              <a:t>.</a:t>
            </a:r>
          </a:p>
          <a:p>
            <a:r>
              <a:rPr lang="fr-FR" sz="2800" dirty="0"/>
              <a:t>Amélioration de la vitesse de la recherche vocale et intégration étendue à plus </a:t>
            </a:r>
            <a:r>
              <a:rPr lang="fr-FR" sz="2800" dirty="0" err="1"/>
              <a:t>d.applications</a:t>
            </a:r>
            <a:endParaRPr lang="fr-FR" sz="2800" dirty="0"/>
          </a:p>
          <a:p>
            <a:r>
              <a:rPr lang="fr-FR" sz="2800" dirty="0"/>
              <a:t>natives.</a:t>
            </a:r>
          </a:p>
          <a:p>
            <a:r>
              <a:rPr lang="fr-FR" sz="2800" dirty="0"/>
              <a:t>Prise en charge sur une seule application de la prise de photo et de </a:t>
            </a:r>
            <a:r>
              <a:rPr lang="fr-FR" sz="2800" dirty="0" err="1"/>
              <a:t>l.enregistrement</a:t>
            </a:r>
            <a:r>
              <a:rPr lang="fr-FR" sz="2800" dirty="0"/>
              <a:t> vidéo.</a:t>
            </a:r>
          </a:p>
          <a:p>
            <a:r>
              <a:rPr lang="fr-FR" sz="2800" dirty="0"/>
              <a:t>Possibilité de rechercher simultanément dans les favoris, les historiques, les contacts et sur</a:t>
            </a:r>
          </a:p>
          <a:p>
            <a:r>
              <a:rPr lang="fr-FR" sz="2800" dirty="0"/>
              <a:t>Google depuis le home via le </a:t>
            </a:r>
            <a:r>
              <a:rPr lang="fr-FR" sz="2800" dirty="0" err="1"/>
              <a:t>widget</a:t>
            </a:r>
            <a:r>
              <a:rPr lang="fr-FR" sz="2800" dirty="0"/>
              <a:t> recherche.</a:t>
            </a:r>
          </a:p>
          <a:p>
            <a:r>
              <a:rPr lang="fr-FR" sz="2800" dirty="0"/>
              <a:t>Moteur </a:t>
            </a:r>
            <a:r>
              <a:rPr lang="fr-FR" sz="2800" dirty="0" err="1"/>
              <a:t>Text</a:t>
            </a:r>
            <a:r>
              <a:rPr lang="fr-FR" sz="2800" dirty="0"/>
              <a:t>-to-speech.</a:t>
            </a:r>
          </a:p>
          <a:p>
            <a:r>
              <a:rPr lang="fr-FR" sz="2800" dirty="0"/>
              <a:t>Prise en charge de plusieurs résolutions </a:t>
            </a:r>
            <a:r>
              <a:rPr lang="fr-FR" sz="2800" dirty="0" err="1"/>
              <a:t>d.écran</a:t>
            </a:r>
            <a:r>
              <a:rPr lang="fr-FR" sz="2800" dirty="0"/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282" y="357167"/>
            <a:ext cx="871543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2800" b="1" dirty="0" smtClean="0">
              <a:solidFill>
                <a:srgbClr val="FF0000"/>
              </a:solidFill>
            </a:endParaRPr>
          </a:p>
          <a:p>
            <a:r>
              <a:rPr lang="fr-FR" sz="2800" b="1" dirty="0" err="1" smtClean="0">
                <a:solidFill>
                  <a:srgbClr val="FF0000"/>
                </a:solidFill>
              </a:rPr>
              <a:t>Android</a:t>
            </a:r>
            <a:r>
              <a:rPr lang="fr-FR" sz="2800" b="1" dirty="0" smtClean="0">
                <a:solidFill>
                  <a:srgbClr val="FF0000"/>
                </a:solidFill>
              </a:rPr>
              <a:t> </a:t>
            </a:r>
            <a:r>
              <a:rPr lang="fr-FR" sz="2800" b="1" dirty="0">
                <a:solidFill>
                  <a:srgbClr val="FF0000"/>
                </a:solidFill>
              </a:rPr>
              <a:t>version 2.0/2.1 (Éclair)</a:t>
            </a:r>
          </a:p>
          <a:p>
            <a:r>
              <a:rPr lang="fr-FR" sz="2800" dirty="0"/>
              <a:t>Interface utilisateur revue (</a:t>
            </a:r>
            <a:r>
              <a:rPr lang="fr-FR" sz="2800" dirty="0" err="1"/>
              <a:t>lock</a:t>
            </a:r>
            <a:r>
              <a:rPr lang="fr-FR" sz="2800" dirty="0"/>
              <a:t> </a:t>
            </a:r>
            <a:r>
              <a:rPr lang="fr-FR" sz="2800" dirty="0" err="1"/>
              <a:t>screen</a:t>
            </a:r>
            <a:r>
              <a:rPr lang="fr-FR" sz="2800" dirty="0"/>
              <a:t> et lanceur </a:t>
            </a:r>
            <a:r>
              <a:rPr lang="fr-FR" sz="2800" dirty="0" err="1"/>
              <a:t>d.application</a:t>
            </a:r>
            <a:r>
              <a:rPr lang="fr-FR" sz="2800" dirty="0"/>
              <a:t>).</a:t>
            </a:r>
          </a:p>
          <a:p>
            <a:r>
              <a:rPr lang="fr-FR" sz="2800" dirty="0"/>
              <a:t>Fonds </a:t>
            </a:r>
            <a:r>
              <a:rPr lang="fr-FR" sz="2800" dirty="0" err="1"/>
              <a:t>d.écran</a:t>
            </a:r>
            <a:r>
              <a:rPr lang="fr-FR" sz="2800" dirty="0"/>
              <a:t> animés.</a:t>
            </a:r>
          </a:p>
          <a:p>
            <a:r>
              <a:rPr lang="fr-FR" sz="2800" dirty="0"/>
              <a:t>New browser interface avec prise en charge du HTML5.</a:t>
            </a:r>
          </a:p>
          <a:p>
            <a:r>
              <a:rPr lang="fr-FR" sz="2800" dirty="0"/>
              <a:t>Prise en charge du protocole Microsoft Exchange.</a:t>
            </a:r>
          </a:p>
          <a:p>
            <a:r>
              <a:rPr lang="fr-FR" sz="2800" dirty="0"/>
              <a:t>New contact </a:t>
            </a:r>
            <a:r>
              <a:rPr lang="fr-FR" sz="2800" dirty="0" err="1"/>
              <a:t>lists</a:t>
            </a:r>
            <a:r>
              <a:rPr lang="fr-FR" sz="2800" dirty="0"/>
              <a:t>.</a:t>
            </a:r>
          </a:p>
          <a:p>
            <a:r>
              <a:rPr lang="fr-FR" sz="2800" dirty="0"/>
              <a:t>Prise en charge du Bluetooth 2.1.</a:t>
            </a:r>
          </a:p>
          <a:p>
            <a:r>
              <a:rPr lang="fr-FR" sz="2800" dirty="0"/>
              <a:t>Amélioration du clavier virtuel.</a:t>
            </a:r>
          </a:p>
          <a:p>
            <a:r>
              <a:rPr lang="fr-FR" sz="2800" dirty="0"/>
              <a:t>Prise en charge en natif du flash et du zoom numérique pour des appareils photos.</a:t>
            </a:r>
          </a:p>
          <a:p>
            <a:r>
              <a:rPr lang="fr-FR" sz="2800" dirty="0"/>
              <a:t>Amélioration du ratio blanc/noir sur les fonds.</a:t>
            </a:r>
          </a:p>
          <a:p>
            <a:r>
              <a:rPr lang="fr-FR" sz="2800" dirty="0"/>
              <a:t>Gestion multi-comptes </a:t>
            </a:r>
            <a:r>
              <a:rPr lang="fr-FR" sz="2800" dirty="0" err="1"/>
              <a:t>Gmail</a:t>
            </a:r>
            <a:r>
              <a:rPr lang="fr-FR" sz="2800" dirty="0"/>
              <a:t> et ajout de la synchronisation avec </a:t>
            </a:r>
            <a:r>
              <a:rPr lang="fr-FR" sz="2800" dirty="0" err="1"/>
              <a:t>Facebook</a:t>
            </a:r>
            <a:r>
              <a:rPr lang="fr-FR" sz="2800" dirty="0"/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b="1" dirty="0">
                <a:solidFill>
                  <a:srgbClr val="00B0F0"/>
                </a:solidFill>
              </a:rPr>
              <a:t>1.4  Architecture </a:t>
            </a:r>
            <a:r>
              <a:rPr lang="fr-FR" sz="5400" b="1" dirty="0" err="1">
                <a:solidFill>
                  <a:srgbClr val="00B0F0"/>
                </a:solidFill>
              </a:rPr>
              <a:t>Android</a:t>
            </a:r>
            <a:endParaRPr lang="fr-FR" sz="5400" dirty="0">
              <a:solidFill>
                <a:srgbClr val="00B0F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Le diagramme suivant illustre les composants principaux du </a:t>
            </a:r>
            <a:r>
              <a:rPr lang="fr-FR" b="1" dirty="0"/>
              <a:t>système </a:t>
            </a:r>
            <a:r>
              <a:rPr lang="fr-FR" b="1" dirty="0" err="1"/>
              <a:t>d.exploitation</a:t>
            </a:r>
            <a:r>
              <a:rPr lang="fr-FR" b="1" dirty="0"/>
              <a:t> </a:t>
            </a:r>
            <a:r>
              <a:rPr lang="fr-FR" b="1" dirty="0" err="1"/>
              <a:t>Android</a:t>
            </a:r>
            <a:r>
              <a:rPr lang="fr-FR" b="1" dirty="0"/>
              <a:t>.</a:t>
            </a:r>
          </a:p>
          <a:p>
            <a:r>
              <a:rPr lang="fr-FR" dirty="0"/>
              <a:t>Chaque section sera décrite dans ce qui suit :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071545"/>
            <a:ext cx="8715436" cy="4810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6000768"/>
            <a:ext cx="6429420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282" y="214290"/>
            <a:ext cx="871543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2800" dirty="0" smtClean="0"/>
          </a:p>
          <a:p>
            <a:endParaRPr lang="fr-FR" sz="2800" dirty="0"/>
          </a:p>
          <a:p>
            <a:r>
              <a:rPr lang="fr-FR" sz="2800" dirty="0" err="1" smtClean="0"/>
              <a:t>Android</a:t>
            </a:r>
            <a:r>
              <a:rPr lang="fr-FR" sz="2800" dirty="0" smtClean="0"/>
              <a:t> </a:t>
            </a:r>
            <a:r>
              <a:rPr lang="fr-FR" sz="2800" dirty="0"/>
              <a:t>est basé sur un </a:t>
            </a:r>
            <a:r>
              <a:rPr lang="fr-FR" sz="2800" dirty="0" err="1"/>
              <a:t>kernel</a:t>
            </a:r>
            <a:r>
              <a:rPr lang="fr-FR" sz="2800" dirty="0"/>
              <a:t> linux 2.6.xx.</a:t>
            </a:r>
          </a:p>
          <a:p>
            <a:r>
              <a:rPr lang="fr-FR" sz="2800" dirty="0"/>
              <a:t>Au-dessus de cette couche, on retrouve les librairies C/C++ utilisées par un certain nombre de</a:t>
            </a:r>
          </a:p>
          <a:p>
            <a:r>
              <a:rPr lang="fr-FR" sz="2800" dirty="0"/>
              <a:t>composants du système </a:t>
            </a:r>
            <a:r>
              <a:rPr lang="fr-FR" sz="2800" dirty="0" err="1"/>
              <a:t>Android</a:t>
            </a:r>
            <a:r>
              <a:rPr lang="fr-FR" sz="2800" dirty="0"/>
              <a:t>.</a:t>
            </a:r>
          </a:p>
          <a:p>
            <a:r>
              <a:rPr lang="fr-FR" sz="2800" dirty="0"/>
              <a:t>Au-dessus des librairies, on retrouve l’</a:t>
            </a:r>
            <a:r>
              <a:rPr lang="fr-FR" sz="2800" dirty="0" err="1"/>
              <a:t>Android</a:t>
            </a:r>
            <a:r>
              <a:rPr lang="fr-FR" sz="2800" dirty="0"/>
              <a:t> </a:t>
            </a:r>
            <a:r>
              <a:rPr lang="fr-FR" sz="2800" dirty="0" err="1"/>
              <a:t>Runtime</a:t>
            </a:r>
            <a:r>
              <a:rPr lang="fr-FR" sz="2800" dirty="0"/>
              <a:t>. Cette couche contient les librairies</a:t>
            </a:r>
          </a:p>
          <a:p>
            <a:r>
              <a:rPr lang="fr-FR" sz="2800" dirty="0" err="1"/>
              <a:t>coeurs</a:t>
            </a:r>
            <a:r>
              <a:rPr lang="fr-FR" sz="2800" dirty="0"/>
              <a:t> du Framework ainsi que la machine virtuelle exécutant les applications.</a:t>
            </a:r>
          </a:p>
          <a:p>
            <a:r>
              <a:rPr lang="fr-FR" sz="2800" dirty="0"/>
              <a:t>Au-dessus de la couche "</a:t>
            </a:r>
            <a:r>
              <a:rPr lang="fr-FR" sz="2800" dirty="0" err="1"/>
              <a:t>Android</a:t>
            </a:r>
            <a:r>
              <a:rPr lang="fr-FR" sz="2800" dirty="0"/>
              <a:t> </a:t>
            </a:r>
            <a:r>
              <a:rPr lang="fr-FR" sz="2800" dirty="0" err="1"/>
              <a:t>Runtime</a:t>
            </a:r>
            <a:r>
              <a:rPr lang="fr-FR" sz="2800" dirty="0"/>
              <a:t>" et des librairies </a:t>
            </a:r>
            <a:r>
              <a:rPr lang="fr-FR" sz="2800" dirty="0" err="1"/>
              <a:t>coeurs</a:t>
            </a:r>
            <a:r>
              <a:rPr lang="fr-FR" sz="2800" dirty="0"/>
              <a:t>, on retrouve le Framework</a:t>
            </a:r>
          </a:p>
          <a:p>
            <a:r>
              <a:rPr lang="fr-FR" sz="2800" dirty="0"/>
              <a:t>permettant au développeur de créer des applications. Enfin au-dessus du Framework, il y a les</a:t>
            </a:r>
          </a:p>
          <a:p>
            <a:r>
              <a:rPr lang="fr-FR" sz="2800" dirty="0"/>
              <a:t>applications.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b="1" dirty="0">
                <a:solidFill>
                  <a:srgbClr val="00B0F0"/>
                </a:solidFill>
              </a:rPr>
              <a:t>1.5 </a:t>
            </a:r>
            <a:r>
              <a:rPr lang="fr-FR" sz="5400" b="1" dirty="0" err="1">
                <a:solidFill>
                  <a:srgbClr val="00B0F0"/>
                </a:solidFill>
              </a:rPr>
              <a:t>Android</a:t>
            </a:r>
            <a:r>
              <a:rPr lang="fr-FR" sz="5400" b="1" dirty="0">
                <a:solidFill>
                  <a:srgbClr val="00B0F0"/>
                </a:solidFill>
              </a:rPr>
              <a:t> VS les autres</a:t>
            </a:r>
            <a:endParaRPr lang="fr-FR" sz="5400" dirty="0">
              <a:solidFill>
                <a:srgbClr val="00B0F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Les experts prédisent que le marché </a:t>
            </a:r>
            <a:r>
              <a:rPr lang="fr-FR" dirty="0" err="1"/>
              <a:t>d.Android</a:t>
            </a:r>
            <a:r>
              <a:rPr lang="fr-FR" dirty="0"/>
              <a:t> est prêt à conquérir celui </a:t>
            </a:r>
            <a:r>
              <a:rPr lang="fr-FR" dirty="0" err="1"/>
              <a:t>d.Apple</a:t>
            </a:r>
            <a:r>
              <a:rPr lang="fr-FR" dirty="0"/>
              <a:t>. Le PDG de</a:t>
            </a:r>
          </a:p>
          <a:p>
            <a:r>
              <a:rPr lang="fr-FR" dirty="0" err="1"/>
              <a:t>Nvidia</a:t>
            </a:r>
            <a:r>
              <a:rPr lang="fr-FR" dirty="0"/>
              <a:t>, </a:t>
            </a:r>
            <a:r>
              <a:rPr lang="fr-FR" dirty="0" err="1"/>
              <a:t>Jen</a:t>
            </a:r>
            <a:r>
              <a:rPr lang="fr-FR" dirty="0"/>
              <a:t>-</a:t>
            </a:r>
            <a:r>
              <a:rPr lang="fr-FR" dirty="0" err="1"/>
              <a:t>Hsun</a:t>
            </a:r>
            <a:r>
              <a:rPr lang="fr-FR" dirty="0"/>
              <a:t> Huang nous dit que cela pourrait se produire en moins de 3 ans. Lors du</a:t>
            </a:r>
          </a:p>
          <a:p>
            <a:r>
              <a:rPr lang="fr-FR" dirty="0"/>
              <a:t>sommet Reuters </a:t>
            </a:r>
            <a:r>
              <a:rPr lang="fr-FR" dirty="0" err="1"/>
              <a:t>technology</a:t>
            </a:r>
            <a:r>
              <a:rPr lang="fr-FR" dirty="0"/>
              <a:t> qui a eu lieu ce mois-ci à New York, le patron de </a:t>
            </a:r>
            <a:r>
              <a:rPr lang="fr-FR" dirty="0" err="1"/>
              <a:t>Nvidia</a:t>
            </a:r>
            <a:r>
              <a:rPr lang="fr-FR" dirty="0"/>
              <a:t> a déclaré</a:t>
            </a:r>
          </a:p>
          <a:p>
            <a:r>
              <a:rPr lang="fr-FR" dirty="0"/>
              <a:t>qu.il aura fallu seulement deux ans et demi pour que le marché </a:t>
            </a:r>
            <a:r>
              <a:rPr lang="fr-FR" dirty="0" err="1"/>
              <a:t>Android</a:t>
            </a:r>
            <a:r>
              <a:rPr lang="fr-FR" dirty="0"/>
              <a:t> atteigne cet incroyable</a:t>
            </a:r>
          </a:p>
          <a:p>
            <a:r>
              <a:rPr lang="fr-FR" dirty="0"/>
              <a:t>niveau.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282" y="214291"/>
            <a:ext cx="864399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2800" dirty="0" smtClean="0"/>
          </a:p>
          <a:p>
            <a:endParaRPr lang="fr-FR" sz="2800" dirty="0"/>
          </a:p>
          <a:p>
            <a:r>
              <a:rPr lang="fr-FR" sz="2800" dirty="0" smtClean="0"/>
              <a:t>Depuis </a:t>
            </a:r>
            <a:r>
              <a:rPr lang="fr-FR" sz="2800" dirty="0"/>
              <a:t>2010, il existe une concurrence intense entre Google </a:t>
            </a:r>
            <a:r>
              <a:rPr lang="fr-FR" sz="2800" dirty="0" err="1"/>
              <a:t>Android</a:t>
            </a:r>
            <a:r>
              <a:rPr lang="fr-FR" sz="2800" dirty="0"/>
              <a:t> et Apple </a:t>
            </a:r>
            <a:r>
              <a:rPr lang="fr-FR" sz="2800" dirty="0" err="1"/>
              <a:t>iOS</a:t>
            </a:r>
            <a:r>
              <a:rPr lang="fr-FR" sz="2800" dirty="0"/>
              <a:t>. Cette</a:t>
            </a:r>
          </a:p>
          <a:p>
            <a:r>
              <a:rPr lang="fr-FR" sz="2800" dirty="0"/>
              <a:t>concurrence va </a:t>
            </a:r>
            <a:r>
              <a:rPr lang="fr-FR" sz="2800" dirty="0" err="1"/>
              <a:t>s.accroître</a:t>
            </a:r>
            <a:r>
              <a:rPr lang="fr-FR" sz="2800" dirty="0"/>
              <a:t> et </a:t>
            </a:r>
            <a:r>
              <a:rPr lang="fr-FR" sz="2800" dirty="0" err="1"/>
              <a:t>s.intensifier</a:t>
            </a:r>
            <a:r>
              <a:rPr lang="fr-FR" sz="2800" dirty="0"/>
              <a:t> encore davantage en 2011. Le lancement de </a:t>
            </a:r>
            <a:r>
              <a:rPr lang="fr-FR" sz="2800" dirty="0" err="1"/>
              <a:t>l.OS</a:t>
            </a:r>
            <a:endParaRPr lang="fr-FR" sz="2800" dirty="0"/>
          </a:p>
          <a:p>
            <a:r>
              <a:rPr lang="fr-FR" sz="2800" dirty="0" err="1"/>
              <a:t>Honeycomb</a:t>
            </a:r>
            <a:r>
              <a:rPr lang="fr-FR" sz="2800" dirty="0"/>
              <a:t> </a:t>
            </a:r>
            <a:r>
              <a:rPr lang="fr-FR" sz="2800" dirty="0" err="1"/>
              <a:t>Android</a:t>
            </a:r>
            <a:r>
              <a:rPr lang="fr-FR" sz="2800" dirty="0"/>
              <a:t> 3.0 est susceptible </a:t>
            </a:r>
            <a:r>
              <a:rPr lang="fr-FR" sz="2800" dirty="0" err="1"/>
              <a:t>d.entraîner</a:t>
            </a:r>
            <a:r>
              <a:rPr lang="fr-FR" sz="2800" dirty="0"/>
              <a:t> une augmentation des tablettes </a:t>
            </a:r>
            <a:r>
              <a:rPr lang="fr-FR" sz="2800" dirty="0" err="1"/>
              <a:t>Androïd</a:t>
            </a:r>
            <a:endParaRPr lang="fr-FR" sz="2800" dirty="0"/>
          </a:p>
          <a:p>
            <a:r>
              <a:rPr lang="fr-FR" sz="2800" dirty="0"/>
              <a:t>présentes qui constituerait une concurrence féroce à </a:t>
            </a:r>
            <a:r>
              <a:rPr lang="fr-FR" sz="2800" dirty="0" err="1"/>
              <a:t>l.iPad</a:t>
            </a:r>
            <a:r>
              <a:rPr lang="fr-FR" sz="2800" dirty="0"/>
              <a:t>. Afin de comprendre à qui sont ces</a:t>
            </a:r>
          </a:p>
          <a:p>
            <a:r>
              <a:rPr lang="fr-FR" sz="2800" dirty="0"/>
              <a:t>appareils sont destinés, faisons une étude comparative</a:t>
            </a:r>
            <a:r>
              <a:rPr lang="fr-FR" sz="2800" dirty="0" smtClean="0"/>
              <a:t>.</a:t>
            </a:r>
          </a:p>
          <a:p>
            <a:endParaRPr lang="fr-FR" sz="2800" dirty="0"/>
          </a:p>
        </p:txBody>
      </p:sp>
      <p:sp>
        <p:nvSpPr>
          <p:cNvPr id="3" name="Rectangle 2"/>
          <p:cNvSpPr/>
          <p:nvPr/>
        </p:nvSpPr>
        <p:spPr>
          <a:xfrm>
            <a:off x="214282" y="4143380"/>
            <a:ext cx="84296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2800" dirty="0" smtClean="0"/>
          </a:p>
          <a:p>
            <a:endParaRPr lang="fr-FR" sz="2800" dirty="0"/>
          </a:p>
          <a:p>
            <a:r>
              <a:rPr lang="fr-FR" sz="2800" dirty="0" smtClean="0"/>
              <a:t>Bien </a:t>
            </a:r>
            <a:r>
              <a:rPr lang="fr-FR" sz="2800" dirty="0"/>
              <a:t>que le système </a:t>
            </a:r>
            <a:r>
              <a:rPr lang="fr-FR" sz="2800" dirty="0" err="1"/>
              <a:t>d.exploitation</a:t>
            </a:r>
            <a:r>
              <a:rPr lang="fr-FR" sz="2800" dirty="0"/>
              <a:t> de </a:t>
            </a:r>
            <a:r>
              <a:rPr lang="fr-FR" sz="2800" dirty="0" err="1"/>
              <a:t>l.iPad</a:t>
            </a:r>
            <a:r>
              <a:rPr lang="fr-FR" sz="2800" dirty="0"/>
              <a:t> soit de loin supérieur à celui </a:t>
            </a:r>
            <a:r>
              <a:rPr lang="fr-FR" sz="2800" dirty="0" err="1"/>
              <a:t>d.Android</a:t>
            </a:r>
            <a:r>
              <a:rPr lang="fr-FR" sz="2800" dirty="0"/>
              <a:t> en termes de</a:t>
            </a:r>
          </a:p>
          <a:p>
            <a:r>
              <a:rPr lang="fr-FR" sz="2800" dirty="0"/>
              <a:t>convivialité, il permet très peu de peaufinage et de personnalisation.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282" y="214290"/>
            <a:ext cx="857256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2800" dirty="0" smtClean="0"/>
          </a:p>
          <a:p>
            <a:endParaRPr lang="fr-FR" sz="2800" dirty="0" smtClean="0"/>
          </a:p>
          <a:p>
            <a:endParaRPr lang="fr-FR" sz="2800" dirty="0"/>
          </a:p>
          <a:p>
            <a:r>
              <a:rPr lang="fr-FR" sz="2800" dirty="0" smtClean="0"/>
              <a:t>les </a:t>
            </a:r>
            <a:r>
              <a:rPr lang="fr-FR" sz="2800" dirty="0"/>
              <a:t>experts de </a:t>
            </a:r>
            <a:r>
              <a:rPr lang="fr-FR" sz="2800" dirty="0" err="1"/>
              <a:t>l.industrie</a:t>
            </a:r>
            <a:r>
              <a:rPr lang="fr-FR" sz="2800" dirty="0"/>
              <a:t> prévoient </a:t>
            </a:r>
            <a:r>
              <a:rPr lang="fr-FR" sz="2800" dirty="0" err="1"/>
              <a:t>qu.Android</a:t>
            </a:r>
            <a:r>
              <a:rPr lang="fr-FR" sz="2800" dirty="0"/>
              <a:t> et les </a:t>
            </a:r>
            <a:r>
              <a:rPr lang="fr-FR" sz="2800" dirty="0" err="1"/>
              <a:t>iOS</a:t>
            </a:r>
            <a:r>
              <a:rPr lang="fr-FR" sz="2800" dirty="0"/>
              <a:t> continueront à être des choix</a:t>
            </a:r>
          </a:p>
          <a:p>
            <a:r>
              <a:rPr lang="fr-FR" sz="2800" dirty="0"/>
              <a:t>extrêmement populaire en 2011. Toutefois, </a:t>
            </a:r>
            <a:r>
              <a:rPr lang="fr-FR" sz="2800" dirty="0" err="1"/>
              <a:t>l.Android</a:t>
            </a:r>
            <a:r>
              <a:rPr lang="fr-FR" sz="2800" dirty="0"/>
              <a:t> est susceptible </a:t>
            </a:r>
            <a:r>
              <a:rPr lang="fr-FR" sz="2800" dirty="0" err="1"/>
              <a:t>d.avoir</a:t>
            </a:r>
            <a:r>
              <a:rPr lang="fr-FR" sz="2800" dirty="0"/>
              <a:t> davantage</a:t>
            </a:r>
          </a:p>
          <a:p>
            <a:r>
              <a:rPr lang="fr-FR" sz="2800" dirty="0" err="1"/>
              <a:t>d.appareils</a:t>
            </a:r>
            <a:r>
              <a:rPr lang="fr-FR" sz="2800" dirty="0"/>
              <a:t> sur le marché avec plus </a:t>
            </a:r>
            <a:r>
              <a:rPr lang="fr-FR" sz="2800" dirty="0" err="1"/>
              <a:t>d.entreprises</a:t>
            </a:r>
            <a:r>
              <a:rPr lang="fr-FR" sz="2800" dirty="0"/>
              <a:t> pour pousser les ventes. Par conséquent, il</a:t>
            </a:r>
          </a:p>
          <a:p>
            <a:r>
              <a:rPr lang="fr-FR" sz="2800" dirty="0"/>
              <a:t>gagnera davantage de parts de marché sur le marché des </a:t>
            </a:r>
            <a:r>
              <a:rPr lang="fr-FR" sz="2800" dirty="0" err="1"/>
              <a:t>smartphones</a:t>
            </a:r>
            <a:r>
              <a:rPr lang="fr-FR" sz="2800" dirty="0"/>
              <a:t>. Les autres entreprises telles</a:t>
            </a:r>
          </a:p>
          <a:p>
            <a:r>
              <a:rPr lang="fr-FR" sz="2800" dirty="0"/>
              <a:t>que Nokia, </a:t>
            </a:r>
            <a:r>
              <a:rPr lang="fr-FR" sz="2800" dirty="0" err="1"/>
              <a:t>Blackberry</a:t>
            </a:r>
            <a:r>
              <a:rPr lang="fr-FR" sz="2800" dirty="0"/>
              <a:t> et Microsoft, elles, risquent </a:t>
            </a:r>
            <a:r>
              <a:rPr lang="fr-FR" sz="2800" dirty="0" err="1"/>
              <a:t>d.être</a:t>
            </a:r>
            <a:r>
              <a:rPr lang="fr-FR" sz="2800" dirty="0"/>
              <a:t> réduites à </a:t>
            </a:r>
            <a:r>
              <a:rPr lang="fr-FR" sz="2800" dirty="0" err="1"/>
              <a:t>l.état</a:t>
            </a:r>
            <a:r>
              <a:rPr lang="fr-FR" sz="2800" dirty="0"/>
              <a:t> de challenger pour 2011</a:t>
            </a:r>
          </a:p>
          <a:p>
            <a:r>
              <a:rPr lang="fr-FR" sz="2800" dirty="0"/>
              <a:t>et les années à venir.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b="1" dirty="0">
                <a:solidFill>
                  <a:srgbClr val="00B0F0"/>
                </a:solidFill>
              </a:rPr>
              <a:t>Conclusion</a:t>
            </a:r>
            <a:endParaRPr lang="fr-FR" sz="5400" dirty="0">
              <a:solidFill>
                <a:srgbClr val="00B0F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Dans ce </a:t>
            </a:r>
            <a:r>
              <a:rPr lang="fr-FR" dirty="0" smtClean="0"/>
              <a:t>projet, </a:t>
            </a:r>
            <a:r>
              <a:rPr lang="fr-FR" dirty="0"/>
              <a:t>nous avons fait une étude de l’art de la </a:t>
            </a:r>
            <a:r>
              <a:rPr lang="fr-FR" dirty="0" err="1"/>
              <a:t>platform</a:t>
            </a:r>
            <a:r>
              <a:rPr lang="fr-FR" dirty="0"/>
              <a:t> </a:t>
            </a:r>
            <a:r>
              <a:rPr lang="fr-FR" dirty="0" err="1"/>
              <a:t>Android</a:t>
            </a:r>
            <a:r>
              <a:rPr lang="fr-FR" dirty="0"/>
              <a:t> tout en présentant un</a:t>
            </a:r>
          </a:p>
          <a:p>
            <a:r>
              <a:rPr lang="fr-FR" dirty="0"/>
              <a:t>bref historique, les fonctionnalités que nous pouvons trouver sur ce système d’exploitation et</a:t>
            </a:r>
          </a:p>
          <a:p>
            <a:r>
              <a:rPr lang="fr-FR" dirty="0"/>
              <a:t>l’architecture d’</a:t>
            </a:r>
            <a:r>
              <a:rPr lang="fr-FR" dirty="0" err="1"/>
              <a:t>Android</a:t>
            </a:r>
            <a:r>
              <a:rPr lang="fr-FR" dirty="0"/>
              <a:t>, à savoir les principaux composants du système et finalement on a aborder</a:t>
            </a:r>
          </a:p>
          <a:p>
            <a:r>
              <a:rPr lang="fr-FR" dirty="0"/>
              <a:t>une étude comparative entre </a:t>
            </a:r>
            <a:r>
              <a:rPr lang="fr-FR" dirty="0" err="1"/>
              <a:t>Android</a:t>
            </a:r>
            <a:r>
              <a:rPr lang="fr-FR" dirty="0"/>
              <a:t> et les autres systèmes </a:t>
            </a:r>
            <a:r>
              <a:rPr lang="fr-FR" dirty="0" err="1"/>
              <a:t>d.exploitations</a:t>
            </a:r>
            <a:r>
              <a:rPr lang="fr-FR" dirty="0"/>
              <a:t> Mobile.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79</TotalTime>
  <Words>1480</Words>
  <Application>Microsoft Office PowerPoint</Application>
  <PresentationFormat>Affichage à l'écran (4:3)</PresentationFormat>
  <Paragraphs>157</Paragraphs>
  <Slides>25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6" baseType="lpstr">
      <vt:lpstr>Débit</vt:lpstr>
      <vt:lpstr>Système d’exploitation Android</vt:lpstr>
      <vt:lpstr>Introduction générale</vt:lpstr>
      <vt:lpstr>Plan</vt:lpstr>
      <vt:lpstr>Introduction</vt:lpstr>
      <vt:lpstr>1.1  Description</vt:lpstr>
      <vt:lpstr>Diapositive 6</vt:lpstr>
      <vt:lpstr>Diapositive 7</vt:lpstr>
      <vt:lpstr>Fig 1 : l’Open Handset Alliance (OHA)</vt:lpstr>
      <vt:lpstr>Diapositive 9</vt:lpstr>
      <vt:lpstr>Diapositive 10</vt:lpstr>
      <vt:lpstr>1.2  Historique d’Android</vt:lpstr>
      <vt:lpstr>Diapositive 12</vt:lpstr>
      <vt:lpstr>Diapositive 13</vt:lpstr>
      <vt:lpstr>Diapositive 14</vt:lpstr>
      <vt:lpstr>Diapositive 15</vt:lpstr>
      <vt:lpstr>1.3  Fonctionnalités d’Android</vt:lpstr>
      <vt:lpstr>Diapositive 17</vt:lpstr>
      <vt:lpstr>Diapositive 18</vt:lpstr>
      <vt:lpstr>1.4  Architecture Android</vt:lpstr>
      <vt:lpstr>Diapositive 20</vt:lpstr>
      <vt:lpstr>Diapositive 21</vt:lpstr>
      <vt:lpstr>1.5 Android VS les autres</vt:lpstr>
      <vt:lpstr>Diapositive 23</vt:lpstr>
      <vt:lpstr>Diapositive 24</vt:lpstr>
      <vt:lpstr>Conclusion</vt:lpstr>
    </vt:vector>
  </TitlesOfParts>
  <Company>Sweet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Système d’exploitation android</dc:title>
  <dc:creator>SWEET</dc:creator>
  <cp:lastModifiedBy>SWEET</cp:lastModifiedBy>
  <cp:revision>11</cp:revision>
  <dcterms:created xsi:type="dcterms:W3CDTF">2012-11-19T08:17:45Z</dcterms:created>
  <dcterms:modified xsi:type="dcterms:W3CDTF">2012-11-19T09:36:51Z</dcterms:modified>
</cp:coreProperties>
</file>