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311" r:id="rId18"/>
    <p:sldId id="312" r:id="rId19"/>
    <p:sldId id="309" r:id="rId20"/>
    <p:sldId id="310" r:id="rId21"/>
    <p:sldId id="313" r:id="rId22"/>
    <p:sldId id="314" r:id="rId23"/>
    <p:sldId id="315" r:id="rId24"/>
    <p:sldId id="316" r:id="rId25"/>
    <p:sldId id="317" r:id="rId26"/>
    <p:sldId id="318" r:id="rId27"/>
    <p:sldId id="319"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39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09/03/2013</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 modèle relationnel</a:t>
            </a:r>
            <a:endParaRPr lang="fr-FR" dirty="0"/>
          </a:p>
        </p:txBody>
      </p:sp>
      <p:sp>
        <p:nvSpPr>
          <p:cNvPr id="3" name="Sous-titre 2"/>
          <p:cNvSpPr>
            <a:spLocks noGrp="1"/>
          </p:cNvSpPr>
          <p:nvPr>
            <p:ph type="subTitle" idx="1"/>
          </p:nvPr>
        </p:nvSpPr>
        <p:spPr/>
        <p:txBody>
          <a:bodyPr/>
          <a:lstStyle/>
          <a:p>
            <a:r>
              <a:rPr lang="fr-FR" dirty="0" smtClean="0"/>
              <a:t>OMOR Amine</a:t>
            </a:r>
          </a:p>
          <a:p>
            <a:r>
              <a:rPr lang="fr-FR" dirty="0" smtClean="0"/>
              <a:t>2008-2009</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Présentation</a:t>
            </a:r>
            <a:br>
              <a:rPr lang="fr-FR" b="1" dirty="0" smtClean="0"/>
            </a:br>
            <a:endParaRPr lang="fr-FR" dirty="0"/>
          </a:p>
        </p:txBody>
      </p:sp>
      <p:sp>
        <p:nvSpPr>
          <p:cNvPr id="3" name="Espace réservé du contenu 2"/>
          <p:cNvSpPr>
            <a:spLocks noGrp="1"/>
          </p:cNvSpPr>
          <p:nvPr>
            <p:ph idx="1"/>
          </p:nvPr>
        </p:nvSpPr>
        <p:spPr/>
        <p:txBody>
          <a:bodyPr>
            <a:normAutofit/>
          </a:bodyPr>
          <a:lstStyle/>
          <a:p>
            <a:endParaRPr lang="fr-FR" sz="1800" dirty="0" smtClean="0"/>
          </a:p>
          <a:p>
            <a:r>
              <a:rPr lang="fr-FR" sz="1800" dirty="0" smtClean="0"/>
              <a:t>les données sont représentées par des tables, sans préjuger de la façon dont les informations sont stockées dans la machine. Les tables constituent donc la structure logique du modèle relationnel. Au niveau physique, le système est libre d’utiliser n’importe quelle technique de stockage (fichiers séquentiels, indexage, adressage dispersé, séries de pointeurs, compression, . . .) dès lors qu’il est possible de relier ces structures à des tables au niveau logique.</a:t>
            </a:r>
          </a:p>
          <a:p>
            <a:endParaRPr lang="fr-FR" sz="1800" dirty="0" smtClean="0"/>
          </a:p>
          <a:p>
            <a:endParaRPr lang="fr-FR" sz="1800" dirty="0" smtClean="0"/>
          </a:p>
          <a:p>
            <a:r>
              <a:rPr lang="fr-FR" sz="1800" dirty="0" smtClean="0"/>
              <a:t>Les tables ne représentent donc qu’une abstraction de l’enregistrement physique des données en mémoire.</a:t>
            </a:r>
          </a:p>
          <a:p>
            <a:endParaRPr lang="fr-F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objectifs du modèle relationnel</a:t>
            </a:r>
            <a:br>
              <a:rPr lang="fr-FR" dirty="0" smtClean="0"/>
            </a:br>
            <a:endParaRPr lang="fr-FR" dirty="0"/>
          </a:p>
        </p:txBody>
      </p:sp>
      <p:sp>
        <p:nvSpPr>
          <p:cNvPr id="3" name="Espace réservé du contenu 2"/>
          <p:cNvSpPr>
            <a:spLocks noGrp="1"/>
          </p:cNvSpPr>
          <p:nvPr>
            <p:ph idx="1"/>
          </p:nvPr>
        </p:nvSpPr>
        <p:spPr/>
        <p:txBody>
          <a:bodyPr>
            <a:normAutofit fontScale="62500" lnSpcReduction="20000"/>
          </a:bodyPr>
          <a:lstStyle/>
          <a:p>
            <a:pPr algn="just">
              <a:buNone/>
            </a:pPr>
            <a:r>
              <a:rPr lang="fr-FR" dirty="0" smtClean="0"/>
              <a:t>– proposer des schémas de données faciles à utiliser ;</a:t>
            </a:r>
          </a:p>
          <a:p>
            <a:pPr algn="just">
              <a:buNone/>
            </a:pPr>
            <a:r>
              <a:rPr lang="fr-FR" dirty="0" smtClean="0"/>
              <a:t>– améliorer l’indépendance logique et physique ;</a:t>
            </a:r>
          </a:p>
          <a:p>
            <a:pPr algn="just">
              <a:buNone/>
            </a:pPr>
            <a:r>
              <a:rPr lang="fr-FR" dirty="0" smtClean="0"/>
              <a:t>– mettre à la disposition des utilisateurs des langages de haut niveau ;</a:t>
            </a:r>
          </a:p>
          <a:p>
            <a:pPr algn="just">
              <a:buNone/>
            </a:pPr>
            <a:r>
              <a:rPr lang="fr-FR" dirty="0" smtClean="0"/>
              <a:t>– optimiser les accès à la base de données ;</a:t>
            </a:r>
          </a:p>
          <a:p>
            <a:pPr algn="just">
              <a:buNone/>
            </a:pPr>
            <a:r>
              <a:rPr lang="fr-FR" dirty="0" smtClean="0"/>
              <a:t>– améliorer l’intégrité et la confidentialité ;</a:t>
            </a:r>
          </a:p>
          <a:p>
            <a:pPr algn="just">
              <a:buNone/>
            </a:pPr>
            <a:r>
              <a:rPr lang="fr-FR" dirty="0" smtClean="0"/>
              <a:t>– fournir une approche méthodologique dans la construction des schémas.</a:t>
            </a:r>
          </a:p>
          <a:p>
            <a:pPr algn="just"/>
            <a:endParaRPr lang="fr-FR" dirty="0" smtClean="0"/>
          </a:p>
          <a:p>
            <a:pPr algn="just">
              <a:buNone/>
            </a:pPr>
            <a:r>
              <a:rPr lang="fr-FR" dirty="0" smtClean="0"/>
              <a:t>      </a:t>
            </a:r>
            <a:r>
              <a:rPr lang="fr-FR" u="sng" dirty="0" smtClean="0">
                <a:solidFill>
                  <a:srgbClr val="FF0000"/>
                </a:solidFill>
              </a:rPr>
              <a:t>De façon informelle, on peut définir le modèle relationnel de la manière suivante :</a:t>
            </a:r>
          </a:p>
          <a:p>
            <a:pPr algn="just">
              <a:buNone/>
            </a:pPr>
            <a:r>
              <a:rPr lang="fr-FR" dirty="0" smtClean="0"/>
              <a:t>– les données sont organisées sous forme de tables à deux dimensions, encore appelées relations, dont les lignes sont appelées n-uplet ou tuple en anglais ;</a:t>
            </a:r>
          </a:p>
          <a:p>
            <a:pPr algn="just">
              <a:buNone/>
            </a:pPr>
            <a:r>
              <a:rPr lang="fr-FR" dirty="0" smtClean="0"/>
              <a:t>– les données sont manipulées par des opérateurs de l’algèbre relationnelle ;</a:t>
            </a:r>
          </a:p>
          <a:p>
            <a:pPr algn="just">
              <a:buNone/>
            </a:pPr>
            <a:r>
              <a:rPr lang="fr-FR" dirty="0" smtClean="0"/>
              <a:t>– l’état cohérent de la base est défini par un ensemble de contraintes d’intégrité.</a:t>
            </a:r>
          </a:p>
          <a:p>
            <a:pPr algn="just"/>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Éléments du modèle relationnel</a:t>
            </a:r>
            <a:endParaRPr lang="fr-FR" dirty="0"/>
          </a:p>
        </p:txBody>
      </p:sp>
      <p:sp>
        <p:nvSpPr>
          <p:cNvPr id="3" name="Espace réservé du contenu 2"/>
          <p:cNvSpPr>
            <a:spLocks noGrp="1"/>
          </p:cNvSpPr>
          <p:nvPr>
            <p:ph idx="1"/>
          </p:nvPr>
        </p:nvSpPr>
        <p:spPr/>
        <p:txBody>
          <a:bodyPr>
            <a:normAutofit/>
          </a:bodyPr>
          <a:lstStyle/>
          <a:p>
            <a:pPr>
              <a:buNone/>
            </a:pPr>
            <a:r>
              <a:rPr lang="fr-FR" sz="1800" b="1" dirty="0" smtClean="0">
                <a:solidFill>
                  <a:srgbClr val="FF0000"/>
                </a:solidFill>
              </a:rPr>
              <a:t>-attribut- </a:t>
            </a:r>
            <a:r>
              <a:rPr lang="fr-FR" sz="1800" b="1" dirty="0" smtClean="0"/>
              <a:t>Un attribut est un identificateur (un nom) décrivant une information</a:t>
            </a:r>
          </a:p>
          <a:p>
            <a:pPr>
              <a:buNone/>
            </a:pPr>
            <a:r>
              <a:rPr lang="fr-FR" sz="1800" dirty="0" smtClean="0"/>
              <a:t>stockée dans une base.</a:t>
            </a:r>
          </a:p>
          <a:p>
            <a:pPr>
              <a:buNone/>
            </a:pPr>
            <a:r>
              <a:rPr lang="fr-FR" sz="1800" dirty="0" smtClean="0">
                <a:sym typeface="Wingdings" pitchFamily="2" charset="2"/>
              </a:rPr>
              <a:t>  </a:t>
            </a:r>
            <a:r>
              <a:rPr lang="fr-FR" sz="1800" dirty="0" smtClean="0"/>
              <a:t>Exemples d’attribut : l’âge d’une personne, le nom d’une personne, le numéro de sécurité sociale.</a:t>
            </a:r>
          </a:p>
          <a:p>
            <a:pPr>
              <a:buNone/>
            </a:pPr>
            <a:r>
              <a:rPr lang="fr-FR" sz="1800" b="1" dirty="0" smtClean="0">
                <a:solidFill>
                  <a:srgbClr val="FF0000"/>
                </a:solidFill>
              </a:rPr>
              <a:t>-Domaine- </a:t>
            </a:r>
            <a:r>
              <a:rPr lang="fr-FR" sz="1800" b="1" dirty="0" smtClean="0"/>
              <a:t>Le domaine d’un attribut est l’ensemble, fini ou infini, de ses valeurs</a:t>
            </a:r>
          </a:p>
          <a:p>
            <a:pPr>
              <a:buNone/>
            </a:pPr>
            <a:r>
              <a:rPr lang="fr-FR" sz="1800" dirty="0" smtClean="0"/>
              <a:t>possibles.</a:t>
            </a:r>
          </a:p>
          <a:p>
            <a:pPr>
              <a:buNone/>
            </a:pPr>
            <a:r>
              <a:rPr lang="fr-FR" sz="1800" dirty="0" smtClean="0">
                <a:sym typeface="Wingdings" pitchFamily="2" charset="2"/>
              </a:rPr>
              <a:t>  </a:t>
            </a:r>
            <a:r>
              <a:rPr lang="fr-FR" sz="1800" dirty="0" smtClean="0"/>
              <a:t>Par exemple, l’attribut numéro de sécurité sociale a pour domaine l’ensemble des combinaisons de quinze chires et nom a pour domaine l’ensemble des combinaisons de lettres (une combinaison comme cette dernière est généralement appelée chaîne de caractères ou, plus simplement, chaîne).</a:t>
            </a:r>
          </a:p>
          <a:p>
            <a:pPr>
              <a:buNone/>
            </a:pPr>
            <a:r>
              <a:rPr lang="fr-FR" sz="1800" b="1" dirty="0" smtClean="0">
                <a:solidFill>
                  <a:srgbClr val="FF0000"/>
                </a:solidFill>
              </a:rPr>
              <a:t>-relation- </a:t>
            </a:r>
            <a:r>
              <a:rPr lang="fr-FR" sz="1800" b="1" dirty="0" smtClean="0"/>
              <a:t>Une relation est un sous-ensemble du produit cartésien de n domaines</a:t>
            </a:r>
          </a:p>
          <a:p>
            <a:pPr>
              <a:buNone/>
            </a:pPr>
            <a:r>
              <a:rPr lang="fr-FR" sz="1800" dirty="0" smtClean="0"/>
              <a:t>d’attributs (n &gt; 0).</a:t>
            </a:r>
          </a:p>
          <a:p>
            <a:pPr>
              <a:buNone/>
            </a:pPr>
            <a:r>
              <a:rPr lang="fr-FR" sz="1800" dirty="0" smtClean="0">
                <a:sym typeface="Wingdings" pitchFamily="2" charset="2"/>
              </a:rPr>
              <a:t>  </a:t>
            </a:r>
            <a:r>
              <a:rPr lang="fr-FR" sz="1800" dirty="0" smtClean="0"/>
              <a:t>Une relation est représentée sous la forme d’un tableau à deux dimensions dans lequel les n attributs correspondent aux titres des n colonnes.</a:t>
            </a:r>
          </a:p>
          <a:p>
            <a:pPr>
              <a:buNone/>
            </a:pPr>
            <a:endParaRPr lang="fr-FR" sz="1800" dirty="0" smtClean="0"/>
          </a:p>
          <a:p>
            <a:endParaRPr lang="fr-FR" sz="18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Éléments du modèle relationnel</a:t>
            </a:r>
            <a:endParaRPr lang="fr-FR" dirty="0"/>
          </a:p>
        </p:txBody>
      </p:sp>
      <p:sp>
        <p:nvSpPr>
          <p:cNvPr id="3" name="Espace réservé du contenu 2"/>
          <p:cNvSpPr>
            <a:spLocks noGrp="1"/>
          </p:cNvSpPr>
          <p:nvPr>
            <p:ph idx="1"/>
          </p:nvPr>
        </p:nvSpPr>
        <p:spPr>
          <a:xfrm>
            <a:off x="457200" y="1600201"/>
            <a:ext cx="8229600" cy="1185858"/>
          </a:xfrm>
        </p:spPr>
        <p:txBody>
          <a:bodyPr>
            <a:normAutofit/>
          </a:bodyPr>
          <a:lstStyle/>
          <a:p>
            <a:pPr>
              <a:buNone/>
            </a:pPr>
            <a:r>
              <a:rPr lang="fr-FR" sz="1800" b="1" dirty="0" smtClean="0">
                <a:solidFill>
                  <a:srgbClr val="FF0000"/>
                </a:solidFill>
              </a:rPr>
              <a:t>-schéma de relation- </a:t>
            </a:r>
            <a:r>
              <a:rPr lang="fr-FR" sz="1800" b="1" dirty="0" smtClean="0"/>
              <a:t>Un schéma de relation précise le nom de la relation ainsi que</a:t>
            </a:r>
          </a:p>
          <a:p>
            <a:pPr>
              <a:buNone/>
            </a:pPr>
            <a:r>
              <a:rPr lang="fr-FR" sz="1800" dirty="0" smtClean="0"/>
              <a:t>la liste des attributs avec leurs domaines.</a:t>
            </a:r>
          </a:p>
          <a:p>
            <a:pPr>
              <a:buNone/>
            </a:pPr>
            <a:r>
              <a:rPr lang="fr-FR" sz="1800" dirty="0" smtClean="0">
                <a:sym typeface="Wingdings" pitchFamily="2" charset="2"/>
              </a:rPr>
              <a:t>  </a:t>
            </a:r>
            <a:r>
              <a:rPr lang="fr-FR" sz="1800" dirty="0" smtClean="0"/>
              <a:t>Le tableau 3.1 montre un exemple de relation et précise son schéma.</a:t>
            </a:r>
          </a:p>
          <a:p>
            <a:endParaRPr lang="fr-FR" sz="1800" dirty="0"/>
          </a:p>
        </p:txBody>
      </p:sp>
      <p:pic>
        <p:nvPicPr>
          <p:cNvPr id="1026" name="Picture 2"/>
          <p:cNvPicPr>
            <a:picLocks noChangeAspect="1" noChangeArrowheads="1"/>
          </p:cNvPicPr>
          <p:nvPr/>
        </p:nvPicPr>
        <p:blipFill>
          <a:blip r:embed="rId2"/>
          <a:srcRect/>
          <a:stretch>
            <a:fillRect/>
          </a:stretch>
        </p:blipFill>
        <p:spPr bwMode="auto">
          <a:xfrm>
            <a:off x="1357290" y="2857496"/>
            <a:ext cx="6477000" cy="1524000"/>
          </a:xfrm>
          <a:prstGeom prst="rect">
            <a:avLst/>
          </a:prstGeom>
          <a:noFill/>
          <a:ln w="9525">
            <a:noFill/>
            <a:miter lim="800000"/>
            <a:headEnd/>
            <a:tailEnd/>
          </a:ln>
          <a:effectLst/>
        </p:spPr>
      </p:pic>
      <p:sp>
        <p:nvSpPr>
          <p:cNvPr id="5" name="Rectangle 4"/>
          <p:cNvSpPr/>
          <p:nvPr/>
        </p:nvSpPr>
        <p:spPr>
          <a:xfrm>
            <a:off x="428596" y="4737754"/>
            <a:ext cx="8072494" cy="1477328"/>
          </a:xfrm>
          <a:prstGeom prst="rect">
            <a:avLst/>
          </a:prstGeom>
        </p:spPr>
        <p:txBody>
          <a:bodyPr wrap="square">
            <a:spAutoFit/>
          </a:bodyPr>
          <a:lstStyle/>
          <a:p>
            <a:r>
              <a:rPr lang="fr-FR" b="1" dirty="0" smtClean="0">
                <a:solidFill>
                  <a:srgbClr val="FF0000"/>
                </a:solidFill>
              </a:rPr>
              <a:t>-degré- </a:t>
            </a:r>
            <a:r>
              <a:rPr lang="fr-FR" b="1" dirty="0" smtClean="0"/>
              <a:t>Le degré d’une relation est son nombre d’attributs.</a:t>
            </a:r>
          </a:p>
          <a:p>
            <a:r>
              <a:rPr lang="fr-FR" b="1" dirty="0" smtClean="0">
                <a:solidFill>
                  <a:srgbClr val="FF0000"/>
                </a:solidFill>
              </a:rPr>
              <a:t>-occurrence ou n-uplets ou tuples- </a:t>
            </a:r>
            <a:r>
              <a:rPr lang="fr-FR" b="1" dirty="0" smtClean="0"/>
              <a:t>Une occurrence, ou n-uplets, ou tuples, est </a:t>
            </a:r>
            <a:r>
              <a:rPr lang="fr-FR" dirty="0" smtClean="0"/>
              <a:t>un élément de l’ensemble figuré par une relation. Autrement dit, une occurrence est une ligne du tableau qui représente la relation.</a:t>
            </a:r>
          </a:p>
          <a:p>
            <a:r>
              <a:rPr lang="fr-FR" b="1" dirty="0" smtClean="0">
                <a:solidFill>
                  <a:srgbClr val="FF0000"/>
                </a:solidFill>
              </a:rPr>
              <a:t>-cardinalité- </a:t>
            </a:r>
            <a:r>
              <a:rPr lang="fr-FR" b="1" dirty="0" smtClean="0"/>
              <a:t>La cardinalité d’une relation est son nombre d’occurrences.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Éléments du modèle relationnel</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sz="1800" b="1" dirty="0" smtClean="0">
                <a:solidFill>
                  <a:srgbClr val="FF0000"/>
                </a:solidFill>
              </a:rPr>
              <a:t>-clé candidate- </a:t>
            </a:r>
            <a:r>
              <a:rPr lang="fr-FR" sz="1800" b="1" dirty="0" smtClean="0"/>
              <a:t>Une clé candidate d’une relation est un ensemble minimal des </a:t>
            </a:r>
            <a:r>
              <a:rPr lang="fr-FR" sz="1800" dirty="0" smtClean="0"/>
              <a:t>attributs de la relation dont les valeurs identifient à coup sûr une occurrence.</a:t>
            </a:r>
          </a:p>
          <a:p>
            <a:pPr>
              <a:buNone/>
            </a:pPr>
            <a:r>
              <a:rPr lang="fr-FR" sz="1800" dirty="0" smtClean="0">
                <a:sym typeface="Wingdings" pitchFamily="2" charset="2"/>
              </a:rPr>
              <a:t> </a:t>
            </a:r>
            <a:r>
              <a:rPr lang="fr-FR" sz="1800" dirty="0" smtClean="0"/>
              <a:t>La valeur d’une clé candidate est donc distincte pour toutes les tuples de la relation.La notion de clé candidate est essentielle dans le modèle relationnel.</a:t>
            </a:r>
          </a:p>
          <a:p>
            <a:pPr>
              <a:buNone/>
            </a:pPr>
            <a:endParaRPr lang="fr-FR" sz="1800" b="1" dirty="0" smtClean="0">
              <a:solidFill>
                <a:srgbClr val="FF0000"/>
              </a:solidFill>
            </a:endParaRPr>
          </a:p>
          <a:p>
            <a:pPr>
              <a:buNone/>
            </a:pPr>
            <a:r>
              <a:rPr lang="fr-FR" sz="1800" b="1" dirty="0" smtClean="0">
                <a:solidFill>
                  <a:srgbClr val="FF0000"/>
                </a:solidFill>
              </a:rPr>
              <a:t>-clé primaire- </a:t>
            </a:r>
            <a:r>
              <a:rPr lang="fr-FR" sz="1800" b="1" dirty="0" smtClean="0"/>
              <a:t>La clé primaire d’une relation est une de ses clés candidates. Pour </a:t>
            </a:r>
            <a:r>
              <a:rPr lang="fr-FR" sz="1800" dirty="0" smtClean="0"/>
              <a:t>signaler la clé primaire, ses attributs sont généralement soulignés.</a:t>
            </a:r>
          </a:p>
          <a:p>
            <a:pPr>
              <a:buNone/>
            </a:pPr>
            <a:endParaRPr lang="fr-FR" sz="1800" b="1" dirty="0" smtClean="0">
              <a:solidFill>
                <a:srgbClr val="FF0000"/>
              </a:solidFill>
            </a:endParaRPr>
          </a:p>
          <a:p>
            <a:pPr>
              <a:buNone/>
            </a:pPr>
            <a:r>
              <a:rPr lang="fr-FR" sz="1800" b="1" dirty="0" smtClean="0">
                <a:solidFill>
                  <a:srgbClr val="FF0000"/>
                </a:solidFill>
              </a:rPr>
              <a:t>-clé étrangère- </a:t>
            </a:r>
            <a:r>
              <a:rPr lang="fr-FR" sz="1800" b="1" dirty="0" smtClean="0"/>
              <a:t>Une clé étrangère dans une relation est formée d’un ou plusieurs </a:t>
            </a:r>
            <a:r>
              <a:rPr lang="fr-FR" sz="1800" dirty="0" smtClean="0"/>
              <a:t>attributs qui constituent une clé primaire dans une autre relation.</a:t>
            </a:r>
          </a:p>
          <a:p>
            <a:pPr>
              <a:buNone/>
            </a:pPr>
            <a:endParaRPr lang="fr-FR" sz="1800" b="1" dirty="0" smtClean="0">
              <a:solidFill>
                <a:srgbClr val="FF0000"/>
              </a:solidFill>
            </a:endParaRPr>
          </a:p>
          <a:p>
            <a:pPr>
              <a:buNone/>
            </a:pPr>
            <a:r>
              <a:rPr lang="fr-FR" sz="1800" b="1" dirty="0" smtClean="0">
                <a:solidFill>
                  <a:srgbClr val="FF0000"/>
                </a:solidFill>
              </a:rPr>
              <a:t>-schéma relationnel- </a:t>
            </a:r>
            <a:r>
              <a:rPr lang="fr-FR" sz="1800" b="1" dirty="0" smtClean="0"/>
              <a:t>Un schéma relationnel est constitué par l’ensemble des </a:t>
            </a:r>
            <a:r>
              <a:rPr lang="fr-FR" sz="1800" dirty="0" smtClean="0"/>
              <a:t>schémas de relation.</a:t>
            </a:r>
          </a:p>
          <a:p>
            <a:pPr>
              <a:buNone/>
            </a:pPr>
            <a:endParaRPr lang="fr-FR" sz="1800" b="1" dirty="0" smtClean="0">
              <a:solidFill>
                <a:srgbClr val="FF0000"/>
              </a:solidFill>
            </a:endParaRPr>
          </a:p>
          <a:p>
            <a:pPr>
              <a:buNone/>
            </a:pPr>
            <a:r>
              <a:rPr lang="fr-FR" sz="1800" b="1" dirty="0" smtClean="0">
                <a:solidFill>
                  <a:srgbClr val="FF0000"/>
                </a:solidFill>
              </a:rPr>
              <a:t>-base de données relationnelle- </a:t>
            </a:r>
            <a:r>
              <a:rPr lang="fr-FR" sz="1800" b="1" dirty="0" smtClean="0"/>
              <a:t>Une base de données relationnelle est constituée </a:t>
            </a:r>
            <a:r>
              <a:rPr lang="fr-FR" sz="1800" dirty="0" smtClean="0"/>
              <a:t>par l’ensemble des n-uplets des diérentes relations du schéma relationnel.</a:t>
            </a:r>
          </a:p>
          <a:p>
            <a:pPr>
              <a:buNone/>
            </a:pPr>
            <a:endParaRPr lang="fr-FR" sz="1800" dirty="0" smtClean="0"/>
          </a:p>
          <a:p>
            <a:endParaRPr lang="fr-FR" sz="18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r>
              <a:rPr lang="fr-FR" sz="1800" dirty="0" smtClean="0"/>
              <a:t>L’algèbre relationnelle est un support mathématique cohérent sur lequel repose le modèle relationnel.</a:t>
            </a:r>
          </a:p>
          <a:p>
            <a:pPr>
              <a:buNone/>
            </a:pPr>
            <a:r>
              <a:rPr lang="fr-FR" sz="1800" u="sng" dirty="0" smtClean="0">
                <a:solidFill>
                  <a:srgbClr val="FF0000"/>
                </a:solidFill>
                <a:sym typeface="Wingdings" pitchFamily="2" charset="2"/>
              </a:rPr>
              <a:t>  </a:t>
            </a:r>
            <a:r>
              <a:rPr lang="fr-FR" sz="1800" u="sng" dirty="0" smtClean="0">
                <a:solidFill>
                  <a:srgbClr val="FF0000"/>
                </a:solidFill>
              </a:rPr>
              <a:t>On peut distinguer trois familles d’opérateurs relationnels :</a:t>
            </a:r>
          </a:p>
          <a:p>
            <a:endParaRPr lang="fr-FR" sz="1800" b="1" dirty="0" smtClean="0"/>
          </a:p>
          <a:p>
            <a:r>
              <a:rPr lang="fr-FR" sz="1800" b="1" dirty="0" smtClean="0"/>
              <a:t>Les opérateurs unaires (Sélection, Projection) : ce sont les opérateurs les plus simples, ils permettent </a:t>
            </a:r>
            <a:r>
              <a:rPr lang="fr-FR" sz="1800" dirty="0" smtClean="0"/>
              <a:t>de produire une nouvelle table à partir d’une autre table.</a:t>
            </a:r>
          </a:p>
          <a:p>
            <a:endParaRPr lang="fr-FR" sz="1800" b="1" dirty="0" smtClean="0"/>
          </a:p>
          <a:p>
            <a:r>
              <a:rPr lang="fr-FR" sz="1800" b="1" dirty="0" smtClean="0"/>
              <a:t>Les opérateurs binaires ensemblistes (Union, Intersection Différence) : ces opérateurs permettent </a:t>
            </a:r>
            <a:r>
              <a:rPr lang="fr-FR" sz="1800" dirty="0" smtClean="0"/>
              <a:t>de produire une nouvelle relation à partir de deux relations de même degré et de même domaine.</a:t>
            </a:r>
          </a:p>
          <a:p>
            <a:endParaRPr lang="fr-FR" sz="1800" b="1" dirty="0" smtClean="0"/>
          </a:p>
          <a:p>
            <a:r>
              <a:rPr lang="fr-FR" sz="1800" b="1" dirty="0" smtClean="0"/>
              <a:t>Les opérateurs binaires ou n-aires (Produit cartésien, Jointure, Division) : ils permettent de </a:t>
            </a:r>
            <a:r>
              <a:rPr lang="fr-FR" sz="1800" dirty="0" smtClean="0"/>
              <a:t>produire une nouvelle table à partir de deux ou plusieurs autres tables.</a:t>
            </a:r>
          </a:p>
          <a:p>
            <a:endParaRPr lang="fr-FR" sz="18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a:xfrm>
            <a:off x="457200" y="1600201"/>
            <a:ext cx="8229600" cy="2471741"/>
          </a:xfrm>
        </p:spPr>
        <p:txBody>
          <a:bodyPr>
            <a:normAutofit fontScale="92500" lnSpcReduction="10000"/>
          </a:bodyPr>
          <a:lstStyle/>
          <a:p>
            <a:pPr algn="just">
              <a:buNone/>
            </a:pPr>
            <a:r>
              <a:rPr lang="fr-FR" sz="1800" b="1" dirty="0" smtClean="0">
                <a:solidFill>
                  <a:srgbClr val="FF0000"/>
                </a:solidFill>
              </a:rPr>
              <a:t>-sélection- </a:t>
            </a:r>
            <a:r>
              <a:rPr lang="fr-FR" sz="1800" b="1" dirty="0" smtClean="0"/>
              <a:t>La sélection (parfois appelée restriction) génère une relation regroupant</a:t>
            </a:r>
          </a:p>
          <a:p>
            <a:pPr algn="just">
              <a:buNone/>
            </a:pPr>
            <a:r>
              <a:rPr lang="fr-FR" sz="1800" dirty="0" smtClean="0"/>
              <a:t>exclusivement toutes les occurrences de la relation R qui satisfont l’expression logique E, on la note (E)R.</a:t>
            </a:r>
          </a:p>
          <a:p>
            <a:pPr algn="just">
              <a:buNone/>
            </a:pPr>
            <a:r>
              <a:rPr lang="fr-FR" sz="1800" dirty="0" smtClean="0"/>
              <a:t>Il s’agit d’une opération unaire essentielle dont la signature est :</a:t>
            </a:r>
          </a:p>
          <a:p>
            <a:pPr algn="just">
              <a:buNone/>
            </a:pPr>
            <a:r>
              <a:rPr lang="fr-FR" sz="1800" dirty="0" smtClean="0"/>
              <a:t>                                       relation X expression logique </a:t>
            </a:r>
            <a:r>
              <a:rPr lang="fr-FR" sz="1800" dirty="0" smtClean="0">
                <a:sym typeface="Wingdings" pitchFamily="2" charset="2"/>
              </a:rPr>
              <a:t></a:t>
            </a:r>
            <a:r>
              <a:rPr lang="fr-FR" sz="1800" dirty="0" smtClean="0"/>
              <a:t>relation</a:t>
            </a:r>
          </a:p>
          <a:p>
            <a:pPr algn="just">
              <a:buNone/>
            </a:pPr>
            <a:r>
              <a:rPr lang="fr-FR" sz="1800" dirty="0" smtClean="0"/>
              <a:t>       En d’autres termes, la sélection permet de choisir (i.e. sélectionner) des lignes dans le tableau. Le résultat de la sélection est donc une nouvelle relation qui a les mêmes attributs que R. Si R est vide (i.e. ne contient aucune occurrence), la relation qui résulte de la sélection est vide.</a:t>
            </a:r>
          </a:p>
          <a:p>
            <a:pPr algn="just"/>
            <a:endParaRPr lang="fr-FR" sz="1800" dirty="0"/>
          </a:p>
        </p:txBody>
      </p:sp>
      <p:pic>
        <p:nvPicPr>
          <p:cNvPr id="2050" name="Picture 2"/>
          <p:cNvPicPr>
            <a:picLocks noChangeAspect="1" noChangeArrowheads="1"/>
          </p:cNvPicPr>
          <p:nvPr/>
        </p:nvPicPr>
        <p:blipFill>
          <a:blip r:embed="rId2"/>
          <a:srcRect/>
          <a:stretch>
            <a:fillRect/>
          </a:stretch>
        </p:blipFill>
        <p:spPr bwMode="auto">
          <a:xfrm>
            <a:off x="3643306" y="3786190"/>
            <a:ext cx="4572032" cy="28575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a:xfrm>
            <a:off x="457200" y="1600201"/>
            <a:ext cx="8229600" cy="4757757"/>
          </a:xfrm>
        </p:spPr>
        <p:txBody>
          <a:bodyPr>
            <a:normAutofit/>
          </a:bodyPr>
          <a:lstStyle/>
          <a:p>
            <a:pPr>
              <a:buNone/>
            </a:pPr>
            <a:r>
              <a:rPr lang="fr-FR" sz="1800" b="1" dirty="0" smtClean="0">
                <a:solidFill>
                  <a:srgbClr val="FF0000"/>
                </a:solidFill>
              </a:rPr>
              <a:t>-projection- </a:t>
            </a:r>
            <a:r>
              <a:rPr lang="fr-FR" sz="1800" b="1" dirty="0" smtClean="0"/>
              <a:t>La projection consiste à supprimer les attributs autres que A1; : : :An</a:t>
            </a:r>
          </a:p>
          <a:p>
            <a:pPr>
              <a:buNone/>
            </a:pPr>
            <a:r>
              <a:rPr lang="fr-FR" sz="1800" dirty="0" smtClean="0"/>
              <a:t>d’une relation et à éliminer les n-uplets en double apparaissant dans la nouvelle relation ; on la note</a:t>
            </a:r>
          </a:p>
          <a:p>
            <a:pPr>
              <a:buNone/>
            </a:pPr>
            <a:r>
              <a:rPr lang="fr-FR" sz="1800" dirty="0" smtClean="0"/>
              <a:t>Il s’agit d’une opération unaire essentielle dont la signature est :</a:t>
            </a:r>
          </a:p>
          <a:p>
            <a:pPr>
              <a:buNone/>
            </a:pPr>
            <a:r>
              <a:rPr lang="fr-FR" sz="1800" dirty="0" smtClean="0"/>
              <a:t>                                  relation  X liste d’attributs </a:t>
            </a:r>
            <a:r>
              <a:rPr lang="fr-FR" sz="1800" dirty="0" smtClean="0">
                <a:sym typeface="Wingdings" pitchFamily="2" charset="2"/>
              </a:rPr>
              <a:t> </a:t>
            </a:r>
            <a:r>
              <a:rPr lang="fr-FR" sz="1800" dirty="0" smtClean="0"/>
              <a:t>relation</a:t>
            </a:r>
          </a:p>
          <a:p>
            <a:pPr>
              <a:buNone/>
            </a:pPr>
            <a:r>
              <a:rPr lang="fr-FR" sz="1800" dirty="0" smtClean="0">
                <a:sym typeface="Wingdings" pitchFamily="2" charset="2"/>
              </a:rPr>
              <a:t>  </a:t>
            </a:r>
            <a:r>
              <a:rPr lang="fr-FR" sz="1800" dirty="0" smtClean="0"/>
              <a:t>En d’autres termes, la projection permet de choisir des colonnes dans le tableau. Si R est vide, la relation qui résulte de la projection est vide, mais pas forcément équivalente (elle contient généralement moins d’attributs).</a:t>
            </a:r>
          </a:p>
          <a:p>
            <a:pPr>
              <a:buNone/>
            </a:pPr>
            <a:endParaRPr lang="fr-FR" sz="1800" dirty="0"/>
          </a:p>
        </p:txBody>
      </p:sp>
      <p:pic>
        <p:nvPicPr>
          <p:cNvPr id="3074" name="Picture 2"/>
          <p:cNvPicPr>
            <a:picLocks noChangeAspect="1" noChangeArrowheads="1"/>
          </p:cNvPicPr>
          <p:nvPr/>
        </p:nvPicPr>
        <p:blipFill>
          <a:blip r:embed="rId2"/>
          <a:srcRect/>
          <a:stretch>
            <a:fillRect/>
          </a:stretch>
        </p:blipFill>
        <p:spPr bwMode="auto">
          <a:xfrm>
            <a:off x="2928926" y="2285992"/>
            <a:ext cx="923925" cy="2381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785918" y="4143380"/>
            <a:ext cx="5734050" cy="228601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pPr>
              <a:buNone/>
            </a:pPr>
            <a:r>
              <a:rPr lang="fr-FR" sz="1800" b="1" dirty="0" smtClean="0">
                <a:solidFill>
                  <a:srgbClr val="FF0000"/>
                </a:solidFill>
              </a:rPr>
              <a:t>-union- </a:t>
            </a:r>
            <a:r>
              <a:rPr lang="fr-FR" sz="1800" b="1" dirty="0" smtClean="0"/>
              <a:t>L’union est une opération portant sur deux relations R1 et R2 ayant le </a:t>
            </a:r>
            <a:r>
              <a:rPr lang="fr-FR" sz="1800" dirty="0" smtClean="0"/>
              <a:t>même schéma et construisant une troisième relation constituée des n-uplets appartenant à chacune des deux relations R1 et R2 sans doublon, on la note </a:t>
            </a:r>
          </a:p>
          <a:p>
            <a:pPr>
              <a:buNone/>
            </a:pPr>
            <a:r>
              <a:rPr lang="fr-FR" sz="1800" dirty="0" smtClean="0"/>
              <a:t>Il s’agit une opération binaire ensembliste commutative essentielle dont la signature est :                          </a:t>
            </a:r>
            <a:r>
              <a:rPr lang="fr-FR" sz="1800" dirty="0" smtClean="0">
                <a:solidFill>
                  <a:srgbClr val="FF0000"/>
                </a:solidFill>
              </a:rPr>
              <a:t>relation X relation </a:t>
            </a:r>
            <a:r>
              <a:rPr lang="fr-FR" sz="1800" dirty="0" smtClean="0">
                <a:solidFill>
                  <a:srgbClr val="FF0000"/>
                </a:solidFill>
                <a:sym typeface="Wingdings" pitchFamily="2" charset="2"/>
              </a:rPr>
              <a:t></a:t>
            </a:r>
            <a:r>
              <a:rPr lang="fr-FR" sz="1800" dirty="0" smtClean="0">
                <a:solidFill>
                  <a:srgbClr val="FF0000"/>
                </a:solidFill>
              </a:rPr>
              <a:t>relation</a:t>
            </a:r>
          </a:p>
          <a:p>
            <a:pPr>
              <a:buNone/>
            </a:pPr>
            <a:r>
              <a:rPr lang="fr-FR" sz="1800" dirty="0" smtClean="0"/>
              <a:t>  </a:t>
            </a:r>
            <a:r>
              <a:rPr lang="fr-FR" sz="1800" dirty="0" smtClean="0">
                <a:sym typeface="Wingdings" pitchFamily="2" charset="2"/>
              </a:rPr>
              <a:t></a:t>
            </a:r>
            <a:r>
              <a:rPr lang="fr-FR" sz="1800" dirty="0" smtClean="0"/>
              <a:t>R1 et R2 doivent avoir les mêmes attributs et si une même occurrence existe dans R1 et R2, elle n’apparaît qu’une seule fois dans le résultat de l’union. Le résultat de l’union est une nouvelle relation qui a les mêmes attributs que R1 et R2. Si R1 et R2 sont vides, la relation qui résulte de l’union est vide. Si R1 (respectivement R2) est vide, la relation qui résulte de l’union est identique à R2 (respectivement R1).</a:t>
            </a:r>
          </a:p>
          <a:p>
            <a:endParaRPr lang="fr-FR" sz="1800" dirty="0"/>
          </a:p>
        </p:txBody>
      </p:sp>
      <p:pic>
        <p:nvPicPr>
          <p:cNvPr id="4098" name="Picture 2"/>
          <p:cNvPicPr>
            <a:picLocks noChangeAspect="1" noChangeArrowheads="1"/>
          </p:cNvPicPr>
          <p:nvPr/>
        </p:nvPicPr>
        <p:blipFill>
          <a:blip r:embed="rId2"/>
          <a:srcRect/>
          <a:stretch>
            <a:fillRect/>
          </a:stretch>
        </p:blipFill>
        <p:spPr bwMode="auto">
          <a:xfrm>
            <a:off x="6858016" y="2214554"/>
            <a:ext cx="628650" cy="23812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1500166" y="4572008"/>
            <a:ext cx="5895975" cy="18669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pPr>
              <a:buNone/>
            </a:pPr>
            <a:r>
              <a:rPr lang="fr-FR" sz="1800" b="1" dirty="0" smtClean="0">
                <a:solidFill>
                  <a:srgbClr val="FF0000"/>
                </a:solidFill>
              </a:rPr>
              <a:t>-diérence- </a:t>
            </a:r>
            <a:r>
              <a:rPr lang="fr-FR" sz="1800" b="1" dirty="0" smtClean="0"/>
              <a:t>La diérence est une opération portant sur deux relations R1 et R2 </a:t>
            </a:r>
            <a:r>
              <a:rPr lang="fr-FR" sz="1800" dirty="0" smtClean="0"/>
              <a:t>ayant le même schéma et construisant une troisième relation dont les n-uplets sont constitués de ceux ne se trouvant que dans la relation R1 ; on la note</a:t>
            </a:r>
          </a:p>
          <a:p>
            <a:pPr>
              <a:buNone/>
            </a:pPr>
            <a:r>
              <a:rPr lang="fr-FR" sz="1800" dirty="0" smtClean="0"/>
              <a:t>Il s’agit une opération binaire ensembliste non commutative essentielle dont la signature est :</a:t>
            </a:r>
          </a:p>
          <a:p>
            <a:pPr>
              <a:buNone/>
            </a:pPr>
            <a:r>
              <a:rPr lang="fr-FR" sz="1800" dirty="0" smtClean="0"/>
              <a:t>                                                  </a:t>
            </a:r>
            <a:r>
              <a:rPr lang="fr-FR" sz="1800" dirty="0" smtClean="0">
                <a:solidFill>
                  <a:srgbClr val="FF0000"/>
                </a:solidFill>
              </a:rPr>
              <a:t>relation X relation </a:t>
            </a:r>
            <a:r>
              <a:rPr lang="fr-FR" sz="1800" dirty="0" smtClean="0">
                <a:solidFill>
                  <a:srgbClr val="FF0000"/>
                </a:solidFill>
                <a:sym typeface="Wingdings" pitchFamily="2" charset="2"/>
              </a:rPr>
              <a:t> </a:t>
            </a:r>
            <a:r>
              <a:rPr lang="fr-FR" sz="1800" dirty="0" smtClean="0">
                <a:solidFill>
                  <a:srgbClr val="FF0000"/>
                </a:solidFill>
              </a:rPr>
              <a:t>relation</a:t>
            </a:r>
          </a:p>
          <a:p>
            <a:pPr>
              <a:buNone/>
            </a:pPr>
            <a:r>
              <a:rPr lang="fr-FR" sz="1800" dirty="0" smtClean="0">
                <a:sym typeface="Wingdings" pitchFamily="2" charset="2"/>
              </a:rPr>
              <a:t> </a:t>
            </a:r>
            <a:r>
              <a:rPr lang="fr-FR" sz="1800" dirty="0" smtClean="0"/>
              <a:t> R1 et R2 doivent avoir les mêmes attributs. Le résultat de la diérence est une nouvelle relation qui a les mêmes attributs que R1 et R2. Si R1 est vide, la relation qui résulte de la diérence est vide. Si R2 est vide, la relation qui résulte de la diérence est identique à R1.</a:t>
            </a:r>
          </a:p>
          <a:p>
            <a:pPr>
              <a:buNone/>
            </a:pPr>
            <a:endParaRPr lang="fr-FR" sz="1800" dirty="0" smtClean="0"/>
          </a:p>
          <a:p>
            <a:endParaRPr lang="fr-FR" sz="1800" dirty="0"/>
          </a:p>
        </p:txBody>
      </p:sp>
      <p:pic>
        <p:nvPicPr>
          <p:cNvPr id="5122" name="Picture 2"/>
          <p:cNvPicPr>
            <a:picLocks noChangeAspect="1" noChangeArrowheads="1"/>
          </p:cNvPicPr>
          <p:nvPr/>
        </p:nvPicPr>
        <p:blipFill>
          <a:blip r:embed="rId2"/>
          <a:srcRect/>
          <a:stretch>
            <a:fillRect/>
          </a:stretch>
        </p:blipFill>
        <p:spPr bwMode="auto">
          <a:xfrm>
            <a:off x="7358082" y="2228843"/>
            <a:ext cx="628650" cy="200025"/>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1785918" y="4500570"/>
            <a:ext cx="6010275" cy="17907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pPr>
              <a:buNone/>
            </a:pPr>
            <a:r>
              <a:rPr lang="fr-FR" sz="1800" b="1" dirty="0" smtClean="0"/>
              <a:t>-produit cartésien- Le produit cartésien est une opération portant sur deux relations</a:t>
            </a:r>
          </a:p>
          <a:p>
            <a:pPr>
              <a:buNone/>
            </a:pPr>
            <a:r>
              <a:rPr lang="fr-FR" sz="1800" dirty="0" smtClean="0"/>
              <a:t>R1 et R2 et qui construit une troisième relation regroupant exclusivement toutes les possibilités de combinaison des occurrences des relations R1 et R2, on la note</a:t>
            </a:r>
          </a:p>
          <a:p>
            <a:pPr>
              <a:buNone/>
            </a:pPr>
            <a:r>
              <a:rPr lang="fr-FR" sz="1800" dirty="0" smtClean="0"/>
              <a:t>                                                                   </a:t>
            </a:r>
            <a:r>
              <a:rPr lang="fr-FR" sz="1800" dirty="0" smtClean="0">
                <a:solidFill>
                  <a:srgbClr val="FF0000"/>
                </a:solidFill>
              </a:rPr>
              <a:t>R1 X R2</a:t>
            </a:r>
          </a:p>
          <a:p>
            <a:r>
              <a:rPr lang="fr-FR" sz="1800" dirty="0" smtClean="0"/>
              <a:t>Il s’agit une opération binaire commutative essentielle dont la signature est :</a:t>
            </a:r>
          </a:p>
          <a:p>
            <a:pPr>
              <a:buNone/>
            </a:pPr>
            <a:r>
              <a:rPr lang="fr-FR" sz="1800" dirty="0" smtClean="0"/>
              <a:t>				</a:t>
            </a:r>
            <a:r>
              <a:rPr lang="fr-FR" sz="1800" dirty="0" smtClean="0">
                <a:solidFill>
                  <a:srgbClr val="FF0000"/>
                </a:solidFill>
              </a:rPr>
              <a:t>relation X relation </a:t>
            </a:r>
            <a:r>
              <a:rPr lang="fr-FR" sz="1800" dirty="0" smtClean="0">
                <a:solidFill>
                  <a:srgbClr val="FF0000"/>
                </a:solidFill>
                <a:sym typeface="Wingdings" pitchFamily="2" charset="2"/>
              </a:rPr>
              <a:t> </a:t>
            </a:r>
            <a:r>
              <a:rPr lang="fr-FR" sz="1800" dirty="0" smtClean="0">
                <a:solidFill>
                  <a:srgbClr val="FF0000"/>
                </a:solidFill>
              </a:rPr>
              <a:t>relation</a:t>
            </a:r>
          </a:p>
          <a:p>
            <a:pPr>
              <a:buNone/>
            </a:pPr>
            <a:endParaRPr lang="fr-FR" sz="1800" dirty="0" smtClean="0"/>
          </a:p>
        </p:txBody>
      </p:sp>
      <p:pic>
        <p:nvPicPr>
          <p:cNvPr id="6146" name="Picture 2"/>
          <p:cNvPicPr>
            <a:picLocks noChangeAspect="1" noChangeArrowheads="1"/>
          </p:cNvPicPr>
          <p:nvPr/>
        </p:nvPicPr>
        <p:blipFill>
          <a:blip r:embed="rId2"/>
          <a:srcRect/>
          <a:stretch>
            <a:fillRect/>
          </a:stretch>
        </p:blipFill>
        <p:spPr bwMode="auto">
          <a:xfrm>
            <a:off x="1500166" y="3929066"/>
            <a:ext cx="6134100" cy="2143125"/>
          </a:xfrm>
          <a:prstGeom prst="rect">
            <a:avLst/>
          </a:prstGeom>
          <a:noFill/>
          <a:ln w="9525">
            <a:noFill/>
            <a:miter lim="800000"/>
            <a:headEnd/>
            <a:tailEnd/>
          </a:ln>
          <a:effectLst/>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pPr>
              <a:buNone/>
            </a:pPr>
            <a:r>
              <a:rPr lang="fr-FR" sz="1800" b="1" dirty="0" smtClean="0">
                <a:solidFill>
                  <a:srgbClr val="FF0000"/>
                </a:solidFill>
              </a:rPr>
              <a:t>-jointure-</a:t>
            </a:r>
            <a:r>
              <a:rPr lang="fr-FR" sz="1800" b="1" dirty="0" smtClean="0"/>
              <a:t> La jointure est une opération portant sur deux relations R1 et R2 qui </a:t>
            </a:r>
            <a:r>
              <a:rPr lang="fr-FR" sz="1800" dirty="0" smtClean="0"/>
              <a:t>construit une troisième relation regroupant exclusivement toutes les possibilités de combinaison des occurrences des relations R1 et R2 qui satisfont l’expression logique E. La jointure est notée </a:t>
            </a:r>
          </a:p>
          <a:p>
            <a:pPr>
              <a:buNone/>
            </a:pPr>
            <a:r>
              <a:rPr lang="fr-FR" sz="1800" dirty="0" smtClean="0"/>
              <a:t>Il s’agit d’une opération binaire commutative dont la signature est :</a:t>
            </a:r>
          </a:p>
          <a:p>
            <a:pPr>
              <a:buNone/>
            </a:pPr>
            <a:r>
              <a:rPr lang="fr-FR" sz="1800" dirty="0" smtClean="0">
                <a:solidFill>
                  <a:srgbClr val="FF0000"/>
                </a:solidFill>
              </a:rPr>
              <a:t>                           relation X relation X expression logique </a:t>
            </a:r>
            <a:r>
              <a:rPr lang="fr-FR" sz="1800" dirty="0" smtClean="0">
                <a:solidFill>
                  <a:srgbClr val="FF0000"/>
                </a:solidFill>
                <a:sym typeface="Wingdings" pitchFamily="2" charset="2"/>
              </a:rPr>
              <a:t></a:t>
            </a:r>
            <a:r>
              <a:rPr lang="fr-FR" sz="1800" dirty="0" smtClean="0">
                <a:solidFill>
                  <a:srgbClr val="FF0000"/>
                </a:solidFill>
              </a:rPr>
              <a:t>relation</a:t>
            </a:r>
          </a:p>
          <a:p>
            <a:pPr>
              <a:buNone/>
            </a:pPr>
            <a:r>
              <a:rPr lang="fr-FR" sz="1800" dirty="0" smtClean="0"/>
              <a:t>Si R1 ou R2 ou les deux sont vides, la relation qui résulte de la jointure est vide. En fait, la jointure n’est rien d’autre qu’un produit cartésien suivi d’une sélection :</a:t>
            </a:r>
          </a:p>
          <a:p>
            <a:pPr>
              <a:buNone/>
            </a:pPr>
            <a:endParaRPr lang="fr-FR" sz="1800" dirty="0" smtClean="0"/>
          </a:p>
          <a:p>
            <a:pPr>
              <a:buNone/>
            </a:pPr>
            <a:endParaRPr lang="fr-FR" sz="1800" dirty="0" smtClean="0"/>
          </a:p>
          <a:p>
            <a:endParaRPr lang="fr-FR" sz="1800" dirty="0"/>
          </a:p>
        </p:txBody>
      </p:sp>
      <p:pic>
        <p:nvPicPr>
          <p:cNvPr id="7170" name="Picture 2"/>
          <p:cNvPicPr>
            <a:picLocks noChangeAspect="1" noChangeArrowheads="1"/>
          </p:cNvPicPr>
          <p:nvPr/>
        </p:nvPicPr>
        <p:blipFill>
          <a:blip r:embed="rId2"/>
          <a:srcRect/>
          <a:stretch>
            <a:fillRect/>
          </a:stretch>
        </p:blipFill>
        <p:spPr bwMode="auto">
          <a:xfrm>
            <a:off x="3843338" y="2466970"/>
            <a:ext cx="800100" cy="24765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3357554" y="4000504"/>
            <a:ext cx="1876425" cy="323850"/>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a:stretch>
            <a:fillRect/>
          </a:stretch>
        </p:blipFill>
        <p:spPr bwMode="auto">
          <a:xfrm>
            <a:off x="928662" y="4286256"/>
            <a:ext cx="7191375" cy="2357453"/>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p:txBody>
          <a:bodyPr>
            <a:normAutofit/>
          </a:bodyPr>
          <a:lstStyle/>
          <a:p>
            <a:r>
              <a:rPr lang="fr-FR" sz="1800" b="1" dirty="0" smtClean="0">
                <a:solidFill>
                  <a:srgbClr val="FF0000"/>
                </a:solidFill>
              </a:rPr>
              <a:t>-jointure naturelle-</a:t>
            </a:r>
            <a:r>
              <a:rPr lang="fr-FR" sz="1800" b="1" dirty="0" smtClean="0"/>
              <a:t> Une jointure naturelle est une jointure dans laquelle l’expression </a:t>
            </a:r>
            <a:r>
              <a:rPr lang="fr-FR" sz="1800" dirty="0" smtClean="0"/>
              <a:t>logique E est un test d’égalité entre les attributs qui portent le même nom dans les relations R1 et R2. Dans la relation construite, ces attributs ne sont pas dupliqués mais fusionnés en une seul colonne par couple d’attributs. La jointure naturelle est notée                  Généralement, R1 et R2 n’ont qu’un attribut en commun. Dans ce cas, une jointure naturelle est équivalente à une equi-jointure dans laquelle l’attribut de R1 et celui de R2 sont justement les deux attributs qui portent le même nom.</a:t>
            </a:r>
          </a:p>
          <a:p>
            <a:pPr>
              <a:buNone/>
            </a:pPr>
            <a:endParaRPr lang="fr-FR" sz="1800" dirty="0" smtClean="0"/>
          </a:p>
          <a:p>
            <a:endParaRPr lang="fr-FR" sz="1800" dirty="0"/>
          </a:p>
        </p:txBody>
      </p:sp>
      <p:pic>
        <p:nvPicPr>
          <p:cNvPr id="8194" name="Picture 2"/>
          <p:cNvPicPr>
            <a:picLocks noChangeAspect="1" noChangeArrowheads="1"/>
          </p:cNvPicPr>
          <p:nvPr/>
        </p:nvPicPr>
        <p:blipFill>
          <a:blip r:embed="rId2"/>
          <a:srcRect/>
          <a:stretch>
            <a:fillRect/>
          </a:stretch>
        </p:blipFill>
        <p:spPr bwMode="auto">
          <a:xfrm>
            <a:off x="3571868" y="2786058"/>
            <a:ext cx="714375" cy="209550"/>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1071538" y="3929066"/>
            <a:ext cx="6972300" cy="2286016"/>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Algèbre relationnelle</a:t>
            </a:r>
            <a:endParaRPr lang="fr-FR" dirty="0"/>
          </a:p>
        </p:txBody>
      </p:sp>
      <p:sp>
        <p:nvSpPr>
          <p:cNvPr id="3" name="Espace réservé du contenu 2"/>
          <p:cNvSpPr>
            <a:spLocks noGrp="1"/>
          </p:cNvSpPr>
          <p:nvPr>
            <p:ph idx="1"/>
          </p:nvPr>
        </p:nvSpPr>
        <p:spPr>
          <a:xfrm>
            <a:off x="457200" y="1331929"/>
            <a:ext cx="8229600" cy="4525963"/>
          </a:xfrm>
        </p:spPr>
        <p:txBody>
          <a:bodyPr>
            <a:normAutofit/>
          </a:bodyPr>
          <a:lstStyle/>
          <a:p>
            <a:r>
              <a:rPr lang="fr-FR" sz="1600" b="1" dirty="0" smtClean="0">
                <a:solidFill>
                  <a:srgbClr val="FF0000"/>
                </a:solidFill>
              </a:rPr>
              <a:t>-division- </a:t>
            </a:r>
            <a:r>
              <a:rPr lang="fr-FR" sz="1600" b="1" dirty="0" smtClean="0"/>
              <a:t>La division est une opération portant sur deux relations R1 et R2, telles </a:t>
            </a:r>
            <a:r>
              <a:rPr lang="fr-FR" sz="1600" dirty="0" smtClean="0"/>
              <a:t>que le schéma de R2 est strictement inclus dans celui de R1, qui génère une troisième relation regroupant toutes les parties d’occurrences de la relation R1 qui sont associées à toutes les occurrences de la relation R2 ; on la note</a:t>
            </a:r>
          </a:p>
          <a:p>
            <a:pPr>
              <a:buNone/>
            </a:pPr>
            <a:r>
              <a:rPr lang="fr-FR" sz="1600" dirty="0" smtClean="0">
                <a:sym typeface="Wingdings" pitchFamily="2" charset="2"/>
              </a:rPr>
              <a:t>   </a:t>
            </a:r>
            <a:r>
              <a:rPr lang="fr-FR" sz="1600" dirty="0" smtClean="0"/>
              <a:t>Autrement dit, la division de R1 par R2 (R1  R2) génère une relation qui regroupe tous les n-uplets qui, concaténés à chacun des n-uplets de R2, donne toujours un n-uplet de R1. La relation R2 ne peut pas être vide. Tous les attributs de R2 doivent être présents dans R1 et R1 doit posséder au moins un attribut de plus que R2 (inclusion stricte). Le résultat de la division est une nouvelle relation qui a tous les attributs de R1 sans aucun de ceux de R2. Si R1 est vide, la relation qui résulte de la division est vide.</a:t>
            </a:r>
          </a:p>
          <a:p>
            <a:pPr>
              <a:buNone/>
            </a:pPr>
            <a:endParaRPr lang="fr-FR" sz="1600" dirty="0" smtClean="0"/>
          </a:p>
          <a:p>
            <a:endParaRPr lang="fr-FR" sz="1600" dirty="0"/>
          </a:p>
        </p:txBody>
      </p:sp>
      <p:pic>
        <p:nvPicPr>
          <p:cNvPr id="9218" name="Picture 2"/>
          <p:cNvPicPr>
            <a:picLocks noChangeAspect="1" noChangeArrowheads="1"/>
          </p:cNvPicPr>
          <p:nvPr/>
        </p:nvPicPr>
        <p:blipFill>
          <a:blip r:embed="rId2"/>
          <a:srcRect/>
          <a:stretch>
            <a:fillRect/>
          </a:stretch>
        </p:blipFill>
        <p:spPr bwMode="auto">
          <a:xfrm>
            <a:off x="4362453" y="2143116"/>
            <a:ext cx="638175" cy="238125"/>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1000100" y="3857628"/>
            <a:ext cx="7248525" cy="283845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1142984"/>
            <a:ext cx="8858312" cy="4143404"/>
          </a:xfrm>
        </p:spPr>
        <p:txBody>
          <a:bodyPr>
            <a:normAutofit fontScale="92500" lnSpcReduction="10000"/>
          </a:bodyPr>
          <a:lstStyle/>
          <a:p>
            <a:pPr algn="ctr">
              <a:buNone/>
            </a:pPr>
            <a:r>
              <a:rPr lang="fr-FR" sz="9600" u="sng" dirty="0" smtClean="0">
                <a:solidFill>
                  <a:srgbClr val="FF0000"/>
                </a:solidFill>
              </a:rPr>
              <a:t>SQL</a:t>
            </a:r>
          </a:p>
          <a:p>
            <a:pPr algn="ctr">
              <a:buNone/>
            </a:pPr>
            <a:r>
              <a:rPr lang="fr-FR" sz="9600" dirty="0" smtClean="0">
                <a:solidFill>
                  <a:srgbClr val="FF0000"/>
                </a:solidFill>
              </a:rPr>
              <a:t>Stuctured Query Language</a:t>
            </a:r>
            <a:endParaRPr lang="fr-FR" sz="96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SQL</a:t>
            </a:r>
            <a:endParaRPr lang="fr-FR" dirty="0"/>
          </a:p>
        </p:txBody>
      </p:sp>
      <p:sp>
        <p:nvSpPr>
          <p:cNvPr id="3" name="Espace réservé du contenu 2"/>
          <p:cNvSpPr>
            <a:spLocks noGrp="1"/>
          </p:cNvSpPr>
          <p:nvPr>
            <p:ph idx="1"/>
          </p:nvPr>
        </p:nvSpPr>
        <p:spPr/>
        <p:txBody>
          <a:bodyPr>
            <a:normAutofit fontScale="70000" lnSpcReduction="20000"/>
          </a:bodyPr>
          <a:lstStyle/>
          <a:p>
            <a:pPr>
              <a:buNone/>
            </a:pPr>
            <a:endParaRPr lang="fr-FR" dirty="0" smtClean="0"/>
          </a:p>
          <a:p>
            <a:pPr>
              <a:buNone/>
            </a:pPr>
            <a:r>
              <a:rPr lang="fr-FR" dirty="0" smtClean="0"/>
              <a:t>Les instructions essentielles SQL se répartissent en trois familles fonctionnellement distinctes et trois formes d'utilisation </a:t>
            </a:r>
          </a:p>
          <a:p>
            <a:pPr>
              <a:buNone/>
            </a:pPr>
            <a:endParaRPr lang="fr-FR" dirty="0" smtClean="0"/>
          </a:p>
          <a:p>
            <a:pPr>
              <a:buNone/>
            </a:pPr>
            <a:endParaRPr lang="fr-FR" dirty="0" smtClean="0"/>
          </a:p>
          <a:p>
            <a:pPr>
              <a:buNone/>
            </a:pPr>
            <a:r>
              <a:rPr lang="fr-FR" dirty="0" smtClean="0"/>
              <a:t>Dans le SQL interactif, </a:t>
            </a:r>
            <a:r>
              <a:rPr lang="fr-FR" dirty="0" smtClean="0">
                <a:solidFill>
                  <a:srgbClr val="FF0000"/>
                </a:solidFill>
              </a:rPr>
              <a:t>le </a:t>
            </a:r>
            <a:r>
              <a:rPr lang="fr-FR" i="1" dirty="0" smtClean="0">
                <a:solidFill>
                  <a:srgbClr val="FF0000"/>
                </a:solidFill>
              </a:rPr>
              <a:t>LDD</a:t>
            </a:r>
            <a:r>
              <a:rPr lang="fr-FR" dirty="0" smtClean="0">
                <a:solidFill>
                  <a:srgbClr val="FF0000"/>
                </a:solidFill>
              </a:rPr>
              <a:t> (Langage de Définition de données) </a:t>
            </a:r>
            <a:r>
              <a:rPr lang="fr-FR" dirty="0" smtClean="0"/>
              <a:t>permet la description de la structure de la base (tables, vues, index, attributs, ...). Le dictionnaire contient à tout moment le descriptif complet de la structure de données. </a:t>
            </a:r>
            <a:r>
              <a:rPr lang="fr-FR" dirty="0" smtClean="0">
                <a:solidFill>
                  <a:srgbClr val="FF0000"/>
                </a:solidFill>
              </a:rPr>
              <a:t>Le </a:t>
            </a:r>
            <a:r>
              <a:rPr lang="fr-FR" i="1" dirty="0" smtClean="0">
                <a:solidFill>
                  <a:srgbClr val="FF0000"/>
                </a:solidFill>
              </a:rPr>
              <a:t>LMD</a:t>
            </a:r>
            <a:r>
              <a:rPr lang="fr-FR" dirty="0" smtClean="0">
                <a:solidFill>
                  <a:srgbClr val="FF0000"/>
                </a:solidFill>
              </a:rPr>
              <a:t> (Langage de Manipulation de Données)</a:t>
            </a:r>
            <a:r>
              <a:rPr lang="fr-FR" dirty="0" smtClean="0"/>
              <a:t> permet la manipulation des tables et des vues. </a:t>
            </a:r>
            <a:r>
              <a:rPr lang="fr-FR" dirty="0" smtClean="0">
                <a:solidFill>
                  <a:srgbClr val="FF0000"/>
                </a:solidFill>
              </a:rPr>
              <a:t>Le </a:t>
            </a:r>
            <a:r>
              <a:rPr lang="fr-FR" i="1" dirty="0" smtClean="0">
                <a:solidFill>
                  <a:srgbClr val="FF0000"/>
                </a:solidFill>
              </a:rPr>
              <a:t>LCD</a:t>
            </a:r>
            <a:r>
              <a:rPr lang="fr-FR" dirty="0" smtClean="0">
                <a:solidFill>
                  <a:srgbClr val="FF0000"/>
                </a:solidFill>
              </a:rPr>
              <a:t> (Langage de Contrôle des Données)</a:t>
            </a:r>
            <a:r>
              <a:rPr lang="fr-FR" dirty="0" smtClean="0"/>
              <a:t> contient les primitives de gestion des transactions et des privilèges d'accès aux données.</a:t>
            </a:r>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SQL</a:t>
            </a:r>
            <a:endParaRPr lang="fr-FR" dirty="0"/>
          </a:p>
        </p:txBody>
      </p:sp>
      <p:pic>
        <p:nvPicPr>
          <p:cNvPr id="1026" name="Picture 2"/>
          <p:cNvPicPr>
            <a:picLocks noChangeAspect="1" noChangeArrowheads="1"/>
          </p:cNvPicPr>
          <p:nvPr/>
        </p:nvPicPr>
        <p:blipFill>
          <a:blip r:embed="rId2"/>
          <a:srcRect/>
          <a:stretch>
            <a:fillRect/>
          </a:stretch>
        </p:blipFill>
        <p:spPr bwMode="auto">
          <a:xfrm>
            <a:off x="1285852" y="1928802"/>
            <a:ext cx="6357982" cy="3714776"/>
          </a:xfrm>
          <a:prstGeom prst="rect">
            <a:avLst/>
          </a:prstGeom>
          <a:noFill/>
          <a:ln w="9525">
            <a:noFill/>
            <a:miter lim="800000"/>
            <a:headEnd/>
            <a:tailEnd/>
          </a:ln>
          <a:effectLst/>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dirty="0" smtClean="0"/>
              <a:t>L’ordre </a:t>
            </a:r>
            <a:r>
              <a:rPr lang="fr-FR" dirty="0" smtClean="0">
                <a:solidFill>
                  <a:srgbClr val="FF0000"/>
                </a:solidFill>
              </a:rPr>
              <a:t>CREATE TABLE</a:t>
            </a:r>
            <a:r>
              <a:rPr lang="fr-FR" dirty="0" smtClean="0"/>
              <a:t> permet de créer une table en définissant le nom et le type de chacune des colonnes de la table.</a:t>
            </a:r>
          </a:p>
          <a:p>
            <a:pPr>
              <a:buNone/>
            </a:pPr>
            <a:endParaRPr lang="fr-FR" dirty="0" smtClean="0"/>
          </a:p>
          <a:p>
            <a:pPr>
              <a:buNone/>
            </a:pPr>
            <a:r>
              <a:rPr lang="fr-FR" dirty="0" smtClean="0"/>
              <a:t>CREATE TABLE nom_table</a:t>
            </a:r>
          </a:p>
          <a:p>
            <a:pPr>
              <a:buNone/>
            </a:pPr>
            <a:r>
              <a:rPr lang="fr-FR" dirty="0" smtClean="0"/>
              <a:t>( colonne1  type1,</a:t>
            </a:r>
          </a:p>
          <a:p>
            <a:pPr>
              <a:buNone/>
            </a:pPr>
            <a:r>
              <a:rPr lang="fr-FR" dirty="0" smtClean="0"/>
              <a:t>   colonne2  type2,</a:t>
            </a:r>
          </a:p>
          <a:p>
            <a:pPr>
              <a:buNone/>
            </a:pPr>
            <a:r>
              <a:rPr lang="fr-FR" dirty="0" smtClean="0"/>
              <a:t>   ..............   ........</a:t>
            </a:r>
          </a:p>
          <a:p>
            <a:pPr>
              <a:buNone/>
            </a:pPr>
            <a:r>
              <a:rPr lang="fr-FR" dirty="0" smtClean="0"/>
              <a:t>   .............    ......... );</a:t>
            </a: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lstStyle/>
          <a:p>
            <a:pPr>
              <a:buNone/>
            </a:pPr>
            <a:r>
              <a:rPr lang="fr-FR" u="sng" dirty="0" smtClean="0"/>
              <a:t>Exemple:</a:t>
            </a:r>
          </a:p>
          <a:p>
            <a:pPr>
              <a:buNone/>
            </a:pPr>
            <a:endParaRPr lang="fr-FR" dirty="0" smtClean="0"/>
          </a:p>
          <a:p>
            <a:pPr>
              <a:buNone/>
            </a:pPr>
            <a:r>
              <a:rPr lang="fr-FR" dirty="0" smtClean="0">
                <a:solidFill>
                  <a:srgbClr val="FF0000"/>
                </a:solidFill>
              </a:rPr>
              <a:t>CREATE TABLE </a:t>
            </a:r>
            <a:r>
              <a:rPr lang="fr-FR" dirty="0" smtClean="0"/>
              <a:t>produit</a:t>
            </a:r>
          </a:p>
          <a:p>
            <a:pPr>
              <a:buNone/>
            </a:pPr>
            <a:r>
              <a:rPr lang="fr-FR" dirty="0" smtClean="0"/>
              <a:t>( code  CHAR(10)  NOT NULL,</a:t>
            </a:r>
          </a:p>
          <a:p>
            <a:pPr>
              <a:buNone/>
            </a:pPr>
            <a:r>
              <a:rPr lang="fr-FR" dirty="0" smtClean="0"/>
              <a:t>   désignation  CHAR(10),</a:t>
            </a:r>
          </a:p>
          <a:p>
            <a:pPr>
              <a:buNone/>
            </a:pPr>
            <a:r>
              <a:rPr lang="fr-FR" dirty="0" smtClean="0"/>
              <a:t>   prix  NUMBER(9,2) );</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u="sng" dirty="0" smtClean="0">
                <a:solidFill>
                  <a:srgbClr val="FF0000"/>
                </a:solidFill>
              </a:rPr>
              <a:t>Définition des contraintes d’intégrité</a:t>
            </a:r>
          </a:p>
          <a:p>
            <a:pPr>
              <a:buNone/>
            </a:pPr>
            <a:r>
              <a:rPr lang="fr-FR" dirty="0" smtClean="0"/>
              <a:t>Dans la définition d’une table, on peut indiquer des contraintes d’intégrté portant sur une ou plusieurs colonnes. Les contraintes possibles sont:</a:t>
            </a:r>
          </a:p>
          <a:p>
            <a:pPr>
              <a:buNone/>
            </a:pPr>
            <a:r>
              <a:rPr lang="fr-FR" dirty="0" smtClean="0"/>
              <a:t>    </a:t>
            </a:r>
          </a:p>
          <a:p>
            <a:pPr>
              <a:buNone/>
            </a:pPr>
            <a:r>
              <a:rPr lang="fr-FR" dirty="0" smtClean="0"/>
              <a:t>UNIQUE, PRIMARY KEY, FOREIGN KEY...REFERENCES, CHECK</a:t>
            </a:r>
          </a:p>
          <a:p>
            <a:pPr>
              <a:buFont typeface="Wingdings"/>
              <a:buChar char="è"/>
            </a:pPr>
            <a:endParaRPr lang="fr-FR" dirty="0" smtClean="0">
              <a:sym typeface="Wingdings" pitchFamily="2" charset="2"/>
            </a:endParaRPr>
          </a:p>
          <a:p>
            <a:pPr>
              <a:buFont typeface="Wingdings"/>
              <a:buChar char="è"/>
            </a:pPr>
            <a:r>
              <a:rPr lang="fr-FR" dirty="0" smtClean="0">
                <a:sym typeface="Wingdings" pitchFamily="2" charset="2"/>
              </a:rPr>
              <a:t>Chaque contrainte peut être nommé (ce qui permettra de la désigner par un odre SQL).</a:t>
            </a:r>
          </a:p>
          <a:p>
            <a:pPr>
              <a:buNone/>
            </a:pPr>
            <a:endParaRPr lang="fr-FR" dirty="0" smtClean="0">
              <a:sym typeface="Wingdings" pitchFamily="2" charset="2"/>
            </a:endParaRPr>
          </a:p>
          <a:p>
            <a:pPr>
              <a:buNone/>
            </a:pPr>
            <a:r>
              <a:rPr lang="fr-FR" dirty="0" smtClean="0">
                <a:solidFill>
                  <a:srgbClr val="FF0000"/>
                </a:solidFill>
                <a:sym typeface="Wingdings" pitchFamily="2" charset="2"/>
              </a:rPr>
              <a:t>CONSTRAINT</a:t>
            </a:r>
            <a:r>
              <a:rPr lang="fr-FR" dirty="0" smtClean="0">
                <a:sym typeface="Wingdings" pitchFamily="2" charset="2"/>
              </a:rPr>
              <a:t>   nom_contrainte   contrainte </a:t>
            </a: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u="sng" dirty="0" smtClean="0">
                <a:solidFill>
                  <a:srgbClr val="FF0000"/>
                </a:solidFill>
              </a:rPr>
              <a:t>Type de contrainte</a:t>
            </a:r>
          </a:p>
          <a:p>
            <a:pPr>
              <a:buNone/>
            </a:pPr>
            <a:endParaRPr lang="fr-FR" dirty="0" smtClean="0"/>
          </a:p>
          <a:p>
            <a:pPr>
              <a:buNone/>
            </a:pPr>
            <a:r>
              <a:rPr lang="fr-FR" u="sng" dirty="0" smtClean="0">
                <a:solidFill>
                  <a:srgbClr val="FF0000"/>
                </a:solidFill>
              </a:rPr>
              <a:t>Sur une colonne: </a:t>
            </a:r>
            <a:r>
              <a:rPr lang="fr-FR" dirty="0" smtClean="0"/>
              <a:t>la contrainte porte sur une seule colonne. Elle suit la définition de la colonne  dans un ordre CREATE TABLE.</a:t>
            </a:r>
          </a:p>
          <a:p>
            <a:pPr>
              <a:buNone/>
            </a:pPr>
            <a:endParaRPr lang="fr-FR" dirty="0" smtClean="0"/>
          </a:p>
          <a:p>
            <a:pPr>
              <a:buNone/>
            </a:pPr>
            <a:r>
              <a:rPr lang="fr-FR" u="sng" dirty="0" smtClean="0">
                <a:solidFill>
                  <a:srgbClr val="FF0000"/>
                </a:solidFill>
              </a:rPr>
              <a:t>Sur une table: </a:t>
            </a:r>
            <a:r>
              <a:rPr lang="fr-FR" dirty="0" smtClean="0"/>
              <a:t>la contrainte porte sur une ou plusieurs colonne. Elle se place au même niveau que les définitions des colonnes dans un ordre CREATE TABLE.</a:t>
            </a: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a:bodyPr>
          <a:lstStyle/>
          <a:p>
            <a:pPr>
              <a:buNone/>
            </a:pPr>
            <a:r>
              <a:rPr lang="fr-FR" u="sng" dirty="0" smtClean="0">
                <a:solidFill>
                  <a:srgbClr val="FF0000"/>
                </a:solidFill>
              </a:rPr>
              <a:t>PRIMARY KEY</a:t>
            </a:r>
          </a:p>
          <a:p>
            <a:pPr>
              <a:buNone/>
            </a:pPr>
            <a:r>
              <a:rPr lang="fr-FR" dirty="0" smtClean="0"/>
              <a:t>Sur une table: PRIMARY KEY (col1, col2,....coln)</a:t>
            </a:r>
          </a:p>
          <a:p>
            <a:pPr>
              <a:buNone/>
            </a:pPr>
            <a:r>
              <a:rPr lang="fr-FR" dirty="0" smtClean="0"/>
              <a:t>Sur une colonne: Colonne PRIMARY KEY</a:t>
            </a:r>
          </a:p>
          <a:p>
            <a:pPr>
              <a:buNone/>
            </a:pPr>
            <a:endParaRPr lang="fr-FR" dirty="0" smtClean="0"/>
          </a:p>
          <a:p>
            <a:pPr>
              <a:buNone/>
            </a:pPr>
            <a:r>
              <a:rPr lang="fr-FR" sz="2600" dirty="0" smtClean="0">
                <a:solidFill>
                  <a:srgbClr val="FF0000"/>
                </a:solidFill>
              </a:rPr>
              <a:t>Create table </a:t>
            </a:r>
            <a:r>
              <a:rPr lang="fr-FR" sz="2600" dirty="0" smtClean="0"/>
              <a:t>departement</a:t>
            </a:r>
          </a:p>
          <a:p>
            <a:pPr>
              <a:buNone/>
            </a:pPr>
            <a:r>
              <a:rPr lang="fr-FR" sz="2600" dirty="0" smtClean="0"/>
              <a:t>( num_dep Number ,</a:t>
            </a:r>
          </a:p>
          <a:p>
            <a:pPr>
              <a:buNone/>
            </a:pPr>
            <a:r>
              <a:rPr lang="fr-FR" sz="2600" dirty="0" smtClean="0"/>
              <a:t>   num_siege Number ,</a:t>
            </a:r>
          </a:p>
          <a:p>
            <a:pPr>
              <a:buNone/>
            </a:pPr>
            <a:r>
              <a:rPr lang="fr-FR" sz="2600" dirty="0" smtClean="0"/>
              <a:t>   </a:t>
            </a:r>
            <a:r>
              <a:rPr lang="fr-FR" sz="2600" dirty="0" smtClean="0">
                <a:solidFill>
                  <a:srgbClr val="FF0000"/>
                </a:solidFill>
              </a:rPr>
              <a:t>constraint</a:t>
            </a:r>
            <a:r>
              <a:rPr lang="fr-FR" sz="2600" dirty="0" smtClean="0"/>
              <a:t> cle_pr  </a:t>
            </a:r>
            <a:r>
              <a:rPr lang="fr-FR" sz="2600" dirty="0" smtClean="0">
                <a:solidFill>
                  <a:srgbClr val="FF0000"/>
                </a:solidFill>
              </a:rPr>
              <a:t>PRIMARY KEY (</a:t>
            </a:r>
            <a:r>
              <a:rPr lang="fr-FR" sz="2600" dirty="0" smtClean="0"/>
              <a:t>num_dep, num_siege</a:t>
            </a:r>
            <a:r>
              <a:rPr lang="fr-FR" sz="2600" dirty="0" smtClean="0">
                <a:solidFill>
                  <a:srgbClr val="FF0000"/>
                </a:solidFill>
              </a:rPr>
              <a:t>) </a:t>
            </a:r>
            <a:r>
              <a:rPr lang="fr-FR" sz="2600"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a:bodyPr>
          <a:lstStyle/>
          <a:p>
            <a:pPr>
              <a:buNone/>
            </a:pPr>
            <a:r>
              <a:rPr lang="fr-FR" dirty="0" smtClean="0">
                <a:solidFill>
                  <a:srgbClr val="FF0000"/>
                </a:solidFill>
              </a:rPr>
              <a:t>CREATE TABLE</a:t>
            </a:r>
            <a:r>
              <a:rPr lang="fr-FR" dirty="0" smtClean="0"/>
              <a:t> etudiant</a:t>
            </a:r>
          </a:p>
          <a:p>
            <a:pPr>
              <a:buNone/>
            </a:pPr>
            <a:r>
              <a:rPr lang="fr-FR" dirty="0" smtClean="0"/>
              <a:t>( num_inscription  Number  </a:t>
            </a:r>
            <a:r>
              <a:rPr lang="fr-FR" dirty="0" smtClean="0">
                <a:solidFill>
                  <a:srgbClr val="FF0000"/>
                </a:solidFill>
              </a:rPr>
              <a:t>PRIMARY KEY</a:t>
            </a:r>
            <a:r>
              <a:rPr lang="fr-FR" dirty="0" smtClean="0"/>
              <a:t> ,</a:t>
            </a:r>
          </a:p>
          <a:p>
            <a:pPr>
              <a:buNone/>
            </a:pPr>
            <a:r>
              <a:rPr lang="fr-FR" dirty="0" smtClean="0"/>
              <a:t>   nom  Char(10)  ) ;</a:t>
            </a:r>
          </a:p>
          <a:p>
            <a:pPr>
              <a:buNone/>
            </a:pPr>
            <a:endParaRPr lang="fr-FR" dirty="0" smtClean="0"/>
          </a:p>
          <a:p>
            <a:pPr>
              <a:buNone/>
            </a:pPr>
            <a:r>
              <a:rPr lang="fr-FR" sz="2600" dirty="0" smtClean="0">
                <a:solidFill>
                  <a:srgbClr val="FF0000"/>
                </a:solidFill>
              </a:rPr>
              <a:t>CREATE TABLE </a:t>
            </a:r>
            <a:r>
              <a:rPr lang="fr-FR" sz="2600" dirty="0" smtClean="0"/>
              <a:t>etudiant</a:t>
            </a:r>
          </a:p>
          <a:p>
            <a:pPr>
              <a:buNone/>
            </a:pPr>
            <a:r>
              <a:rPr lang="fr-FR" sz="2600" dirty="0" smtClean="0"/>
              <a:t>( num_inscription Number </a:t>
            </a:r>
            <a:r>
              <a:rPr lang="fr-FR" sz="2600" dirty="0" smtClean="0">
                <a:solidFill>
                  <a:srgbClr val="FF0000"/>
                </a:solidFill>
              </a:rPr>
              <a:t>constraint</a:t>
            </a:r>
            <a:r>
              <a:rPr lang="fr-FR" sz="2600" dirty="0" smtClean="0"/>
              <a:t> pr_key </a:t>
            </a:r>
            <a:r>
              <a:rPr lang="fr-FR" sz="2600" dirty="0" smtClean="0">
                <a:solidFill>
                  <a:srgbClr val="FF0000"/>
                </a:solidFill>
              </a:rPr>
              <a:t>PRIMARY KEY </a:t>
            </a:r>
            <a:r>
              <a:rPr lang="fr-FR" sz="2600" dirty="0" smtClean="0"/>
              <a:t>,</a:t>
            </a:r>
          </a:p>
          <a:p>
            <a:pPr>
              <a:buNone/>
            </a:pPr>
            <a:r>
              <a:rPr lang="fr-FR" sz="2600" dirty="0" smtClean="0"/>
              <a:t>   nom  Char(10)  ) ;</a:t>
            </a:r>
            <a:endParaRPr lang="fr-FR" sz="26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0"/>
            <a:ext cx="4457700" cy="571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85000" lnSpcReduction="10000"/>
          </a:bodyPr>
          <a:lstStyle/>
          <a:p>
            <a:pPr>
              <a:buNone/>
            </a:pPr>
            <a:r>
              <a:rPr lang="fr-FR" u="sng" dirty="0" smtClean="0">
                <a:solidFill>
                  <a:srgbClr val="FF0000"/>
                </a:solidFill>
              </a:rPr>
              <a:t>UNIQUE</a:t>
            </a:r>
          </a:p>
          <a:p>
            <a:pPr>
              <a:buNone/>
            </a:pPr>
            <a:endParaRPr lang="fr-FR" dirty="0" smtClean="0"/>
          </a:p>
          <a:p>
            <a:pPr>
              <a:buNone/>
            </a:pPr>
            <a:r>
              <a:rPr lang="fr-FR" dirty="0" smtClean="0"/>
              <a:t>Interdit q’une colonne (ou la concaténation de plusieurs colonnes) contienne deux valeurs identiques.</a:t>
            </a:r>
          </a:p>
          <a:p>
            <a:pPr>
              <a:buNone/>
            </a:pPr>
            <a:endParaRPr lang="fr-FR" dirty="0" smtClean="0"/>
          </a:p>
          <a:p>
            <a:pPr>
              <a:buNone/>
            </a:pPr>
            <a:r>
              <a:rPr lang="fr-FR" dirty="0" smtClean="0"/>
              <a:t>Sur une table : UNIQUE (cole1, cole2,......)</a:t>
            </a:r>
          </a:p>
          <a:p>
            <a:pPr>
              <a:buNone/>
            </a:pPr>
            <a:r>
              <a:rPr lang="fr-FR" dirty="0" smtClean="0"/>
              <a:t>Sur une colonne : UNIQUE</a:t>
            </a:r>
          </a:p>
          <a:p>
            <a:pPr>
              <a:buNone/>
            </a:pPr>
            <a:endParaRPr lang="fr-FR" dirty="0" smtClean="0"/>
          </a:p>
          <a:p>
            <a:pPr>
              <a:buNone/>
            </a:pPr>
            <a:r>
              <a:rPr lang="fr-FR" u="sng" dirty="0" smtClean="0">
                <a:solidFill>
                  <a:srgbClr val="FF0000"/>
                </a:solidFill>
              </a:rPr>
              <a:t>Remarque: </a:t>
            </a:r>
            <a:r>
              <a:rPr lang="fr-FR" dirty="0" smtClean="0"/>
              <a:t>Quelle est la différence entre UNIQUE et PRIMARY KEY  ??!!</a:t>
            </a:r>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u="sng" dirty="0" smtClean="0">
                <a:solidFill>
                  <a:srgbClr val="FF0000"/>
                </a:solidFill>
              </a:rPr>
              <a:t>FOREIGN KEY </a:t>
            </a:r>
            <a:r>
              <a:rPr lang="fr-FR" sz="2800" u="sng" dirty="0" smtClean="0">
                <a:solidFill>
                  <a:srgbClr val="FF0000"/>
                </a:solidFill>
              </a:rPr>
              <a:t>(contrainte d’intégrité référentielle)</a:t>
            </a:r>
          </a:p>
          <a:p>
            <a:pPr>
              <a:buNone/>
            </a:pPr>
            <a:r>
              <a:rPr lang="fr-FR" sz="2800" dirty="0" smtClean="0"/>
              <a:t>Indique que la  colonne est clé étrangère qui fait rèfèrence à la colonne de la table rèfèrence.</a:t>
            </a:r>
          </a:p>
          <a:p>
            <a:pPr>
              <a:buNone/>
            </a:pPr>
            <a:endParaRPr lang="fr-FR" sz="2800" dirty="0" smtClean="0"/>
          </a:p>
          <a:p>
            <a:pPr>
              <a:buNone/>
            </a:pPr>
            <a:r>
              <a:rPr lang="fr-FR" sz="2800" dirty="0" smtClean="0">
                <a:sym typeface="Wingdings" pitchFamily="2" charset="2"/>
              </a:rPr>
              <a:t></a:t>
            </a:r>
            <a:r>
              <a:rPr lang="fr-FR" sz="2800" dirty="0" smtClean="0"/>
              <a:t>Si aucune colonne de la table référentielle n’est indiquée, c’est la clé primaire de la table référentielle qui est prise par défaut.</a:t>
            </a:r>
          </a:p>
          <a:p>
            <a:pPr>
              <a:buNone/>
            </a:pPr>
            <a:r>
              <a:rPr lang="fr-FR" sz="2800" u="sng" dirty="0" smtClean="0">
                <a:solidFill>
                  <a:srgbClr val="FF0000"/>
                </a:solidFill>
              </a:rPr>
              <a:t>Sur une table:</a:t>
            </a:r>
          </a:p>
          <a:p>
            <a:pPr>
              <a:buNone/>
            </a:pPr>
            <a:r>
              <a:rPr lang="fr-FR" sz="2800" dirty="0" smtClean="0"/>
              <a:t>FOREIGN KEY (col1, col2,....) REFERENCES table_ref (colr1, colr2,....)</a:t>
            </a:r>
          </a:p>
          <a:p>
            <a:pPr>
              <a:buNone/>
            </a:pPr>
            <a:endParaRPr lang="fr-FR" sz="2800" dirty="0" smtClean="0"/>
          </a:p>
          <a:p>
            <a:pPr>
              <a:buNone/>
            </a:pPr>
            <a:r>
              <a:rPr lang="fr-FR" sz="2800" u="sng" dirty="0" smtClean="0">
                <a:solidFill>
                  <a:srgbClr val="FF0000"/>
                </a:solidFill>
              </a:rPr>
              <a:t>Sur une colonne:</a:t>
            </a:r>
          </a:p>
          <a:p>
            <a:pPr>
              <a:buNone/>
            </a:pPr>
            <a:r>
              <a:rPr lang="fr-FR" sz="2800" dirty="0" smtClean="0"/>
              <a:t>REFERENCES table_ref ( colr1)</a:t>
            </a:r>
            <a:endParaRPr lang="fr-FR"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table</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solidFill>
                  <a:srgbClr val="FF0000"/>
                </a:solidFill>
              </a:rPr>
              <a:t>CHECK (condition)</a:t>
            </a:r>
          </a:p>
          <a:p>
            <a:pPr>
              <a:buNone/>
            </a:pPr>
            <a:r>
              <a:rPr lang="fr-FR" dirty="0" smtClean="0"/>
              <a:t>Cette contrainte permet de spécifier des conditions que la ou les colonnes devront vérifier :</a:t>
            </a:r>
          </a:p>
          <a:p>
            <a:pPr>
              <a:buNone/>
            </a:pPr>
            <a:endParaRPr lang="fr-FR" sz="2600" dirty="0" smtClean="0">
              <a:solidFill>
                <a:srgbClr val="FF0000"/>
              </a:solidFill>
            </a:endParaRPr>
          </a:p>
          <a:p>
            <a:pPr>
              <a:buNone/>
            </a:pPr>
            <a:endParaRPr lang="fr-FR" sz="2600" dirty="0" smtClean="0">
              <a:solidFill>
                <a:srgbClr val="FF0000"/>
              </a:solidFill>
            </a:endParaRPr>
          </a:p>
          <a:p>
            <a:pPr>
              <a:buNone/>
            </a:pPr>
            <a:r>
              <a:rPr lang="fr-FR" sz="2600" dirty="0" smtClean="0">
                <a:solidFill>
                  <a:srgbClr val="FF0000"/>
                </a:solidFill>
              </a:rPr>
              <a:t>CREATE TABLE</a:t>
            </a:r>
            <a:r>
              <a:rPr lang="fr-FR" sz="2600" dirty="0" smtClean="0"/>
              <a:t> personnel (</a:t>
            </a:r>
          </a:p>
          <a:p>
            <a:pPr>
              <a:buNone/>
            </a:pPr>
            <a:r>
              <a:rPr lang="fr-FR" sz="2600" dirty="0" smtClean="0"/>
              <a:t>   Num_per Number(5) constraint cle_pr </a:t>
            </a:r>
            <a:r>
              <a:rPr lang="fr-FR" sz="2600" dirty="0" smtClean="0">
                <a:solidFill>
                  <a:srgbClr val="FF0000"/>
                </a:solidFill>
              </a:rPr>
              <a:t>PRIMARY KEY</a:t>
            </a:r>
            <a:r>
              <a:rPr lang="fr-FR" sz="2600" dirty="0" smtClean="0"/>
              <a:t> ,</a:t>
            </a:r>
          </a:p>
          <a:p>
            <a:pPr>
              <a:buNone/>
            </a:pPr>
            <a:r>
              <a:rPr lang="fr-FR" sz="2600" dirty="0" smtClean="0"/>
              <a:t>   service Number (1) </a:t>
            </a:r>
            <a:r>
              <a:rPr lang="fr-FR" sz="2600" dirty="0" smtClean="0">
                <a:solidFill>
                  <a:srgbClr val="FF0000"/>
                </a:solidFill>
              </a:rPr>
              <a:t>constraint</a:t>
            </a:r>
            <a:r>
              <a:rPr lang="fr-FR" sz="2600" dirty="0" smtClean="0"/>
              <a:t> cle_etr </a:t>
            </a:r>
            <a:r>
              <a:rPr lang="fr-FR" sz="2600" dirty="0" smtClean="0">
                <a:solidFill>
                  <a:srgbClr val="FF0000"/>
                </a:solidFill>
              </a:rPr>
              <a:t>REFERENCES</a:t>
            </a:r>
            <a:r>
              <a:rPr lang="fr-FR" sz="2600" dirty="0" smtClean="0"/>
              <a:t>  t_service(num_service)</a:t>
            </a:r>
          </a:p>
          <a:p>
            <a:pPr>
              <a:buNone/>
            </a:pPr>
            <a:r>
              <a:rPr lang="fr-FR" sz="2600" dirty="0" smtClean="0">
                <a:solidFill>
                  <a:srgbClr val="FF0000"/>
                </a:solidFill>
              </a:rPr>
              <a:t>Constraint</a:t>
            </a:r>
            <a:r>
              <a:rPr lang="fr-FR" sz="2600" dirty="0" smtClean="0"/>
              <a:t> cnt_ch  </a:t>
            </a:r>
            <a:r>
              <a:rPr lang="fr-FR" sz="2600" dirty="0" smtClean="0">
                <a:solidFill>
                  <a:srgbClr val="FF0000"/>
                </a:solidFill>
              </a:rPr>
              <a:t>CHECK</a:t>
            </a:r>
            <a:r>
              <a:rPr lang="fr-FR" sz="2600" dirty="0" smtClean="0"/>
              <a:t> (service IN (1, 2, 4))  ) ;</a:t>
            </a:r>
          </a:p>
          <a:p>
            <a:pPr>
              <a:buNone/>
            </a:pPr>
            <a:endParaRPr lang="fr-FR" dirty="0" smtClean="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0"/>
            <a:ext cx="4457700" cy="5715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SQL</a:t>
            </a:r>
            <a:endParaRPr lang="fr-FR" dirty="0"/>
          </a:p>
        </p:txBody>
      </p:sp>
      <p:sp>
        <p:nvSpPr>
          <p:cNvPr id="3" name="Espace réservé du contenu 2"/>
          <p:cNvSpPr>
            <a:spLocks noGrp="1"/>
          </p:cNvSpPr>
          <p:nvPr>
            <p:ph idx="1"/>
          </p:nvPr>
        </p:nvSpPr>
        <p:spPr/>
        <p:txBody>
          <a:bodyPr/>
          <a:lstStyle/>
          <a:p>
            <a:r>
              <a:rPr lang="fr-FR" dirty="0" smtClean="0"/>
              <a:t>Différentes fonctions des instructions SQL </a:t>
            </a:r>
          </a:p>
          <a:p>
            <a:pPr>
              <a:buNone/>
            </a:pPr>
            <a:r>
              <a:rPr lang="fr-FR" dirty="0" smtClean="0">
                <a:solidFill>
                  <a:srgbClr val="FF0000"/>
                </a:solidFill>
              </a:rPr>
              <a:t>                                    SELECT</a:t>
            </a:r>
          </a:p>
          <a:p>
            <a:pPr>
              <a:buNone/>
            </a:pPr>
            <a:endParaRPr lang="fr-FR" dirty="0" smtClean="0">
              <a:solidFill>
                <a:srgbClr val="FF0000"/>
              </a:solidFill>
            </a:endParaRPr>
          </a:p>
          <a:p>
            <a:pPr>
              <a:buNone/>
            </a:pPr>
            <a:r>
              <a:rPr lang="fr-FR" dirty="0" smtClean="0">
                <a:solidFill>
                  <a:srgbClr val="FF0000"/>
                </a:solidFill>
              </a:rPr>
              <a:t>1 – Projection</a:t>
            </a:r>
          </a:p>
          <a:p>
            <a:pPr>
              <a:buNone/>
            </a:pPr>
            <a:r>
              <a:rPr lang="fr-FR" dirty="0" smtClean="0">
                <a:solidFill>
                  <a:srgbClr val="FF0000"/>
                </a:solidFill>
              </a:rPr>
              <a:t>2 – Sélection</a:t>
            </a:r>
          </a:p>
          <a:p>
            <a:pPr>
              <a:buNone/>
            </a:pPr>
            <a:r>
              <a:rPr lang="fr-FR" dirty="0" smtClean="0">
                <a:solidFill>
                  <a:srgbClr val="FF0000"/>
                </a:solidFill>
              </a:rPr>
              <a:t>3 – Jointure</a:t>
            </a:r>
          </a:p>
          <a:p>
            <a:pPr>
              <a:buNone/>
            </a:pPr>
            <a:endParaRPr lang="fr-FR"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normAutofit/>
          </a:bodyPr>
          <a:lstStyle/>
          <a:p>
            <a:r>
              <a:rPr lang="fr-FR" sz="1800" dirty="0" smtClean="0"/>
              <a:t>Ordre pour retrouver des informations stockés dans la base de données.</a:t>
            </a:r>
          </a:p>
          <a:p>
            <a:pPr>
              <a:buNone/>
            </a:pPr>
            <a:endParaRPr lang="fr-FR" sz="1800" dirty="0" smtClean="0"/>
          </a:p>
          <a:p>
            <a:pPr>
              <a:buNone/>
            </a:pPr>
            <a:r>
              <a:rPr lang="fr-FR" sz="2800" dirty="0" smtClean="0">
                <a:solidFill>
                  <a:srgbClr val="FF0000"/>
                </a:solidFill>
              </a:rPr>
              <a:t>SELECT</a:t>
            </a:r>
            <a:r>
              <a:rPr lang="fr-FR" sz="2800" dirty="0" smtClean="0"/>
              <a:t> exp1,exp2,...</a:t>
            </a:r>
          </a:p>
          <a:p>
            <a:pPr>
              <a:buNone/>
            </a:pPr>
            <a:r>
              <a:rPr lang="fr-FR" sz="2800" dirty="0" smtClean="0">
                <a:solidFill>
                  <a:srgbClr val="FF0000"/>
                </a:solidFill>
              </a:rPr>
              <a:t>From</a:t>
            </a:r>
            <a:r>
              <a:rPr lang="fr-FR" sz="2800" dirty="0" smtClean="0"/>
              <a:t> table</a:t>
            </a:r>
          </a:p>
          <a:p>
            <a:pPr>
              <a:buNone/>
            </a:pPr>
            <a:r>
              <a:rPr lang="fr-FR" sz="2800" dirty="0" smtClean="0">
                <a:solidFill>
                  <a:srgbClr val="FF0000"/>
                </a:solidFill>
              </a:rPr>
              <a:t>WHERE</a:t>
            </a:r>
            <a:r>
              <a:rPr lang="fr-FR" sz="2800" dirty="0" smtClean="0"/>
              <a:t> condition</a:t>
            </a:r>
          </a:p>
          <a:p>
            <a:pPr>
              <a:buNone/>
            </a:pPr>
            <a:endParaRPr lang="fr-FR" sz="1800" dirty="0" smtClean="0"/>
          </a:p>
          <a:p>
            <a:pPr>
              <a:buNone/>
            </a:pPr>
            <a:r>
              <a:rPr lang="fr-FR" sz="1800" dirty="0" smtClean="0"/>
              <a:t>Exp1, Exp2,... Est la liste des expressions (colonnes, constantes,...)</a:t>
            </a:r>
          </a:p>
          <a:p>
            <a:pPr>
              <a:buNone/>
            </a:pPr>
            <a:endParaRPr lang="fr-FR" sz="1800" dirty="0" smtClean="0"/>
          </a:p>
          <a:p>
            <a:pPr>
              <a:buNone/>
            </a:pPr>
            <a:endParaRPr lang="fr-FR" sz="1800" dirty="0" smtClean="0"/>
          </a:p>
          <a:p>
            <a:pPr>
              <a:buNone/>
            </a:pPr>
            <a:endParaRPr lang="fr-FR" sz="1800" dirty="0" smtClean="0"/>
          </a:p>
          <a:p>
            <a:pPr>
              <a:buNone/>
            </a:pPr>
            <a:r>
              <a:rPr lang="fr-FR" sz="1800" dirty="0" smtClean="0">
                <a:solidFill>
                  <a:srgbClr val="FF0000"/>
                </a:solidFill>
              </a:rPr>
              <a:t>(*)</a:t>
            </a:r>
            <a:r>
              <a:rPr lang="fr-FR" sz="1800" dirty="0" smtClean="0"/>
              <a:t> toutes les colonnes de la table sont sélectionnées.</a:t>
            </a:r>
            <a:endParaRPr lang="fr-FR"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lstStyle/>
          <a:p>
            <a:r>
              <a:rPr lang="fr-FR" dirty="0" smtClean="0"/>
              <a:t>Exemple</a:t>
            </a:r>
          </a:p>
          <a:p>
            <a:endParaRPr lang="fr-FR" dirty="0" smtClean="0"/>
          </a:p>
          <a:p>
            <a:pPr>
              <a:buNone/>
            </a:pPr>
            <a:r>
              <a:rPr lang="fr-FR" dirty="0" smtClean="0"/>
              <a:t>1 – </a:t>
            </a:r>
            <a:r>
              <a:rPr lang="fr-FR" dirty="0" smtClean="0">
                <a:solidFill>
                  <a:srgbClr val="FF0000"/>
                </a:solidFill>
              </a:rPr>
              <a:t>SELECT</a:t>
            </a:r>
            <a:r>
              <a:rPr lang="fr-FR" dirty="0" smtClean="0"/>
              <a:t>  *  </a:t>
            </a:r>
            <a:r>
              <a:rPr lang="fr-FR" dirty="0" smtClean="0">
                <a:solidFill>
                  <a:srgbClr val="FF0000"/>
                </a:solidFill>
              </a:rPr>
              <a:t>FROM</a:t>
            </a:r>
            <a:r>
              <a:rPr lang="fr-FR" dirty="0" smtClean="0"/>
              <a:t>  personnel;</a:t>
            </a:r>
          </a:p>
          <a:p>
            <a:pPr>
              <a:buNone/>
            </a:pPr>
            <a:endParaRPr lang="fr-FR" dirty="0" smtClean="0"/>
          </a:p>
          <a:p>
            <a:pPr>
              <a:buNone/>
            </a:pPr>
            <a:r>
              <a:rPr lang="fr-FR" dirty="0" smtClean="0"/>
              <a:t>2 – </a:t>
            </a:r>
            <a:r>
              <a:rPr lang="fr-FR" dirty="0" smtClean="0">
                <a:solidFill>
                  <a:srgbClr val="FF0000"/>
                </a:solidFill>
              </a:rPr>
              <a:t>SELECT</a:t>
            </a:r>
            <a:r>
              <a:rPr lang="fr-FR" dirty="0" smtClean="0"/>
              <a:t> num_empl, nom_empl </a:t>
            </a:r>
          </a:p>
          <a:p>
            <a:pPr>
              <a:buNone/>
            </a:pPr>
            <a:r>
              <a:rPr lang="fr-FR" dirty="0" smtClean="0"/>
              <a:t>      </a:t>
            </a:r>
            <a:r>
              <a:rPr lang="fr-FR" dirty="0" smtClean="0">
                <a:solidFill>
                  <a:srgbClr val="FF0000"/>
                </a:solidFill>
              </a:rPr>
              <a:t>FROM</a:t>
            </a:r>
            <a:r>
              <a:rPr lang="fr-FR" dirty="0" smtClean="0"/>
              <a:t> personnel </a:t>
            </a:r>
          </a:p>
          <a:p>
            <a:pPr>
              <a:buNone/>
            </a:pPr>
            <a:r>
              <a:rPr lang="fr-FR" dirty="0" smtClean="0"/>
              <a:t>      </a:t>
            </a:r>
            <a:r>
              <a:rPr lang="fr-FR" dirty="0" smtClean="0">
                <a:solidFill>
                  <a:srgbClr val="FF0000"/>
                </a:solidFill>
              </a:rPr>
              <a:t>WHERE</a:t>
            </a:r>
            <a:r>
              <a:rPr lang="fr-FR" dirty="0" smtClean="0"/>
              <a:t> dep_per= 1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normAutofit/>
          </a:bodyPr>
          <a:lstStyle/>
          <a:p>
            <a:pPr>
              <a:buNone/>
            </a:pPr>
            <a:r>
              <a:rPr lang="fr-FR" sz="2800" u="sng" dirty="0" smtClean="0"/>
              <a:t>Les Expressions</a:t>
            </a:r>
          </a:p>
          <a:p>
            <a:endParaRPr lang="fr-FR" sz="1800" dirty="0" smtClean="0"/>
          </a:p>
          <a:p>
            <a:r>
              <a:rPr lang="fr-FR" dirty="0" smtClean="0"/>
              <a:t>Les expressions SQL portent sur des colonnes, des constantes, des fonctions.</a:t>
            </a:r>
          </a:p>
          <a:p>
            <a:endParaRPr lang="fr-FR" dirty="0" smtClean="0"/>
          </a:p>
          <a:p>
            <a:r>
              <a:rPr lang="fr-FR" dirty="0" smtClean="0"/>
              <a:t>Opérations arithmétiques ( </a:t>
            </a:r>
            <a:r>
              <a:rPr lang="fr-FR" dirty="0" smtClean="0">
                <a:solidFill>
                  <a:srgbClr val="FF0000"/>
                </a:solidFill>
              </a:rPr>
              <a:t>+</a:t>
            </a:r>
            <a:r>
              <a:rPr lang="fr-FR" dirty="0" smtClean="0"/>
              <a:t> , </a:t>
            </a:r>
            <a:r>
              <a:rPr lang="fr-FR" dirty="0" smtClean="0">
                <a:solidFill>
                  <a:srgbClr val="FF0000"/>
                </a:solidFill>
              </a:rPr>
              <a:t>-</a:t>
            </a:r>
            <a:r>
              <a:rPr lang="fr-FR" dirty="0" smtClean="0"/>
              <a:t> , </a:t>
            </a:r>
            <a:r>
              <a:rPr lang="fr-FR" dirty="0" smtClean="0">
                <a:solidFill>
                  <a:srgbClr val="FF0000"/>
                </a:solidFill>
              </a:rPr>
              <a:t>*</a:t>
            </a:r>
            <a:r>
              <a:rPr lang="fr-FR" dirty="0" smtClean="0"/>
              <a:t> , </a:t>
            </a:r>
            <a:r>
              <a:rPr lang="fr-FR" dirty="0" smtClean="0">
                <a:solidFill>
                  <a:srgbClr val="FF0000"/>
                </a:solidFill>
              </a:rPr>
              <a:t>/</a:t>
            </a:r>
            <a:r>
              <a:rPr lang="fr-FR" dirty="0" smtClean="0"/>
              <a:t> )</a:t>
            </a:r>
          </a:p>
          <a:p>
            <a:r>
              <a:rPr lang="fr-FR" dirty="0" smtClean="0"/>
              <a:t>(  || )  : pour la concaténation des chaînes de caractères.</a:t>
            </a:r>
          </a:p>
          <a:p>
            <a:pPr>
              <a:buNone/>
            </a:pPr>
            <a:endParaRPr lang="fr-FR"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normAutofit/>
          </a:bodyPr>
          <a:lstStyle/>
          <a:p>
            <a:pPr>
              <a:buNone/>
            </a:pPr>
            <a:r>
              <a:rPr lang="fr-FR" u="sng" dirty="0" smtClean="0"/>
              <a:t>Les Expressions</a:t>
            </a:r>
          </a:p>
          <a:p>
            <a:r>
              <a:rPr lang="fr-FR" dirty="0" smtClean="0">
                <a:solidFill>
                  <a:srgbClr val="FF0000"/>
                </a:solidFill>
              </a:rPr>
              <a:t>De groupe </a:t>
            </a:r>
            <a:r>
              <a:rPr lang="fr-FR" dirty="0" smtClean="0"/>
              <a:t>: SUM, COUNT, MAX, MIN,..</a:t>
            </a:r>
          </a:p>
          <a:p>
            <a:r>
              <a:rPr lang="fr-FR" dirty="0" smtClean="0">
                <a:solidFill>
                  <a:srgbClr val="FF0000"/>
                </a:solidFill>
              </a:rPr>
              <a:t>Arithmétiques</a:t>
            </a:r>
            <a:r>
              <a:rPr lang="fr-FR" dirty="0" smtClean="0"/>
              <a:t> :NVL, SQRT, ABS, POWER,</a:t>
            </a:r>
          </a:p>
          <a:p>
            <a:r>
              <a:rPr lang="fr-FR" dirty="0" smtClean="0">
                <a:solidFill>
                  <a:srgbClr val="FF0000"/>
                </a:solidFill>
              </a:rPr>
              <a:t>De date </a:t>
            </a:r>
            <a:r>
              <a:rPr lang="fr-FR" dirty="0" smtClean="0"/>
              <a:t>: ADD_MONTHS, MONTHS_BETWEEN.</a:t>
            </a:r>
          </a:p>
          <a:p>
            <a:endParaRPr lang="fr-FR" dirty="0" smtClean="0"/>
          </a:p>
          <a:p>
            <a:pPr>
              <a:buNone/>
            </a:pPr>
            <a:r>
              <a:rPr lang="fr-FR" dirty="0" smtClean="0"/>
              <a:t>NVL(exp1, exp2) : prend la valeur exp1, sauf si exp1 a la valeur NULL, NVL prend la valeur exp2.</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                           </a:t>
            </a:r>
            <a:r>
              <a:rPr lang="fr-FR" sz="6000" dirty="0" smtClean="0"/>
              <a:t> *   /   +   -  </a:t>
            </a:r>
          </a:p>
          <a:p>
            <a:pPr>
              <a:buNone/>
            </a:pPr>
            <a:r>
              <a:rPr lang="fr-FR" sz="2800" dirty="0" smtClean="0">
                <a:sym typeface="Wingdings" pitchFamily="2" charset="2"/>
              </a:rPr>
              <a:t></a:t>
            </a:r>
            <a:r>
              <a:rPr lang="fr-FR" sz="2800" dirty="0" smtClean="0"/>
              <a:t>La multiplication et la division ont priorité sur l’addition et la soustraction.</a:t>
            </a:r>
          </a:p>
          <a:p>
            <a:pPr>
              <a:buNone/>
            </a:pPr>
            <a:endParaRPr lang="fr-FR" sz="2800" dirty="0" smtClean="0">
              <a:sym typeface="Wingdings" pitchFamily="2" charset="2"/>
            </a:endParaRPr>
          </a:p>
          <a:p>
            <a:pPr>
              <a:buNone/>
            </a:pPr>
            <a:r>
              <a:rPr lang="fr-FR" sz="2800" dirty="0" smtClean="0">
                <a:sym typeface="Wingdings" pitchFamily="2" charset="2"/>
              </a:rPr>
              <a:t></a:t>
            </a:r>
            <a:r>
              <a:rPr lang="fr-FR" sz="2800" dirty="0" smtClean="0"/>
              <a:t>Les opérateurs de niveau de priorité identique sont évalués de gauche à droite.</a:t>
            </a:r>
          </a:p>
          <a:p>
            <a:pPr>
              <a:buNone/>
            </a:pPr>
            <a:endParaRPr lang="fr-FR" sz="2800" dirty="0" smtClean="0">
              <a:sym typeface="Wingdings" pitchFamily="2" charset="2"/>
            </a:endParaRPr>
          </a:p>
          <a:p>
            <a:pPr>
              <a:buNone/>
            </a:pPr>
            <a:r>
              <a:rPr lang="fr-FR" sz="2800" dirty="0" smtClean="0">
                <a:sym typeface="Wingdings" pitchFamily="2" charset="2"/>
              </a:rPr>
              <a:t></a:t>
            </a:r>
            <a:r>
              <a:rPr lang="fr-FR" sz="2800" dirty="0" smtClean="0"/>
              <a:t>Les parenthèses permettent de forcer la priorité d’évaluation et de clarifier les instructions.</a:t>
            </a:r>
            <a:endParaRPr lang="fr-FR"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Sélection</a:t>
            </a:r>
            <a:endParaRPr lang="fr-FR" dirty="0"/>
          </a:p>
        </p:txBody>
      </p:sp>
      <p:sp>
        <p:nvSpPr>
          <p:cNvPr id="3" name="Espace réservé du contenu 2"/>
          <p:cNvSpPr>
            <a:spLocks noGrp="1"/>
          </p:cNvSpPr>
          <p:nvPr>
            <p:ph idx="1"/>
          </p:nvPr>
        </p:nvSpPr>
        <p:spPr/>
        <p:txBody>
          <a:bodyPr>
            <a:normAutofit fontScale="85000" lnSpcReduction="10000"/>
          </a:bodyPr>
          <a:lstStyle/>
          <a:p>
            <a:pPr>
              <a:buNone/>
            </a:pPr>
            <a:r>
              <a:rPr lang="fr-FR" u="sng" dirty="0" smtClean="0">
                <a:solidFill>
                  <a:srgbClr val="FF0000"/>
                </a:solidFill>
              </a:rPr>
              <a:t>Définir un alias de colonne</a:t>
            </a:r>
          </a:p>
          <a:p>
            <a:endParaRPr lang="fr-FR" dirty="0" smtClean="0"/>
          </a:p>
          <a:p>
            <a:r>
              <a:rPr lang="fr-FR" dirty="0" smtClean="0"/>
              <a:t>Renomme un en-tête de colonne,</a:t>
            </a:r>
          </a:p>
          <a:p>
            <a:r>
              <a:rPr lang="fr-FR" dirty="0" smtClean="0"/>
              <a:t>Est utile dans les calculs,</a:t>
            </a:r>
          </a:p>
          <a:p>
            <a:r>
              <a:rPr lang="fr-FR" dirty="0" smtClean="0"/>
              <a:t>Suit le nom de la colonne (le mot-clé AS facultatif peut être placé entre le nom de la colonne et l’alias),</a:t>
            </a:r>
          </a:p>
          <a:p>
            <a:r>
              <a:rPr lang="fr-FR" dirty="0" smtClean="0"/>
              <a:t>Doit  obligatoirement être placé entre guillemets s’il contient des espaces ou des caractères spèciaux, ou bien si les majiscules/minuscules doivent être respectées.</a:t>
            </a: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lstStyle/>
          <a:p>
            <a:r>
              <a:rPr lang="fr-FR" dirty="0" smtClean="0"/>
              <a:t>Modification des informations contenus dans la base de données :</a:t>
            </a:r>
          </a:p>
          <a:p>
            <a:endParaRPr lang="fr-FR" dirty="0" smtClean="0"/>
          </a:p>
          <a:p>
            <a:pPr>
              <a:buNone/>
            </a:pPr>
            <a:r>
              <a:rPr lang="fr-FR" dirty="0" smtClean="0"/>
              <a:t>Trois commandes SQL :</a:t>
            </a:r>
          </a:p>
          <a:p>
            <a:r>
              <a:rPr lang="fr-FR" dirty="0" smtClean="0">
                <a:solidFill>
                  <a:srgbClr val="FF0000"/>
                </a:solidFill>
              </a:rPr>
              <a:t>INSERT</a:t>
            </a:r>
            <a:r>
              <a:rPr lang="fr-FR" dirty="0" smtClean="0"/>
              <a:t>     :  Ajout de lignes</a:t>
            </a:r>
          </a:p>
          <a:p>
            <a:r>
              <a:rPr lang="fr-FR" dirty="0" smtClean="0">
                <a:solidFill>
                  <a:srgbClr val="FF0000"/>
                </a:solidFill>
              </a:rPr>
              <a:t>UPDATE</a:t>
            </a:r>
            <a:r>
              <a:rPr lang="fr-FR" dirty="0" smtClean="0"/>
              <a:t>    : Mise à jour de lignes</a:t>
            </a:r>
          </a:p>
          <a:p>
            <a:r>
              <a:rPr lang="fr-FR" dirty="0" smtClean="0">
                <a:solidFill>
                  <a:srgbClr val="FF0000"/>
                </a:solidFill>
              </a:rPr>
              <a:t>DELETE</a:t>
            </a:r>
            <a:r>
              <a:rPr lang="fr-FR" dirty="0" smtClean="0"/>
              <a:t>     : Suppression de lignes</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u="sng" dirty="0" smtClean="0"/>
              <a:t>INSERT :</a:t>
            </a:r>
          </a:p>
          <a:p>
            <a:pPr>
              <a:buNone/>
            </a:pPr>
            <a:r>
              <a:rPr lang="fr-FR" dirty="0" smtClean="0"/>
              <a:t>      </a:t>
            </a:r>
            <a:r>
              <a:rPr lang="fr-FR" dirty="0" smtClean="0">
                <a:solidFill>
                  <a:srgbClr val="FF0000"/>
                </a:solidFill>
              </a:rPr>
              <a:t>INSERT INTO</a:t>
            </a:r>
            <a:r>
              <a:rPr lang="fr-FR" dirty="0" smtClean="0"/>
              <a:t>  table (col1,.......,coln)</a:t>
            </a:r>
          </a:p>
          <a:p>
            <a:pPr>
              <a:buNone/>
            </a:pPr>
            <a:r>
              <a:rPr lang="fr-FR" dirty="0" smtClean="0"/>
              <a:t>      </a:t>
            </a:r>
            <a:r>
              <a:rPr lang="fr-FR" dirty="0" smtClean="0">
                <a:solidFill>
                  <a:srgbClr val="FF0000"/>
                </a:solidFill>
              </a:rPr>
              <a:t>VALUES</a:t>
            </a:r>
            <a:r>
              <a:rPr lang="fr-FR" dirty="0" smtClean="0"/>
              <a:t>  (val1,.........,valn);</a:t>
            </a:r>
          </a:p>
          <a:p>
            <a:pPr>
              <a:buNone/>
            </a:pPr>
            <a:r>
              <a:rPr lang="fr-FR" dirty="0" smtClean="0"/>
              <a:t>OU</a:t>
            </a:r>
          </a:p>
          <a:p>
            <a:pPr>
              <a:buNone/>
            </a:pPr>
            <a:r>
              <a:rPr lang="fr-FR" dirty="0" smtClean="0"/>
              <a:t>       </a:t>
            </a:r>
            <a:r>
              <a:rPr lang="fr-FR" dirty="0" smtClean="0">
                <a:solidFill>
                  <a:srgbClr val="FF0000"/>
                </a:solidFill>
              </a:rPr>
              <a:t>INSERT INTO</a:t>
            </a:r>
            <a:r>
              <a:rPr lang="fr-FR" dirty="0" smtClean="0"/>
              <a:t> table (col1,.........,coln)</a:t>
            </a:r>
          </a:p>
          <a:p>
            <a:pPr>
              <a:buNone/>
            </a:pPr>
            <a:r>
              <a:rPr lang="fr-FR" dirty="0" smtClean="0"/>
              <a:t>       </a:t>
            </a:r>
            <a:r>
              <a:rPr lang="fr-FR" dirty="0" smtClean="0">
                <a:solidFill>
                  <a:srgbClr val="FF0000"/>
                </a:solidFill>
              </a:rPr>
              <a:t>SELECT</a:t>
            </a:r>
            <a:r>
              <a:rPr lang="fr-FR" dirty="0" smtClean="0"/>
              <a:t>..............</a:t>
            </a:r>
          </a:p>
          <a:p>
            <a:pPr>
              <a:buNone/>
            </a:pPr>
            <a:endParaRPr lang="fr-FR" dirty="0" smtClean="0">
              <a:sym typeface="Wingdings" pitchFamily="2" charset="2"/>
            </a:endParaRPr>
          </a:p>
          <a:p>
            <a:pPr>
              <a:buNone/>
            </a:pPr>
            <a:r>
              <a:rPr lang="fr-FR" dirty="0" smtClean="0">
                <a:sym typeface="Wingdings" pitchFamily="2" charset="2"/>
              </a:rPr>
              <a:t> </a:t>
            </a:r>
            <a:r>
              <a:rPr lang="fr-FR" dirty="0" smtClean="0"/>
              <a:t>Les colonnes ne figurant pas dans la liste </a:t>
            </a:r>
          </a:p>
          <a:p>
            <a:pPr>
              <a:buNone/>
            </a:pPr>
            <a:r>
              <a:rPr lang="fr-FR" dirty="0" smtClean="0"/>
              <a:t>      auront la valeur NULL.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lstStyle/>
          <a:p>
            <a:pPr>
              <a:buNone/>
            </a:pPr>
            <a:r>
              <a:rPr lang="fr-FR" u="sng" dirty="0" smtClean="0"/>
              <a:t>Exemple :</a:t>
            </a:r>
          </a:p>
          <a:p>
            <a:endParaRPr lang="fr-FR" dirty="0" smtClean="0"/>
          </a:p>
          <a:p>
            <a:pPr>
              <a:buNone/>
            </a:pPr>
            <a:r>
              <a:rPr lang="fr-FR" dirty="0" smtClean="0">
                <a:solidFill>
                  <a:srgbClr val="FF0000"/>
                </a:solidFill>
              </a:rPr>
              <a:t>INSERT INTO</a:t>
            </a:r>
            <a:r>
              <a:rPr lang="fr-FR" dirty="0" smtClean="0"/>
              <a:t> t_participation ( num_p, nbr_j )</a:t>
            </a:r>
          </a:p>
          <a:p>
            <a:pPr>
              <a:buNone/>
            </a:pPr>
            <a:r>
              <a:rPr lang="fr-FR" dirty="0" smtClean="0"/>
              <a:t>(  </a:t>
            </a:r>
            <a:r>
              <a:rPr lang="fr-FR" dirty="0" smtClean="0">
                <a:solidFill>
                  <a:srgbClr val="FF0000"/>
                </a:solidFill>
              </a:rPr>
              <a:t>SELECT</a:t>
            </a:r>
            <a:r>
              <a:rPr lang="fr-FR" dirty="0" smtClean="0"/>
              <a:t> num_inscription, 10</a:t>
            </a:r>
          </a:p>
          <a:p>
            <a:pPr>
              <a:buNone/>
            </a:pPr>
            <a:r>
              <a:rPr lang="fr-FR" dirty="0" smtClean="0"/>
              <a:t>    </a:t>
            </a:r>
            <a:r>
              <a:rPr lang="fr-FR" dirty="0" smtClean="0">
                <a:solidFill>
                  <a:srgbClr val="FF0000"/>
                </a:solidFill>
              </a:rPr>
              <a:t>FROM</a:t>
            </a:r>
            <a:r>
              <a:rPr lang="fr-FR" dirty="0" smtClean="0"/>
              <a:t> t_etudiant</a:t>
            </a:r>
          </a:p>
          <a:p>
            <a:pPr>
              <a:buNone/>
            </a:pPr>
            <a:r>
              <a:rPr lang="fr-FR" dirty="0" smtClean="0"/>
              <a:t>    </a:t>
            </a:r>
            <a:r>
              <a:rPr lang="fr-FR" dirty="0" smtClean="0">
                <a:solidFill>
                  <a:srgbClr val="FF0000"/>
                </a:solidFill>
              </a:rPr>
              <a:t>WHERE</a:t>
            </a:r>
            <a:r>
              <a:rPr lang="fr-FR" dirty="0" smtClean="0"/>
              <a:t>  nom= ‘PAUL’ );</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u="sng" dirty="0" smtClean="0"/>
              <a:t>UPDATE:</a:t>
            </a:r>
          </a:p>
          <a:p>
            <a:pPr>
              <a:buNone/>
            </a:pPr>
            <a:endParaRPr lang="fr-FR" dirty="0" smtClean="0"/>
          </a:p>
          <a:p>
            <a:pPr>
              <a:buNone/>
            </a:pPr>
            <a:r>
              <a:rPr lang="fr-FR" dirty="0" smtClean="0">
                <a:solidFill>
                  <a:srgbClr val="FF0000"/>
                </a:solidFill>
              </a:rPr>
              <a:t>          UPDATE</a:t>
            </a:r>
            <a:r>
              <a:rPr lang="fr-FR" dirty="0" smtClean="0"/>
              <a:t> table</a:t>
            </a:r>
          </a:p>
          <a:p>
            <a:pPr>
              <a:buNone/>
            </a:pPr>
            <a:r>
              <a:rPr lang="fr-FR" dirty="0" smtClean="0">
                <a:solidFill>
                  <a:srgbClr val="FF0000"/>
                </a:solidFill>
              </a:rPr>
              <a:t>          SET</a:t>
            </a:r>
            <a:r>
              <a:rPr lang="fr-FR" dirty="0" smtClean="0"/>
              <a:t> col1 = exp1,  col2 = exp2,...</a:t>
            </a:r>
          </a:p>
          <a:p>
            <a:pPr>
              <a:buNone/>
            </a:pPr>
            <a:r>
              <a:rPr lang="fr-FR" dirty="0" smtClean="0">
                <a:solidFill>
                  <a:srgbClr val="FF0000"/>
                </a:solidFill>
              </a:rPr>
              <a:t>          WHERE</a:t>
            </a:r>
            <a:r>
              <a:rPr lang="fr-FR" dirty="0" smtClean="0"/>
              <a:t> condition ;</a:t>
            </a:r>
          </a:p>
          <a:p>
            <a:pPr>
              <a:buNone/>
            </a:pPr>
            <a:r>
              <a:rPr lang="fr-FR" dirty="0" smtClean="0"/>
              <a:t>OU</a:t>
            </a:r>
          </a:p>
          <a:p>
            <a:pPr>
              <a:buNone/>
            </a:pPr>
            <a:endParaRPr lang="fr-FR" dirty="0" smtClean="0">
              <a:solidFill>
                <a:srgbClr val="FF0000"/>
              </a:solidFill>
            </a:endParaRPr>
          </a:p>
          <a:p>
            <a:pPr>
              <a:buNone/>
            </a:pPr>
            <a:r>
              <a:rPr lang="fr-FR" dirty="0" smtClean="0">
                <a:solidFill>
                  <a:srgbClr val="FF0000"/>
                </a:solidFill>
              </a:rPr>
              <a:t>          UPDATE</a:t>
            </a:r>
            <a:r>
              <a:rPr lang="fr-FR" dirty="0" smtClean="0"/>
              <a:t> table</a:t>
            </a:r>
          </a:p>
          <a:p>
            <a:pPr>
              <a:buNone/>
            </a:pPr>
            <a:r>
              <a:rPr lang="fr-FR" dirty="0" smtClean="0">
                <a:solidFill>
                  <a:srgbClr val="FF0000"/>
                </a:solidFill>
              </a:rPr>
              <a:t>          SET</a:t>
            </a:r>
            <a:r>
              <a:rPr lang="fr-FR" dirty="0" smtClean="0"/>
              <a:t> (col1, col2,...) = (</a:t>
            </a:r>
            <a:r>
              <a:rPr lang="fr-FR" dirty="0" smtClean="0">
                <a:solidFill>
                  <a:srgbClr val="FF0000"/>
                </a:solidFill>
              </a:rPr>
              <a:t>SELECT</a:t>
            </a:r>
            <a:r>
              <a:rPr lang="fr-FR" dirty="0" smtClean="0"/>
              <a:t> .....)</a:t>
            </a:r>
          </a:p>
          <a:p>
            <a:pPr>
              <a:buNone/>
            </a:pPr>
            <a:r>
              <a:rPr lang="fr-FR" dirty="0" smtClean="0">
                <a:solidFill>
                  <a:srgbClr val="FF0000"/>
                </a:solidFill>
              </a:rPr>
              <a:t>          WHERE</a:t>
            </a:r>
            <a:r>
              <a:rPr lang="fr-FR" dirty="0" smtClean="0"/>
              <a:t> condition ;</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lstStyle/>
          <a:p>
            <a:pPr>
              <a:buNone/>
            </a:pPr>
            <a:r>
              <a:rPr lang="fr-FR" u="sng" dirty="0" smtClean="0"/>
              <a:t>Exemple:</a:t>
            </a:r>
          </a:p>
          <a:p>
            <a:pPr>
              <a:buNone/>
            </a:pPr>
            <a:endParaRPr lang="fr-FR" dirty="0" smtClean="0"/>
          </a:p>
          <a:p>
            <a:pPr>
              <a:buNone/>
            </a:pPr>
            <a:r>
              <a:rPr lang="fr-FR" dirty="0" smtClean="0"/>
              <a:t>Augmenter de 10% une valeur </a:t>
            </a:r>
          </a:p>
          <a:p>
            <a:pPr>
              <a:buNone/>
            </a:pPr>
            <a:endParaRPr lang="fr-FR" dirty="0" smtClean="0"/>
          </a:p>
          <a:p>
            <a:pPr>
              <a:buNone/>
            </a:pPr>
            <a:r>
              <a:rPr lang="fr-FR" dirty="0" smtClean="0">
                <a:solidFill>
                  <a:srgbClr val="FF0000"/>
                </a:solidFill>
              </a:rPr>
              <a:t>			UPDATE</a:t>
            </a:r>
            <a:r>
              <a:rPr lang="fr-FR" dirty="0" smtClean="0"/>
              <a:t> t_representant</a:t>
            </a:r>
          </a:p>
          <a:p>
            <a:pPr>
              <a:buNone/>
            </a:pPr>
            <a:r>
              <a:rPr lang="fr-FR" dirty="0" smtClean="0">
                <a:solidFill>
                  <a:srgbClr val="FF0000"/>
                </a:solidFill>
              </a:rPr>
              <a:t>			SET</a:t>
            </a:r>
            <a:r>
              <a:rPr lang="fr-FR" dirty="0" smtClean="0"/>
              <a:t>    sal = sal * 1,1 </a:t>
            </a:r>
          </a:p>
          <a:p>
            <a:pPr>
              <a:buNone/>
            </a:pPr>
            <a:r>
              <a:rPr lang="fr-FR" dirty="0" smtClean="0">
                <a:solidFill>
                  <a:srgbClr val="FF0000"/>
                </a:solidFill>
              </a:rPr>
              <a:t>			WHERE</a:t>
            </a:r>
            <a:r>
              <a:rPr lang="fr-FR" dirty="0" smtClean="0"/>
              <a:t> nom = ‘PAUL’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données</a:t>
            </a:r>
            <a:endParaRPr lang="fr-FR" dirty="0"/>
          </a:p>
        </p:txBody>
      </p:sp>
      <p:sp>
        <p:nvSpPr>
          <p:cNvPr id="3" name="Espace réservé du contenu 2"/>
          <p:cNvSpPr>
            <a:spLocks noGrp="1"/>
          </p:cNvSpPr>
          <p:nvPr>
            <p:ph idx="1"/>
          </p:nvPr>
        </p:nvSpPr>
        <p:spPr/>
        <p:txBody>
          <a:bodyPr>
            <a:normAutofit fontScale="92500"/>
          </a:bodyPr>
          <a:lstStyle/>
          <a:p>
            <a:pPr>
              <a:buNone/>
            </a:pPr>
            <a:r>
              <a:rPr lang="fr-FR" u="sng" dirty="0" smtClean="0"/>
              <a:t>Suppression</a:t>
            </a:r>
          </a:p>
          <a:p>
            <a:pPr>
              <a:buNone/>
            </a:pPr>
            <a:endParaRPr lang="fr-FR" dirty="0" smtClean="0"/>
          </a:p>
          <a:p>
            <a:pPr>
              <a:buNone/>
            </a:pPr>
            <a:r>
              <a:rPr lang="fr-FR" dirty="0" smtClean="0">
                <a:solidFill>
                  <a:srgbClr val="FF0000"/>
                </a:solidFill>
              </a:rPr>
              <a:t>DELETE   FROM</a:t>
            </a:r>
            <a:r>
              <a:rPr lang="fr-FR" dirty="0" smtClean="0"/>
              <a:t>  table</a:t>
            </a:r>
          </a:p>
          <a:p>
            <a:pPr>
              <a:buNone/>
            </a:pPr>
            <a:r>
              <a:rPr lang="fr-FR" dirty="0" smtClean="0">
                <a:solidFill>
                  <a:srgbClr val="FF0000"/>
                </a:solidFill>
              </a:rPr>
              <a:t>WHERE</a:t>
            </a:r>
            <a:r>
              <a:rPr lang="fr-FR" dirty="0" smtClean="0"/>
              <a:t>   condition ;</a:t>
            </a:r>
          </a:p>
          <a:p>
            <a:pPr>
              <a:buNone/>
            </a:pPr>
            <a:endParaRPr lang="fr-FR" dirty="0" smtClean="0"/>
          </a:p>
          <a:p>
            <a:pPr>
              <a:buNone/>
            </a:pPr>
            <a:r>
              <a:rPr lang="fr-FR" dirty="0" smtClean="0">
                <a:sym typeface="Wingdings" pitchFamily="2" charset="2"/>
              </a:rPr>
              <a:t> La clause </a:t>
            </a:r>
            <a:r>
              <a:rPr lang="fr-FR" u="sng" dirty="0" smtClean="0">
                <a:solidFill>
                  <a:srgbClr val="FF0000"/>
                </a:solidFill>
                <a:sym typeface="Wingdings" pitchFamily="2" charset="2"/>
              </a:rPr>
              <a:t>WHERE</a:t>
            </a:r>
            <a:r>
              <a:rPr lang="fr-FR" dirty="0" smtClean="0">
                <a:solidFill>
                  <a:srgbClr val="FF0000"/>
                </a:solidFill>
                <a:sym typeface="Wingdings" pitchFamily="2" charset="2"/>
              </a:rPr>
              <a:t> </a:t>
            </a:r>
            <a:r>
              <a:rPr lang="fr-FR" dirty="0" smtClean="0">
                <a:sym typeface="Wingdings" pitchFamily="2" charset="2"/>
              </a:rPr>
              <a:t>indique quelles lignes doivent être supprimées. Si elle n’est pas précisée, toutes les lignes de la table sont supprimées.</a:t>
            </a:r>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u="sng" dirty="0" smtClean="0"/>
              <a:t>Sélection de colonnes ou projection :</a:t>
            </a:r>
          </a:p>
          <a:p>
            <a:r>
              <a:rPr lang="fr-FR" dirty="0" smtClean="0"/>
              <a:t>La clause </a:t>
            </a:r>
            <a:r>
              <a:rPr lang="fr-FR" dirty="0" smtClean="0">
                <a:solidFill>
                  <a:srgbClr val="FF0000"/>
                </a:solidFill>
              </a:rPr>
              <a:t>DISTINCT</a:t>
            </a:r>
            <a:r>
              <a:rPr lang="fr-FR" dirty="0" smtClean="0"/>
              <a:t> ajoutée derrière la commande </a:t>
            </a:r>
            <a:r>
              <a:rPr lang="fr-FR" dirty="0" smtClean="0">
                <a:solidFill>
                  <a:srgbClr val="FF0000"/>
                </a:solidFill>
              </a:rPr>
              <a:t>SELECT</a:t>
            </a:r>
            <a:r>
              <a:rPr lang="fr-FR" dirty="0" smtClean="0"/>
              <a:t> permet d’éliminer les duplications.</a:t>
            </a:r>
          </a:p>
          <a:p>
            <a:r>
              <a:rPr lang="fr-FR" dirty="0" smtClean="0"/>
              <a:t>Si dans le résultat, plusieurs lignes sont identiques, une seule sera conservée.</a:t>
            </a:r>
          </a:p>
          <a:p>
            <a:pPr>
              <a:buNone/>
            </a:pPr>
            <a:r>
              <a:rPr lang="fr-FR" dirty="0" smtClean="0"/>
              <a:t>   </a:t>
            </a:r>
          </a:p>
          <a:p>
            <a:pPr>
              <a:buNone/>
            </a:pPr>
            <a:r>
              <a:rPr lang="fr-FR" u="sng" dirty="0" smtClean="0">
                <a:solidFill>
                  <a:srgbClr val="FF0000"/>
                </a:solidFill>
              </a:rPr>
              <a:t>Exemple : </a:t>
            </a:r>
            <a:r>
              <a:rPr lang="fr-FR" dirty="0" smtClean="0"/>
              <a:t>Quelles sont toutes les différentes fonctions ?</a:t>
            </a:r>
          </a:p>
          <a:p>
            <a:pPr>
              <a:buNone/>
            </a:pPr>
            <a:r>
              <a:rPr lang="fr-FR" dirty="0" smtClean="0"/>
              <a:t>			</a:t>
            </a:r>
            <a:r>
              <a:rPr lang="fr-FR" dirty="0" smtClean="0">
                <a:solidFill>
                  <a:srgbClr val="FF0000"/>
                </a:solidFill>
              </a:rPr>
              <a:t>SELECT</a:t>
            </a:r>
            <a:r>
              <a:rPr lang="fr-FR" dirty="0" smtClean="0"/>
              <a:t> </a:t>
            </a:r>
            <a:r>
              <a:rPr lang="fr-FR" dirty="0" smtClean="0">
                <a:solidFill>
                  <a:srgbClr val="FF0000"/>
                </a:solidFill>
              </a:rPr>
              <a:t>DISTINCT</a:t>
            </a:r>
            <a:r>
              <a:rPr lang="fr-FR" dirty="0" smtClean="0"/>
              <a:t>  fonction </a:t>
            </a:r>
          </a:p>
          <a:p>
            <a:pPr>
              <a:buNone/>
            </a:pPr>
            <a:r>
              <a:rPr lang="fr-FR" dirty="0" smtClean="0"/>
              <a:t>			</a:t>
            </a:r>
            <a:r>
              <a:rPr lang="fr-FR" dirty="0" smtClean="0">
                <a:solidFill>
                  <a:srgbClr val="FF0000"/>
                </a:solidFill>
              </a:rPr>
              <a:t>FROM</a:t>
            </a:r>
            <a:r>
              <a:rPr lang="fr-FR" dirty="0" smtClean="0"/>
              <a:t>  emp ;</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lstStyle/>
          <a:p>
            <a:pPr>
              <a:buNone/>
            </a:pPr>
            <a:r>
              <a:rPr lang="fr-FR" u="sng" dirty="0" smtClean="0"/>
              <a:t>Opérateurs :</a:t>
            </a:r>
          </a:p>
          <a:p>
            <a:pPr>
              <a:buNone/>
            </a:pPr>
            <a:r>
              <a:rPr lang="fr-FR" dirty="0" smtClean="0"/>
              <a:t>Expr1 </a:t>
            </a:r>
            <a:r>
              <a:rPr lang="fr-FR" dirty="0" smtClean="0">
                <a:solidFill>
                  <a:srgbClr val="FF0000"/>
                </a:solidFill>
              </a:rPr>
              <a:t>BETWEEN</a:t>
            </a:r>
            <a:r>
              <a:rPr lang="fr-FR" dirty="0" smtClean="0"/>
              <a:t> expr2  </a:t>
            </a:r>
            <a:r>
              <a:rPr lang="fr-FR" dirty="0" smtClean="0">
                <a:solidFill>
                  <a:srgbClr val="FF0000"/>
                </a:solidFill>
              </a:rPr>
              <a:t>AND</a:t>
            </a:r>
            <a:r>
              <a:rPr lang="fr-FR" dirty="0" smtClean="0"/>
              <a:t>  expr3</a:t>
            </a:r>
          </a:p>
          <a:p>
            <a:pPr>
              <a:buNone/>
            </a:pPr>
            <a:r>
              <a:rPr lang="fr-FR" dirty="0" smtClean="0">
                <a:sym typeface="Wingdings" pitchFamily="2" charset="2"/>
              </a:rPr>
              <a:t> </a:t>
            </a:r>
            <a:r>
              <a:rPr lang="fr-FR" u="sng" dirty="0" smtClean="0">
                <a:sym typeface="Wingdings" pitchFamily="2" charset="2"/>
              </a:rPr>
              <a:t>VRAI</a:t>
            </a:r>
            <a:r>
              <a:rPr lang="fr-FR" dirty="0" smtClean="0">
                <a:sym typeface="Wingdings" pitchFamily="2" charset="2"/>
              </a:rPr>
              <a:t> si Expr1 est compris entre expr2 et expr3, bornes incluses.</a:t>
            </a:r>
          </a:p>
          <a:p>
            <a:pPr>
              <a:buNone/>
            </a:pPr>
            <a:endParaRPr lang="fr-FR" dirty="0" smtClean="0"/>
          </a:p>
          <a:p>
            <a:pPr>
              <a:buNone/>
            </a:pPr>
            <a:r>
              <a:rPr lang="fr-FR" dirty="0" smtClean="0"/>
              <a:t>Expr1 </a:t>
            </a:r>
            <a:r>
              <a:rPr lang="fr-FR" dirty="0" smtClean="0">
                <a:solidFill>
                  <a:srgbClr val="FF0000"/>
                </a:solidFill>
              </a:rPr>
              <a:t>IN</a:t>
            </a:r>
            <a:r>
              <a:rPr lang="fr-FR" dirty="0" smtClean="0"/>
              <a:t>  (expr2, expr2, ....)</a:t>
            </a:r>
          </a:p>
          <a:p>
            <a:pPr>
              <a:buNone/>
            </a:pPr>
            <a:r>
              <a:rPr lang="fr-FR" dirty="0" smtClean="0">
                <a:sym typeface="Wingdings" pitchFamily="2" charset="2"/>
              </a:rPr>
              <a:t> </a:t>
            </a:r>
            <a:r>
              <a:rPr lang="fr-FR" u="sng" dirty="0" smtClean="0">
                <a:sym typeface="Wingdings" pitchFamily="2" charset="2"/>
              </a:rPr>
              <a:t>VRAI</a:t>
            </a:r>
            <a:r>
              <a:rPr lang="fr-FR" dirty="0" smtClean="0">
                <a:sym typeface="Wingdings" pitchFamily="2" charset="2"/>
              </a:rPr>
              <a:t> si Expr1 est égale à l’une des expressions de la liste entre parebthèses.</a:t>
            </a:r>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dirty="0" smtClean="0"/>
              <a:t>Expr </a:t>
            </a:r>
            <a:r>
              <a:rPr lang="fr-FR" dirty="0" smtClean="0">
                <a:solidFill>
                  <a:srgbClr val="FF0000"/>
                </a:solidFill>
              </a:rPr>
              <a:t>LIKE</a:t>
            </a:r>
            <a:r>
              <a:rPr lang="fr-FR" dirty="0" smtClean="0"/>
              <a:t>  chaîne</a:t>
            </a:r>
          </a:p>
          <a:p>
            <a:pPr>
              <a:buNone/>
            </a:pPr>
            <a:r>
              <a:rPr lang="fr-FR" sz="2400" dirty="0" smtClean="0"/>
              <a:t>Où chaîne est une chaîne de caractères pouvant contenirs l’un des caractères jokers :</a:t>
            </a:r>
          </a:p>
          <a:p>
            <a:pPr>
              <a:buNone/>
            </a:pPr>
            <a:r>
              <a:rPr lang="fr-FR" dirty="0" smtClean="0"/>
              <a:t> </a:t>
            </a:r>
            <a:r>
              <a:rPr lang="fr-FR" dirty="0" smtClean="0">
                <a:solidFill>
                  <a:srgbClr val="FF0000"/>
                </a:solidFill>
              </a:rPr>
              <a:t>_ </a:t>
            </a:r>
            <a:r>
              <a:rPr lang="fr-FR" dirty="0" smtClean="0"/>
              <a:t> : Remplace exactement un caractère.</a:t>
            </a:r>
          </a:p>
          <a:p>
            <a:pPr>
              <a:buNone/>
            </a:pPr>
            <a:r>
              <a:rPr lang="fr-FR" dirty="0" smtClean="0">
                <a:solidFill>
                  <a:srgbClr val="FF0000"/>
                </a:solidFill>
              </a:rPr>
              <a:t>%</a:t>
            </a:r>
            <a:r>
              <a:rPr lang="fr-FR" dirty="0" smtClean="0"/>
              <a:t>  : Remplace une chaîne de caractères de longueur quelconque, y compris de longueur nulle.</a:t>
            </a:r>
          </a:p>
          <a:p>
            <a:pPr>
              <a:buNone/>
            </a:pPr>
            <a:r>
              <a:rPr lang="fr-FR" u="sng" dirty="0" smtClean="0"/>
              <a:t>Exemple:</a:t>
            </a:r>
          </a:p>
          <a:p>
            <a:pPr>
              <a:buNone/>
            </a:pPr>
            <a:r>
              <a:rPr lang="fr-FR" dirty="0" smtClean="0"/>
              <a:t>Quels sont les employés dont le nom commence par M ?</a:t>
            </a:r>
          </a:p>
          <a:p>
            <a:pPr>
              <a:buNone/>
            </a:pPr>
            <a:endParaRPr lang="fr-FR" dirty="0" smtClean="0">
              <a:solidFill>
                <a:srgbClr val="FF0000"/>
              </a:solidFill>
            </a:endParaRPr>
          </a:p>
          <a:p>
            <a:pPr>
              <a:buNone/>
            </a:pPr>
            <a:r>
              <a:rPr lang="fr-FR" dirty="0" smtClean="0">
                <a:solidFill>
                  <a:srgbClr val="FF0000"/>
                </a:solidFill>
              </a:rPr>
              <a:t>			SELECT</a:t>
            </a:r>
            <a:r>
              <a:rPr lang="fr-FR" dirty="0" smtClean="0"/>
              <a:t>  nom</a:t>
            </a:r>
          </a:p>
          <a:p>
            <a:pPr>
              <a:buNone/>
            </a:pPr>
            <a:r>
              <a:rPr lang="fr-FR" dirty="0" smtClean="0">
                <a:solidFill>
                  <a:srgbClr val="FF0000"/>
                </a:solidFill>
              </a:rPr>
              <a:t>			FROM</a:t>
            </a:r>
            <a:r>
              <a:rPr lang="fr-FR" dirty="0" smtClean="0"/>
              <a:t>  emp</a:t>
            </a:r>
          </a:p>
          <a:p>
            <a:pPr>
              <a:buNone/>
            </a:pPr>
            <a:r>
              <a:rPr lang="fr-FR" dirty="0" smtClean="0">
                <a:solidFill>
                  <a:srgbClr val="FF0000"/>
                </a:solidFill>
              </a:rPr>
              <a:t>			WHERE</a:t>
            </a:r>
            <a:r>
              <a:rPr lang="fr-FR" dirty="0" smtClean="0"/>
              <a:t>  nom  </a:t>
            </a:r>
            <a:r>
              <a:rPr lang="fr-FR" dirty="0" smtClean="0">
                <a:solidFill>
                  <a:srgbClr val="FF0000"/>
                </a:solidFill>
              </a:rPr>
              <a:t>LIKE</a:t>
            </a:r>
            <a:r>
              <a:rPr lang="fr-FR" dirty="0" smtClean="0"/>
              <a:t>  ‘M%’  ;</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lstStyle/>
          <a:p>
            <a:pPr>
              <a:buNone/>
            </a:pPr>
            <a:r>
              <a:rPr lang="fr-FR" u="sng" dirty="0" smtClean="0"/>
              <a:t>Valeurs NULL</a:t>
            </a:r>
          </a:p>
          <a:p>
            <a:pPr>
              <a:buNone/>
            </a:pPr>
            <a:r>
              <a:rPr lang="fr-FR" sz="1800" dirty="0" smtClean="0"/>
              <a:t>Pour SQL une valeur NULL est une valeur non définie, il est possible d’ajouter une ligne à une table sans spécifier de valeur pour ls colonnes non obligatoires, ces colonnes absentes auront la valeur NULL.</a:t>
            </a:r>
          </a:p>
          <a:p>
            <a:pPr>
              <a:buNone/>
            </a:pPr>
            <a:endParaRPr lang="fr-FR" sz="1800" dirty="0" smtClean="0"/>
          </a:p>
          <a:p>
            <a:pPr>
              <a:buNone/>
            </a:pPr>
            <a:r>
              <a:rPr lang="fr-FR" sz="1800" dirty="0" smtClean="0"/>
              <a:t>L’opérateur   </a:t>
            </a:r>
            <a:r>
              <a:rPr lang="fr-FR" sz="1800" dirty="0" smtClean="0">
                <a:solidFill>
                  <a:srgbClr val="FF0000"/>
                </a:solidFill>
              </a:rPr>
              <a:t>IS NULL  </a:t>
            </a:r>
            <a:r>
              <a:rPr lang="fr-FR" sz="1800" dirty="0" smtClean="0"/>
              <a:t>permet de tester la valeur NULL : le prédicat expr IS NULL est vrai si l’expression a la valeur NULL  ( c’est à dir s’elle est indéfinie ).</a:t>
            </a:r>
          </a:p>
          <a:p>
            <a:pPr>
              <a:buNone/>
            </a:pPr>
            <a:endParaRPr lang="fr-FR" sz="1800" dirty="0" smtClean="0"/>
          </a:p>
          <a:p>
            <a:pPr>
              <a:buNone/>
            </a:pPr>
            <a:r>
              <a:rPr lang="fr-FR" sz="1800" dirty="0" smtClean="0"/>
              <a:t>Exemple : Quels sont les employés dont la commission a la valeur NULL  ?</a:t>
            </a:r>
          </a:p>
          <a:p>
            <a:pPr>
              <a:buNone/>
            </a:pPr>
            <a:endParaRPr lang="fr-FR" sz="1800" dirty="0" smtClean="0"/>
          </a:p>
          <a:p>
            <a:pPr>
              <a:buNone/>
            </a:pPr>
            <a:r>
              <a:rPr lang="fr-FR" sz="1800" dirty="0" smtClean="0">
                <a:solidFill>
                  <a:srgbClr val="FF0000"/>
                </a:solidFill>
              </a:rPr>
              <a:t>				SELECT</a:t>
            </a:r>
            <a:r>
              <a:rPr lang="fr-FR" sz="1800" dirty="0" smtClean="0"/>
              <a:t>  nom</a:t>
            </a:r>
          </a:p>
          <a:p>
            <a:pPr>
              <a:buNone/>
            </a:pPr>
            <a:r>
              <a:rPr lang="fr-FR" sz="1800" dirty="0" smtClean="0">
                <a:solidFill>
                  <a:srgbClr val="FF0000"/>
                </a:solidFill>
              </a:rPr>
              <a:t>				FROM </a:t>
            </a:r>
            <a:r>
              <a:rPr lang="fr-FR" sz="1800" dirty="0" smtClean="0"/>
              <a:t> emp</a:t>
            </a:r>
          </a:p>
          <a:p>
            <a:pPr>
              <a:buNone/>
            </a:pPr>
            <a:r>
              <a:rPr lang="fr-FR" sz="1800" dirty="0" smtClean="0">
                <a:solidFill>
                  <a:srgbClr val="FF0000"/>
                </a:solidFill>
              </a:rPr>
              <a:t>				WHERE</a:t>
            </a:r>
            <a:r>
              <a:rPr lang="fr-FR" sz="1800" dirty="0" smtClean="0"/>
              <a:t>  comm  </a:t>
            </a:r>
            <a:r>
              <a:rPr lang="fr-FR" sz="1800" dirty="0" smtClean="0">
                <a:solidFill>
                  <a:srgbClr val="FF0000"/>
                </a:solidFill>
              </a:rPr>
              <a:t>IS NULL </a:t>
            </a:r>
            <a:r>
              <a:rPr lang="fr-FR" sz="1800" dirty="0" smtClean="0"/>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85000" lnSpcReduction="10000"/>
          </a:bodyPr>
          <a:lstStyle/>
          <a:p>
            <a:pPr>
              <a:buNone/>
            </a:pPr>
            <a:r>
              <a:rPr lang="fr-FR" dirty="0" smtClean="0"/>
              <a:t>L’opérateur </a:t>
            </a:r>
            <a:r>
              <a:rPr lang="fr-FR" dirty="0" smtClean="0">
                <a:solidFill>
                  <a:srgbClr val="FF0000"/>
                </a:solidFill>
              </a:rPr>
              <a:t>IS NOT NULL</a:t>
            </a:r>
            <a:r>
              <a:rPr lang="fr-FR" dirty="0" smtClean="0"/>
              <a:t> permet de construire un prédicat vrai si la valeur n’est pas NULL ( et donc le prédicat expr IS NOT NULL est vrai si expr  est définie )</a:t>
            </a:r>
          </a:p>
          <a:p>
            <a:pPr>
              <a:buNone/>
            </a:pPr>
            <a:r>
              <a:rPr lang="fr-FR" u="sng" dirty="0" smtClean="0"/>
              <a:t>Remarques</a:t>
            </a:r>
          </a:p>
          <a:p>
            <a:pPr>
              <a:buNone/>
            </a:pPr>
            <a:r>
              <a:rPr lang="fr-FR" dirty="0" smtClean="0"/>
              <a:t>- La valeur NULL est différente de la valeur zéro qui est une valeur bien définie.</a:t>
            </a:r>
          </a:p>
          <a:p>
            <a:pPr>
              <a:buNone/>
            </a:pPr>
            <a:r>
              <a:rPr lang="fr-FR" dirty="0" smtClean="0"/>
              <a:t>- Le prédicat </a:t>
            </a:r>
            <a:r>
              <a:rPr lang="fr-FR" dirty="0" smtClean="0">
                <a:solidFill>
                  <a:srgbClr val="FF0000"/>
                </a:solidFill>
              </a:rPr>
              <a:t>expr=NULL</a:t>
            </a:r>
            <a:r>
              <a:rPr lang="fr-FR" dirty="0" smtClean="0"/>
              <a:t> est toujours faux et ne permet ps de tester si l’expression a la valeur NULL.</a:t>
            </a:r>
          </a:p>
          <a:p>
            <a:pPr>
              <a:buNone/>
            </a:pPr>
            <a:r>
              <a:rPr lang="fr-FR" dirty="0" smtClean="0"/>
              <a:t>- Une expression de la forme </a:t>
            </a:r>
            <a:r>
              <a:rPr lang="fr-FR" dirty="0" smtClean="0">
                <a:solidFill>
                  <a:srgbClr val="FF0000"/>
                </a:solidFill>
              </a:rPr>
              <a:t>NULL + val </a:t>
            </a:r>
            <a:r>
              <a:rPr lang="fr-FR" dirty="0" smtClean="0"/>
              <a:t>donne NULL comme résultat quelle que soit la valeur de val.</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dirty="0" smtClean="0"/>
              <a:t>Les colonnes constituant le résltat d’un </a:t>
            </a:r>
            <a:r>
              <a:rPr lang="fr-FR" u="sng" dirty="0" smtClean="0">
                <a:solidFill>
                  <a:srgbClr val="FF0000"/>
                </a:solidFill>
              </a:rPr>
              <a:t>SELECT</a:t>
            </a:r>
            <a:r>
              <a:rPr lang="fr-FR" dirty="0" smtClean="0"/>
              <a:t> peuvent être renommées. Cela est utile en particulier lorsque la colonne résultat est une expression.</a:t>
            </a:r>
          </a:p>
          <a:p>
            <a:pPr>
              <a:buNone/>
            </a:pPr>
            <a:endParaRPr lang="fr-FR" dirty="0" smtClean="0"/>
          </a:p>
          <a:p>
            <a:pPr>
              <a:buNone/>
            </a:pPr>
            <a:r>
              <a:rPr lang="fr-FR" dirty="0" smtClean="0"/>
              <a:t>Il suffit de faire suivre l’expression déffinissant la colonne d’un nom, selon les régles suivantes :</a:t>
            </a:r>
          </a:p>
          <a:p>
            <a:pPr>
              <a:buNone/>
            </a:pPr>
            <a:endParaRPr lang="fr-FR" dirty="0" smtClean="0"/>
          </a:p>
          <a:p>
            <a:pPr>
              <a:buNone/>
            </a:pPr>
            <a:r>
              <a:rPr lang="fr-FR" dirty="0" smtClean="0"/>
              <a:t>-le nom (30 caractères max) est inséré derrière l’expression déffinissant la colonne, sépré par un expace ou un  [AS].</a:t>
            </a:r>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u="sng" dirty="0" smtClean="0"/>
              <a:t>Exemple: </a:t>
            </a:r>
            <a:r>
              <a:rPr lang="fr-FR" dirty="0" smtClean="0"/>
              <a:t>Salaire de chaque employé</a:t>
            </a:r>
          </a:p>
          <a:p>
            <a:pPr>
              <a:buNone/>
            </a:pPr>
            <a:endParaRPr lang="fr-FR" dirty="0" smtClean="0"/>
          </a:p>
          <a:p>
            <a:pPr>
              <a:buNone/>
            </a:pPr>
            <a:r>
              <a:rPr lang="fr-FR" dirty="0" smtClean="0">
                <a:solidFill>
                  <a:srgbClr val="FF0000"/>
                </a:solidFill>
              </a:rPr>
              <a:t>SELECT</a:t>
            </a:r>
            <a:r>
              <a:rPr lang="fr-FR" dirty="0" smtClean="0"/>
              <a:t> nom,(salaire + commission)   ‘’SALAIRE </a:t>
            </a:r>
          </a:p>
          <a:p>
            <a:pPr>
              <a:buNone/>
            </a:pPr>
            <a:r>
              <a:rPr lang="fr-FR" dirty="0" smtClean="0"/>
              <a:t>               MENSUEL’’</a:t>
            </a:r>
          </a:p>
          <a:p>
            <a:pPr>
              <a:buNone/>
            </a:pPr>
            <a:r>
              <a:rPr lang="fr-FR" dirty="0" smtClean="0">
                <a:solidFill>
                  <a:srgbClr val="FF0000"/>
                </a:solidFill>
              </a:rPr>
              <a:t>FROM</a:t>
            </a:r>
            <a:r>
              <a:rPr lang="fr-FR" dirty="0" smtClean="0"/>
              <a:t>   emp;</a:t>
            </a:r>
          </a:p>
          <a:p>
            <a:pPr>
              <a:buNone/>
            </a:pPr>
            <a:r>
              <a:rPr lang="fr-FR" dirty="0" smtClean="0"/>
              <a:t>OU</a:t>
            </a:r>
          </a:p>
          <a:p>
            <a:pPr>
              <a:buNone/>
            </a:pPr>
            <a:r>
              <a:rPr lang="fr-FR" dirty="0" smtClean="0">
                <a:solidFill>
                  <a:srgbClr val="FF0000"/>
                </a:solidFill>
              </a:rPr>
              <a:t>SELECT</a:t>
            </a:r>
            <a:r>
              <a:rPr lang="fr-FR" dirty="0" smtClean="0"/>
              <a:t> nom,(salaire + commission)  </a:t>
            </a:r>
            <a:r>
              <a:rPr lang="fr-FR" dirty="0" smtClean="0">
                <a:solidFill>
                  <a:srgbClr val="FF0000"/>
                </a:solidFill>
              </a:rPr>
              <a:t>AS</a:t>
            </a:r>
            <a:r>
              <a:rPr lang="fr-FR" dirty="0" smtClean="0"/>
              <a:t>  ‘’SALAIRE </a:t>
            </a:r>
          </a:p>
          <a:p>
            <a:pPr>
              <a:buNone/>
            </a:pPr>
            <a:r>
              <a:rPr lang="fr-FR" dirty="0" smtClean="0"/>
              <a:t>               MENSUEL’’</a:t>
            </a:r>
          </a:p>
          <a:p>
            <a:pPr>
              <a:buNone/>
            </a:pPr>
            <a:r>
              <a:rPr lang="fr-FR" dirty="0" smtClean="0">
                <a:solidFill>
                  <a:srgbClr val="FF0000"/>
                </a:solidFill>
              </a:rPr>
              <a:t>FROM</a:t>
            </a:r>
            <a:r>
              <a:rPr lang="fr-FR" dirty="0" smtClean="0"/>
              <a:t>   emp;</a:t>
            </a:r>
          </a:p>
          <a:p>
            <a:pPr>
              <a:buNone/>
            </a:pPr>
            <a:endParaRPr lang="fr-F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u="sng" dirty="0" smtClean="0">
                <a:solidFill>
                  <a:srgbClr val="FF0000"/>
                </a:solidFill>
              </a:rPr>
              <a:t>Utilisation des jointures</a:t>
            </a:r>
          </a:p>
          <a:p>
            <a:pPr>
              <a:buNone/>
            </a:pPr>
            <a:r>
              <a:rPr lang="fr-FR" dirty="0" smtClean="0"/>
              <a:t>Il est possible d’utiliser </a:t>
            </a:r>
            <a:r>
              <a:rPr lang="fr-FR" u="sng" dirty="0" smtClean="0"/>
              <a:t>plusieurs tables</a:t>
            </a:r>
            <a:r>
              <a:rPr lang="fr-FR" dirty="0" smtClean="0"/>
              <a:t> dans un ordre SELECT.</a:t>
            </a:r>
          </a:p>
          <a:p>
            <a:pPr>
              <a:buNone/>
            </a:pPr>
            <a:r>
              <a:rPr lang="fr-FR" dirty="0" smtClean="0">
                <a:solidFill>
                  <a:srgbClr val="FF0000"/>
                </a:solidFill>
              </a:rPr>
              <a:t>Select</a:t>
            </a:r>
            <a:r>
              <a:rPr lang="fr-FR" dirty="0" smtClean="0"/>
              <a:t> exp1,.............., expn</a:t>
            </a:r>
          </a:p>
          <a:p>
            <a:pPr>
              <a:buNone/>
            </a:pPr>
            <a:r>
              <a:rPr lang="fr-FR" dirty="0" smtClean="0">
                <a:solidFill>
                  <a:srgbClr val="FF0000"/>
                </a:solidFill>
              </a:rPr>
              <a:t>From</a:t>
            </a:r>
            <a:r>
              <a:rPr lang="fr-FR" dirty="0" smtClean="0"/>
              <a:t> table1 [synonyme],......Tablen[synonyme]</a:t>
            </a:r>
          </a:p>
          <a:p>
            <a:pPr>
              <a:buNone/>
            </a:pPr>
            <a:r>
              <a:rPr lang="fr-FR" dirty="0" smtClean="0">
                <a:solidFill>
                  <a:srgbClr val="FF0000"/>
                </a:solidFill>
              </a:rPr>
              <a:t>Where</a:t>
            </a:r>
            <a:r>
              <a:rPr lang="fr-FR" dirty="0" smtClean="0"/>
              <a:t>  conditions ;</a:t>
            </a:r>
          </a:p>
          <a:p>
            <a:pPr>
              <a:buNone/>
            </a:pPr>
            <a:endParaRPr lang="fr-FR" dirty="0" smtClean="0">
              <a:sym typeface="Wingdings" pitchFamily="2" charset="2"/>
            </a:endParaRPr>
          </a:p>
          <a:p>
            <a:pPr>
              <a:buNone/>
            </a:pPr>
            <a:endParaRPr lang="fr-FR" dirty="0" smtClean="0">
              <a:sym typeface="Wingdings" pitchFamily="2" charset="2"/>
            </a:endParaRPr>
          </a:p>
          <a:p>
            <a:pPr>
              <a:buNone/>
            </a:pPr>
            <a:r>
              <a:rPr lang="fr-FR" dirty="0" smtClean="0">
                <a:sym typeface="Wingdings" pitchFamily="2" charset="2"/>
              </a:rPr>
              <a:t> Les synonymes sont utilisés pour lever certaines ambiguités, quand la même table est utilisée plusieurs fois, de manières différentes, dans une même interrogation.</a:t>
            </a:r>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clauses dans SQL</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t>Exemple:</a:t>
            </a:r>
          </a:p>
          <a:p>
            <a:pPr>
              <a:buNone/>
            </a:pPr>
            <a:endParaRPr lang="fr-FR" dirty="0" smtClean="0"/>
          </a:p>
          <a:p>
            <a:pPr>
              <a:buNone/>
            </a:pPr>
            <a:r>
              <a:rPr lang="fr-FR" dirty="0" smtClean="0">
                <a:solidFill>
                  <a:srgbClr val="FF0000"/>
                </a:solidFill>
              </a:rPr>
              <a:t>SELECT</a:t>
            </a:r>
            <a:r>
              <a:rPr lang="fr-FR" dirty="0" smtClean="0"/>
              <a:t> nom </a:t>
            </a:r>
            <a:r>
              <a:rPr lang="fr-FR" dirty="0" smtClean="0">
                <a:solidFill>
                  <a:srgbClr val="FF0000"/>
                </a:solidFill>
              </a:rPr>
              <a:t>FROM</a:t>
            </a:r>
            <a:r>
              <a:rPr lang="fr-FR" dirty="0" smtClean="0"/>
              <a:t> personnel   s_personnel</a:t>
            </a:r>
          </a:p>
          <a:p>
            <a:pPr>
              <a:buNone/>
            </a:pPr>
            <a:r>
              <a:rPr lang="fr-FR" dirty="0" smtClean="0">
                <a:solidFill>
                  <a:srgbClr val="FF0000"/>
                </a:solidFill>
              </a:rPr>
              <a:t>WHERE</a:t>
            </a:r>
            <a:r>
              <a:rPr lang="fr-FR" dirty="0" smtClean="0"/>
              <a:t> departement != ( </a:t>
            </a:r>
            <a:r>
              <a:rPr lang="fr-FR" dirty="0" smtClean="0">
                <a:solidFill>
                  <a:schemeClr val="accent3">
                    <a:lumMod val="50000"/>
                  </a:schemeClr>
                </a:solidFill>
              </a:rPr>
              <a:t>select</a:t>
            </a:r>
            <a:r>
              <a:rPr lang="fr-FR" dirty="0" smtClean="0"/>
              <a:t> departement </a:t>
            </a:r>
            <a:r>
              <a:rPr lang="fr-FR" dirty="0" smtClean="0">
                <a:solidFill>
                  <a:schemeClr val="accent3">
                    <a:lumMod val="50000"/>
                  </a:schemeClr>
                </a:solidFill>
              </a:rPr>
              <a:t>from</a:t>
            </a:r>
            <a:r>
              <a:rPr lang="fr-FR" dirty="0" smtClean="0"/>
              <a:t> personnel  </a:t>
            </a:r>
            <a:r>
              <a:rPr lang="fr-FR" dirty="0" smtClean="0">
                <a:solidFill>
                  <a:schemeClr val="accent3">
                    <a:lumMod val="50000"/>
                  </a:schemeClr>
                </a:solidFill>
              </a:rPr>
              <a:t>where</a:t>
            </a:r>
            <a:r>
              <a:rPr lang="fr-FR" dirty="0" smtClean="0"/>
              <a:t> code_personnel = s_personnel.sup ) ;</a:t>
            </a:r>
          </a:p>
          <a:p>
            <a:pPr>
              <a:buNone/>
            </a:pPr>
            <a:endParaRPr lang="fr-FR" dirty="0" smtClean="0"/>
          </a:p>
          <a:p>
            <a:pPr>
              <a:buNone/>
            </a:pPr>
            <a:r>
              <a:rPr lang="fr-FR" dirty="0" smtClean="0">
                <a:sym typeface="Wingdings" pitchFamily="2" charset="2"/>
              </a:rPr>
              <a:t> Nom des salariés ne travaillant pas dans le même département que leurs supérieur.</a:t>
            </a:r>
            <a:endParaRPr lang="fr-F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jointures</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u="sng" dirty="0" smtClean="0">
                <a:solidFill>
                  <a:srgbClr val="FF0000"/>
                </a:solidFill>
              </a:rPr>
              <a:t>Utilisation des jointures:</a:t>
            </a:r>
          </a:p>
          <a:p>
            <a:pPr>
              <a:buNone/>
            </a:pPr>
            <a:r>
              <a:rPr lang="fr-FR" dirty="0" smtClean="0"/>
              <a:t>La clause WHERE permet de préciser les relations qui relient les différentes tables utilisées dans la clause FROM. (extraire un sous ensemble du produit cartésien qui satisfait la clause WHERE)</a:t>
            </a:r>
          </a:p>
          <a:p>
            <a:pPr>
              <a:buNone/>
            </a:pPr>
            <a:endParaRPr lang="fr-FR" sz="2600" dirty="0" smtClean="0">
              <a:solidFill>
                <a:srgbClr val="FF0000"/>
              </a:solidFill>
            </a:endParaRPr>
          </a:p>
          <a:p>
            <a:pPr>
              <a:buNone/>
            </a:pPr>
            <a:r>
              <a:rPr lang="fr-FR" sz="2600" dirty="0" smtClean="0">
                <a:solidFill>
                  <a:srgbClr val="FF0000"/>
                </a:solidFill>
              </a:rPr>
              <a:t>SELECT</a:t>
            </a:r>
            <a:r>
              <a:rPr lang="fr-FR" sz="2600" dirty="0" smtClean="0"/>
              <a:t>  nom, nom_service</a:t>
            </a:r>
          </a:p>
          <a:p>
            <a:pPr>
              <a:buNone/>
            </a:pPr>
            <a:r>
              <a:rPr lang="fr-FR" sz="2600" dirty="0" smtClean="0">
                <a:solidFill>
                  <a:srgbClr val="FF0000"/>
                </a:solidFill>
              </a:rPr>
              <a:t>FROM</a:t>
            </a:r>
            <a:r>
              <a:rPr lang="fr-FR" sz="2600" dirty="0" smtClean="0"/>
              <a:t>  t_personnel,  t_service</a:t>
            </a:r>
          </a:p>
          <a:p>
            <a:pPr>
              <a:buNone/>
            </a:pPr>
            <a:r>
              <a:rPr lang="fr-FR" sz="2600" dirty="0" smtClean="0">
                <a:solidFill>
                  <a:srgbClr val="FF0000"/>
                </a:solidFill>
              </a:rPr>
              <a:t>WHERE</a:t>
            </a:r>
            <a:r>
              <a:rPr lang="fr-FR" sz="2600" dirty="0" smtClean="0"/>
              <a:t>  t_personnel.num_service  =  service.num_service ;</a:t>
            </a:r>
          </a:p>
          <a:p>
            <a:pPr>
              <a:buNone/>
            </a:pPr>
            <a:endParaRPr lang="fr-FR" sz="2600" dirty="0" smtClean="0"/>
          </a:p>
          <a:p>
            <a:pPr>
              <a:buNone/>
            </a:pPr>
            <a:r>
              <a:rPr lang="fr-FR" sz="2600" u="sng" dirty="0" smtClean="0">
                <a:solidFill>
                  <a:srgbClr val="FF0000"/>
                </a:solidFill>
              </a:rPr>
              <a:t>Résultat: </a:t>
            </a:r>
            <a:r>
              <a:rPr lang="fr-FR" sz="2600" dirty="0" smtClean="0"/>
              <a:t>liste des employés avec le nom du service auquel ils sont attachés.</a:t>
            </a:r>
            <a:endParaRPr lang="fr-FR" sz="2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jointures</a:t>
            </a:r>
            <a:endParaRPr lang="fr-FR" dirty="0"/>
          </a:p>
        </p:txBody>
      </p:sp>
      <p:sp>
        <p:nvSpPr>
          <p:cNvPr id="3" name="Espace réservé du contenu 2"/>
          <p:cNvSpPr>
            <a:spLocks noGrp="1"/>
          </p:cNvSpPr>
          <p:nvPr>
            <p:ph idx="1"/>
          </p:nvPr>
        </p:nvSpPr>
        <p:spPr/>
        <p:txBody>
          <a:bodyPr>
            <a:normAutofit/>
          </a:bodyPr>
          <a:lstStyle/>
          <a:p>
            <a:pPr>
              <a:buNone/>
            </a:pPr>
            <a:r>
              <a:rPr lang="fr-FR" u="sng" dirty="0" smtClean="0">
                <a:solidFill>
                  <a:srgbClr val="FF0000"/>
                </a:solidFill>
              </a:rPr>
              <a:t>Utilisation des jointures</a:t>
            </a:r>
          </a:p>
          <a:p>
            <a:pPr>
              <a:buNone/>
            </a:pPr>
            <a:r>
              <a:rPr lang="fr-FR" dirty="0" smtClean="0"/>
              <a:t>JOIN ON : permet de séparer les conditions de jointure des conditions de sélection des lignes.</a:t>
            </a:r>
          </a:p>
          <a:p>
            <a:pPr>
              <a:buNone/>
            </a:pPr>
            <a:endParaRPr lang="fr-FR" dirty="0" smtClean="0"/>
          </a:p>
          <a:p>
            <a:pPr>
              <a:buNone/>
            </a:pPr>
            <a:r>
              <a:rPr lang="fr-FR" u="sng" dirty="0" smtClean="0"/>
              <a:t>Exemple:</a:t>
            </a:r>
          </a:p>
          <a:p>
            <a:pPr>
              <a:buNone/>
            </a:pPr>
            <a:r>
              <a:rPr lang="fr-FR" sz="2800" dirty="0" smtClean="0">
                <a:solidFill>
                  <a:srgbClr val="FF0000"/>
                </a:solidFill>
              </a:rPr>
              <a:t>SELECT</a:t>
            </a:r>
            <a:r>
              <a:rPr lang="fr-FR" sz="2800" dirty="0" smtClean="0"/>
              <a:t> nom, nom_service</a:t>
            </a:r>
          </a:p>
          <a:p>
            <a:pPr>
              <a:buNone/>
            </a:pPr>
            <a:r>
              <a:rPr lang="fr-FR" sz="2800" dirty="0" smtClean="0">
                <a:solidFill>
                  <a:srgbClr val="FF0000"/>
                </a:solidFill>
              </a:rPr>
              <a:t>FROM</a:t>
            </a:r>
            <a:r>
              <a:rPr lang="fr-FR" sz="2800" dirty="0" smtClean="0"/>
              <a:t>  t_personnel  </a:t>
            </a:r>
            <a:r>
              <a:rPr lang="fr-FR" sz="2800" dirty="0" smtClean="0">
                <a:solidFill>
                  <a:srgbClr val="FF0000"/>
                </a:solidFill>
              </a:rPr>
              <a:t>JOIN</a:t>
            </a:r>
            <a:r>
              <a:rPr lang="fr-FR" sz="2800" dirty="0" smtClean="0"/>
              <a:t>  t_service</a:t>
            </a:r>
          </a:p>
          <a:p>
            <a:pPr>
              <a:buNone/>
            </a:pPr>
            <a:r>
              <a:rPr lang="fr-FR" sz="2800" dirty="0" smtClean="0">
                <a:solidFill>
                  <a:srgbClr val="FF0000"/>
                </a:solidFill>
              </a:rPr>
              <a:t>ON</a:t>
            </a:r>
            <a:r>
              <a:rPr lang="fr-FR" sz="2800" dirty="0" smtClean="0"/>
              <a:t>  t_personnel.num_service= t_service.num_service</a:t>
            </a:r>
            <a:endParaRPr lang="fr-FR" sz="28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jointures</a:t>
            </a:r>
            <a:endParaRPr lang="fr-FR" dirty="0"/>
          </a:p>
        </p:txBody>
      </p:sp>
      <p:sp>
        <p:nvSpPr>
          <p:cNvPr id="3" name="Espace réservé du contenu 2"/>
          <p:cNvSpPr>
            <a:spLocks noGrp="1"/>
          </p:cNvSpPr>
          <p:nvPr>
            <p:ph idx="1"/>
          </p:nvPr>
        </p:nvSpPr>
        <p:spPr/>
        <p:txBody>
          <a:bodyPr/>
          <a:lstStyle/>
          <a:p>
            <a:pPr>
              <a:buNone/>
            </a:pPr>
            <a:r>
              <a:rPr lang="fr-FR" dirty="0" smtClean="0"/>
              <a:t>Exemple: jointure d’une table à elle même</a:t>
            </a:r>
          </a:p>
          <a:p>
            <a:pPr>
              <a:buNone/>
            </a:pPr>
            <a:endParaRPr lang="fr-FR" dirty="0" smtClean="0"/>
          </a:p>
          <a:p>
            <a:pPr>
              <a:buNone/>
            </a:pPr>
            <a:r>
              <a:rPr lang="fr-FR" sz="2400" dirty="0" smtClean="0">
                <a:solidFill>
                  <a:srgbClr val="FF0000"/>
                </a:solidFill>
              </a:rPr>
              <a:t>SELECT</a:t>
            </a:r>
            <a:r>
              <a:rPr lang="fr-FR" sz="2400" dirty="0" smtClean="0"/>
              <a:t>  t_personnel.nom_salarie, s_superieur.nom_superieur</a:t>
            </a:r>
          </a:p>
          <a:p>
            <a:pPr>
              <a:buNone/>
            </a:pPr>
            <a:r>
              <a:rPr lang="fr-FR" sz="2400" dirty="0" smtClean="0">
                <a:solidFill>
                  <a:srgbClr val="FF0000"/>
                </a:solidFill>
              </a:rPr>
              <a:t>FROM</a:t>
            </a:r>
            <a:r>
              <a:rPr lang="fr-FR" sz="2400" dirty="0" smtClean="0"/>
              <a:t>    t_personnel,  t_personnel s_superieur</a:t>
            </a:r>
          </a:p>
          <a:p>
            <a:pPr>
              <a:buNone/>
            </a:pPr>
            <a:r>
              <a:rPr lang="fr-FR" sz="2400" dirty="0" smtClean="0">
                <a:solidFill>
                  <a:srgbClr val="FF0000"/>
                </a:solidFill>
              </a:rPr>
              <a:t>WHERE</a:t>
            </a:r>
            <a:r>
              <a:rPr lang="fr-FR" sz="2400" dirty="0" smtClean="0"/>
              <a:t>  t_personnel.num_sup = s_superieur.num ;</a:t>
            </a:r>
            <a:endParaRPr lang="fr-FR" sz="2400" dirty="0"/>
          </a:p>
        </p:txBody>
      </p:sp>
      <p:graphicFrame>
        <p:nvGraphicFramePr>
          <p:cNvPr id="4" name="Tableau 3"/>
          <p:cNvGraphicFramePr>
            <a:graphicFrameLocks noGrp="1"/>
          </p:cNvGraphicFramePr>
          <p:nvPr/>
        </p:nvGraphicFramePr>
        <p:xfrm>
          <a:off x="1428728" y="4429133"/>
          <a:ext cx="6096000" cy="1255395"/>
        </p:xfrm>
        <a:graphic>
          <a:graphicData uri="http://schemas.openxmlformats.org/drawingml/2006/table">
            <a:tbl>
              <a:tblPr firstRow="1" bandRow="1">
                <a:tableStyleId>{5C22544A-7EE6-4342-B048-85BDC9FD1C3A}</a:tableStyleId>
              </a:tblPr>
              <a:tblGrid>
                <a:gridCol w="1524000"/>
                <a:gridCol w="1524000"/>
                <a:gridCol w="1524000"/>
                <a:gridCol w="1524000"/>
              </a:tblGrid>
              <a:tr h="418465">
                <a:tc>
                  <a:txBody>
                    <a:bodyPr/>
                    <a:lstStyle/>
                    <a:p>
                      <a:r>
                        <a:rPr lang="fr-FR" dirty="0" smtClean="0"/>
                        <a:t>NUM</a:t>
                      </a:r>
                      <a:endParaRPr lang="fr-FR" dirty="0"/>
                    </a:p>
                  </a:txBody>
                  <a:tcPr/>
                </a:tc>
                <a:tc>
                  <a:txBody>
                    <a:bodyPr/>
                    <a:lstStyle/>
                    <a:p>
                      <a:r>
                        <a:rPr lang="fr-FR" dirty="0" smtClean="0"/>
                        <a:t>NOM</a:t>
                      </a:r>
                      <a:endParaRPr lang="fr-FR" dirty="0"/>
                    </a:p>
                  </a:txBody>
                  <a:tcPr/>
                </a:tc>
                <a:tc>
                  <a:txBody>
                    <a:bodyPr/>
                    <a:lstStyle/>
                    <a:p>
                      <a:r>
                        <a:rPr lang="fr-FR" dirty="0" smtClean="0"/>
                        <a:t>Num_sup</a:t>
                      </a:r>
                      <a:endParaRPr lang="fr-FR" dirty="0"/>
                    </a:p>
                  </a:txBody>
                  <a:tcPr/>
                </a:tc>
                <a:tc>
                  <a:txBody>
                    <a:bodyPr/>
                    <a:lstStyle/>
                    <a:p>
                      <a:r>
                        <a:rPr lang="fr-FR" dirty="0" smtClean="0"/>
                        <a:t>Adresse</a:t>
                      </a:r>
                      <a:endParaRPr lang="fr-FR" dirty="0"/>
                    </a:p>
                  </a:txBody>
                  <a:tcPr/>
                </a:tc>
              </a:tr>
              <a:tr h="4184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184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Tri des résultats</a:t>
            </a:r>
            <a:endParaRPr lang="fr-FR" dirty="0"/>
          </a:p>
        </p:txBody>
      </p:sp>
      <p:sp>
        <p:nvSpPr>
          <p:cNvPr id="3" name="Espace réservé du contenu 2"/>
          <p:cNvSpPr>
            <a:spLocks noGrp="1"/>
          </p:cNvSpPr>
          <p:nvPr>
            <p:ph idx="1"/>
          </p:nvPr>
        </p:nvSpPr>
        <p:spPr/>
        <p:txBody>
          <a:bodyPr/>
          <a:lstStyle/>
          <a:p>
            <a:pPr>
              <a:buNone/>
            </a:pPr>
            <a:r>
              <a:rPr lang="fr-FR" dirty="0" smtClean="0">
                <a:solidFill>
                  <a:srgbClr val="FF0000"/>
                </a:solidFill>
              </a:rPr>
              <a:t>ORDER BY </a:t>
            </a:r>
            <a:r>
              <a:rPr lang="fr-FR" dirty="0" smtClean="0"/>
              <a:t>: précise dans quel ordre la liste des lignes sélectionnées sera donnée.</a:t>
            </a:r>
          </a:p>
          <a:p>
            <a:pPr>
              <a:buNone/>
            </a:pPr>
            <a:r>
              <a:rPr lang="fr-FR" dirty="0" smtClean="0">
                <a:solidFill>
                  <a:srgbClr val="FF0000"/>
                </a:solidFill>
              </a:rPr>
              <a:t>ORDER BY </a:t>
            </a:r>
            <a:r>
              <a:rPr lang="fr-FR" dirty="0" smtClean="0"/>
              <a:t>exp1 [</a:t>
            </a:r>
            <a:r>
              <a:rPr lang="fr-FR" dirty="0" smtClean="0">
                <a:solidFill>
                  <a:srgbClr val="FF0000"/>
                </a:solidFill>
              </a:rPr>
              <a:t>DESC</a:t>
            </a:r>
            <a:r>
              <a:rPr lang="fr-FR" dirty="0" smtClean="0"/>
              <a:t>],..........., expn [</a:t>
            </a:r>
            <a:r>
              <a:rPr lang="fr-FR" dirty="0" smtClean="0">
                <a:solidFill>
                  <a:srgbClr val="FF0000"/>
                </a:solidFill>
              </a:rPr>
              <a:t>DESC</a:t>
            </a:r>
            <a:r>
              <a:rPr lang="fr-FR" dirty="0" smtClean="0"/>
              <a:t>]</a:t>
            </a:r>
          </a:p>
          <a:p>
            <a:pPr>
              <a:buNone/>
            </a:pPr>
            <a:endParaRPr lang="fr-FR" dirty="0" smtClean="0"/>
          </a:p>
          <a:p>
            <a:pPr>
              <a:buNone/>
            </a:pPr>
            <a:r>
              <a:rPr lang="fr-FR" dirty="0" smtClean="0">
                <a:sym typeface="Wingdings" pitchFamily="2" charset="2"/>
              </a:rPr>
              <a:t></a:t>
            </a:r>
            <a:r>
              <a:rPr lang="fr-FR" dirty="0" smtClean="0"/>
              <a:t>L’option </a:t>
            </a:r>
            <a:r>
              <a:rPr lang="fr-FR" dirty="0" smtClean="0">
                <a:solidFill>
                  <a:srgbClr val="FF0000"/>
                </a:solidFill>
              </a:rPr>
              <a:t>DESC</a:t>
            </a:r>
            <a:r>
              <a:rPr lang="fr-FR" dirty="0" smtClean="0"/>
              <a:t> est facultative, elle permet de </a:t>
            </a:r>
          </a:p>
          <a:p>
            <a:pPr>
              <a:buNone/>
            </a:pPr>
            <a:r>
              <a:rPr lang="fr-FR" dirty="0" smtClean="0"/>
              <a:t>     préciser un tri par order décroissant.</a:t>
            </a:r>
          </a:p>
          <a:p>
            <a:pPr>
              <a:buNone/>
            </a:pPr>
            <a:r>
              <a:rPr lang="fr-FR" dirty="0" smtClean="0"/>
              <a:t>     Par défaut l’ordre est croissant.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Tri des résultats</a:t>
            </a:r>
            <a:endParaRPr lang="fr-FR" dirty="0"/>
          </a:p>
        </p:txBody>
      </p:sp>
      <p:sp>
        <p:nvSpPr>
          <p:cNvPr id="3" name="Espace réservé du contenu 2"/>
          <p:cNvSpPr>
            <a:spLocks noGrp="1"/>
          </p:cNvSpPr>
          <p:nvPr>
            <p:ph idx="1"/>
          </p:nvPr>
        </p:nvSpPr>
        <p:spPr/>
        <p:txBody>
          <a:bodyPr/>
          <a:lstStyle/>
          <a:p>
            <a:pPr>
              <a:buNone/>
            </a:pPr>
            <a:r>
              <a:rPr lang="fr-FR" u="sng" dirty="0" smtClean="0">
                <a:solidFill>
                  <a:srgbClr val="FF0000"/>
                </a:solidFill>
              </a:rPr>
              <a:t>Remarques :</a:t>
            </a:r>
          </a:p>
          <a:p>
            <a:pPr>
              <a:buNone/>
            </a:pPr>
            <a:endParaRPr lang="fr-FR" dirty="0" smtClean="0"/>
          </a:p>
          <a:p>
            <a:pPr>
              <a:buFontTx/>
              <a:buChar char="-"/>
            </a:pPr>
            <a:r>
              <a:rPr lang="fr-FR" dirty="0" smtClean="0"/>
              <a:t>Les valeurs nulles sont toujours en tête quelque soit l’ordre du tri.</a:t>
            </a:r>
          </a:p>
          <a:p>
            <a:pPr>
              <a:buFontTx/>
              <a:buChar char="-"/>
            </a:pPr>
            <a:r>
              <a:rPr lang="fr-FR" dirty="0" smtClean="0"/>
              <a:t>Le tri se fait selon la première expression, puis les lignes ayant la même valeur pour la première  expression sont triées selon la deuxième, etc..</a:t>
            </a:r>
            <a:endParaRPr lang="fr-F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regroupement</a:t>
            </a:r>
            <a:endParaRPr lang="fr-FR" dirty="0"/>
          </a:p>
        </p:txBody>
      </p:sp>
      <p:sp>
        <p:nvSpPr>
          <p:cNvPr id="3" name="Espace réservé du contenu 2"/>
          <p:cNvSpPr>
            <a:spLocks noGrp="1"/>
          </p:cNvSpPr>
          <p:nvPr>
            <p:ph idx="1"/>
          </p:nvPr>
        </p:nvSpPr>
        <p:spPr/>
        <p:txBody>
          <a:bodyPr>
            <a:normAutofit fontScale="92500"/>
          </a:bodyPr>
          <a:lstStyle/>
          <a:p>
            <a:pPr>
              <a:buNone/>
            </a:pPr>
            <a:r>
              <a:rPr lang="fr-FR" u="sng" dirty="0" smtClean="0">
                <a:solidFill>
                  <a:srgbClr val="FF0000"/>
                </a:solidFill>
              </a:rPr>
              <a:t>GROUP BY</a:t>
            </a:r>
          </a:p>
          <a:p>
            <a:pPr>
              <a:buNone/>
            </a:pPr>
            <a:r>
              <a:rPr lang="fr-FR" dirty="0" smtClean="0">
                <a:solidFill>
                  <a:schemeClr val="tx1">
                    <a:lumMod val="95000"/>
                    <a:lumOff val="5000"/>
                  </a:schemeClr>
                </a:solidFill>
              </a:rPr>
              <a:t>Subdivise la table en sous ensemble ayant une valeur commune.</a:t>
            </a:r>
          </a:p>
          <a:p>
            <a:pPr>
              <a:buNone/>
            </a:pPr>
            <a:endParaRPr lang="fr-FR" dirty="0" smtClean="0">
              <a:solidFill>
                <a:schemeClr val="tx1">
                  <a:lumMod val="95000"/>
                  <a:lumOff val="5000"/>
                </a:schemeClr>
              </a:solidFill>
            </a:endParaRPr>
          </a:p>
          <a:p>
            <a:pPr>
              <a:buNone/>
            </a:pPr>
            <a:r>
              <a:rPr lang="fr-FR" dirty="0" smtClean="0">
                <a:solidFill>
                  <a:srgbClr val="FF0000"/>
                </a:solidFill>
              </a:rPr>
              <a:t>GROUP BY  </a:t>
            </a:r>
            <a:r>
              <a:rPr lang="fr-FR" dirty="0" smtClean="0">
                <a:solidFill>
                  <a:schemeClr val="tx1">
                    <a:lumMod val="95000"/>
                    <a:lumOff val="5000"/>
                  </a:schemeClr>
                </a:solidFill>
              </a:rPr>
              <a:t>exp1,.........., expn</a:t>
            </a:r>
          </a:p>
          <a:p>
            <a:pPr>
              <a:buNone/>
            </a:pPr>
            <a:endParaRPr lang="fr-FR" dirty="0" smtClean="0">
              <a:solidFill>
                <a:schemeClr val="tx1">
                  <a:lumMod val="95000"/>
                  <a:lumOff val="5000"/>
                </a:schemeClr>
              </a:solidFill>
            </a:endParaRPr>
          </a:p>
          <a:p>
            <a:pPr>
              <a:buNone/>
            </a:pPr>
            <a:r>
              <a:rPr lang="fr-FR" dirty="0" smtClean="0">
                <a:solidFill>
                  <a:schemeClr val="tx1">
                    <a:lumMod val="95000"/>
                    <a:lumOff val="5000"/>
                  </a:schemeClr>
                </a:solidFill>
              </a:rPr>
              <a:t>Grouper en une seule ligne toutes les lignes pour lesquelles : exp1,......expn  ont la même valeur.</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regroupement</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u="sng" dirty="0" smtClean="0"/>
              <a:t>Exemple</a:t>
            </a:r>
          </a:p>
          <a:p>
            <a:pPr>
              <a:buNone/>
            </a:pPr>
            <a:endParaRPr lang="fr-FR" dirty="0" smtClean="0"/>
          </a:p>
          <a:p>
            <a:pPr>
              <a:buNone/>
            </a:pPr>
            <a:r>
              <a:rPr lang="fr-FR" dirty="0" smtClean="0">
                <a:solidFill>
                  <a:srgbClr val="FF0000"/>
                </a:solidFill>
              </a:rPr>
              <a:t>SELECT</a:t>
            </a:r>
            <a:r>
              <a:rPr lang="fr-FR" dirty="0" smtClean="0"/>
              <a:t> code_serv, </a:t>
            </a:r>
            <a:r>
              <a:rPr lang="fr-FR" dirty="0" smtClean="0">
                <a:solidFill>
                  <a:srgbClr val="FF0000"/>
                </a:solidFill>
              </a:rPr>
              <a:t>count</a:t>
            </a:r>
            <a:r>
              <a:rPr lang="fr-FR" dirty="0" smtClean="0"/>
              <a:t>(*)</a:t>
            </a:r>
          </a:p>
          <a:p>
            <a:pPr>
              <a:buNone/>
            </a:pPr>
            <a:r>
              <a:rPr lang="fr-FR" dirty="0" smtClean="0">
                <a:solidFill>
                  <a:srgbClr val="FF0000"/>
                </a:solidFill>
              </a:rPr>
              <a:t>FROM</a:t>
            </a:r>
            <a:r>
              <a:rPr lang="fr-FR" dirty="0" smtClean="0"/>
              <a:t>  personnel</a:t>
            </a:r>
          </a:p>
          <a:p>
            <a:pPr>
              <a:buNone/>
            </a:pPr>
            <a:r>
              <a:rPr lang="fr-FR" dirty="0" smtClean="0">
                <a:solidFill>
                  <a:srgbClr val="FF0000"/>
                </a:solidFill>
              </a:rPr>
              <a:t>WHERE</a:t>
            </a:r>
            <a:r>
              <a:rPr lang="fr-FR" dirty="0" smtClean="0"/>
              <a:t> poste = ‘directeur’</a:t>
            </a:r>
          </a:p>
          <a:p>
            <a:pPr>
              <a:buNone/>
            </a:pPr>
            <a:r>
              <a:rPr lang="fr-FR" dirty="0" smtClean="0">
                <a:solidFill>
                  <a:srgbClr val="FF0000"/>
                </a:solidFill>
              </a:rPr>
              <a:t>GROUP BY </a:t>
            </a:r>
            <a:r>
              <a:rPr lang="fr-FR" dirty="0" smtClean="0"/>
              <a:t>code_serv;</a:t>
            </a:r>
          </a:p>
          <a:p>
            <a:pPr>
              <a:buNone/>
            </a:pPr>
            <a:endParaRPr lang="fr-FR" dirty="0" smtClean="0"/>
          </a:p>
          <a:p>
            <a:pPr>
              <a:buNone/>
            </a:pPr>
            <a:r>
              <a:rPr lang="fr-FR" dirty="0" smtClean="0">
                <a:solidFill>
                  <a:srgbClr val="FF0000"/>
                </a:solidFill>
              </a:rPr>
              <a:t>SELECT</a:t>
            </a:r>
            <a:r>
              <a:rPr lang="fr-FR" dirty="0" smtClean="0"/>
              <a:t> code_serv, </a:t>
            </a:r>
            <a:r>
              <a:rPr lang="fr-FR" dirty="0" smtClean="0">
                <a:solidFill>
                  <a:srgbClr val="FF0000"/>
                </a:solidFill>
              </a:rPr>
              <a:t>SUM</a:t>
            </a:r>
            <a:r>
              <a:rPr lang="fr-FR" dirty="0" smtClean="0"/>
              <a:t>(sal)</a:t>
            </a:r>
          </a:p>
          <a:p>
            <a:pPr>
              <a:buNone/>
            </a:pPr>
            <a:r>
              <a:rPr lang="fr-FR" dirty="0" smtClean="0">
                <a:solidFill>
                  <a:srgbClr val="FF0000"/>
                </a:solidFill>
              </a:rPr>
              <a:t>FROM</a:t>
            </a:r>
            <a:r>
              <a:rPr lang="fr-FR" dirty="0" smtClean="0"/>
              <a:t>   personnel</a:t>
            </a:r>
          </a:p>
          <a:p>
            <a:pPr>
              <a:buNone/>
            </a:pPr>
            <a:r>
              <a:rPr lang="fr-FR" dirty="0" smtClean="0">
                <a:solidFill>
                  <a:srgbClr val="FF0000"/>
                </a:solidFill>
              </a:rPr>
              <a:t>GROUP BY</a:t>
            </a:r>
            <a:r>
              <a:rPr lang="fr-FR" dirty="0" smtClean="0"/>
              <a:t>  code_serv;</a:t>
            </a:r>
            <a:endParaRPr lang="fr-F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regroupement</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u="sng" dirty="0" smtClean="0">
                <a:solidFill>
                  <a:srgbClr val="FF0000"/>
                </a:solidFill>
              </a:rPr>
              <a:t>Remarque</a:t>
            </a:r>
          </a:p>
          <a:p>
            <a:pPr>
              <a:buNone/>
            </a:pPr>
            <a:r>
              <a:rPr lang="fr-FR" dirty="0" smtClean="0"/>
              <a:t>Dans la liste des colonnes d’un select avec « group by » ne peuvent pas figurer que des caractéristiques du group :</a:t>
            </a:r>
          </a:p>
          <a:p>
            <a:pPr>
              <a:buNone/>
            </a:pPr>
            <a:r>
              <a:rPr lang="fr-FR" dirty="0" smtClean="0"/>
              <a:t> - soit des fonctions de group (SUM, MIN,.....)</a:t>
            </a:r>
          </a:p>
          <a:p>
            <a:pPr>
              <a:buNone/>
            </a:pPr>
            <a:r>
              <a:rPr lang="fr-FR" dirty="0" smtClean="0"/>
              <a:t> - soit des expressions figurant dans « group by »</a:t>
            </a:r>
          </a:p>
          <a:p>
            <a:pPr>
              <a:buNone/>
            </a:pPr>
            <a:endParaRPr lang="fr-FR" dirty="0" smtClean="0"/>
          </a:p>
          <a:p>
            <a:pPr>
              <a:buNone/>
            </a:pPr>
            <a:r>
              <a:rPr lang="fr-FR" dirty="0" smtClean="0"/>
              <a:t>l’ordre suivant est invalide:</a:t>
            </a:r>
          </a:p>
          <a:p>
            <a:pPr>
              <a:buNone/>
            </a:pPr>
            <a:endParaRPr lang="fr-FR" dirty="0" smtClean="0"/>
          </a:p>
          <a:p>
            <a:pPr>
              <a:buNone/>
            </a:pPr>
            <a:r>
              <a:rPr lang="fr-FR" dirty="0" smtClean="0">
                <a:solidFill>
                  <a:srgbClr val="FF0000"/>
                </a:solidFill>
              </a:rPr>
              <a:t>SELECT</a:t>
            </a:r>
            <a:r>
              <a:rPr lang="fr-FR" dirty="0" smtClean="0"/>
              <a:t> nom_serv, SUM(sal)</a:t>
            </a:r>
          </a:p>
          <a:p>
            <a:pPr>
              <a:buNone/>
            </a:pPr>
            <a:r>
              <a:rPr lang="fr-FR" dirty="0" smtClean="0">
                <a:solidFill>
                  <a:srgbClr val="FF0000"/>
                </a:solidFill>
              </a:rPr>
              <a:t>FROM</a:t>
            </a:r>
            <a:r>
              <a:rPr lang="fr-FR" dirty="0" smtClean="0"/>
              <a:t> personnel, service</a:t>
            </a:r>
          </a:p>
          <a:p>
            <a:pPr>
              <a:buNone/>
            </a:pPr>
            <a:r>
              <a:rPr lang="fr-FR" dirty="0" smtClean="0">
                <a:solidFill>
                  <a:srgbClr val="FF0000"/>
                </a:solidFill>
              </a:rPr>
              <a:t>WHERE</a:t>
            </a:r>
            <a:r>
              <a:rPr lang="fr-FR" dirty="0" smtClean="0"/>
              <a:t> personnel.code_serv = service.code_serv</a:t>
            </a:r>
          </a:p>
          <a:p>
            <a:pPr>
              <a:buNone/>
            </a:pPr>
            <a:r>
              <a:rPr lang="fr-FR" dirty="0" smtClean="0">
                <a:solidFill>
                  <a:srgbClr val="FF0000"/>
                </a:solidFill>
              </a:rPr>
              <a:t>GROUP BY </a:t>
            </a:r>
            <a:r>
              <a:rPr lang="fr-FR" dirty="0" smtClean="0"/>
              <a:t>service.code_serv ;</a:t>
            </a:r>
            <a:endParaRPr lang="fr-F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regroupement</a:t>
            </a:r>
            <a:endParaRPr lang="fr-FR" dirty="0"/>
          </a:p>
        </p:txBody>
      </p:sp>
      <p:sp>
        <p:nvSpPr>
          <p:cNvPr id="3" name="Espace réservé du contenu 2"/>
          <p:cNvSpPr>
            <a:spLocks noGrp="1"/>
          </p:cNvSpPr>
          <p:nvPr>
            <p:ph idx="1"/>
          </p:nvPr>
        </p:nvSpPr>
        <p:spPr/>
        <p:txBody>
          <a:bodyPr/>
          <a:lstStyle/>
          <a:p>
            <a:pPr>
              <a:buNone/>
            </a:pPr>
            <a:endParaRPr lang="fr-FR" dirty="0" smtClean="0"/>
          </a:p>
          <a:p>
            <a:pPr>
              <a:buNone/>
            </a:pPr>
            <a:r>
              <a:rPr lang="fr-FR" dirty="0" smtClean="0">
                <a:solidFill>
                  <a:srgbClr val="FF0000"/>
                </a:solidFill>
              </a:rPr>
              <a:t>SELECT</a:t>
            </a:r>
            <a:r>
              <a:rPr lang="fr-FR" dirty="0" smtClean="0"/>
              <a:t>  nom_serv,  SUM(sal)</a:t>
            </a:r>
          </a:p>
          <a:p>
            <a:pPr>
              <a:buNone/>
            </a:pPr>
            <a:r>
              <a:rPr lang="fr-FR" dirty="0" smtClean="0">
                <a:solidFill>
                  <a:srgbClr val="FF0000"/>
                </a:solidFill>
              </a:rPr>
              <a:t>FROM</a:t>
            </a:r>
            <a:r>
              <a:rPr lang="fr-FR" dirty="0" smtClean="0"/>
              <a:t>    personnel, service</a:t>
            </a:r>
          </a:p>
          <a:p>
            <a:pPr>
              <a:buNone/>
            </a:pPr>
            <a:r>
              <a:rPr lang="fr-FR" dirty="0" smtClean="0">
                <a:solidFill>
                  <a:srgbClr val="FF0000"/>
                </a:solidFill>
              </a:rPr>
              <a:t>WHERE</a:t>
            </a:r>
            <a:r>
              <a:rPr lang="fr-FR" dirty="0" smtClean="0"/>
              <a:t>  </a:t>
            </a:r>
            <a:r>
              <a:rPr lang="fr-FR" sz="2800" dirty="0" smtClean="0"/>
              <a:t>personnel.code_serv = service.code_serv</a:t>
            </a:r>
          </a:p>
          <a:p>
            <a:pPr>
              <a:buNone/>
            </a:pPr>
            <a:r>
              <a:rPr lang="fr-FR" sz="3000" dirty="0" smtClean="0">
                <a:solidFill>
                  <a:srgbClr val="FF0000"/>
                </a:solidFill>
              </a:rPr>
              <a:t>GROUP BY</a:t>
            </a:r>
            <a:r>
              <a:rPr lang="fr-FR" sz="3000" dirty="0" smtClean="0"/>
              <a:t>  nom_serv ;</a:t>
            </a:r>
            <a:endParaRPr lang="fr-FR" sz="3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regroupement</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solidFill>
                  <a:srgbClr val="FF0000"/>
                </a:solidFill>
              </a:rPr>
              <a:t>HAVING</a:t>
            </a:r>
          </a:p>
          <a:p>
            <a:pPr>
              <a:buNone/>
            </a:pPr>
            <a:r>
              <a:rPr lang="fr-FR" dirty="0" smtClean="0"/>
              <a:t>Sert à préciser </a:t>
            </a:r>
            <a:r>
              <a:rPr lang="fr-FR" u="sng" dirty="0" smtClean="0"/>
              <a:t>quels groupes doivent être sélectionnés</a:t>
            </a:r>
            <a:r>
              <a:rPr lang="fr-FR" dirty="0" smtClean="0"/>
              <a:t>. Elle se place aprés la clause GROUP BY.</a:t>
            </a:r>
          </a:p>
          <a:p>
            <a:pPr>
              <a:buNone/>
            </a:pPr>
            <a:endParaRPr lang="fr-FR" dirty="0" smtClean="0"/>
          </a:p>
          <a:p>
            <a:pPr>
              <a:buNone/>
            </a:pPr>
            <a:r>
              <a:rPr lang="fr-FR" dirty="0" smtClean="0">
                <a:solidFill>
                  <a:srgbClr val="FF0000"/>
                </a:solidFill>
              </a:rPr>
              <a:t>SELECT</a:t>
            </a:r>
            <a:r>
              <a:rPr lang="fr-FR" dirty="0" smtClean="0"/>
              <a:t> code_serv, COUNT(*)</a:t>
            </a:r>
          </a:p>
          <a:p>
            <a:pPr>
              <a:buNone/>
            </a:pPr>
            <a:r>
              <a:rPr lang="fr-FR" dirty="0" smtClean="0">
                <a:solidFill>
                  <a:srgbClr val="FF0000"/>
                </a:solidFill>
              </a:rPr>
              <a:t>FROM</a:t>
            </a:r>
            <a:r>
              <a:rPr lang="fr-FR" dirty="0" smtClean="0"/>
              <a:t>  personnel</a:t>
            </a:r>
          </a:p>
          <a:p>
            <a:pPr>
              <a:buNone/>
            </a:pPr>
            <a:r>
              <a:rPr lang="fr-FR" dirty="0" smtClean="0">
                <a:solidFill>
                  <a:srgbClr val="FF0000"/>
                </a:solidFill>
              </a:rPr>
              <a:t>GROUP BY</a:t>
            </a:r>
            <a:r>
              <a:rPr lang="fr-FR" dirty="0" smtClean="0"/>
              <a:t>  code_serv</a:t>
            </a:r>
          </a:p>
          <a:p>
            <a:pPr>
              <a:buNone/>
            </a:pPr>
            <a:r>
              <a:rPr lang="fr-FR" dirty="0" smtClean="0">
                <a:solidFill>
                  <a:srgbClr val="FF0000"/>
                </a:solidFill>
              </a:rPr>
              <a:t>HAVING</a:t>
            </a:r>
            <a:r>
              <a:rPr lang="fr-FR" dirty="0" smtClean="0"/>
              <a:t>  COUNT(*)  &gt; 1 ;</a:t>
            </a:r>
            <a:endParaRPr lang="fr-F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L’opérateur UNION</a:t>
            </a:r>
            <a:endParaRPr lang="fr-FR" dirty="0"/>
          </a:p>
        </p:txBody>
      </p:sp>
      <p:sp>
        <p:nvSpPr>
          <p:cNvPr id="3" name="Espace réservé du contenu 2"/>
          <p:cNvSpPr>
            <a:spLocks noGrp="1"/>
          </p:cNvSpPr>
          <p:nvPr>
            <p:ph idx="1"/>
          </p:nvPr>
        </p:nvSpPr>
        <p:spPr/>
        <p:txBody>
          <a:bodyPr/>
          <a:lstStyle/>
          <a:p>
            <a:pPr>
              <a:buNone/>
            </a:pPr>
            <a:r>
              <a:rPr lang="fr-FR" dirty="0" smtClean="0"/>
              <a:t>Obtenir un ensemble de ligne égale à la réunion des deux sélections, les lignes communes n’apparaîtront qu’une fois.</a:t>
            </a:r>
          </a:p>
          <a:p>
            <a:pPr>
              <a:buNone/>
            </a:pPr>
            <a:endParaRPr lang="fr-FR" dirty="0" smtClean="0"/>
          </a:p>
          <a:p>
            <a:pPr>
              <a:buNone/>
            </a:pPr>
            <a:r>
              <a:rPr lang="fr-FR" dirty="0" smtClean="0">
                <a:solidFill>
                  <a:srgbClr val="FF0000"/>
                </a:solidFill>
              </a:rPr>
              <a:t>SELECT</a:t>
            </a:r>
            <a:r>
              <a:rPr lang="fr-FR" dirty="0" smtClean="0"/>
              <a:t>..................</a:t>
            </a:r>
          </a:p>
          <a:p>
            <a:pPr>
              <a:buNone/>
            </a:pPr>
            <a:r>
              <a:rPr lang="fr-FR" dirty="0" smtClean="0">
                <a:solidFill>
                  <a:srgbClr val="FF0000"/>
                </a:solidFill>
              </a:rPr>
              <a:t>UNION</a:t>
            </a:r>
          </a:p>
          <a:p>
            <a:pPr>
              <a:buNone/>
            </a:pPr>
            <a:r>
              <a:rPr lang="fr-FR" dirty="0" smtClean="0">
                <a:solidFill>
                  <a:srgbClr val="FF0000"/>
                </a:solidFill>
              </a:rPr>
              <a:t>SELECT</a:t>
            </a:r>
            <a:r>
              <a:rPr lang="fr-FR" dirty="0" smtClean="0"/>
              <a:t>...................</a:t>
            </a:r>
            <a:endParaRPr lang="fr-F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L’opérateur MINUS</a:t>
            </a:r>
            <a:endParaRPr lang="fr-FR" dirty="0"/>
          </a:p>
        </p:txBody>
      </p:sp>
      <p:sp>
        <p:nvSpPr>
          <p:cNvPr id="3" name="Espace réservé du contenu 2"/>
          <p:cNvSpPr>
            <a:spLocks noGrp="1"/>
          </p:cNvSpPr>
          <p:nvPr>
            <p:ph idx="1"/>
          </p:nvPr>
        </p:nvSpPr>
        <p:spPr/>
        <p:txBody>
          <a:bodyPr/>
          <a:lstStyle/>
          <a:p>
            <a:pPr>
              <a:buNone/>
            </a:pPr>
            <a:r>
              <a:rPr lang="fr-FR" dirty="0" smtClean="0"/>
              <a:t>Permet d’éliminer des lignes d’une sélection, les lignes obtenus dans une deuxième sélection.</a:t>
            </a:r>
          </a:p>
          <a:p>
            <a:pPr>
              <a:buNone/>
            </a:pPr>
            <a:endParaRPr lang="fr-FR" dirty="0" smtClean="0"/>
          </a:p>
          <a:p>
            <a:pPr>
              <a:buNone/>
            </a:pPr>
            <a:endParaRPr lang="fr-FR" dirty="0" smtClean="0"/>
          </a:p>
          <a:p>
            <a:pPr>
              <a:buNone/>
            </a:pPr>
            <a:r>
              <a:rPr lang="fr-FR" dirty="0" smtClean="0">
                <a:solidFill>
                  <a:srgbClr val="FF0000"/>
                </a:solidFill>
              </a:rPr>
              <a:t>SELECT</a:t>
            </a:r>
            <a:r>
              <a:rPr lang="fr-FR" dirty="0" smtClean="0"/>
              <a:t>..............</a:t>
            </a:r>
          </a:p>
          <a:p>
            <a:pPr>
              <a:buNone/>
            </a:pPr>
            <a:r>
              <a:rPr lang="fr-FR" dirty="0" smtClean="0">
                <a:solidFill>
                  <a:srgbClr val="FF0000"/>
                </a:solidFill>
              </a:rPr>
              <a:t>MINUS</a:t>
            </a:r>
          </a:p>
          <a:p>
            <a:pPr>
              <a:buNone/>
            </a:pPr>
            <a:r>
              <a:rPr lang="fr-FR" dirty="0" smtClean="0">
                <a:solidFill>
                  <a:srgbClr val="FF0000"/>
                </a:solidFill>
              </a:rPr>
              <a:t>SELECT</a:t>
            </a:r>
            <a:r>
              <a:rPr lang="fr-FR" dirty="0" smtClean="0"/>
              <a:t>..............</a:t>
            </a:r>
            <a:endParaRPr lang="fr-F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sous interrogations</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Extraire les critères de requête à partir des ordres select.</a:t>
            </a:r>
          </a:p>
          <a:p>
            <a:pPr>
              <a:buNone/>
            </a:pPr>
            <a:endParaRPr lang="fr-FR" dirty="0" smtClean="0"/>
          </a:p>
          <a:p>
            <a:pPr marL="514350" indent="-514350">
              <a:buAutoNum type="arabicPeriod"/>
            </a:pPr>
            <a:r>
              <a:rPr lang="fr-FR" dirty="0" smtClean="0"/>
              <a:t>Sous intérrogtion ramenant une seule lignes</a:t>
            </a:r>
          </a:p>
          <a:p>
            <a:pPr marL="514350" indent="-514350">
              <a:buNone/>
            </a:pPr>
            <a:endParaRPr lang="fr-FR" dirty="0" smtClean="0"/>
          </a:p>
          <a:p>
            <a:pPr marL="514350" indent="-514350">
              <a:buNone/>
            </a:pPr>
            <a:r>
              <a:rPr lang="fr-FR" dirty="0" smtClean="0"/>
              <a:t>WHERE exp  </a:t>
            </a:r>
            <a:r>
              <a:rPr lang="fr-FR" dirty="0" smtClean="0">
                <a:solidFill>
                  <a:srgbClr val="FF0000"/>
                </a:solidFill>
              </a:rPr>
              <a:t>opérateur</a:t>
            </a:r>
            <a:r>
              <a:rPr lang="fr-FR" dirty="0" smtClean="0"/>
              <a:t>  (select...................)</a:t>
            </a:r>
          </a:p>
          <a:p>
            <a:pPr marL="514350" indent="-514350">
              <a:buNone/>
            </a:pPr>
            <a:endParaRPr lang="fr-FR" dirty="0" smtClean="0"/>
          </a:p>
          <a:p>
            <a:pPr marL="514350" indent="-514350">
              <a:buNone/>
            </a:pPr>
            <a:r>
              <a:rPr lang="fr-FR" dirty="0" smtClean="0"/>
              <a:t>Opérateur peut être      =  ,  !=    ,  &lt;&gt;  , &gt;  ,  &lt;</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sous interrogations</a:t>
            </a:r>
            <a:endParaRPr lang="fr-FR" dirty="0"/>
          </a:p>
        </p:txBody>
      </p:sp>
      <p:sp>
        <p:nvSpPr>
          <p:cNvPr id="3" name="Espace réservé du contenu 2"/>
          <p:cNvSpPr>
            <a:spLocks noGrp="1"/>
          </p:cNvSpPr>
          <p:nvPr>
            <p:ph idx="1"/>
          </p:nvPr>
        </p:nvSpPr>
        <p:spPr/>
        <p:txBody>
          <a:bodyPr/>
          <a:lstStyle/>
          <a:p>
            <a:pPr>
              <a:buNone/>
            </a:pPr>
            <a:r>
              <a:rPr lang="fr-FR" u="sng" dirty="0" smtClean="0"/>
              <a:t>Exemple</a:t>
            </a:r>
          </a:p>
          <a:p>
            <a:pPr>
              <a:buNone/>
            </a:pPr>
            <a:r>
              <a:rPr lang="fr-FR" dirty="0" smtClean="0"/>
              <a:t>Liste des personnes ayant le même status que Paul :</a:t>
            </a:r>
          </a:p>
          <a:p>
            <a:pPr>
              <a:buNone/>
            </a:pPr>
            <a:r>
              <a:rPr lang="fr-FR" dirty="0" smtClean="0">
                <a:solidFill>
                  <a:srgbClr val="FF0000"/>
                </a:solidFill>
              </a:rPr>
              <a:t>SELECT</a:t>
            </a:r>
            <a:r>
              <a:rPr lang="fr-FR" dirty="0" smtClean="0"/>
              <a:t>  nom, prenom</a:t>
            </a:r>
          </a:p>
          <a:p>
            <a:pPr>
              <a:buNone/>
            </a:pPr>
            <a:r>
              <a:rPr lang="fr-FR" dirty="0" smtClean="0">
                <a:solidFill>
                  <a:srgbClr val="FF0000"/>
                </a:solidFill>
              </a:rPr>
              <a:t>FROM</a:t>
            </a:r>
            <a:r>
              <a:rPr lang="fr-FR" dirty="0" smtClean="0"/>
              <a:t>    personnel, personnel pers_paul</a:t>
            </a:r>
          </a:p>
          <a:p>
            <a:pPr>
              <a:buNone/>
            </a:pPr>
            <a:r>
              <a:rPr lang="fr-FR" dirty="0" smtClean="0">
                <a:solidFill>
                  <a:srgbClr val="FF0000"/>
                </a:solidFill>
              </a:rPr>
              <a:t>WHERE</a:t>
            </a:r>
            <a:r>
              <a:rPr lang="fr-FR" dirty="0" smtClean="0"/>
              <a:t>  status = pers_paul.status</a:t>
            </a:r>
          </a:p>
          <a:p>
            <a:pPr>
              <a:buNone/>
            </a:pPr>
            <a:r>
              <a:rPr lang="fr-FR" dirty="0" smtClean="0"/>
              <a:t>               </a:t>
            </a:r>
            <a:r>
              <a:rPr lang="fr-FR" dirty="0" smtClean="0">
                <a:solidFill>
                  <a:srgbClr val="FF0000"/>
                </a:solidFill>
              </a:rPr>
              <a:t>AND</a:t>
            </a:r>
            <a:r>
              <a:rPr lang="fr-FR" dirty="0" smtClean="0"/>
              <a:t>   pers_paul.nom  = ‘Paul’ ;</a:t>
            </a:r>
            <a:endParaRPr lang="fr-F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des sous interrogations</a:t>
            </a:r>
            <a:endParaRPr lang="fr-FR" dirty="0"/>
          </a:p>
        </p:txBody>
      </p:sp>
      <p:sp>
        <p:nvSpPr>
          <p:cNvPr id="3" name="Espace réservé du contenu 2"/>
          <p:cNvSpPr>
            <a:spLocks noGrp="1"/>
          </p:cNvSpPr>
          <p:nvPr>
            <p:ph idx="1"/>
          </p:nvPr>
        </p:nvSpPr>
        <p:spPr/>
        <p:txBody>
          <a:bodyPr/>
          <a:lstStyle/>
          <a:p>
            <a:pPr>
              <a:buNone/>
            </a:pPr>
            <a:r>
              <a:rPr lang="fr-FR" dirty="0" smtClean="0"/>
              <a:t> OU bien</a:t>
            </a:r>
          </a:p>
          <a:p>
            <a:pPr>
              <a:buNone/>
            </a:pPr>
            <a:r>
              <a:rPr lang="fr-FR" dirty="0" smtClean="0">
                <a:solidFill>
                  <a:srgbClr val="FF0000"/>
                </a:solidFill>
              </a:rPr>
              <a:t>SELECT</a:t>
            </a:r>
            <a:r>
              <a:rPr lang="fr-FR" dirty="0" smtClean="0"/>
              <a:t>  nom, prenom</a:t>
            </a:r>
          </a:p>
          <a:p>
            <a:pPr>
              <a:buNone/>
            </a:pPr>
            <a:r>
              <a:rPr lang="fr-FR" dirty="0" smtClean="0">
                <a:solidFill>
                  <a:srgbClr val="FF0000"/>
                </a:solidFill>
              </a:rPr>
              <a:t>FROM</a:t>
            </a:r>
            <a:r>
              <a:rPr lang="fr-FR" dirty="0" smtClean="0"/>
              <a:t>    personnel</a:t>
            </a:r>
          </a:p>
          <a:p>
            <a:pPr>
              <a:buNone/>
            </a:pPr>
            <a:r>
              <a:rPr lang="fr-FR" dirty="0" smtClean="0">
                <a:solidFill>
                  <a:srgbClr val="FF0000"/>
                </a:solidFill>
              </a:rPr>
              <a:t>WHERE</a:t>
            </a:r>
            <a:r>
              <a:rPr lang="fr-FR" dirty="0" smtClean="0"/>
              <a:t>  status = ( </a:t>
            </a:r>
            <a:r>
              <a:rPr lang="fr-FR" u="sng" dirty="0" smtClean="0"/>
              <a:t>select</a:t>
            </a:r>
            <a:r>
              <a:rPr lang="fr-FR" dirty="0" smtClean="0"/>
              <a:t> status </a:t>
            </a:r>
          </a:p>
          <a:p>
            <a:pPr>
              <a:buNone/>
            </a:pPr>
            <a:r>
              <a:rPr lang="fr-FR" dirty="0" smtClean="0"/>
              <a:t>                                 </a:t>
            </a:r>
            <a:r>
              <a:rPr lang="fr-FR" u="sng" dirty="0" smtClean="0"/>
              <a:t>from</a:t>
            </a:r>
            <a:r>
              <a:rPr lang="fr-FR" dirty="0" smtClean="0"/>
              <a:t>  personnel</a:t>
            </a:r>
          </a:p>
          <a:p>
            <a:pPr>
              <a:buNone/>
            </a:pPr>
            <a:r>
              <a:rPr lang="fr-FR" dirty="0" smtClean="0"/>
              <a:t>                                 </a:t>
            </a:r>
            <a:r>
              <a:rPr lang="fr-FR" u="sng" dirty="0" smtClean="0"/>
              <a:t>where</a:t>
            </a:r>
            <a:r>
              <a:rPr lang="fr-FR" dirty="0" smtClean="0"/>
              <a:t> nom = ‘Paul’ ) ;</a:t>
            </a:r>
          </a:p>
          <a:p>
            <a:pPr>
              <a:buNone/>
            </a:pPr>
            <a:endParaRPr lang="fr-FR" dirty="0" smtClean="0"/>
          </a:p>
          <a:p>
            <a:pPr>
              <a:buNone/>
            </a:pPr>
            <a:endParaRPr lang="fr-F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Modification de la définition d’une table</a:t>
            </a:r>
            <a:endParaRPr lang="fr-FR" dirty="0"/>
          </a:p>
        </p:txBody>
      </p:sp>
      <p:sp>
        <p:nvSpPr>
          <p:cNvPr id="3" name="Espace réservé du contenu 2"/>
          <p:cNvSpPr>
            <a:spLocks noGrp="1"/>
          </p:cNvSpPr>
          <p:nvPr>
            <p:ph idx="1"/>
          </p:nvPr>
        </p:nvSpPr>
        <p:spPr/>
        <p:txBody>
          <a:bodyPr/>
          <a:lstStyle/>
          <a:p>
            <a:pPr>
              <a:buNone/>
            </a:pPr>
            <a:r>
              <a:rPr lang="fr-FR" u="sng" dirty="0" smtClean="0">
                <a:solidFill>
                  <a:srgbClr val="FF0000"/>
                </a:solidFill>
              </a:rPr>
              <a:t>ALTER TABLE</a:t>
            </a:r>
          </a:p>
          <a:p>
            <a:pPr>
              <a:buNone/>
            </a:pPr>
            <a:endParaRPr lang="fr-FR" dirty="0" smtClean="0"/>
          </a:p>
          <a:p>
            <a:pPr>
              <a:buNone/>
            </a:pPr>
            <a:r>
              <a:rPr lang="fr-FR" dirty="0" smtClean="0"/>
              <a:t>Permet modifier la définition d’une table:</a:t>
            </a:r>
          </a:p>
          <a:p>
            <a:pPr>
              <a:buFontTx/>
              <a:buChar char="-"/>
            </a:pPr>
            <a:r>
              <a:rPr lang="fr-FR" dirty="0" smtClean="0"/>
              <a:t>Ajout d’une colonne</a:t>
            </a:r>
          </a:p>
          <a:p>
            <a:pPr>
              <a:buFontTx/>
              <a:buChar char="-"/>
            </a:pPr>
            <a:r>
              <a:rPr lang="fr-FR" dirty="0" smtClean="0"/>
              <a:t>Modification de la définition d’une colonne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Modification de la définition d’une table</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solidFill>
                  <a:srgbClr val="FF0000"/>
                </a:solidFill>
              </a:rPr>
              <a:t>ADD  (Ajout d’une colonne)</a:t>
            </a:r>
          </a:p>
          <a:p>
            <a:pPr>
              <a:buNone/>
            </a:pPr>
            <a:endParaRPr lang="fr-FR" dirty="0" smtClean="0"/>
          </a:p>
          <a:p>
            <a:pPr>
              <a:buNone/>
            </a:pPr>
            <a:r>
              <a:rPr lang="fr-FR" dirty="0" smtClean="0"/>
              <a:t>			ALTER TABLE    table</a:t>
            </a:r>
          </a:p>
          <a:p>
            <a:pPr>
              <a:buNone/>
            </a:pPr>
            <a:r>
              <a:rPr lang="fr-FR" dirty="0" smtClean="0"/>
              <a:t>			ADD (col1   type,......) ;</a:t>
            </a:r>
          </a:p>
          <a:p>
            <a:pPr>
              <a:buNone/>
            </a:pPr>
            <a:endParaRPr lang="fr-FR" dirty="0" smtClean="0"/>
          </a:p>
          <a:p>
            <a:pPr>
              <a:buNone/>
            </a:pPr>
            <a:r>
              <a:rPr lang="fr-FR" u="sng" dirty="0" smtClean="0">
                <a:solidFill>
                  <a:srgbClr val="FF0000"/>
                </a:solidFill>
              </a:rPr>
              <a:t>Remarque:</a:t>
            </a:r>
          </a:p>
          <a:p>
            <a:pPr>
              <a:buNone/>
            </a:pPr>
            <a:r>
              <a:rPr lang="fr-FR" dirty="0" smtClean="0"/>
              <a:t>L’attribut NOT NULL peut être spécifié seulement si la table est vide, la nouvelle colonne sera nulle pour les lignes existantes.</a:t>
            </a:r>
            <a:endParaRPr lang="fr-F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Modification de la définition d’une table</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u="sng" dirty="0" smtClean="0">
                <a:solidFill>
                  <a:srgbClr val="FF0000"/>
                </a:solidFill>
              </a:rPr>
              <a:t>MODIFY </a:t>
            </a:r>
            <a:r>
              <a:rPr lang="fr-FR" sz="2800" u="sng" dirty="0" smtClean="0">
                <a:solidFill>
                  <a:srgbClr val="FF0000"/>
                </a:solidFill>
              </a:rPr>
              <a:t>(Modification de la définition d’une colonne)</a:t>
            </a:r>
          </a:p>
          <a:p>
            <a:pPr>
              <a:buNone/>
            </a:pPr>
            <a:endParaRPr lang="fr-FR" dirty="0" smtClean="0"/>
          </a:p>
          <a:p>
            <a:pPr>
              <a:buNone/>
            </a:pPr>
            <a:r>
              <a:rPr lang="fr-FR" dirty="0" smtClean="0"/>
              <a:t>			ALTER TABLE  table</a:t>
            </a:r>
          </a:p>
          <a:p>
            <a:pPr>
              <a:buNone/>
            </a:pPr>
            <a:r>
              <a:rPr lang="fr-FR" dirty="0" smtClean="0"/>
              <a:t>			MODIFY  (col1  type,......) ;</a:t>
            </a:r>
          </a:p>
          <a:p>
            <a:pPr>
              <a:buNone/>
            </a:pPr>
            <a:endParaRPr lang="fr-FR" dirty="0" smtClean="0"/>
          </a:p>
          <a:p>
            <a:pPr>
              <a:buNone/>
            </a:pPr>
            <a:r>
              <a:rPr lang="fr-FR" dirty="0" smtClean="0"/>
              <a:t>La nouvelle définition doit être compatible avec les valeurs contenus dans la colonne modifiée.</a:t>
            </a:r>
          </a:p>
          <a:p>
            <a:pPr>
              <a:buNone/>
            </a:pPr>
            <a:endParaRPr lang="fr-FR" dirty="0" smtClean="0">
              <a:sym typeface="Wingdings" pitchFamily="2" charset="2"/>
            </a:endParaRPr>
          </a:p>
          <a:p>
            <a:pPr>
              <a:buNone/>
            </a:pPr>
            <a:r>
              <a:rPr lang="fr-FR" dirty="0" smtClean="0">
                <a:sym typeface="Wingdings" pitchFamily="2" charset="2"/>
              </a:rPr>
              <a:t> Par exemple, on ne peut pas spécifier la contrainte NOT NULL, que si la colonne ne contient pas de valeur NULL.</a:t>
            </a:r>
            <a:endParaRPr lang="fr-F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Suppression d’une table</a:t>
            </a:r>
            <a:endParaRPr lang="fr-FR" dirty="0"/>
          </a:p>
        </p:txBody>
      </p:sp>
      <p:sp>
        <p:nvSpPr>
          <p:cNvPr id="3" name="Espace réservé du contenu 2"/>
          <p:cNvSpPr>
            <a:spLocks noGrp="1"/>
          </p:cNvSpPr>
          <p:nvPr>
            <p:ph idx="1"/>
          </p:nvPr>
        </p:nvSpPr>
        <p:spPr/>
        <p:txBody>
          <a:bodyPr/>
          <a:lstStyle/>
          <a:p>
            <a:pPr>
              <a:buNone/>
            </a:pPr>
            <a:r>
              <a:rPr lang="fr-FR" u="sng" dirty="0" smtClean="0">
                <a:solidFill>
                  <a:srgbClr val="FF0000"/>
                </a:solidFill>
              </a:rPr>
              <a:t>DROP TABLE</a:t>
            </a:r>
          </a:p>
          <a:p>
            <a:pPr>
              <a:buNone/>
            </a:pPr>
            <a:endParaRPr lang="fr-FR" dirty="0" smtClean="0"/>
          </a:p>
          <a:p>
            <a:pPr>
              <a:buFont typeface="Wingdings"/>
              <a:buChar char="è"/>
            </a:pPr>
            <a:r>
              <a:rPr lang="fr-FR" dirty="0" smtClean="0">
                <a:sym typeface="Wingdings" pitchFamily="2" charset="2"/>
              </a:rPr>
              <a:t>Permet de supprimer une table avec ses lignes.</a:t>
            </a:r>
          </a:p>
          <a:p>
            <a:pPr>
              <a:buNone/>
            </a:pPr>
            <a:endParaRPr lang="fr-FR" dirty="0" smtClean="0">
              <a:sym typeface="Wingdings" pitchFamily="2" charset="2"/>
            </a:endParaRPr>
          </a:p>
          <a:p>
            <a:pPr>
              <a:buNone/>
            </a:pPr>
            <a:r>
              <a:rPr lang="fr-FR" dirty="0" smtClean="0">
                <a:sym typeface="Wingdings" pitchFamily="2" charset="2"/>
              </a:rPr>
              <a:t>Syntaxe:</a:t>
            </a:r>
          </a:p>
          <a:p>
            <a:pPr>
              <a:buNone/>
            </a:pPr>
            <a:r>
              <a:rPr lang="fr-FR" dirty="0" smtClean="0">
                <a:solidFill>
                  <a:srgbClr val="FF0000"/>
                </a:solidFill>
                <a:sym typeface="Wingdings" pitchFamily="2" charset="2"/>
              </a:rPr>
              <a:t>DROP TABLE</a:t>
            </a:r>
            <a:r>
              <a:rPr lang="fr-FR" dirty="0" smtClean="0">
                <a:sym typeface="Wingdings" pitchFamily="2" charset="2"/>
              </a:rPr>
              <a:t>   nom_table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lstStyle/>
          <a:p>
            <a:pPr>
              <a:buNone/>
            </a:pPr>
            <a:r>
              <a:rPr lang="fr-FR" dirty="0" smtClean="0"/>
              <a:t>Une vue est une requête sur une ou plusieurs tables, furnissant une autre méthode de présentation et de consultation des informations.</a:t>
            </a:r>
          </a:p>
          <a:p>
            <a:pPr>
              <a:buNone/>
            </a:pPr>
            <a:endParaRPr lang="fr-FR" dirty="0" smtClean="0"/>
          </a:p>
          <a:p>
            <a:pPr>
              <a:buFont typeface="Wingdings"/>
              <a:buChar char="è"/>
            </a:pPr>
            <a:r>
              <a:rPr lang="fr-FR" dirty="0" smtClean="0">
                <a:sym typeface="Wingdings" pitchFamily="2" charset="2"/>
              </a:rPr>
              <a:t>Une vue ne stocke aucune donnée propre.</a:t>
            </a:r>
          </a:p>
          <a:p>
            <a:pPr>
              <a:buFont typeface="Wingdings"/>
              <a:buChar char="è"/>
            </a:pPr>
            <a:endParaRPr lang="fr-FR" dirty="0" smtClean="0">
              <a:sym typeface="Wingdings" pitchFamily="2" charset="2"/>
            </a:endParaRPr>
          </a:p>
          <a:p>
            <a:pPr>
              <a:buFont typeface="Wingdings"/>
              <a:buChar char="è"/>
            </a:pPr>
            <a:r>
              <a:rPr lang="fr-FR" dirty="0" smtClean="0">
                <a:solidFill>
                  <a:srgbClr val="FF0000"/>
                </a:solidFill>
                <a:sym typeface="Wingdings" pitchFamily="2" charset="2"/>
              </a:rPr>
              <a:t> c’est une table virtuelle</a:t>
            </a:r>
            <a:endParaRPr lang="fr-FR" dirty="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lstStyle/>
          <a:p>
            <a:pPr algn="just">
              <a:buNone/>
            </a:pPr>
            <a:r>
              <a:rPr lang="fr-FR" u="sng" dirty="0" smtClean="0">
                <a:solidFill>
                  <a:srgbClr val="FF0000"/>
                </a:solidFill>
              </a:rPr>
              <a:t>Utilité de création des vues</a:t>
            </a:r>
          </a:p>
          <a:p>
            <a:pPr algn="just">
              <a:buNone/>
            </a:pPr>
            <a:endParaRPr lang="fr-FR" dirty="0" smtClean="0"/>
          </a:p>
          <a:p>
            <a:pPr algn="just">
              <a:buNone/>
            </a:pPr>
            <a:r>
              <a:rPr lang="fr-FR" dirty="0" smtClean="0">
                <a:sym typeface="Wingdings" pitchFamily="2" charset="2"/>
              </a:rPr>
              <a:t>1. </a:t>
            </a:r>
            <a:r>
              <a:rPr lang="fr-FR" dirty="0" smtClean="0"/>
              <a:t>Diminuer la complexité de centaines requêtes en enregistrant des SELECT  complexes.</a:t>
            </a:r>
          </a:p>
          <a:p>
            <a:pPr algn="just">
              <a:buNone/>
            </a:pPr>
            <a:endParaRPr lang="fr-FR" dirty="0" smtClean="0"/>
          </a:p>
          <a:p>
            <a:pPr algn="just">
              <a:buNone/>
            </a:pPr>
            <a:r>
              <a:rPr lang="fr-FR" dirty="0" smtClean="0"/>
              <a:t>2. Restreindre les droits d’accès à certaines colonnes et certaines lignes d’une table.</a:t>
            </a:r>
            <a:endParaRPr lang="fr-F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lstStyle/>
          <a:p>
            <a:pPr>
              <a:buNone/>
            </a:pPr>
            <a:r>
              <a:rPr lang="fr-FR" u="sng" dirty="0" smtClean="0">
                <a:solidFill>
                  <a:srgbClr val="FF0000"/>
                </a:solidFill>
              </a:rPr>
              <a:t>Syntaxe de création des vues</a:t>
            </a:r>
          </a:p>
          <a:p>
            <a:pPr>
              <a:buNone/>
            </a:pPr>
            <a:endParaRPr lang="fr-FR" dirty="0" smtClean="0"/>
          </a:p>
          <a:p>
            <a:pPr>
              <a:buNone/>
            </a:pPr>
            <a:r>
              <a:rPr lang="fr-FR" dirty="0" smtClean="0">
                <a:solidFill>
                  <a:srgbClr val="FF0000"/>
                </a:solidFill>
              </a:rPr>
              <a:t>CREATE VIEW</a:t>
            </a:r>
            <a:r>
              <a:rPr lang="fr-FR" dirty="0" smtClean="0"/>
              <a:t>  nom_vue</a:t>
            </a:r>
          </a:p>
          <a:p>
            <a:pPr>
              <a:buNone/>
            </a:pPr>
            <a:r>
              <a:rPr lang="fr-FR" dirty="0" smtClean="0"/>
              <a:t>[(colonne1, .................. colonneN)]</a:t>
            </a:r>
          </a:p>
          <a:p>
            <a:pPr>
              <a:buNone/>
            </a:pPr>
            <a:r>
              <a:rPr lang="fr-FR" dirty="0" smtClean="0">
                <a:solidFill>
                  <a:srgbClr val="FF0000"/>
                </a:solidFill>
              </a:rPr>
              <a:t>AS</a:t>
            </a:r>
          </a:p>
          <a:p>
            <a:pPr>
              <a:buNone/>
            </a:pPr>
            <a:r>
              <a:rPr lang="fr-FR" dirty="0" smtClean="0"/>
              <a:t>Instruction </a:t>
            </a:r>
            <a:r>
              <a:rPr lang="fr-FR" dirty="0" smtClean="0">
                <a:solidFill>
                  <a:srgbClr val="FF0000"/>
                </a:solidFill>
              </a:rPr>
              <a:t>SELECT</a:t>
            </a:r>
            <a:endParaRPr lang="fr-FR" dirty="0">
              <a:solidFill>
                <a:srgbClr val="FF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a:xfrm>
            <a:off x="457200" y="1357298"/>
            <a:ext cx="8543956" cy="4929222"/>
          </a:xfrm>
        </p:spPr>
        <p:txBody>
          <a:bodyPr>
            <a:normAutofit/>
          </a:bodyPr>
          <a:lstStyle/>
          <a:p>
            <a:pPr>
              <a:buNone/>
            </a:pPr>
            <a:r>
              <a:rPr lang="fr-FR" u="sng" dirty="0" smtClean="0">
                <a:solidFill>
                  <a:srgbClr val="FF0000"/>
                </a:solidFill>
              </a:rPr>
              <a:t>Exemple:</a:t>
            </a:r>
          </a:p>
          <a:p>
            <a:pPr>
              <a:buNone/>
            </a:pPr>
            <a:endParaRPr lang="fr-FR" sz="2400" dirty="0" smtClean="0"/>
          </a:p>
          <a:p>
            <a:pPr>
              <a:buNone/>
            </a:pPr>
            <a:r>
              <a:rPr lang="fr-FR" sz="2400" dirty="0" smtClean="0">
                <a:solidFill>
                  <a:srgbClr val="FF0000"/>
                </a:solidFill>
              </a:rPr>
              <a:t>CREATE VIEW </a:t>
            </a:r>
            <a:r>
              <a:rPr lang="fr-FR" sz="2400" dirty="0" smtClean="0"/>
              <a:t>rem_sal   </a:t>
            </a:r>
            <a:r>
              <a:rPr lang="fr-FR" sz="2400" dirty="0" smtClean="0">
                <a:solidFill>
                  <a:srgbClr val="FF0000"/>
                </a:solidFill>
              </a:rPr>
              <a:t>AS</a:t>
            </a:r>
          </a:p>
          <a:p>
            <a:pPr>
              <a:buNone/>
            </a:pPr>
            <a:r>
              <a:rPr lang="fr-FR" sz="2400" dirty="0" smtClean="0">
                <a:solidFill>
                  <a:srgbClr val="FF0000"/>
                </a:solidFill>
              </a:rPr>
              <a:t>SELECT</a:t>
            </a:r>
            <a:r>
              <a:rPr lang="fr-FR" sz="2400" dirty="0" smtClean="0"/>
              <a:t> nom, prenom, salaire + NVL(commission,0)  remuneration, nom_dep</a:t>
            </a:r>
          </a:p>
          <a:p>
            <a:pPr>
              <a:buNone/>
            </a:pPr>
            <a:r>
              <a:rPr lang="fr-FR" sz="2400" dirty="0" smtClean="0">
                <a:solidFill>
                  <a:srgbClr val="FF0000"/>
                </a:solidFill>
              </a:rPr>
              <a:t>FROM</a:t>
            </a:r>
            <a:r>
              <a:rPr lang="fr-FR" sz="2400" dirty="0" smtClean="0"/>
              <a:t>  personnel, departement</a:t>
            </a:r>
          </a:p>
          <a:p>
            <a:pPr>
              <a:buNone/>
            </a:pPr>
            <a:r>
              <a:rPr lang="fr-FR" sz="2400" dirty="0" smtClean="0">
                <a:solidFill>
                  <a:srgbClr val="FF0000"/>
                </a:solidFill>
              </a:rPr>
              <a:t>WHERE</a:t>
            </a:r>
            <a:r>
              <a:rPr lang="fr-FR" sz="2400" dirty="0" smtClean="0"/>
              <a:t> personnel.code_dep = departement.code_dep ;</a:t>
            </a:r>
          </a:p>
          <a:p>
            <a:pPr>
              <a:buNone/>
            </a:pPr>
            <a:endParaRPr lang="fr-FR" sz="2400" dirty="0" smtClean="0"/>
          </a:p>
          <a:p>
            <a:pPr>
              <a:buNone/>
            </a:pPr>
            <a:endParaRPr lang="fr-FR" sz="2400" dirty="0" smtClean="0"/>
          </a:p>
          <a:p>
            <a:pPr>
              <a:buNone/>
            </a:pPr>
            <a:r>
              <a:rPr lang="fr-FR" sz="2800" dirty="0" smtClean="0">
                <a:sym typeface="Wingdings" pitchFamily="2" charset="2"/>
              </a:rPr>
              <a:t> Vue qui liste le personnel avec sa rémunération totale.</a:t>
            </a:r>
            <a:endParaRPr lang="fr-FR" sz="2800" dirty="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solidFill>
                  <a:srgbClr val="FF0000"/>
                </a:solidFill>
              </a:rPr>
              <a:t>Suppression d’une vues</a:t>
            </a:r>
          </a:p>
          <a:p>
            <a:pPr>
              <a:buNone/>
            </a:pPr>
            <a:endParaRPr lang="fr-FR" dirty="0" smtClean="0"/>
          </a:p>
          <a:p>
            <a:pPr>
              <a:buNone/>
            </a:pPr>
            <a:r>
              <a:rPr lang="fr-FR" dirty="0" smtClean="0">
                <a:solidFill>
                  <a:srgbClr val="FF0000"/>
                </a:solidFill>
              </a:rPr>
              <a:t>DROP VIEW</a:t>
            </a:r>
            <a:r>
              <a:rPr lang="fr-FR" dirty="0" smtClean="0"/>
              <a:t>   nom_vue ;</a:t>
            </a:r>
          </a:p>
          <a:p>
            <a:pPr>
              <a:buNone/>
            </a:pPr>
            <a:endParaRPr lang="fr-FR" dirty="0" smtClean="0"/>
          </a:p>
          <a:p>
            <a:pPr>
              <a:buNone/>
            </a:pPr>
            <a:endParaRPr lang="fr-FR" dirty="0" smtClean="0"/>
          </a:p>
          <a:p>
            <a:pPr>
              <a:buNone/>
            </a:pPr>
            <a:r>
              <a:rPr lang="fr-FR" u="sng" dirty="0" smtClean="0"/>
              <a:t>Exemple:</a:t>
            </a:r>
          </a:p>
          <a:p>
            <a:pPr>
              <a:buNone/>
            </a:pPr>
            <a:r>
              <a:rPr lang="fr-FR" dirty="0" smtClean="0"/>
              <a:t>DROP VIEW   rem_sal ;</a:t>
            </a:r>
          </a:p>
          <a:p>
            <a:pPr>
              <a:buNone/>
            </a:pPr>
            <a:endParaRPr lang="fr-FR" sz="3000" dirty="0" smtClean="0">
              <a:sym typeface="Wingdings" pitchFamily="2" charset="2"/>
            </a:endParaRPr>
          </a:p>
          <a:p>
            <a:pPr>
              <a:buNone/>
            </a:pPr>
            <a:r>
              <a:rPr lang="fr-FR" sz="3000" dirty="0" smtClean="0">
                <a:sym typeface="Wingdings" pitchFamily="2" charset="2"/>
              </a:rPr>
              <a:t> Supprime la vue  rem_sal de la base de données.</a:t>
            </a:r>
            <a:endParaRPr lang="fr-FR" sz="3000" dirty="0"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u="sng" dirty="0" smtClean="0">
                <a:solidFill>
                  <a:srgbClr val="FF0000"/>
                </a:solidFill>
              </a:rPr>
              <a:t>Mise à jour à travers les vues</a:t>
            </a:r>
          </a:p>
          <a:p>
            <a:pPr>
              <a:buNone/>
            </a:pPr>
            <a:r>
              <a:rPr lang="fr-FR" dirty="0" smtClean="0"/>
              <a:t>Il est possible d’effectuer des </a:t>
            </a:r>
            <a:r>
              <a:rPr lang="fr-FR" dirty="0" smtClean="0">
                <a:solidFill>
                  <a:srgbClr val="FF0000"/>
                </a:solidFill>
              </a:rPr>
              <a:t>INSERT</a:t>
            </a:r>
            <a:r>
              <a:rPr lang="fr-FR" dirty="0" smtClean="0"/>
              <a:t> et des </a:t>
            </a:r>
            <a:r>
              <a:rPr lang="fr-FR" dirty="0" smtClean="0">
                <a:solidFill>
                  <a:srgbClr val="FF0000"/>
                </a:solidFill>
              </a:rPr>
              <a:t>UPDATE</a:t>
            </a:r>
            <a:r>
              <a:rPr lang="fr-FR" dirty="0" smtClean="0"/>
              <a:t> à travers des vues, mais sous deux conditions:</a:t>
            </a:r>
          </a:p>
          <a:p>
            <a:pPr>
              <a:buNone/>
            </a:pPr>
            <a:endParaRPr lang="fr-FR" dirty="0" smtClean="0">
              <a:solidFill>
                <a:srgbClr val="FF0000"/>
              </a:solidFill>
            </a:endParaRPr>
          </a:p>
          <a:p>
            <a:pPr>
              <a:buNone/>
            </a:pPr>
            <a:r>
              <a:rPr lang="fr-FR" dirty="0" smtClean="0">
                <a:solidFill>
                  <a:srgbClr val="FF0000"/>
                </a:solidFill>
              </a:rPr>
              <a:t>1. </a:t>
            </a:r>
            <a:r>
              <a:rPr lang="fr-FR" dirty="0" smtClean="0"/>
              <a:t>La définition de la vue ne doit pas comporter des jointures.</a:t>
            </a:r>
          </a:p>
          <a:p>
            <a:pPr>
              <a:buNone/>
            </a:pPr>
            <a:r>
              <a:rPr lang="fr-FR" dirty="0" smtClean="0">
                <a:solidFill>
                  <a:srgbClr val="FF0000"/>
                </a:solidFill>
              </a:rPr>
              <a:t>2. </a:t>
            </a:r>
            <a:r>
              <a:rPr lang="fr-FR" dirty="0" smtClean="0"/>
              <a:t>Les colonnes qui composent la vue doivent être réelles et non des expressions composées de calculs et de transformation.</a:t>
            </a:r>
            <a:endParaRPr lang="fr-F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u="sng" dirty="0" smtClean="0"/>
              <a:t>Exemple</a:t>
            </a:r>
          </a:p>
          <a:p>
            <a:pPr>
              <a:buNone/>
            </a:pPr>
            <a:endParaRPr lang="fr-FR" dirty="0" smtClean="0"/>
          </a:p>
          <a:p>
            <a:pPr>
              <a:buNone/>
            </a:pPr>
            <a:r>
              <a:rPr lang="fr-FR" dirty="0" smtClean="0">
                <a:solidFill>
                  <a:srgbClr val="FF0000"/>
                </a:solidFill>
              </a:rPr>
              <a:t>CREATE VIEW</a:t>
            </a:r>
            <a:r>
              <a:rPr lang="fr-FR" dirty="0" smtClean="0"/>
              <a:t> personnel_cadre  </a:t>
            </a:r>
            <a:r>
              <a:rPr lang="fr-FR" dirty="0" smtClean="0">
                <a:solidFill>
                  <a:srgbClr val="FF0000"/>
                </a:solidFill>
              </a:rPr>
              <a:t>AS</a:t>
            </a:r>
          </a:p>
          <a:p>
            <a:pPr>
              <a:buNone/>
            </a:pPr>
            <a:r>
              <a:rPr lang="fr-FR" dirty="0" smtClean="0">
                <a:solidFill>
                  <a:srgbClr val="FF0000"/>
                </a:solidFill>
              </a:rPr>
              <a:t>SELECT</a:t>
            </a:r>
            <a:r>
              <a:rPr lang="fr-FR" dirty="0" smtClean="0"/>
              <a:t>   *   </a:t>
            </a:r>
            <a:r>
              <a:rPr lang="fr-FR" dirty="0" smtClean="0">
                <a:solidFill>
                  <a:srgbClr val="FF0000"/>
                </a:solidFill>
              </a:rPr>
              <a:t>FROM</a:t>
            </a:r>
            <a:r>
              <a:rPr lang="fr-FR" dirty="0" smtClean="0"/>
              <a:t>  personnel</a:t>
            </a:r>
          </a:p>
          <a:p>
            <a:pPr>
              <a:buNone/>
            </a:pPr>
            <a:r>
              <a:rPr lang="fr-FR" dirty="0" smtClean="0">
                <a:solidFill>
                  <a:srgbClr val="FF0000"/>
                </a:solidFill>
              </a:rPr>
              <a:t>WHERE</a:t>
            </a:r>
            <a:r>
              <a:rPr lang="fr-FR" dirty="0" smtClean="0"/>
              <a:t>  status = ‘cadre’ ;</a:t>
            </a:r>
          </a:p>
          <a:p>
            <a:pPr>
              <a:buNone/>
            </a:pPr>
            <a:endParaRPr lang="fr-FR" dirty="0" smtClean="0"/>
          </a:p>
          <a:p>
            <a:pPr>
              <a:buNone/>
            </a:pPr>
            <a:r>
              <a:rPr lang="fr-FR" dirty="0" smtClean="0">
                <a:sym typeface="Wingdings" pitchFamily="2" charset="2"/>
              </a:rPr>
              <a:t></a:t>
            </a:r>
            <a:r>
              <a:rPr lang="fr-FR" dirty="0" smtClean="0"/>
              <a:t>Il est possible de modifier le salaire des cadres avec l’instruction suivante:</a:t>
            </a:r>
          </a:p>
          <a:p>
            <a:pPr>
              <a:buNone/>
            </a:pPr>
            <a:endParaRPr lang="fr-FR" dirty="0" smtClean="0"/>
          </a:p>
          <a:p>
            <a:pPr>
              <a:buNone/>
            </a:pPr>
            <a:r>
              <a:rPr lang="fr-FR" dirty="0" smtClean="0"/>
              <a:t>			</a:t>
            </a:r>
            <a:r>
              <a:rPr lang="fr-FR" dirty="0" smtClean="0">
                <a:solidFill>
                  <a:srgbClr val="FF0000"/>
                </a:solidFill>
              </a:rPr>
              <a:t>UPDATE</a:t>
            </a:r>
            <a:r>
              <a:rPr lang="fr-FR" dirty="0" smtClean="0"/>
              <a:t> view personnel_cadre</a:t>
            </a:r>
          </a:p>
          <a:p>
            <a:pPr>
              <a:buNone/>
            </a:pPr>
            <a:r>
              <a:rPr lang="fr-FR" dirty="0" smtClean="0"/>
              <a:t>			</a:t>
            </a:r>
            <a:r>
              <a:rPr lang="fr-FR" dirty="0" smtClean="0">
                <a:solidFill>
                  <a:srgbClr val="FF0000"/>
                </a:solidFill>
              </a:rPr>
              <a:t>SET</a:t>
            </a:r>
            <a:r>
              <a:rPr lang="fr-FR" dirty="0" smtClean="0"/>
              <a:t>  salaire  =  salaire +  1000;</a:t>
            </a:r>
          </a:p>
          <a:p>
            <a:pPr>
              <a:buNone/>
            </a:pPr>
            <a:endParaRPr lang="fr-FR" dirty="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vues</a:t>
            </a:r>
            <a:endParaRPr lang="fr-FR" dirty="0"/>
          </a:p>
        </p:txBody>
      </p:sp>
      <p:sp>
        <p:nvSpPr>
          <p:cNvPr id="3" name="Espace réservé du contenu 2"/>
          <p:cNvSpPr>
            <a:spLocks noGrp="1"/>
          </p:cNvSpPr>
          <p:nvPr>
            <p:ph idx="1"/>
          </p:nvPr>
        </p:nvSpPr>
        <p:spPr>
          <a:xfrm>
            <a:off x="457200" y="1214422"/>
            <a:ext cx="8229600" cy="5429288"/>
          </a:xfrm>
        </p:spPr>
        <p:txBody>
          <a:bodyPr>
            <a:normAutofit fontScale="77500" lnSpcReduction="20000"/>
          </a:bodyPr>
          <a:lstStyle/>
          <a:p>
            <a:pPr>
              <a:buNone/>
            </a:pPr>
            <a:r>
              <a:rPr lang="fr-FR" u="sng" dirty="0" smtClean="0">
                <a:solidFill>
                  <a:srgbClr val="FF0000"/>
                </a:solidFill>
              </a:rPr>
              <a:t>L’option : WITH CHECK OPTION</a:t>
            </a:r>
          </a:p>
          <a:p>
            <a:pPr>
              <a:buNone/>
            </a:pPr>
            <a:r>
              <a:rPr lang="fr-FR" sz="2800" dirty="0" smtClean="0"/>
              <a:t>Cette option permet d’intérdire l’insertion des lignes à travers une vue. Car les données insérés ne vérifient pas la clause  WHERE de la vue.</a:t>
            </a:r>
          </a:p>
          <a:p>
            <a:pPr>
              <a:buNone/>
            </a:pPr>
            <a:r>
              <a:rPr lang="fr-FR" u="sng" dirty="0" smtClean="0"/>
              <a:t>Exemple:</a:t>
            </a:r>
            <a:r>
              <a:rPr lang="fr-FR" dirty="0" smtClean="0"/>
              <a:t>  Avec la déclaration suivante</a:t>
            </a:r>
          </a:p>
          <a:p>
            <a:pPr>
              <a:buNone/>
            </a:pPr>
            <a:endParaRPr lang="fr-FR" dirty="0" smtClean="0">
              <a:solidFill>
                <a:srgbClr val="FF0000"/>
              </a:solidFill>
            </a:endParaRPr>
          </a:p>
          <a:p>
            <a:pPr>
              <a:buNone/>
            </a:pPr>
            <a:r>
              <a:rPr lang="fr-FR" dirty="0" smtClean="0">
                <a:solidFill>
                  <a:srgbClr val="FF0000"/>
                </a:solidFill>
              </a:rPr>
              <a:t>			CREATE VIEW</a:t>
            </a:r>
            <a:r>
              <a:rPr lang="fr-FR" dirty="0" smtClean="0"/>
              <a:t> personnel_cadre  </a:t>
            </a:r>
            <a:r>
              <a:rPr lang="fr-FR" dirty="0" smtClean="0">
                <a:solidFill>
                  <a:srgbClr val="FF0000"/>
                </a:solidFill>
              </a:rPr>
              <a:t>AS</a:t>
            </a:r>
          </a:p>
          <a:p>
            <a:pPr>
              <a:buNone/>
            </a:pPr>
            <a:r>
              <a:rPr lang="fr-FR" dirty="0" smtClean="0">
                <a:solidFill>
                  <a:srgbClr val="FF0000"/>
                </a:solidFill>
              </a:rPr>
              <a:t>			SELECT</a:t>
            </a:r>
            <a:r>
              <a:rPr lang="fr-FR" dirty="0" smtClean="0"/>
              <a:t>  *  </a:t>
            </a:r>
            <a:r>
              <a:rPr lang="fr-FR" dirty="0" smtClean="0">
                <a:solidFill>
                  <a:srgbClr val="FF0000"/>
                </a:solidFill>
              </a:rPr>
              <a:t>FROM</a:t>
            </a:r>
            <a:r>
              <a:rPr lang="fr-FR" dirty="0" smtClean="0"/>
              <a:t>  personnel</a:t>
            </a:r>
          </a:p>
          <a:p>
            <a:pPr>
              <a:buNone/>
            </a:pPr>
            <a:r>
              <a:rPr lang="fr-FR" dirty="0" smtClean="0">
                <a:solidFill>
                  <a:srgbClr val="FF0000"/>
                </a:solidFill>
              </a:rPr>
              <a:t>			WHERE</a:t>
            </a:r>
            <a:r>
              <a:rPr lang="fr-FR" dirty="0" smtClean="0"/>
              <a:t>  status = ‘cadre’ ;</a:t>
            </a:r>
          </a:p>
          <a:p>
            <a:pPr>
              <a:buNone/>
            </a:pPr>
            <a:endParaRPr lang="fr-FR" dirty="0" smtClean="0"/>
          </a:p>
          <a:p>
            <a:pPr>
              <a:buNone/>
            </a:pPr>
            <a:r>
              <a:rPr lang="fr-FR" dirty="0" smtClean="0"/>
              <a:t>			</a:t>
            </a:r>
            <a:r>
              <a:rPr lang="fr-FR" dirty="0" smtClean="0">
                <a:solidFill>
                  <a:srgbClr val="FF0000"/>
                </a:solidFill>
              </a:rPr>
              <a:t>INSERT INTO</a:t>
            </a:r>
            <a:r>
              <a:rPr lang="fr-FR" dirty="0" smtClean="0"/>
              <a:t> personnel_cadre</a:t>
            </a:r>
          </a:p>
          <a:p>
            <a:pPr>
              <a:buNone/>
            </a:pPr>
            <a:r>
              <a:rPr lang="fr-FR" dirty="0" smtClean="0"/>
              <a:t>		</a:t>
            </a:r>
            <a:r>
              <a:rPr lang="fr-FR" dirty="0" smtClean="0">
                <a:solidFill>
                  <a:srgbClr val="FF0000"/>
                </a:solidFill>
              </a:rPr>
              <a:t>VALUES</a:t>
            </a:r>
            <a:r>
              <a:rPr lang="fr-FR" dirty="0" smtClean="0"/>
              <a:t> (100, ‘JEAN’,’PAUL’,’EMPLOYE’,4000)</a:t>
            </a:r>
          </a:p>
          <a:p>
            <a:pPr>
              <a:buNone/>
            </a:pPr>
            <a:endParaRPr lang="fr-FR" dirty="0" smtClean="0"/>
          </a:p>
          <a:p>
            <a:pPr>
              <a:buNone/>
            </a:pPr>
            <a:r>
              <a:rPr lang="fr-FR" dirty="0" smtClean="0">
                <a:solidFill>
                  <a:srgbClr val="FF0000"/>
                </a:solidFill>
                <a:sym typeface="Wingdings" pitchFamily="2" charset="2"/>
              </a:rPr>
              <a:t></a:t>
            </a:r>
            <a:r>
              <a:rPr lang="fr-FR" dirty="0" smtClean="0">
                <a:sym typeface="Wingdings" pitchFamily="2" charset="2"/>
              </a:rPr>
              <a:t> </a:t>
            </a:r>
            <a:r>
              <a:rPr lang="fr-FR" dirty="0" smtClean="0"/>
              <a:t>On peut insérer la ligne suivante concernant une personne  avec un status  EMPLOYE.</a:t>
            </a:r>
          </a:p>
          <a:p>
            <a:pPr>
              <a:buNone/>
            </a:pPr>
            <a:endParaRPr lang="fr-FR" dirty="0"/>
          </a:p>
        </p:txBody>
      </p:sp>
      <p:pic>
        <p:nvPicPr>
          <p:cNvPr id="1026" name="Picture 2"/>
          <p:cNvPicPr>
            <a:picLocks noChangeAspect="1" noChangeArrowheads="1"/>
          </p:cNvPicPr>
          <p:nvPr/>
        </p:nvPicPr>
        <p:blipFill>
          <a:blip r:embed="rId2"/>
          <a:srcRect/>
          <a:stretch>
            <a:fillRect/>
          </a:stretch>
        </p:blipFill>
        <p:spPr bwMode="auto">
          <a:xfrm>
            <a:off x="571472" y="4429132"/>
            <a:ext cx="7868477" cy="172788"/>
          </a:xfrm>
          <a:prstGeom prst="rect">
            <a:avLst/>
          </a:prstGeom>
          <a:noFill/>
          <a:ln w="9525">
            <a:noFill/>
            <a:miter lim="800000"/>
            <a:headEnd/>
            <a:tailEnd/>
          </a:ln>
          <a:effectLst/>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9188"/>
            <a:ext cx="4457700" cy="571500"/>
          </a:xfrm>
          <a:prstGeom prst="rect">
            <a:avLst/>
          </a:prstGeom>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1379</TotalTime>
  <Words>4108</Words>
  <Application>Microsoft Office PowerPoint</Application>
  <PresentationFormat>Affichage à l'écran (4:3)</PresentationFormat>
  <Paragraphs>577</Paragraphs>
  <Slides>76</Slides>
  <Notes>0</Notes>
  <HiddenSlides>0</HiddenSlides>
  <MMClips>0</MMClips>
  <ScaleCrop>false</ScaleCrop>
  <HeadingPairs>
    <vt:vector size="4" baseType="variant">
      <vt:variant>
        <vt:lpstr>Thème</vt:lpstr>
      </vt:variant>
      <vt:variant>
        <vt:i4>1</vt:i4>
      </vt:variant>
      <vt:variant>
        <vt:lpstr>Titres des diapositives</vt:lpstr>
      </vt:variant>
      <vt:variant>
        <vt:i4>76</vt:i4>
      </vt:variant>
    </vt:vector>
  </HeadingPairs>
  <TitlesOfParts>
    <vt:vector size="77" baseType="lpstr">
      <vt:lpstr>Thème Office</vt:lpstr>
      <vt:lpstr>Le modèle relationnel</vt:lpstr>
      <vt:lpstr>Présentation </vt:lpstr>
      <vt:lpstr>Les objectifs du modèle relationnel </vt:lpstr>
      <vt:lpstr>Éléments du modèle relationnel</vt:lpstr>
      <vt:lpstr>Éléments du modèle relationnel</vt:lpstr>
      <vt:lpstr>Éléments du modèle relationnel</vt:lpstr>
      <vt:lpstr>Algèbre relationnelle</vt:lpstr>
      <vt:lpstr>Algèbre relationnelle</vt:lpstr>
      <vt:lpstr>Algèbre relationnelle</vt:lpstr>
      <vt:lpstr>Algèbre relationnelle</vt:lpstr>
      <vt:lpstr>Algèbre relationnelle</vt:lpstr>
      <vt:lpstr>Algèbre relationnelle</vt:lpstr>
      <vt:lpstr>Algèbre relationnelle</vt:lpstr>
      <vt:lpstr>Algèbre relationnelle</vt:lpstr>
      <vt:lpstr>Algèbre relationnelle</vt:lpstr>
      <vt:lpstr>Présentation PowerPoint</vt:lpstr>
      <vt:lpstr>SQL</vt:lpstr>
      <vt:lpstr>SQL</vt:lpstr>
      <vt:lpstr>Création d’une table</vt:lpstr>
      <vt:lpstr>Création d’une table</vt:lpstr>
      <vt:lpstr>Création d’une table</vt:lpstr>
      <vt:lpstr>Création d’une table</vt:lpstr>
      <vt:lpstr>Création d’une table</vt:lpstr>
      <vt:lpstr>Création d’une table</vt:lpstr>
      <vt:lpstr>Création d’une table</vt:lpstr>
      <vt:lpstr>Création d’une table</vt:lpstr>
      <vt:lpstr>Création d’une table</vt:lpstr>
      <vt:lpstr>SQL</vt:lpstr>
      <vt:lpstr>La Sélection</vt:lpstr>
      <vt:lpstr>La Sélection</vt:lpstr>
      <vt:lpstr>La Sélection</vt:lpstr>
      <vt:lpstr>La Sélection</vt:lpstr>
      <vt:lpstr>La Sélection</vt:lpstr>
      <vt:lpstr>La Sélection</vt:lpstr>
      <vt:lpstr>Manipulation des données</vt:lpstr>
      <vt:lpstr>Manipulation des données</vt:lpstr>
      <vt:lpstr>Manipulation des données</vt:lpstr>
      <vt:lpstr>Manipulation des données</vt:lpstr>
      <vt:lpstr>Manipulation des données</vt:lpstr>
      <vt:lpstr>Manipulation des données</vt:lpstr>
      <vt:lpstr>Utilisation des clauses dans SQL</vt:lpstr>
      <vt:lpstr>Utilisation des clauses dans SQL</vt:lpstr>
      <vt:lpstr>Utilisation des clauses dans SQL</vt:lpstr>
      <vt:lpstr>Utilisation des clauses dans SQL</vt:lpstr>
      <vt:lpstr>Utilisation des clauses dans SQL</vt:lpstr>
      <vt:lpstr>Utilisation des clauses dans SQL</vt:lpstr>
      <vt:lpstr>Utilisation des clauses dans SQL</vt:lpstr>
      <vt:lpstr>Utilisation des clauses dans SQL</vt:lpstr>
      <vt:lpstr>Utilisation des clauses dans SQL</vt:lpstr>
      <vt:lpstr>Les jointures</vt:lpstr>
      <vt:lpstr>Les jointures</vt:lpstr>
      <vt:lpstr>Les jointures</vt:lpstr>
      <vt:lpstr>Tri des résultats</vt:lpstr>
      <vt:lpstr>Tri des résultats</vt:lpstr>
      <vt:lpstr>Le regroupement</vt:lpstr>
      <vt:lpstr>Le regroupement</vt:lpstr>
      <vt:lpstr>Le regroupement</vt:lpstr>
      <vt:lpstr>Le regroupement</vt:lpstr>
      <vt:lpstr>Le regroupement</vt:lpstr>
      <vt:lpstr>L’opérateur UNION</vt:lpstr>
      <vt:lpstr>L’opérateur MINUS</vt:lpstr>
      <vt:lpstr>Utilisation des sous interrogations</vt:lpstr>
      <vt:lpstr>Utilisation des sous interrogations</vt:lpstr>
      <vt:lpstr>Utilisation des sous interrogations</vt:lpstr>
      <vt:lpstr>Modification de la définition d’une table</vt:lpstr>
      <vt:lpstr>Modification de la définition d’une table</vt:lpstr>
      <vt:lpstr>Modification de la définition d’une table</vt:lpstr>
      <vt:lpstr>Suppression d’une table</vt:lpstr>
      <vt:lpstr>Les vues</vt:lpstr>
      <vt:lpstr>Les vues</vt:lpstr>
      <vt:lpstr>Les vues</vt:lpstr>
      <vt:lpstr>Les vues</vt:lpstr>
      <vt:lpstr>Les vues</vt:lpstr>
      <vt:lpstr>Les vues</vt:lpstr>
      <vt:lpstr>Les vues</vt:lpstr>
      <vt:lpstr>Les vues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modèle relationnel</dc:title>
  <dc:creator>MORO</dc:creator>
  <cp:lastModifiedBy>SFR72</cp:lastModifiedBy>
  <cp:revision>229</cp:revision>
  <dcterms:modified xsi:type="dcterms:W3CDTF">2013-03-09T14:01:05Z</dcterms:modified>
</cp:coreProperties>
</file>