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59" r:id="rId5"/>
    <p:sldId id="263" r:id="rId6"/>
    <p:sldId id="261" r:id="rId7"/>
    <p:sldId id="260" r:id="rId8"/>
    <p:sldId id="265" r:id="rId9"/>
    <p:sldId id="266" r:id="rId10"/>
    <p:sldId id="267" r:id="rId11"/>
    <p:sldId id="269" r:id="rId12"/>
    <p:sldId id="270" r:id="rId13"/>
    <p:sldId id="268" r:id="rId14"/>
    <p:sldId id="271" r:id="rId15"/>
    <p:sldId id="273" r:id="rId16"/>
    <p:sldId id="274" r:id="rId17"/>
    <p:sldId id="272" r:id="rId18"/>
    <p:sldId id="276" r:id="rId19"/>
    <p:sldId id="275" r:id="rId20"/>
    <p:sldId id="277" r:id="rId21"/>
    <p:sldId id="279" r:id="rId22"/>
    <p:sldId id="278" r:id="rId23"/>
    <p:sldId id="280" r:id="rId24"/>
    <p:sldId id="281" r:id="rId25"/>
    <p:sldId id="282" r:id="rId26"/>
    <p:sldId id="283" r:id="rId27"/>
    <p:sldId id="264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C01773A-ABCC-4CEA-ACAC-F0330553E19F}" type="datetimeFigureOut">
              <a:rPr lang="fr-FR" smtClean="0"/>
              <a:t>29/10/2012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F3D47B-8C31-4B82-AED4-98D3B54C1F19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ode.google.com/intl/fr/android/maps-api-signup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code.google.com/intl/fr-FR/android/add-ons/google-apis/reference/com/google/android/maps/MyLocationOverlay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829761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dirty="0" smtClean="0"/>
              <a:t>Développement Mobile : Android</a:t>
            </a:r>
            <a:endParaRPr lang="fr-FR" dirty="0"/>
          </a:p>
        </p:txBody>
      </p:sp>
      <p:sp>
        <p:nvSpPr>
          <p:cNvPr id="9219" name="Sous-titre 2"/>
          <p:cNvSpPr>
            <a:spLocks noGrp="1"/>
          </p:cNvSpPr>
          <p:nvPr>
            <p:ph type="subTitle" idx="1"/>
          </p:nvPr>
        </p:nvSpPr>
        <p:spPr>
          <a:xfrm>
            <a:off x="755650" y="4076700"/>
            <a:ext cx="7772400" cy="2520950"/>
          </a:xfrm>
        </p:spPr>
        <p:txBody>
          <a:bodyPr/>
          <a:lstStyle/>
          <a:p>
            <a:pPr marR="0" algn="ctr">
              <a:lnSpc>
                <a:spcPct val="80000"/>
              </a:lnSpc>
            </a:pPr>
            <a:r>
              <a:rPr lang="fr-FR" sz="1700" dirty="0" smtClean="0"/>
              <a:t>Cours N°5</a:t>
            </a:r>
          </a:p>
          <a:p>
            <a:pPr marR="0" algn="ctr">
              <a:lnSpc>
                <a:spcPct val="80000"/>
              </a:lnSpc>
            </a:pPr>
            <a:r>
              <a:rPr lang="fr-FR" sz="1700" dirty="0" smtClean="0"/>
              <a:t>Intégration de Google </a:t>
            </a:r>
            <a:r>
              <a:rPr lang="fr-FR" sz="1700" dirty="0" err="1" smtClean="0"/>
              <a:t>Map</a:t>
            </a:r>
            <a:r>
              <a:rPr lang="fr-FR" sz="1700" dirty="0" smtClean="0"/>
              <a:t> sous </a:t>
            </a:r>
            <a:r>
              <a:rPr lang="fr-FR" sz="1700" dirty="0" err="1" smtClean="0"/>
              <a:t>Android</a:t>
            </a:r>
            <a:endParaRPr lang="fr-FR" sz="1700" dirty="0" smtClean="0"/>
          </a:p>
          <a:p>
            <a:pPr marR="0" algn="ctr">
              <a:lnSpc>
                <a:spcPct val="80000"/>
              </a:lnSpc>
            </a:pPr>
            <a:endParaRPr lang="fr-FR" sz="1700" dirty="0" smtClean="0"/>
          </a:p>
          <a:p>
            <a:pPr marR="0" algn="ctr">
              <a:lnSpc>
                <a:spcPct val="80000"/>
              </a:lnSpc>
            </a:pPr>
            <a:endParaRPr lang="fr-FR" sz="1700" dirty="0" smtClean="0"/>
          </a:p>
          <a:p>
            <a:pPr marR="0" algn="ctr">
              <a:lnSpc>
                <a:spcPct val="80000"/>
              </a:lnSpc>
            </a:pPr>
            <a:endParaRPr lang="fr-FR" sz="1700" dirty="0" smtClean="0"/>
          </a:p>
          <a:p>
            <a:pPr marR="0" algn="ctr">
              <a:lnSpc>
                <a:spcPct val="80000"/>
              </a:lnSpc>
            </a:pPr>
            <a:endParaRPr lang="fr-FR" sz="1700" dirty="0" smtClean="0"/>
          </a:p>
          <a:p>
            <a:pPr marR="0" algn="ctr">
              <a:lnSpc>
                <a:spcPct val="80000"/>
              </a:lnSpc>
            </a:pPr>
            <a:r>
              <a:rPr lang="fr-FR" sz="1800" dirty="0" smtClean="0">
                <a:solidFill>
                  <a:srgbClr val="F2F2F2"/>
                </a:solidFill>
              </a:rPr>
              <a:t>Rami AMRI (rami.amri@gmail.com)</a:t>
            </a:r>
          </a:p>
          <a:p>
            <a:pPr marR="0" algn="ctr">
              <a:lnSpc>
                <a:spcPct val="80000"/>
              </a:lnSpc>
            </a:pPr>
            <a:r>
              <a:rPr lang="fr-FR" sz="1800" dirty="0" smtClean="0">
                <a:solidFill>
                  <a:srgbClr val="F2F2F2"/>
                </a:solidFill>
              </a:rPr>
              <a:t>FST</a:t>
            </a:r>
          </a:p>
          <a:p>
            <a:pPr marR="0" algn="ctr">
              <a:lnSpc>
                <a:spcPct val="80000"/>
              </a:lnSpc>
            </a:pPr>
            <a:r>
              <a:rPr lang="fr-FR" sz="1800" dirty="0" smtClean="0">
                <a:solidFill>
                  <a:srgbClr val="F2F2F2"/>
                </a:solidFill>
              </a:rPr>
              <a:t>2012/2013</a:t>
            </a:r>
            <a:endParaRPr lang="fr-FR" sz="1700" dirty="0" smtClean="0"/>
          </a:p>
        </p:txBody>
      </p:sp>
      <p:pic>
        <p:nvPicPr>
          <p:cNvPr id="4" name="Picture 2" descr="C:\Users\msi\Desktop\android-logo-whi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60648"/>
            <a:ext cx="1584176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 descr="C:\Users\msi\Desktop\logo_fs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1980683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/>
          <a:lstStyle/>
          <a:p>
            <a:r>
              <a:rPr lang="fr-FR" dirty="0"/>
              <a:t>Afin de pouvoir utiliser</a:t>
            </a:r>
            <a:r>
              <a:rPr lang="fr-FR" b="1" dirty="0"/>
              <a:t> Google </a:t>
            </a:r>
            <a:r>
              <a:rPr lang="fr-FR" b="1" dirty="0" err="1"/>
              <a:t>map</a:t>
            </a:r>
            <a:r>
              <a:rPr lang="fr-FR" dirty="0"/>
              <a:t> dans votre </a:t>
            </a:r>
            <a:r>
              <a:rPr lang="fr-FR" dirty="0" smtClean="0"/>
              <a:t>application</a:t>
            </a:r>
            <a:r>
              <a:rPr lang="fr-FR" dirty="0"/>
              <a:t>, il vous faut une </a:t>
            </a:r>
            <a:r>
              <a:rPr lang="fr-FR" b="1" dirty="0">
                <a:solidFill>
                  <a:schemeClr val="accent2"/>
                </a:solidFill>
              </a:rPr>
              <a:t>clé API</a:t>
            </a:r>
            <a:r>
              <a:rPr lang="fr-FR" dirty="0" smtClean="0">
                <a:solidFill>
                  <a:schemeClr val="accent2"/>
                </a:solidFill>
              </a:rPr>
              <a:t>.</a:t>
            </a:r>
          </a:p>
          <a:p>
            <a:endParaRPr lang="fr-FR" dirty="0" smtClean="0"/>
          </a:p>
          <a:p>
            <a:r>
              <a:rPr lang="fr-FR" dirty="0"/>
              <a:t>chaque application doit </a:t>
            </a:r>
            <a:r>
              <a:rPr lang="fr-FR" dirty="0" smtClean="0"/>
              <a:t>être </a:t>
            </a:r>
            <a:r>
              <a:rPr lang="fr-FR" dirty="0"/>
              <a:t>signée et la clé API est basée sur le </a:t>
            </a:r>
            <a:r>
              <a:rPr lang="fr-FR" b="1" dirty="0" err="1">
                <a:solidFill>
                  <a:schemeClr val="accent2"/>
                </a:solidFill>
              </a:rPr>
              <a:t>debug</a:t>
            </a:r>
            <a:r>
              <a:rPr lang="fr-FR" b="1" dirty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certificate</a:t>
            </a:r>
            <a:r>
              <a:rPr lang="fr-FR" b="1" dirty="0" smtClean="0">
                <a:solidFill>
                  <a:schemeClr val="accent2"/>
                </a:solidFill>
              </a:rPr>
              <a:t> .</a:t>
            </a:r>
          </a:p>
          <a:p>
            <a:endParaRPr lang="fr-FR" b="1" dirty="0">
              <a:solidFill>
                <a:schemeClr val="accent2"/>
              </a:solidFill>
            </a:endParaRPr>
          </a:p>
          <a:p>
            <a:r>
              <a:rPr lang="fr-FR" dirty="0"/>
              <a:t>il faut créer un </a:t>
            </a:r>
            <a:r>
              <a:rPr lang="fr-FR" b="1" dirty="0"/>
              <a:t>md5 checksum</a:t>
            </a:r>
            <a:endParaRPr lang="fr-FR" b="1" dirty="0" smtClean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Récupération </a:t>
            </a:r>
            <a:r>
              <a:rPr lang="fr-FR" sz="4000" dirty="0">
                <a:effectLst/>
              </a:rPr>
              <a:t>de </a:t>
            </a:r>
            <a:r>
              <a:rPr lang="fr-FR" sz="4000" dirty="0" smtClean="0">
                <a:effectLst/>
              </a:rPr>
              <a:t>la clé Google </a:t>
            </a:r>
            <a:r>
              <a:rPr lang="fr-FR" sz="4000" dirty="0" err="1" smtClean="0">
                <a:effectLst/>
              </a:rPr>
              <a:t>Map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 fontScale="92500" lnSpcReduction="10000"/>
          </a:bodyPr>
          <a:lstStyle/>
          <a:p>
            <a:pPr marL="109728" indent="0" fontAlgn="base">
              <a:buNone/>
            </a:pPr>
            <a:r>
              <a:rPr lang="fr-FR" dirty="0">
                <a:latin typeface="Palatino Linotype" pitchFamily="18" charset="0"/>
              </a:rPr>
              <a:t>Pour créer votre md5, il faut trouver où se situe votre fichier</a:t>
            </a:r>
            <a:r>
              <a:rPr lang="fr-FR" b="1" dirty="0">
                <a:latin typeface="Palatino Linotype" pitchFamily="18" charset="0"/>
              </a:rPr>
              <a:t> </a:t>
            </a:r>
            <a:r>
              <a:rPr lang="fr-FR" b="1" dirty="0" err="1">
                <a:latin typeface="Palatino Linotype" pitchFamily="18" charset="0"/>
              </a:rPr>
              <a:t>debug.keystore</a:t>
            </a:r>
            <a:r>
              <a:rPr lang="fr-FR" dirty="0">
                <a:latin typeface="Palatino Linotype" pitchFamily="18" charset="0"/>
              </a:rPr>
              <a:t>. </a:t>
            </a:r>
            <a:endParaRPr lang="fr-FR" dirty="0" smtClean="0">
              <a:latin typeface="Palatino Linotype" pitchFamily="18" charset="0"/>
            </a:endParaRPr>
          </a:p>
          <a:p>
            <a:pPr marL="109728" indent="0" fontAlgn="base">
              <a:buNone/>
            </a:pPr>
            <a:endParaRPr lang="fr-FR" b="1" dirty="0">
              <a:latin typeface="Palatino Linotype" pitchFamily="18" charset="0"/>
            </a:endParaRPr>
          </a:p>
          <a:p>
            <a:pPr fontAlgn="base"/>
            <a:r>
              <a:rPr lang="fr-FR" b="1" dirty="0" smtClean="0">
                <a:latin typeface="Palatino Linotype" pitchFamily="18" charset="0"/>
              </a:rPr>
              <a:t>Windows </a:t>
            </a:r>
            <a:r>
              <a:rPr lang="fr-FR" b="1" dirty="0" err="1">
                <a:latin typeface="Palatino Linotype" pitchFamily="18" charset="0"/>
              </a:rPr>
              <a:t>Seven</a:t>
            </a:r>
            <a:r>
              <a:rPr lang="fr-FR" dirty="0">
                <a:latin typeface="Palatino Linotype" pitchFamily="18" charset="0"/>
              </a:rPr>
              <a:t> : C:\Users\xxxx\.android\debug.keystore</a:t>
            </a:r>
          </a:p>
          <a:p>
            <a:pPr fontAlgn="base"/>
            <a:r>
              <a:rPr lang="fr-FR" b="1" dirty="0">
                <a:latin typeface="Palatino Linotype" pitchFamily="18" charset="0"/>
              </a:rPr>
              <a:t>Windows Vista</a:t>
            </a:r>
            <a:r>
              <a:rPr lang="fr-FR" dirty="0">
                <a:latin typeface="Palatino Linotype" pitchFamily="18" charset="0"/>
              </a:rPr>
              <a:t>: C:\Users\xxxx\AppData\Local\Android\debug.keystore</a:t>
            </a:r>
          </a:p>
          <a:p>
            <a:pPr fontAlgn="base"/>
            <a:r>
              <a:rPr lang="fr-FR" b="1" dirty="0">
                <a:latin typeface="Palatino Linotype" pitchFamily="18" charset="0"/>
              </a:rPr>
              <a:t>Windows XP</a:t>
            </a:r>
            <a:r>
              <a:rPr lang="fr-FR" dirty="0">
                <a:latin typeface="Palatino Linotype" pitchFamily="18" charset="0"/>
              </a:rPr>
              <a:t>: C:\Documents and Settings\</a:t>
            </a:r>
            <a:r>
              <a:rPr lang="fr-FR" dirty="0" err="1">
                <a:latin typeface="Palatino Linotype" pitchFamily="18" charset="0"/>
              </a:rPr>
              <a:t>xxxx</a:t>
            </a:r>
            <a:r>
              <a:rPr lang="fr-FR" dirty="0">
                <a:latin typeface="Palatino Linotype" pitchFamily="18" charset="0"/>
              </a:rPr>
              <a:t>\</a:t>
            </a:r>
            <a:r>
              <a:rPr lang="fr-FR" dirty="0" err="1">
                <a:latin typeface="Palatino Linotype" pitchFamily="18" charset="0"/>
              </a:rPr>
              <a:t>Android</a:t>
            </a:r>
            <a:r>
              <a:rPr lang="fr-FR" dirty="0">
                <a:latin typeface="Palatino Linotype" pitchFamily="18" charset="0"/>
              </a:rPr>
              <a:t>\</a:t>
            </a:r>
            <a:r>
              <a:rPr lang="fr-FR" dirty="0" err="1">
                <a:latin typeface="Palatino Linotype" pitchFamily="18" charset="0"/>
              </a:rPr>
              <a:t>debug.keystore</a:t>
            </a:r>
            <a:endParaRPr lang="fr-FR" dirty="0">
              <a:latin typeface="Palatino Linotype" pitchFamily="18" charset="0"/>
            </a:endParaRPr>
          </a:p>
          <a:p>
            <a:pPr fontAlgn="base"/>
            <a:r>
              <a:rPr lang="fr-FR" b="1" dirty="0">
                <a:latin typeface="Palatino Linotype" pitchFamily="18" charset="0"/>
              </a:rPr>
              <a:t>Mac, Linux</a:t>
            </a:r>
            <a:r>
              <a:rPr lang="fr-FR" dirty="0">
                <a:latin typeface="Palatino Linotype" pitchFamily="18" charset="0"/>
              </a:rPr>
              <a:t>: ~/.</a:t>
            </a:r>
            <a:r>
              <a:rPr lang="fr-FR" dirty="0" err="1">
                <a:latin typeface="Palatino Linotype" pitchFamily="18" charset="0"/>
              </a:rPr>
              <a:t>android</a:t>
            </a:r>
            <a:r>
              <a:rPr lang="fr-FR" dirty="0">
                <a:latin typeface="Palatino Linotype" pitchFamily="18" charset="0"/>
              </a:rPr>
              <a:t>/</a:t>
            </a:r>
            <a:r>
              <a:rPr lang="fr-FR" dirty="0" err="1">
                <a:latin typeface="Palatino Linotype" pitchFamily="18" charset="0"/>
              </a:rPr>
              <a:t>debug.keystore</a:t>
            </a:r>
            <a:endParaRPr lang="fr-FR" dirty="0">
              <a:latin typeface="Palatino Linotype" pitchFamily="18" charset="0"/>
            </a:endParaRPr>
          </a:p>
          <a:p>
            <a:pPr fontAlgn="base"/>
            <a:r>
              <a:rPr lang="fr-FR" b="1" dirty="0">
                <a:latin typeface="Palatino Linotype" pitchFamily="18" charset="0"/>
              </a:rPr>
              <a:t>xxx </a:t>
            </a:r>
            <a:r>
              <a:rPr lang="fr-FR" dirty="0">
                <a:latin typeface="Palatino Linotype" pitchFamily="18" charset="0"/>
              </a:rPr>
              <a:t>: Correspond à votre nom d’utilisateur.</a:t>
            </a:r>
          </a:p>
          <a:p>
            <a:endParaRPr lang="fr-FR" dirty="0">
              <a:latin typeface="Palatino Linotype" pitchFamily="18" charset="0"/>
            </a:endParaRPr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Récupération </a:t>
            </a:r>
            <a:r>
              <a:rPr lang="fr-FR" sz="4000" dirty="0">
                <a:effectLst/>
              </a:rPr>
              <a:t>de </a:t>
            </a:r>
            <a:r>
              <a:rPr lang="fr-FR" sz="4000" dirty="0" smtClean="0">
                <a:effectLst/>
              </a:rPr>
              <a:t>la clé Google </a:t>
            </a:r>
            <a:r>
              <a:rPr lang="fr-FR" sz="4000" dirty="0" err="1" smtClean="0">
                <a:effectLst/>
              </a:rPr>
              <a:t>Map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1258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fr-FR" dirty="0">
                <a:latin typeface="Palatino Linotype" pitchFamily="18" charset="0"/>
              </a:rPr>
              <a:t>Si vous utilisez </a:t>
            </a:r>
            <a:r>
              <a:rPr lang="fr-FR" b="1" dirty="0">
                <a:latin typeface="Palatino Linotype" pitchFamily="18" charset="0"/>
              </a:rPr>
              <a:t>Eclipse</a:t>
            </a:r>
            <a:r>
              <a:rPr lang="fr-FR" dirty="0">
                <a:latin typeface="Palatino Linotype" pitchFamily="18" charset="0"/>
              </a:rPr>
              <a:t>, vous pouvez obtenir le chemin de la façon suivante </a:t>
            </a:r>
            <a:r>
              <a:rPr lang="fr-FR" b="1" dirty="0">
                <a:latin typeface="Palatino Linotype" pitchFamily="18" charset="0"/>
              </a:rPr>
              <a:t>« </a:t>
            </a:r>
            <a:r>
              <a:rPr lang="fr-FR" b="1" dirty="0" err="1">
                <a:latin typeface="Palatino Linotype" pitchFamily="18" charset="0"/>
              </a:rPr>
              <a:t>windows</a:t>
            </a:r>
            <a:r>
              <a:rPr lang="fr-FR" b="1" dirty="0">
                <a:latin typeface="Palatino Linotype" pitchFamily="18" charset="0"/>
              </a:rPr>
              <a:t> &gt; </a:t>
            </a:r>
            <a:r>
              <a:rPr lang="fr-FR" b="1" dirty="0" err="1">
                <a:latin typeface="Palatino Linotype" pitchFamily="18" charset="0"/>
              </a:rPr>
              <a:t>Prefs</a:t>
            </a:r>
            <a:r>
              <a:rPr lang="fr-FR" b="1" dirty="0">
                <a:latin typeface="Palatino Linotype" pitchFamily="18" charset="0"/>
              </a:rPr>
              <a:t> &gt; </a:t>
            </a:r>
            <a:r>
              <a:rPr lang="fr-FR" b="1" dirty="0" err="1">
                <a:latin typeface="Palatino Linotype" pitchFamily="18" charset="0"/>
              </a:rPr>
              <a:t>Android</a:t>
            </a:r>
            <a:r>
              <a:rPr lang="fr-FR" b="1" dirty="0">
                <a:latin typeface="Palatino Linotype" pitchFamily="18" charset="0"/>
              </a:rPr>
              <a:t> &gt; </a:t>
            </a:r>
            <a:r>
              <a:rPr lang="fr-FR" b="1" dirty="0" err="1">
                <a:latin typeface="Palatino Linotype" pitchFamily="18" charset="0"/>
              </a:rPr>
              <a:t>Build</a:t>
            </a:r>
            <a:r>
              <a:rPr lang="fr-FR" b="1" dirty="0">
                <a:latin typeface="Palatino Linotype" pitchFamily="18" charset="0"/>
              </a:rPr>
              <a:t> </a:t>
            </a:r>
            <a:r>
              <a:rPr lang="fr-FR" b="1" dirty="0" smtClean="0">
                <a:latin typeface="Palatino Linotype" pitchFamily="18" charset="0"/>
              </a:rPr>
              <a:t>». </a:t>
            </a:r>
            <a:endParaRPr lang="fr-FR" dirty="0">
              <a:latin typeface="Palatino Linotype" pitchFamily="18" charset="0"/>
            </a:endParaRPr>
          </a:p>
          <a:p>
            <a:pPr fontAlgn="base"/>
            <a:r>
              <a:rPr lang="fr-FR" dirty="0">
                <a:latin typeface="Palatino Linotype" pitchFamily="18" charset="0"/>
              </a:rPr>
              <a:t>Une fois le chemin connu, il faut lancer une console </a:t>
            </a:r>
            <a:r>
              <a:rPr lang="fr-FR" dirty="0" err="1">
                <a:latin typeface="Palatino Linotype" pitchFamily="18" charset="0"/>
              </a:rPr>
              <a:t>windows</a:t>
            </a:r>
            <a:r>
              <a:rPr lang="fr-FR" dirty="0">
                <a:latin typeface="Palatino Linotype" pitchFamily="18" charset="0"/>
              </a:rPr>
              <a:t> (</a:t>
            </a:r>
            <a:r>
              <a:rPr lang="fr-FR" b="1" dirty="0">
                <a:latin typeface="Palatino Linotype" pitchFamily="18" charset="0"/>
              </a:rPr>
              <a:t>Démarrer -&gt; Exécuter puis taper cmd</a:t>
            </a:r>
            <a:r>
              <a:rPr lang="fr-FR" dirty="0">
                <a:latin typeface="Palatino Linotype" pitchFamily="18" charset="0"/>
              </a:rPr>
              <a:t>). Puis dans la console, taper la commande suivante :</a:t>
            </a:r>
          </a:p>
          <a:p>
            <a:pPr fontAlgn="base"/>
            <a:r>
              <a:rPr lang="fr-FR" b="1" i="1" dirty="0">
                <a:latin typeface="Palatino Linotype" pitchFamily="18" charset="0"/>
              </a:rPr>
              <a:t/>
            </a:r>
            <a:br>
              <a:rPr lang="fr-FR" b="1" i="1" dirty="0">
                <a:latin typeface="Palatino Linotype" pitchFamily="18" charset="0"/>
              </a:rPr>
            </a:br>
            <a:r>
              <a:rPr lang="fr-FR" b="1" i="1" dirty="0" err="1">
                <a:latin typeface="Palatino Linotype" pitchFamily="18" charset="0"/>
              </a:rPr>
              <a:t>keytool</a:t>
            </a:r>
            <a:r>
              <a:rPr lang="fr-FR" b="1" i="1" dirty="0">
                <a:latin typeface="Palatino Linotype" pitchFamily="18" charset="0"/>
              </a:rPr>
              <a:t> -</a:t>
            </a:r>
            <a:r>
              <a:rPr lang="fr-FR" b="1" i="1" dirty="0" err="1">
                <a:latin typeface="Palatino Linotype" pitchFamily="18" charset="0"/>
              </a:rPr>
              <a:t>list</a:t>
            </a:r>
            <a:r>
              <a:rPr lang="fr-FR" b="1" i="1" dirty="0">
                <a:latin typeface="Palatino Linotype" pitchFamily="18" charset="0"/>
              </a:rPr>
              <a:t> -alias </a:t>
            </a:r>
            <a:r>
              <a:rPr lang="fr-FR" b="1" i="1" dirty="0" err="1">
                <a:latin typeface="Palatino Linotype" pitchFamily="18" charset="0"/>
              </a:rPr>
              <a:t>androiddebugkey</a:t>
            </a:r>
            <a:r>
              <a:rPr lang="fr-FR" b="1" i="1" dirty="0">
                <a:latin typeface="Palatino Linotype" pitchFamily="18" charset="0"/>
              </a:rPr>
              <a:t> -</a:t>
            </a:r>
            <a:r>
              <a:rPr lang="fr-FR" b="1" i="1" dirty="0" err="1">
                <a:latin typeface="Palatino Linotype" pitchFamily="18" charset="0"/>
              </a:rPr>
              <a:t>keystore</a:t>
            </a:r>
            <a:r>
              <a:rPr lang="fr-FR" b="1" i="1" dirty="0">
                <a:latin typeface="Palatino Linotype" pitchFamily="18" charset="0"/>
              </a:rPr>
              <a:t> &lt;</a:t>
            </a:r>
            <a:r>
              <a:rPr lang="fr-FR" b="1" i="1" dirty="0" err="1">
                <a:latin typeface="Palatino Linotype" pitchFamily="18" charset="0"/>
              </a:rPr>
              <a:t>chemin_vers_le_fichier_debug</a:t>
            </a:r>
            <a:r>
              <a:rPr lang="fr-FR" b="1" i="1" dirty="0">
                <a:latin typeface="Palatino Linotype" pitchFamily="18" charset="0"/>
              </a:rPr>
              <a:t>&gt;.</a:t>
            </a:r>
            <a:r>
              <a:rPr lang="fr-FR" b="1" i="1" dirty="0" err="1">
                <a:latin typeface="Palatino Linotype" pitchFamily="18" charset="0"/>
              </a:rPr>
              <a:t>keystore</a:t>
            </a:r>
            <a:r>
              <a:rPr lang="fr-FR" b="1" i="1" dirty="0">
                <a:latin typeface="Palatino Linotype" pitchFamily="18" charset="0"/>
              </a:rPr>
              <a:t> -</a:t>
            </a:r>
            <a:r>
              <a:rPr lang="fr-FR" b="1" i="1" dirty="0" err="1">
                <a:latin typeface="Palatino Linotype" pitchFamily="18" charset="0"/>
              </a:rPr>
              <a:t>storepass</a:t>
            </a:r>
            <a:r>
              <a:rPr lang="fr-FR" b="1" i="1" dirty="0">
                <a:latin typeface="Palatino Linotype" pitchFamily="18" charset="0"/>
              </a:rPr>
              <a:t> </a:t>
            </a:r>
            <a:r>
              <a:rPr lang="fr-FR" b="1" i="1" dirty="0" err="1">
                <a:latin typeface="Palatino Linotype" pitchFamily="18" charset="0"/>
              </a:rPr>
              <a:t>android</a:t>
            </a:r>
            <a:r>
              <a:rPr lang="fr-FR" b="1" i="1" dirty="0">
                <a:latin typeface="Palatino Linotype" pitchFamily="18" charset="0"/>
              </a:rPr>
              <a:t> -</a:t>
            </a:r>
            <a:r>
              <a:rPr lang="fr-FR" b="1" i="1" dirty="0" err="1">
                <a:latin typeface="Palatino Linotype" pitchFamily="18" charset="0"/>
              </a:rPr>
              <a:t>keypass</a:t>
            </a:r>
            <a:r>
              <a:rPr lang="fr-FR" b="1" i="1" dirty="0">
                <a:latin typeface="Palatino Linotype" pitchFamily="18" charset="0"/>
              </a:rPr>
              <a:t> </a:t>
            </a:r>
            <a:r>
              <a:rPr lang="fr-FR" b="1" i="1" dirty="0" err="1">
                <a:latin typeface="Palatino Linotype" pitchFamily="18" charset="0"/>
              </a:rPr>
              <a:t>android</a:t>
            </a:r>
            <a:endParaRPr lang="fr-FR" dirty="0">
              <a:latin typeface="Palatino Linotype" pitchFamily="18" charset="0"/>
            </a:endParaRPr>
          </a:p>
          <a:p>
            <a:endParaRPr lang="fr-FR" dirty="0">
              <a:latin typeface="Palatino Linotype" pitchFamily="18" charset="0"/>
            </a:endParaRPr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Récupération </a:t>
            </a:r>
            <a:r>
              <a:rPr lang="fr-FR" sz="4000" dirty="0">
                <a:effectLst/>
              </a:rPr>
              <a:t>de </a:t>
            </a:r>
            <a:r>
              <a:rPr lang="fr-FR" sz="4000" dirty="0" smtClean="0">
                <a:effectLst/>
              </a:rPr>
              <a:t>la clé Google </a:t>
            </a:r>
            <a:r>
              <a:rPr lang="fr-FR" sz="4000" dirty="0" err="1" smtClean="0">
                <a:effectLst/>
              </a:rPr>
              <a:t>Map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460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Récupération </a:t>
            </a:r>
            <a:r>
              <a:rPr lang="fr-FR" sz="4000" dirty="0">
                <a:effectLst/>
              </a:rPr>
              <a:t>de </a:t>
            </a:r>
            <a:r>
              <a:rPr lang="fr-FR" sz="4000" dirty="0" smtClean="0">
                <a:effectLst/>
              </a:rPr>
              <a:t>la clé Google </a:t>
            </a:r>
            <a:r>
              <a:rPr lang="fr-FR" sz="4000" dirty="0" err="1" smtClean="0">
                <a:effectLst/>
              </a:rPr>
              <a:t>Map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https://lh4.googleusercontent.com/NH4d_5Xja9OUhizL5Fi6CA8V6SkepodWZC6F7cvIUs_PqAQx_NBJ9dk9IyVH13CQ6msyPiP1-sd94RHktKu-xNqUzk1iUgWenx5HuaIVe7W7sr8ao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08720"/>
            <a:ext cx="8778059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99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Une fois cette première clé md5 checksum obtenue, vous pouvez générer la clé API à cette adresse :</a:t>
            </a:r>
          </a:p>
          <a:p>
            <a:pPr marL="109728" indent="0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b="1" dirty="0">
                <a:hlinkClick r:id="rId2"/>
              </a:rPr>
              <a:t>http://</a:t>
            </a:r>
            <a:r>
              <a:rPr lang="fr-FR" b="1" dirty="0" smtClean="0">
                <a:hlinkClick r:id="rId2"/>
              </a:rPr>
              <a:t>code.google.com/intl/fr/android/maps-api-signup.html</a:t>
            </a:r>
            <a:endParaRPr lang="fr-FR" b="1" dirty="0" smtClean="0"/>
          </a:p>
          <a:p>
            <a:pPr marL="109728" indent="0">
              <a:buNone/>
            </a:pPr>
            <a:endParaRPr lang="fr-FR" dirty="0"/>
          </a:p>
          <a:p>
            <a:r>
              <a:rPr lang="fr-FR" i="1" u="sng" dirty="0" smtClean="0"/>
              <a:t>un </a:t>
            </a:r>
            <a:r>
              <a:rPr lang="fr-FR" i="1" u="sng" dirty="0"/>
              <a:t>compte Google étant nécessaire.</a:t>
            </a:r>
          </a:p>
          <a:p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Récupération </a:t>
            </a:r>
            <a:r>
              <a:rPr lang="fr-FR" sz="4000" dirty="0">
                <a:effectLst/>
              </a:rPr>
              <a:t>de </a:t>
            </a:r>
            <a:r>
              <a:rPr lang="fr-FR" sz="4000" dirty="0" smtClean="0">
                <a:effectLst/>
              </a:rPr>
              <a:t>la clé Google </a:t>
            </a:r>
            <a:r>
              <a:rPr lang="fr-FR" sz="4000" dirty="0" err="1" smtClean="0">
                <a:effectLst/>
              </a:rPr>
              <a:t>Map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05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Récupération </a:t>
            </a:r>
            <a:r>
              <a:rPr lang="fr-FR" sz="4000" dirty="0">
                <a:effectLst/>
              </a:rPr>
              <a:t>de </a:t>
            </a:r>
            <a:r>
              <a:rPr lang="fr-FR" sz="4000" dirty="0" smtClean="0">
                <a:effectLst/>
              </a:rPr>
              <a:t>la clé Google </a:t>
            </a:r>
            <a:r>
              <a:rPr lang="fr-FR" sz="4000" dirty="0" err="1" smtClean="0">
                <a:effectLst/>
              </a:rPr>
              <a:t>Map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665656" cy="409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39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on l’ajoute au fichier string.xml le nom </a:t>
            </a:r>
            <a:r>
              <a:rPr lang="fr-FR" dirty="0" err="1" smtClean="0"/>
              <a:t>mapsKey</a:t>
            </a:r>
            <a:r>
              <a:rPr lang="fr-FR" dirty="0" smtClean="0"/>
              <a:t> .</a:t>
            </a:r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Récupération </a:t>
            </a:r>
            <a:r>
              <a:rPr lang="fr-FR" sz="4000" dirty="0">
                <a:effectLst/>
              </a:rPr>
              <a:t>de </a:t>
            </a:r>
            <a:r>
              <a:rPr lang="fr-FR" sz="4000" dirty="0" smtClean="0">
                <a:effectLst/>
              </a:rPr>
              <a:t>la clé Google </a:t>
            </a:r>
            <a:r>
              <a:rPr lang="fr-FR" sz="4000" dirty="0" err="1" smtClean="0">
                <a:effectLst/>
              </a:rPr>
              <a:t>Map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6"/>
            <a:ext cx="8652859" cy="161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47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pPr algn="just"/>
            <a:r>
              <a:rPr lang="fr-FR" dirty="0" smtClean="0"/>
              <a:t> </a:t>
            </a:r>
            <a:r>
              <a:rPr lang="fr-FR" dirty="0"/>
              <a:t>Il faut également modifier le fichier AndroidManifest.xml pour lui indiquer que l'API Google </a:t>
            </a:r>
            <a:r>
              <a:rPr lang="fr-FR" dirty="0" err="1"/>
              <a:t>Maps</a:t>
            </a:r>
            <a:r>
              <a:rPr lang="fr-FR" dirty="0"/>
              <a:t> est utile ainsi qu'ajouter les autorisations nécessaires pour utiliser internet et la localisation</a:t>
            </a:r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Modification du </a:t>
            </a:r>
            <a:r>
              <a:rPr lang="fr-FR" sz="4000" dirty="0" err="1" smtClean="0">
                <a:effectLst/>
              </a:rPr>
              <a:t>manifest</a:t>
            </a:r>
            <a:r>
              <a:rPr lang="fr-FR" b="0" dirty="0">
                <a:effectLst/>
              </a:rPr>
              <a:t/>
            </a:r>
            <a:br>
              <a:rPr lang="fr-FR" b="0" dirty="0">
                <a:effectLst/>
              </a:rPr>
            </a:b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6639"/>
            <a:ext cx="8474484" cy="43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822651"/>
            <a:ext cx="7416824" cy="2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88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795320" cy="4972008"/>
          </a:xfrm>
        </p:spPr>
        <p:txBody>
          <a:bodyPr>
            <a:normAutofit lnSpcReduction="10000"/>
          </a:bodyPr>
          <a:lstStyle/>
          <a:p>
            <a:pPr marL="109728" indent="0" fontAlgn="base">
              <a:buNone/>
            </a:pPr>
            <a:r>
              <a:rPr lang="fr-FR" dirty="0" smtClean="0"/>
              <a:t>Pour </a:t>
            </a:r>
            <a:r>
              <a:rPr lang="fr-FR" dirty="0"/>
              <a:t>commencer, on crée un projet </a:t>
            </a:r>
            <a:r>
              <a:rPr lang="fr-FR" dirty="0" err="1"/>
              <a:t>Android</a:t>
            </a:r>
            <a:r>
              <a:rPr lang="fr-FR" dirty="0"/>
              <a:t> avec les attributs suivants :</a:t>
            </a:r>
          </a:p>
          <a:p>
            <a:pPr fontAlgn="base"/>
            <a:r>
              <a:rPr lang="fr-FR" b="1" dirty="0"/>
              <a:t>Nom du projet</a:t>
            </a:r>
            <a:r>
              <a:rPr lang="fr-FR" dirty="0"/>
              <a:t> : </a:t>
            </a:r>
            <a:r>
              <a:rPr lang="fr-FR" dirty="0" err="1"/>
              <a:t>HelloGoogleMap</a:t>
            </a:r>
            <a:r>
              <a:rPr lang="fr-FR" dirty="0" smtClean="0"/>
              <a:t>.</a:t>
            </a:r>
          </a:p>
          <a:p>
            <a:pPr fontAlgn="base"/>
            <a:endParaRPr lang="fr-FR" dirty="0"/>
          </a:p>
          <a:p>
            <a:pPr fontAlgn="base"/>
            <a:r>
              <a:rPr lang="fr-FR" b="1" dirty="0"/>
              <a:t>Choix du SDK</a:t>
            </a:r>
            <a:r>
              <a:rPr lang="fr-FR" dirty="0"/>
              <a:t> : La version que vous souhaitez mais vous devez obligatoirement prendre la version Google </a:t>
            </a:r>
            <a:r>
              <a:rPr lang="fr-FR" dirty="0" err="1"/>
              <a:t>APi</a:t>
            </a:r>
            <a:r>
              <a:rPr lang="fr-FR" dirty="0"/>
              <a:t> </a:t>
            </a:r>
            <a:endParaRPr lang="fr-FR" dirty="0" smtClean="0"/>
          </a:p>
          <a:p>
            <a:pPr fontAlgn="base"/>
            <a:endParaRPr lang="fr-FR" dirty="0" smtClean="0"/>
          </a:p>
          <a:p>
            <a:pPr fontAlgn="base"/>
            <a:r>
              <a:rPr lang="fr-FR" b="1" dirty="0" smtClean="0"/>
              <a:t>Nom </a:t>
            </a:r>
            <a:r>
              <a:rPr lang="fr-FR" b="1" dirty="0"/>
              <a:t>de l’application</a:t>
            </a:r>
            <a:r>
              <a:rPr lang="fr-FR" dirty="0"/>
              <a:t> : </a:t>
            </a:r>
            <a:r>
              <a:rPr lang="fr-FR" dirty="0" err="1" smtClean="0"/>
              <a:t>GoogleMapApp</a:t>
            </a:r>
            <a:endParaRPr lang="fr-FR" dirty="0"/>
          </a:p>
          <a:p>
            <a:pPr fontAlgn="base"/>
            <a:r>
              <a:rPr lang="fr-FR" b="1" dirty="0"/>
              <a:t>Nom du package</a:t>
            </a:r>
            <a:r>
              <a:rPr lang="fr-FR" dirty="0"/>
              <a:t> : </a:t>
            </a:r>
            <a:r>
              <a:rPr lang="fr-FR" dirty="0" err="1"/>
              <a:t>com.android.map</a:t>
            </a:r>
            <a:endParaRPr lang="fr-FR" dirty="0"/>
          </a:p>
          <a:p>
            <a:pPr fontAlgn="base"/>
            <a:r>
              <a:rPr lang="fr-FR" b="1" dirty="0"/>
              <a:t>Création d’une activité</a:t>
            </a:r>
            <a:r>
              <a:rPr lang="fr-FR" dirty="0"/>
              <a:t> : </a:t>
            </a:r>
            <a:r>
              <a:rPr lang="fr-FR" dirty="0" err="1" smtClean="0"/>
              <a:t>HelloGoogleMapActivity</a:t>
            </a:r>
            <a:endParaRPr lang="fr-FR" dirty="0"/>
          </a:p>
          <a:p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Création de notre application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413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795320" cy="4972008"/>
          </a:xfrm>
        </p:spPr>
        <p:txBody>
          <a:bodyPr>
            <a:normAutofit/>
          </a:bodyPr>
          <a:lstStyle/>
          <a:p>
            <a:r>
              <a:rPr lang="fr-FR" dirty="0" smtClean="0"/>
              <a:t> Dans notre fichier « main.xml », nous allons intégrer une </a:t>
            </a:r>
            <a:r>
              <a:rPr lang="fr-FR" dirty="0" err="1" smtClean="0"/>
              <a:t>google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sz="4000" dirty="0" smtClean="0">
                <a:effectLst/>
              </a:rPr>
              <a:t>Création de </a:t>
            </a:r>
            <a:r>
              <a:rPr lang="fr-FR" sz="3600" dirty="0" smtClean="0">
                <a:effectLst/>
              </a:rPr>
              <a:t>Google </a:t>
            </a:r>
            <a:r>
              <a:rPr lang="fr-FR" sz="3600" dirty="0" err="1">
                <a:effectLst/>
              </a:rPr>
              <a:t>map</a:t>
            </a:r>
            <a:endParaRPr lang="fr-FR" sz="3600" b="0" dirty="0"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708920"/>
            <a:ext cx="9505057" cy="355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09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795320" cy="4972008"/>
          </a:xfrm>
        </p:spPr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fr-FR" u="sng" dirty="0" smtClean="0"/>
              <a:t>Explication </a:t>
            </a:r>
            <a:r>
              <a:rPr lang="fr-FR" u="sng" dirty="0"/>
              <a:t>de ses attributs :</a:t>
            </a:r>
          </a:p>
          <a:p>
            <a:pPr fontAlgn="base"/>
            <a:r>
              <a:rPr lang="fr-FR" b="1" dirty="0" err="1"/>
              <a:t>android:id</a:t>
            </a:r>
            <a:r>
              <a:rPr lang="fr-FR" dirty="0"/>
              <a:t> : Identifiant de la </a:t>
            </a:r>
            <a:r>
              <a:rPr lang="fr-FR" dirty="0" err="1"/>
              <a:t>google</a:t>
            </a:r>
            <a:r>
              <a:rPr lang="fr-FR" dirty="0"/>
              <a:t> </a:t>
            </a:r>
            <a:r>
              <a:rPr lang="fr-FR" dirty="0" err="1"/>
              <a:t>map</a:t>
            </a:r>
            <a:r>
              <a:rPr lang="fr-FR" dirty="0"/>
              <a:t>.</a:t>
            </a:r>
          </a:p>
          <a:p>
            <a:pPr fontAlgn="base"/>
            <a:r>
              <a:rPr lang="fr-FR" b="1" dirty="0"/>
              <a:t>android:layout_width</a:t>
            </a:r>
            <a:r>
              <a:rPr lang="fr-FR" dirty="0"/>
              <a:t> et</a:t>
            </a:r>
            <a:r>
              <a:rPr lang="fr-FR" b="1" dirty="0"/>
              <a:t> android:layout_height</a:t>
            </a:r>
            <a:r>
              <a:rPr lang="fr-FR" dirty="0"/>
              <a:t> : Largeur et Hauteur de la </a:t>
            </a:r>
            <a:r>
              <a:rPr lang="fr-FR" dirty="0" err="1"/>
              <a:t>google</a:t>
            </a:r>
            <a:r>
              <a:rPr lang="fr-FR" dirty="0"/>
              <a:t> </a:t>
            </a:r>
            <a:r>
              <a:rPr lang="fr-FR" dirty="0" err="1"/>
              <a:t>Map</a:t>
            </a:r>
            <a:r>
              <a:rPr lang="fr-FR" dirty="0"/>
              <a:t>.</a:t>
            </a:r>
          </a:p>
          <a:p>
            <a:pPr fontAlgn="base"/>
            <a:r>
              <a:rPr lang="fr-FR" b="1" dirty="0" err="1"/>
              <a:t>android:clickable</a:t>
            </a:r>
            <a:r>
              <a:rPr lang="fr-FR" dirty="0"/>
              <a:t> : Permet à l’utilisateur de pouvoir cliquer sur la </a:t>
            </a:r>
            <a:r>
              <a:rPr lang="fr-FR" dirty="0" err="1"/>
              <a:t>google</a:t>
            </a:r>
            <a:r>
              <a:rPr lang="fr-FR" dirty="0"/>
              <a:t> </a:t>
            </a:r>
            <a:r>
              <a:rPr lang="fr-FR" dirty="0" err="1"/>
              <a:t>map</a:t>
            </a:r>
            <a:r>
              <a:rPr lang="fr-FR" dirty="0"/>
              <a:t>.</a:t>
            </a:r>
          </a:p>
          <a:p>
            <a:pPr fontAlgn="base"/>
            <a:r>
              <a:rPr lang="fr-FR" b="1" dirty="0" err="1"/>
              <a:t>android:mapKey</a:t>
            </a:r>
            <a:r>
              <a:rPr lang="fr-FR" dirty="0"/>
              <a:t> : A cet emplacement, vous allez spécifier la clé </a:t>
            </a:r>
            <a:r>
              <a:rPr lang="fr-FR" dirty="0" err="1"/>
              <a:t>google</a:t>
            </a:r>
            <a:r>
              <a:rPr lang="fr-FR" dirty="0"/>
              <a:t> </a:t>
            </a:r>
            <a:r>
              <a:rPr lang="fr-FR" dirty="0" err="1"/>
              <a:t>map</a:t>
            </a:r>
            <a:r>
              <a:rPr lang="fr-FR" dirty="0"/>
              <a:t> </a:t>
            </a:r>
            <a:r>
              <a:rPr lang="fr-FR" dirty="0" smtClean="0"/>
              <a:t>qu’on a obtenue précédemment).</a:t>
            </a:r>
            <a:endParaRPr lang="fr-FR" dirty="0"/>
          </a:p>
          <a:p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sz="4000" dirty="0" smtClean="0">
                <a:effectLst/>
              </a:rPr>
              <a:t>Création de </a:t>
            </a:r>
            <a:r>
              <a:rPr lang="fr-FR" sz="3600" dirty="0" smtClean="0">
                <a:effectLst/>
              </a:rPr>
              <a:t>Google </a:t>
            </a:r>
            <a:r>
              <a:rPr lang="fr-FR" sz="3600" dirty="0" err="1">
                <a:effectLst/>
              </a:rPr>
              <a:t>map</a:t>
            </a:r>
            <a:endParaRPr lang="fr-FR" sz="36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026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Dans l’activité principale, on met :</a:t>
            </a:r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Création de l’activité principale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7693862" cy="458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29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036496" cy="4525963"/>
          </a:xfrm>
        </p:spPr>
        <p:txBody>
          <a:bodyPr>
            <a:normAutofit/>
          </a:bodyPr>
          <a:lstStyle/>
          <a:p>
            <a:r>
              <a:rPr lang="fr-FR" sz="2400" dirty="0"/>
              <a:t>La méthode </a:t>
            </a:r>
            <a:r>
              <a:rPr lang="fr-FR" sz="2400" b="1" i="1" dirty="0" err="1"/>
              <a:t>IsRouteDisplayed</a:t>
            </a:r>
            <a:r>
              <a:rPr lang="fr-FR" sz="2400" dirty="0"/>
              <a:t> </a:t>
            </a:r>
            <a:r>
              <a:rPr lang="fr-FR" sz="2400" dirty="0" smtClean="0"/>
              <a:t> sert </a:t>
            </a:r>
            <a:r>
              <a:rPr lang="fr-FR" sz="2400" dirty="0"/>
              <a:t>à indiquer si votre application affiche des itinéraires (utilisé pour la navigation). 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Vous </a:t>
            </a:r>
            <a:r>
              <a:rPr lang="fr-FR" sz="2400" dirty="0"/>
              <a:t>devez la surcharger car </a:t>
            </a:r>
            <a:r>
              <a:rPr lang="fr-FR" sz="2400" dirty="0" smtClean="0"/>
              <a:t>vous implémentez</a:t>
            </a:r>
            <a:r>
              <a:rPr lang="fr-FR" sz="2400" dirty="0"/>
              <a:t> </a:t>
            </a:r>
            <a:r>
              <a:rPr lang="fr-FR" sz="2400" dirty="0" smtClean="0"/>
              <a:t> </a:t>
            </a:r>
          </a:p>
          <a:p>
            <a:pPr marL="109728" indent="0">
              <a:buNone/>
            </a:pPr>
            <a:r>
              <a:rPr lang="fr-FR" sz="2400" b="1" dirty="0"/>
              <a:t> </a:t>
            </a:r>
            <a:r>
              <a:rPr lang="fr-FR" sz="2400" b="1" dirty="0" smtClean="0"/>
              <a:t>  </a:t>
            </a:r>
            <a:r>
              <a:rPr lang="fr-FR" sz="2400" b="1" dirty="0" err="1" smtClean="0"/>
              <a:t>MapActivity</a:t>
            </a: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Création de l’activité principale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967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 smtClean="0">
                <a:effectLst/>
              </a:rPr>
              <a:t>Création de l’activité principale</a:t>
            </a:r>
            <a:endParaRPr lang="fr-FR" dirty="0"/>
          </a:p>
        </p:txBody>
      </p:sp>
      <p:sp>
        <p:nvSpPr>
          <p:cNvPr id="3" name="AutoShape 2" descr="http://www.tutos-android.com/wp-content/uploads/2011/02/device-2012-07-24-174312-576x1024.png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107950" y="1481138"/>
            <a:ext cx="9036050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61209"/>
            <a:ext cx="3233669" cy="5748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95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433048" cy="4525963"/>
          </a:xfrm>
        </p:spPr>
        <p:txBody>
          <a:bodyPr>
            <a:normAutofit/>
          </a:bodyPr>
          <a:lstStyle/>
          <a:p>
            <a:r>
              <a:rPr lang="fr-FR" sz="2400" dirty="0"/>
              <a:t>Afin de permettre à l’utilisateur de zoomer à l’aide de bouton, il faut d’utiliser </a:t>
            </a:r>
            <a:r>
              <a:rPr lang="fr-FR" sz="2400" dirty="0" smtClean="0"/>
              <a:t>la méthode</a:t>
            </a:r>
            <a:endParaRPr lang="fr-FR" sz="2400" b="1" i="1" dirty="0"/>
          </a:p>
          <a:p>
            <a:pPr marL="109728" indent="0">
              <a:buNone/>
            </a:pPr>
            <a:r>
              <a:rPr lang="fr-FR" sz="2400" b="1" i="1" dirty="0" smtClean="0"/>
              <a:t>		</a:t>
            </a:r>
            <a:r>
              <a:rPr lang="fr-FR" sz="2400" b="1" i="1" dirty="0" err="1" smtClean="0"/>
              <a:t>setBuiltInZoomControls</a:t>
            </a:r>
            <a:endParaRPr lang="fr-FR" sz="2400" b="1" i="1" dirty="0" smtClean="0"/>
          </a:p>
          <a:p>
            <a:r>
              <a:rPr lang="fr-FR" sz="2400" dirty="0"/>
              <a:t> </a:t>
            </a:r>
            <a:r>
              <a:rPr lang="fr-FR" sz="2400" dirty="0" smtClean="0"/>
              <a:t>sous le </a:t>
            </a:r>
            <a:r>
              <a:rPr lang="fr-FR" sz="2400" dirty="0" err="1" smtClean="0"/>
              <a:t>oncreate</a:t>
            </a:r>
            <a:r>
              <a:rPr lang="fr-FR" sz="2400" dirty="0" smtClean="0"/>
              <a:t>(), on met :</a:t>
            </a: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 smtClean="0">
                <a:effectLst/>
              </a:rPr>
              <a:t>Gestion </a:t>
            </a:r>
            <a:r>
              <a:rPr lang="fr-FR" dirty="0">
                <a:effectLst/>
              </a:rPr>
              <a:t>du </a:t>
            </a:r>
            <a:r>
              <a:rPr lang="fr-FR" dirty="0" smtClean="0">
                <a:effectLst/>
              </a:rPr>
              <a:t>zoom</a:t>
            </a:r>
            <a:endParaRPr lang="fr-F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53136"/>
            <a:ext cx="7949609" cy="64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15030"/>
            <a:ext cx="6264379" cy="42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51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036496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 smtClean="0">
                <a:effectLst/>
              </a:rPr>
              <a:t>Gestion </a:t>
            </a:r>
            <a:r>
              <a:rPr lang="fr-FR" dirty="0">
                <a:effectLst/>
              </a:rPr>
              <a:t>du </a:t>
            </a:r>
            <a:r>
              <a:rPr lang="fr-FR" dirty="0" smtClean="0">
                <a:effectLst/>
              </a:rPr>
              <a:t>zoom</a:t>
            </a:r>
            <a:endParaRPr lang="fr-FR" dirty="0"/>
          </a:p>
        </p:txBody>
      </p:sp>
      <p:sp>
        <p:nvSpPr>
          <p:cNvPr id="3" name="AutoShape 2" descr="http://www.tutos-android.com/wp-content/uploads/2011/02/device-2012-07-24-174412-576x102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809"/>
            <a:ext cx="3836328" cy="682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9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036496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fr-FR" sz="2400" dirty="0" smtClean="0"/>
              <a:t>Si on souhaite </a:t>
            </a:r>
            <a:r>
              <a:rPr lang="fr-FR" sz="2400" dirty="0"/>
              <a:t> ajuster le niveau de zoom défini lors de l’initialisation de </a:t>
            </a:r>
            <a:r>
              <a:rPr lang="fr-FR" sz="2400" dirty="0" smtClean="0"/>
              <a:t>notre </a:t>
            </a:r>
            <a:r>
              <a:rPr lang="fr-FR" sz="2400" dirty="0"/>
              <a:t>carte, </a:t>
            </a:r>
            <a:r>
              <a:rPr lang="fr-FR" sz="2400" dirty="0" smtClean="0"/>
              <a:t>on utilise </a:t>
            </a:r>
            <a:r>
              <a:rPr lang="fr-FR" sz="2400" dirty="0"/>
              <a:t>la méthode </a:t>
            </a:r>
            <a:endParaRPr lang="fr-FR" sz="2400" dirty="0"/>
          </a:p>
          <a:p>
            <a:pPr marL="109728" indent="0">
              <a:buNone/>
            </a:pPr>
            <a:r>
              <a:rPr lang="fr-FR" sz="2400" b="1" i="1" dirty="0" smtClean="0"/>
              <a:t>				</a:t>
            </a:r>
            <a:r>
              <a:rPr lang="fr-FR" sz="2400" b="1" i="1" dirty="0" err="1" smtClean="0"/>
              <a:t>setZoom</a:t>
            </a: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 smtClean="0">
                <a:effectLst/>
              </a:rPr>
              <a:t>Niveau de zoom</a:t>
            </a:r>
            <a:endParaRPr lang="fr-FR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25233"/>
            <a:ext cx="6951402" cy="585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65104"/>
            <a:ext cx="7436555" cy="9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3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036496" cy="4525963"/>
          </a:xfrm>
        </p:spPr>
        <p:txBody>
          <a:bodyPr>
            <a:normAutofit/>
          </a:bodyPr>
          <a:lstStyle/>
          <a:p>
            <a:r>
              <a:rPr lang="fr-FR" sz="2400" dirty="0" smtClean="0"/>
              <a:t>Pour afficher </a:t>
            </a:r>
            <a:r>
              <a:rPr lang="fr-FR" sz="2400" dirty="0"/>
              <a:t>une vision satellite d’une </a:t>
            </a:r>
            <a:r>
              <a:rPr lang="fr-FR" sz="2400" dirty="0" smtClean="0"/>
              <a:t>carte, on utilise </a:t>
            </a:r>
            <a:r>
              <a:rPr lang="fr-FR" sz="2400" dirty="0"/>
              <a:t>la méthode </a:t>
            </a:r>
            <a:r>
              <a:rPr lang="fr-FR" sz="2400" b="1" i="1" dirty="0" err="1"/>
              <a:t>setSatellite</a:t>
            </a:r>
            <a:r>
              <a:rPr lang="fr-FR" sz="2400" dirty="0"/>
              <a:t> </a:t>
            </a:r>
            <a:r>
              <a:rPr lang="fr-FR" sz="2400" dirty="0" smtClean="0"/>
              <a:t> en </a:t>
            </a:r>
            <a:r>
              <a:rPr lang="fr-FR" sz="2400" dirty="0"/>
              <a:t>indiquant si </a:t>
            </a:r>
            <a:r>
              <a:rPr lang="fr-FR" sz="2400" dirty="0" smtClean="0"/>
              <a:t>on souhaite </a:t>
            </a:r>
            <a:r>
              <a:rPr lang="fr-FR" sz="2400" dirty="0"/>
              <a:t>afficher la vision satellite (</a:t>
            </a:r>
            <a:r>
              <a:rPr lang="fr-FR" sz="2400" dirty="0" err="1"/>
              <a:t>true</a:t>
            </a:r>
            <a:r>
              <a:rPr lang="fr-FR" sz="2400" dirty="0"/>
              <a:t>) ou non (false</a:t>
            </a:r>
            <a:r>
              <a:rPr lang="fr-FR" sz="2400" dirty="0" smtClean="0"/>
              <a:t>).</a:t>
            </a:r>
          </a:p>
          <a:p>
            <a:endParaRPr lang="fr-FR" sz="2400" dirty="0"/>
          </a:p>
          <a:p>
            <a:r>
              <a:rPr lang="fr-FR" sz="2400" dirty="0"/>
              <a:t> </a:t>
            </a:r>
            <a:r>
              <a:rPr lang="fr-FR" sz="2400" dirty="0" smtClean="0"/>
              <a:t>nous allons faire </a:t>
            </a:r>
            <a:r>
              <a:rPr lang="fr-FR" sz="2400" dirty="0"/>
              <a:t>en sorte qu’au moment où l’utilisateur appuie sur le bouton </a:t>
            </a:r>
            <a:r>
              <a:rPr lang="fr-FR" sz="2400" b="1" dirty="0" smtClean="0"/>
              <a:t>VOLUME_UP </a:t>
            </a:r>
            <a:r>
              <a:rPr lang="fr-FR" sz="2400" dirty="0" smtClean="0"/>
              <a:t>(</a:t>
            </a:r>
            <a:r>
              <a:rPr lang="fr-FR" sz="2400" dirty="0"/>
              <a:t>augmenter le volume) la vision satellite s’active. Même chose pour le bouton </a:t>
            </a:r>
            <a:r>
              <a:rPr lang="fr-FR" sz="2400" b="1" dirty="0"/>
              <a:t>VOLUME_DOWN</a:t>
            </a:r>
            <a:r>
              <a:rPr lang="fr-FR" sz="2400" dirty="0"/>
              <a:t> (vision satellite désactivée).</a:t>
            </a: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>
                <a:effectLst/>
              </a:rPr>
              <a:t>Modifier le type de la </a:t>
            </a:r>
            <a:r>
              <a:rPr lang="fr-FR" dirty="0" smtClean="0">
                <a:effectLst/>
              </a:rPr>
              <a:t>carte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273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036496" cy="4525963"/>
          </a:xfrm>
        </p:spPr>
        <p:txBody>
          <a:bodyPr>
            <a:normAutofit/>
          </a:bodyPr>
          <a:lstStyle/>
          <a:p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>
                <a:effectLst/>
              </a:rPr>
              <a:t>Modifier le type de la </a:t>
            </a:r>
            <a:r>
              <a:rPr lang="fr-FR" dirty="0" smtClean="0">
                <a:effectLst/>
              </a:rPr>
              <a:t>carte</a:t>
            </a:r>
            <a:endParaRPr lang="fr-F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398030" cy="3502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92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036496" cy="4525963"/>
          </a:xfrm>
        </p:spPr>
        <p:txBody>
          <a:bodyPr>
            <a:normAutofit/>
          </a:bodyPr>
          <a:lstStyle/>
          <a:p>
            <a:r>
              <a:rPr lang="fr-FR" sz="2400" dirty="0" smtClean="0"/>
              <a:t>Voir cours précédent.</a:t>
            </a:r>
          </a:p>
          <a:p>
            <a:endParaRPr lang="fr-FR" sz="2400" dirty="0"/>
          </a:p>
          <a:p>
            <a:r>
              <a:rPr lang="fr-FR" sz="2400" dirty="0" smtClean="0"/>
              <a:t>Rappel:</a:t>
            </a:r>
          </a:p>
          <a:p>
            <a:pPr marL="109728" indent="0">
              <a:buNone/>
            </a:pPr>
            <a:endParaRPr lang="fr-FR" sz="2400" dirty="0"/>
          </a:p>
          <a:p>
            <a:pPr marL="109728" indent="0">
              <a:buNone/>
            </a:pPr>
            <a:r>
              <a:rPr lang="fr-FR" sz="2400" dirty="0" smtClean="0"/>
              <a:t>Utilisation de </a:t>
            </a:r>
            <a:r>
              <a:rPr lang="fr-FR" sz="2400" dirty="0" err="1" smtClean="0"/>
              <a:t>locationlistener</a:t>
            </a:r>
            <a:r>
              <a:rPr lang="fr-FR" sz="2400" dirty="0" smtClean="0"/>
              <a:t>,</a:t>
            </a:r>
          </a:p>
          <a:p>
            <a:pPr marL="109728" indent="0">
              <a:buNone/>
            </a:pP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 err="1" smtClean="0">
                <a:effectLst/>
              </a:rPr>
              <a:t>Géocalisation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648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289032" cy="4525963"/>
          </a:xfrm>
        </p:spPr>
        <p:txBody>
          <a:bodyPr>
            <a:normAutofit/>
          </a:bodyPr>
          <a:lstStyle/>
          <a:p>
            <a:r>
              <a:rPr lang="fr-FR" sz="2400" dirty="0"/>
              <a:t>Maintenant que les nouvelles coordonnées </a:t>
            </a:r>
            <a:r>
              <a:rPr lang="fr-FR" sz="2400" dirty="0" smtClean="0"/>
              <a:t>de l’utilisateur </a:t>
            </a:r>
            <a:r>
              <a:rPr lang="fr-FR" sz="2400" dirty="0"/>
              <a:t>sont récupérées, on aimerait mettre à jour </a:t>
            </a:r>
            <a:r>
              <a:rPr lang="fr-FR" sz="2400" dirty="0" smtClean="0"/>
              <a:t>la </a:t>
            </a:r>
            <a:r>
              <a:rPr lang="fr-FR" sz="2400" dirty="0"/>
              <a:t>carte afin qu’elle se positionne à l’emplacement de </a:t>
            </a:r>
            <a:r>
              <a:rPr lang="fr-FR" sz="2400" dirty="0" smtClean="0"/>
              <a:t>l’utilisateur</a:t>
            </a:r>
          </a:p>
          <a:p>
            <a:endParaRPr lang="fr-FR" sz="2400" dirty="0"/>
          </a:p>
          <a:p>
            <a:r>
              <a:rPr lang="fr-FR" sz="2400" dirty="0"/>
              <a:t>créer une instance de la classe </a:t>
            </a:r>
            <a:r>
              <a:rPr lang="fr-FR" sz="2400" dirty="0" err="1"/>
              <a:t>GeoPoint</a:t>
            </a:r>
            <a:r>
              <a:rPr lang="fr-FR" sz="2400" dirty="0"/>
              <a:t> (Représentant un point sur un carte) à l’aide des nouvelles coordonnées, puis demander à la carte de se déplacer à cette position</a:t>
            </a: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>
                <a:effectLst/>
              </a:rPr>
              <a:t>Mise à jour de la position sur la carte</a:t>
            </a:r>
            <a:endParaRPr lang="fr-FR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1526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289032" cy="4525963"/>
          </a:xfrm>
        </p:spPr>
        <p:txBody>
          <a:bodyPr>
            <a:normAutofit/>
          </a:bodyPr>
          <a:lstStyle/>
          <a:p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>
                <a:effectLst/>
              </a:rPr>
              <a:t>Mise à jour de la position sur la carte</a:t>
            </a:r>
            <a:endParaRPr lang="fr-FR" b="0" dirty="0">
              <a:effectLst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787949"/>
            <a:ext cx="9628814" cy="331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57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9289032" cy="4525963"/>
          </a:xfrm>
        </p:spPr>
        <p:txBody>
          <a:bodyPr>
            <a:normAutofit/>
          </a:bodyPr>
          <a:lstStyle/>
          <a:p>
            <a:r>
              <a:rPr lang="fr-FR" sz="2400" dirty="0"/>
              <a:t>une classe existe dans l’API Google </a:t>
            </a:r>
            <a:r>
              <a:rPr lang="fr-FR" sz="2400" dirty="0" err="1"/>
              <a:t>Map</a:t>
            </a:r>
            <a:r>
              <a:rPr lang="fr-FR" sz="2400" dirty="0"/>
              <a:t> </a:t>
            </a:r>
            <a:r>
              <a:rPr lang="fr-FR" sz="2400" dirty="0" smtClean="0"/>
              <a:t>d’</a:t>
            </a:r>
            <a:r>
              <a:rPr lang="fr-FR" sz="2400" dirty="0" err="1" smtClean="0"/>
              <a:t>Android</a:t>
            </a:r>
            <a:r>
              <a:rPr lang="fr-FR" sz="2400" dirty="0" smtClean="0"/>
              <a:t> qui permet d’indiquer la position, </a:t>
            </a:r>
            <a:r>
              <a:rPr lang="fr-FR" sz="2400" dirty="0"/>
              <a:t>il s’agit de </a:t>
            </a:r>
            <a:r>
              <a:rPr lang="fr-FR" sz="2400" dirty="0" smtClean="0"/>
              <a:t> </a:t>
            </a:r>
          </a:p>
          <a:p>
            <a:pPr marL="109728" indent="0" algn="ctr">
              <a:buNone/>
            </a:pPr>
            <a:r>
              <a:rPr lang="fr-FR" sz="2400" b="1" u="sng" dirty="0" err="1" smtClean="0">
                <a:hlinkClick r:id="rId2"/>
              </a:rPr>
              <a:t>MyLocationOverlay</a:t>
            </a:r>
            <a:endParaRPr lang="fr-FR" sz="2400" b="1" u="sng" dirty="0" smtClean="0"/>
          </a:p>
          <a:p>
            <a:pPr marL="109728" indent="0">
              <a:buNone/>
            </a:pPr>
            <a:r>
              <a:rPr lang="fr-FR" sz="2400" dirty="0" smtClean="0"/>
              <a:t>Créer notre variable</a:t>
            </a:r>
          </a:p>
          <a:p>
            <a:pPr marL="109728" indent="0">
              <a:buNone/>
            </a:pPr>
            <a:endParaRPr lang="fr-FR" sz="2400" dirty="0"/>
          </a:p>
          <a:p>
            <a:pPr marL="109728" indent="0">
              <a:buNone/>
            </a:pPr>
            <a:r>
              <a:rPr lang="fr-FR" sz="2400" dirty="0" smtClean="0"/>
              <a:t>Instancier la classe</a:t>
            </a:r>
          </a:p>
          <a:p>
            <a:pPr marL="109728" indent="0">
              <a:buNone/>
            </a:pPr>
            <a:endParaRPr lang="fr-FR" sz="2400" dirty="0"/>
          </a:p>
          <a:p>
            <a:pPr marL="109728" indent="0">
              <a:buNone/>
            </a:pPr>
            <a:r>
              <a:rPr lang="fr-FR" sz="2400" dirty="0"/>
              <a:t>Affichage d’une boussole</a:t>
            </a: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>
                <a:effectLst/>
              </a:rPr>
              <a:t>Afficher une boussole</a:t>
            </a:r>
            <a:endParaRPr lang="fr-FR" b="0" dirty="0">
              <a:effectLst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6" y="3074893"/>
            <a:ext cx="8379057" cy="441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1" y="3982980"/>
            <a:ext cx="8736203" cy="28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085184"/>
            <a:ext cx="5144063" cy="435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6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8784976" cy="4525963"/>
          </a:xfrm>
        </p:spPr>
        <p:txBody>
          <a:bodyPr>
            <a:normAutofit/>
          </a:bodyPr>
          <a:lstStyle/>
          <a:p>
            <a:pPr algn="just"/>
            <a:r>
              <a:rPr lang="fr-FR" sz="2400" dirty="0"/>
              <a:t>exécuter une action particulière dès que le positionnement de l’utilisateur est définie, par exemple centrer ou zoomer la </a:t>
            </a:r>
            <a:r>
              <a:rPr lang="fr-FR" sz="2400" dirty="0" err="1" smtClean="0"/>
              <a:t>map</a:t>
            </a:r>
            <a:r>
              <a:rPr lang="fr-FR" sz="2400" dirty="0" smtClean="0"/>
              <a:t>,</a:t>
            </a:r>
          </a:p>
          <a:p>
            <a:pPr algn="just"/>
            <a:endParaRPr lang="fr-FR" sz="2400" dirty="0"/>
          </a:p>
          <a:p>
            <a:pPr algn="just"/>
            <a:endParaRPr lang="fr-FR" sz="2400" dirty="0" smtClean="0"/>
          </a:p>
          <a:p>
            <a:pPr algn="just"/>
            <a:r>
              <a:rPr lang="fr-FR" sz="2400" dirty="0"/>
              <a:t>Une méthode est disponible dans la classe </a:t>
            </a:r>
            <a:r>
              <a:rPr lang="fr-FR" sz="2400" b="1" dirty="0" err="1"/>
              <a:t>MyLocationOverlay</a:t>
            </a:r>
            <a:r>
              <a:rPr lang="fr-FR" sz="2400" dirty="0"/>
              <a:t>, il s’agit </a:t>
            </a:r>
            <a:r>
              <a:rPr lang="fr-FR" sz="2400" dirty="0" err="1"/>
              <a:t>de</a:t>
            </a:r>
            <a:r>
              <a:rPr lang="fr-FR" sz="2400" b="1" dirty="0" err="1"/>
              <a:t>runOnFirstFix</a:t>
            </a:r>
            <a:r>
              <a:rPr lang="fr-FR" sz="2400" dirty="0"/>
              <a:t>.</a:t>
            </a:r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 smtClean="0">
                <a:effectLst/>
              </a:rPr>
              <a:t>Réagir </a:t>
            </a:r>
            <a:r>
              <a:rPr lang="fr-FR" dirty="0">
                <a:effectLst/>
              </a:rPr>
              <a:t>au positionnement de </a:t>
            </a:r>
            <a:r>
              <a:rPr lang="fr-FR" dirty="0" smtClean="0">
                <a:effectLst/>
              </a:rPr>
              <a:t>l’utilisateur</a:t>
            </a:r>
            <a:endParaRPr lang="fr-FR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8446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481328"/>
            <a:ext cx="8784976" cy="4525963"/>
          </a:xfrm>
        </p:spPr>
        <p:txBody>
          <a:bodyPr>
            <a:normAutofit/>
          </a:bodyPr>
          <a:lstStyle/>
          <a:p>
            <a:pPr algn="just"/>
            <a:endParaRPr lang="fr-FR" sz="24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132656" y="332656"/>
            <a:ext cx="9011344" cy="654032"/>
          </a:xfrm>
        </p:spPr>
        <p:txBody>
          <a:bodyPr>
            <a:normAutofit fontScale="90000"/>
          </a:bodyPr>
          <a:lstStyle/>
          <a:p>
            <a:pPr fontAlgn="base"/>
            <a:r>
              <a:rPr lang="fr-FR" dirty="0" smtClean="0">
                <a:effectLst/>
              </a:rPr>
              <a:t>Réagir </a:t>
            </a:r>
            <a:r>
              <a:rPr lang="fr-FR" dirty="0">
                <a:effectLst/>
              </a:rPr>
              <a:t>au positionnement de </a:t>
            </a:r>
            <a:r>
              <a:rPr lang="fr-FR" dirty="0" smtClean="0">
                <a:effectLst/>
              </a:rPr>
              <a:t>l’utilisateur</a:t>
            </a:r>
            <a:endParaRPr lang="fr-FR" b="0" dirty="0">
              <a:effectLst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8567044" cy="2032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646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06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1444</TotalTime>
  <Words>397</Words>
  <Application>Microsoft Office PowerPoint</Application>
  <PresentationFormat>Affichage à l'écran (4:3)</PresentationFormat>
  <Paragraphs>102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Rotonde</vt:lpstr>
      <vt:lpstr>Développement Mobile : Android</vt:lpstr>
      <vt:lpstr>Récupération de la clé Google Map </vt:lpstr>
      <vt:lpstr>Récupération de la clé Google Map </vt:lpstr>
      <vt:lpstr>Récupération de la clé Google Map </vt:lpstr>
      <vt:lpstr>Récupération de la clé Google Map </vt:lpstr>
      <vt:lpstr>Récupération de la clé Google Map </vt:lpstr>
      <vt:lpstr>Récupération de la clé Google Map </vt:lpstr>
      <vt:lpstr>Récupération de la clé Google Map </vt:lpstr>
      <vt:lpstr>Modification du manifest </vt:lpstr>
      <vt:lpstr>Création de notre application</vt:lpstr>
      <vt:lpstr>Création de Google map</vt:lpstr>
      <vt:lpstr>Création de Google map</vt:lpstr>
      <vt:lpstr>Création de l’activité principale</vt:lpstr>
      <vt:lpstr>Création de l’activité principale</vt:lpstr>
      <vt:lpstr>Création de l’activité principale</vt:lpstr>
      <vt:lpstr>Gestion du zoom</vt:lpstr>
      <vt:lpstr>Gestion du zoom</vt:lpstr>
      <vt:lpstr>Niveau de zoom</vt:lpstr>
      <vt:lpstr>Modifier le type de la carte</vt:lpstr>
      <vt:lpstr>Modifier le type de la carte</vt:lpstr>
      <vt:lpstr>Géocalisation</vt:lpstr>
      <vt:lpstr>Mise à jour de la position sur la carte</vt:lpstr>
      <vt:lpstr>Mise à jour de la position sur la carte</vt:lpstr>
      <vt:lpstr>Afficher une boussole</vt:lpstr>
      <vt:lpstr>Réagir au positionnement de l’utilisateur</vt:lpstr>
      <vt:lpstr>Réagir au positionnement de l’utilisateur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Développement Mobile : Android</dc:title>
  <dc:creator>Rami</dc:creator>
  <cp:lastModifiedBy>Rami</cp:lastModifiedBy>
  <cp:revision>18</cp:revision>
  <dcterms:created xsi:type="dcterms:W3CDTF">2011-12-06T09:10:43Z</dcterms:created>
  <dcterms:modified xsi:type="dcterms:W3CDTF">2012-10-30T10:29:44Z</dcterms:modified>
</cp:coreProperties>
</file>