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86" r:id="rId5"/>
    <p:sldId id="287" r:id="rId6"/>
    <p:sldId id="288" r:id="rId7"/>
    <p:sldId id="289" r:id="rId8"/>
    <p:sldId id="260" r:id="rId9"/>
    <p:sldId id="261" r:id="rId10"/>
    <p:sldId id="290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92" r:id="rId20"/>
    <p:sldId id="270" r:id="rId21"/>
    <p:sldId id="271" r:id="rId22"/>
    <p:sldId id="272" r:id="rId23"/>
    <p:sldId id="273" r:id="rId24"/>
    <p:sldId id="274" r:id="rId25"/>
    <p:sldId id="275" r:id="rId26"/>
    <p:sldId id="293" r:id="rId27"/>
    <p:sldId id="294" r:id="rId28"/>
    <p:sldId id="296" r:id="rId29"/>
    <p:sldId id="297" r:id="rId30"/>
    <p:sldId id="298" r:id="rId31"/>
    <p:sldId id="301" r:id="rId32"/>
    <p:sldId id="299" r:id="rId33"/>
    <p:sldId id="300" r:id="rId34"/>
    <p:sldId id="302" r:id="rId35"/>
    <p:sldId id="305" r:id="rId36"/>
    <p:sldId id="303" r:id="rId37"/>
    <p:sldId id="306" r:id="rId38"/>
    <p:sldId id="304" r:id="rId39"/>
    <p:sldId id="307" r:id="rId40"/>
    <p:sldId id="308" r:id="rId41"/>
    <p:sldId id="309" r:id="rId42"/>
    <p:sldId id="310" r:id="rId43"/>
    <p:sldId id="311" r:id="rId44"/>
    <p:sldId id="314" r:id="rId45"/>
    <p:sldId id="313" r:id="rId46"/>
    <p:sldId id="312" r:id="rId47"/>
    <p:sldId id="315" r:id="rId48"/>
    <p:sldId id="316" r:id="rId49"/>
    <p:sldId id="317" r:id="rId50"/>
    <p:sldId id="318" r:id="rId51"/>
    <p:sldId id="319" r:id="rId52"/>
    <p:sldId id="320" r:id="rId53"/>
    <p:sldId id="321" r:id="rId5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 varScale="1">
        <p:scale>
          <a:sx n="70" d="100"/>
          <a:sy n="70" d="100"/>
        </p:scale>
        <p:origin x="-138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27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le rect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grpSp>
        <p:nvGrpSpPr>
          <p:cNvPr id="2" name="Groupe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e lib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orme lib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orme lib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necteur droit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A9393F1-C6AD-4362-B036-D33EADCA5083}" type="datetimeFigureOut">
              <a:rPr lang="fr-FR" smtClean="0"/>
              <a:pPr/>
              <a:t>02/10/2012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604E085-5235-4AC0-93BF-9D8F1FF4300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393F1-C6AD-4362-B036-D33EADCA5083}" type="datetimeFigureOut">
              <a:rPr lang="fr-FR" smtClean="0"/>
              <a:pPr/>
              <a:t>02/10/2012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04E085-5235-4AC0-93BF-9D8F1FF4300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393F1-C6AD-4362-B036-D33EADCA5083}" type="datetimeFigureOut">
              <a:rPr lang="fr-FR" smtClean="0"/>
              <a:pPr/>
              <a:t>02/10/2012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04E085-5235-4AC0-93BF-9D8F1FF4300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393F1-C6AD-4362-B036-D33EADCA5083}" type="datetimeFigureOut">
              <a:rPr lang="fr-FR" smtClean="0"/>
              <a:pPr/>
              <a:t>02/10/2012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04E085-5235-4AC0-93BF-9D8F1FF4300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393F1-C6AD-4362-B036-D33EADCA5083}" type="datetimeFigureOut">
              <a:rPr lang="fr-FR" smtClean="0"/>
              <a:pPr/>
              <a:t>02/10/2012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04E085-5235-4AC0-93BF-9D8F1FF4300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393F1-C6AD-4362-B036-D33EADCA5083}" type="datetimeFigureOut">
              <a:rPr lang="fr-FR" smtClean="0"/>
              <a:pPr/>
              <a:t>02/10/2012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04E085-5235-4AC0-93BF-9D8F1FF4300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393F1-C6AD-4362-B036-D33EADCA5083}" type="datetimeFigureOut">
              <a:rPr lang="fr-FR" smtClean="0"/>
              <a:pPr/>
              <a:t>02/10/2012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04E085-5235-4AC0-93BF-9D8F1FF4300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A9393F1-C6AD-4362-B036-D33EADCA5083}" type="datetimeFigureOut">
              <a:rPr lang="fr-FR" smtClean="0"/>
              <a:pPr/>
              <a:t>02/10/2012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04E085-5235-4AC0-93BF-9D8F1FF4300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A9393F1-C6AD-4362-B036-D33EADCA5083}" type="datetimeFigureOut">
              <a:rPr lang="fr-FR" smtClean="0"/>
              <a:pPr/>
              <a:t>02/10/2012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604E085-5235-4AC0-93BF-9D8F1FF4300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orme libre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angle rect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necteur droit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393F1-C6AD-4362-B036-D33EADCA5083}" type="datetimeFigureOut">
              <a:rPr lang="fr-FR" smtClean="0"/>
              <a:pPr/>
              <a:t>02/10/2012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04E085-5235-4AC0-93BF-9D8F1FF4300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393F1-C6AD-4362-B036-D33EADCA5083}" type="datetimeFigureOut">
              <a:rPr lang="fr-FR" smtClean="0"/>
              <a:pPr/>
              <a:t>02/10/2012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04E085-5235-4AC0-93BF-9D8F1FF4300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orme libre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angle rect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necteur droit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A9393F1-C6AD-4362-B036-D33EADCA5083}" type="datetimeFigureOut">
              <a:rPr lang="fr-FR" smtClean="0"/>
              <a:pPr/>
              <a:t>02/10/2012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604E085-5235-4AC0-93BF-9D8F1FF4300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2060848"/>
            <a:ext cx="7772400" cy="1829761"/>
          </a:xfrm>
        </p:spPr>
        <p:txBody>
          <a:bodyPr/>
          <a:lstStyle/>
          <a:p>
            <a:pPr algn="ctr"/>
            <a:r>
              <a:rPr lang="fr-FR" dirty="0" smtClean="0"/>
              <a:t>Développement Mobile : Android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55576" y="4077072"/>
            <a:ext cx="7772400" cy="2520280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fr-FR" dirty="0" smtClean="0"/>
              <a:t>Cours N° 2</a:t>
            </a:r>
          </a:p>
          <a:p>
            <a:pPr algn="ctr"/>
            <a:endParaRPr lang="fr-FR" dirty="0" smtClean="0"/>
          </a:p>
          <a:p>
            <a:pPr algn="ctr"/>
            <a:endParaRPr lang="fr-FR" dirty="0" smtClean="0"/>
          </a:p>
          <a:p>
            <a:pPr algn="ctr"/>
            <a:endParaRPr lang="fr-FR" dirty="0" smtClean="0"/>
          </a:p>
          <a:p>
            <a:pPr algn="ctr"/>
            <a:endParaRPr lang="fr-FR" dirty="0" smtClean="0"/>
          </a:p>
          <a:p>
            <a:pPr algn="ctr"/>
            <a:endParaRPr lang="fr-FR" dirty="0" smtClean="0"/>
          </a:p>
          <a:p>
            <a:pPr algn="ctr"/>
            <a:r>
              <a:rPr lang="fr-FR" sz="2800" dirty="0" smtClean="0">
                <a:solidFill>
                  <a:schemeClr val="bg1">
                    <a:lumMod val="95000"/>
                  </a:schemeClr>
                </a:solidFill>
              </a:rPr>
              <a:t>Rami AMRI (rami.amri@gmail.com)</a:t>
            </a:r>
          </a:p>
          <a:p>
            <a:pPr algn="ctr"/>
            <a:r>
              <a:rPr lang="fr-FR" sz="2800" dirty="0" smtClean="0">
                <a:solidFill>
                  <a:schemeClr val="bg1">
                    <a:lumMod val="95000"/>
                  </a:schemeClr>
                </a:solidFill>
              </a:rPr>
              <a:t>FST</a:t>
            </a:r>
          </a:p>
          <a:p>
            <a:pPr algn="ctr"/>
            <a:r>
              <a:rPr lang="fr-FR" sz="2800" dirty="0" smtClean="0">
                <a:solidFill>
                  <a:schemeClr val="bg1">
                    <a:lumMod val="95000"/>
                  </a:schemeClr>
                </a:solidFill>
              </a:rPr>
              <a:t>2011/2012</a:t>
            </a:r>
          </a:p>
          <a:p>
            <a:pPr algn="ctr"/>
            <a:endParaRPr lang="fr-FR" dirty="0"/>
          </a:p>
        </p:txBody>
      </p:sp>
      <p:pic>
        <p:nvPicPr>
          <p:cNvPr id="4" name="Picture 2" descr="C:\Users\msi\Desktop\android-logo-whit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260648"/>
            <a:ext cx="1584176" cy="15841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3" descr="C:\Users\msi\Desktop\logo_fst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88640"/>
            <a:ext cx="1980683" cy="12241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Arborescence d’un projet Android</a:t>
            </a:r>
            <a:endParaRPr lang="fr-FR" dirty="0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77784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764704"/>
            <a:ext cx="3505200" cy="573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170579"/>
          </a:xfrm>
        </p:spPr>
        <p:txBody>
          <a:bodyPr/>
          <a:lstStyle/>
          <a:p>
            <a:r>
              <a:rPr lang="fr-FR" b="1" dirty="0" err="1" smtClean="0"/>
              <a:t>Src</a:t>
            </a:r>
            <a:r>
              <a:rPr lang="fr-FR" b="1" dirty="0" smtClean="0"/>
              <a:t> :</a:t>
            </a:r>
            <a:r>
              <a:rPr lang="fr-FR" dirty="0" smtClean="0"/>
              <a:t> Le répertoire de l’ensemble des sources du projet. C’est dans ce répertoire que vous allez ajouter et modifier le code source de l’application.</a:t>
            </a:r>
          </a:p>
          <a:p>
            <a:endParaRPr lang="fr-FR" dirty="0" smtClean="0"/>
          </a:p>
          <a:p>
            <a:r>
              <a:rPr lang="fr-FR" b="1" dirty="0" err="1" smtClean="0"/>
              <a:t>Res</a:t>
            </a:r>
            <a:r>
              <a:rPr lang="fr-FR" b="1" dirty="0" smtClean="0"/>
              <a:t> :</a:t>
            </a:r>
            <a:r>
              <a:rPr lang="fr-FR" dirty="0" smtClean="0"/>
              <a:t> Contient toutes les ressources telles que les images, les dispositions de l’interface graphique, etc. nécessaires à l’application. Ces ressources seront accessibles grâce à la classe R</a:t>
            </a:r>
          </a:p>
          <a:p>
            <a:endParaRPr lang="fr-FR" dirty="0" smtClean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Arborescence d’un projet Android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2204864"/>
            <a:ext cx="314325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4653136"/>
            <a:ext cx="1944216" cy="1973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>
            <a:normAutofit/>
          </a:bodyPr>
          <a:lstStyle/>
          <a:p>
            <a:r>
              <a:rPr lang="fr-FR" b="1" dirty="0" smtClean="0"/>
              <a:t>R.java</a:t>
            </a:r>
            <a:r>
              <a:rPr lang="fr-FR" dirty="0" smtClean="0"/>
              <a:t> : ce fichier est automatiquement généré par le SDK Android à chaque </a:t>
            </a:r>
            <a:r>
              <a:rPr lang="fr-FR" dirty="0" err="1" smtClean="0"/>
              <a:t>précompilation</a:t>
            </a:r>
            <a:r>
              <a:rPr lang="fr-FR" dirty="0" smtClean="0"/>
              <a:t>.</a:t>
            </a:r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b="1" dirty="0" err="1" smtClean="0"/>
              <a:t>assets</a:t>
            </a:r>
            <a:r>
              <a:rPr lang="fr-FR" dirty="0" smtClean="0"/>
              <a:t> : contient des données qui pourront être utilisées dans votre application (images, vidéos, licence, etc.).</a:t>
            </a:r>
          </a:p>
          <a:p>
            <a:endParaRPr lang="fr-FR" dirty="0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Arborescence d’un projet Android</a:t>
            </a:r>
            <a:endParaRPr lang="fr-F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2492896"/>
            <a:ext cx="2588868" cy="431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5229200"/>
            <a:ext cx="1962139" cy="549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b="1" dirty="0" err="1" smtClean="0"/>
              <a:t>drawable</a:t>
            </a:r>
            <a:r>
              <a:rPr lang="fr-FR" b="1" dirty="0" smtClean="0"/>
              <a:t>-(</a:t>
            </a:r>
            <a:r>
              <a:rPr lang="fr-FR" b="1" dirty="0" err="1" smtClean="0"/>
              <a:t>hpdi</a:t>
            </a:r>
            <a:r>
              <a:rPr lang="fr-FR" b="1" dirty="0" smtClean="0"/>
              <a:t>, </a:t>
            </a:r>
            <a:r>
              <a:rPr lang="fr-FR" b="1" dirty="0" err="1" smtClean="0"/>
              <a:t>ldpi,mdpi</a:t>
            </a:r>
            <a:r>
              <a:rPr lang="fr-FR" b="1" dirty="0" smtClean="0"/>
              <a:t>)</a:t>
            </a:r>
            <a:r>
              <a:rPr lang="fr-FR" dirty="0" smtClean="0"/>
              <a:t> : contient toutes les images, bitmaps dont vous avez besoin pour votre application en (haute, basse et moyenne) résolution.</a:t>
            </a:r>
          </a:p>
          <a:p>
            <a:endParaRPr lang="fr-FR" dirty="0" smtClean="0"/>
          </a:p>
          <a:p>
            <a:pPr>
              <a:buNone/>
            </a:pPr>
            <a:endParaRPr lang="fr-FR" dirty="0" smtClean="0"/>
          </a:p>
          <a:p>
            <a:r>
              <a:rPr lang="fr-FR" b="1" dirty="0" smtClean="0"/>
              <a:t>Icon.png</a:t>
            </a:r>
            <a:r>
              <a:rPr lang="fr-FR" dirty="0" smtClean="0"/>
              <a:t> : l'icône de votre application, cette icône sera affichée sur le bureau.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Arborescence d’un projet Android</a:t>
            </a:r>
            <a:endParaRPr lang="fr-F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852936"/>
            <a:ext cx="209550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5229200"/>
            <a:ext cx="13430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b="1" dirty="0" err="1" smtClean="0"/>
              <a:t>layout</a:t>
            </a:r>
            <a:r>
              <a:rPr lang="fr-FR" dirty="0" smtClean="0"/>
              <a:t> : le SDK Android offre une technique de création d'interfaces graphiques à l'aide de fichiers XML. C'est dans ce dossier que vous inclurez l'ensemble des fichiers décrivant vos interfaces</a:t>
            </a:r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b="1" dirty="0" smtClean="0"/>
              <a:t>Main.xml</a:t>
            </a:r>
            <a:r>
              <a:rPr lang="fr-FR" dirty="0" smtClean="0"/>
              <a:t> : le fichier principal de votre interface.</a:t>
            </a:r>
          </a:p>
          <a:p>
            <a:endParaRPr lang="fr-FR" dirty="0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Arborescence d’un projet Android</a:t>
            </a:r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3429000"/>
            <a:ext cx="3291719" cy="507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3" y="5359361"/>
            <a:ext cx="3024336" cy="59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93808"/>
          </a:xfrm>
        </p:spPr>
        <p:txBody>
          <a:bodyPr>
            <a:normAutofit lnSpcReduction="10000"/>
          </a:bodyPr>
          <a:lstStyle/>
          <a:p>
            <a:r>
              <a:rPr lang="fr-FR" b="1" dirty="0" smtClean="0"/>
              <a:t>values</a:t>
            </a:r>
            <a:r>
              <a:rPr lang="fr-FR" dirty="0" smtClean="0"/>
              <a:t> : ce dossier contient un ensemble de fichiers décrivant les valeurs (utilisées par votre application. On peut, par exemple, y mettre des chaînes de caractères (strings.xml), des tableaux (arrays.xml), des entiers, des couleurs, etc.</a:t>
            </a:r>
          </a:p>
          <a:p>
            <a:endParaRPr lang="fr-FR" dirty="0" smtClean="0"/>
          </a:p>
          <a:p>
            <a:endParaRPr lang="fr-FR" b="1" dirty="0" smtClean="0"/>
          </a:p>
          <a:p>
            <a:endParaRPr lang="fr-FR" b="1" dirty="0" smtClean="0"/>
          </a:p>
          <a:p>
            <a:r>
              <a:rPr lang="fr-FR" b="1" dirty="0" smtClean="0"/>
              <a:t>Strings.xml</a:t>
            </a:r>
            <a:r>
              <a:rPr lang="fr-FR" dirty="0" smtClean="0"/>
              <a:t> : fichier qui contient vos déclarations de chaînes de caractères.</a:t>
            </a:r>
          </a:p>
          <a:p>
            <a:endParaRPr lang="fr-FR" dirty="0" smtClean="0"/>
          </a:p>
          <a:p>
            <a:pPr>
              <a:buNone/>
            </a:pP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Arborescence d’un projet Android</a:t>
            </a:r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3429000"/>
            <a:ext cx="2346937" cy="502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5445224"/>
            <a:ext cx="2349387" cy="429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026563"/>
          </a:xfrm>
        </p:spPr>
        <p:txBody>
          <a:bodyPr/>
          <a:lstStyle/>
          <a:p>
            <a:r>
              <a:rPr lang="fr-FR" b="1" dirty="0" smtClean="0"/>
              <a:t>AndroidManifest.xml</a:t>
            </a:r>
            <a:r>
              <a:rPr lang="fr-FR" dirty="0" smtClean="0"/>
              <a:t> : définit le comportement de votre application au système Android. Ce fichier définit par exemple le nom, l'icône, la version min du SDK, les activités, les services, etc.</a:t>
            </a:r>
          </a:p>
          <a:p>
            <a:endParaRPr lang="fr-FR" dirty="0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Arborescence d’un projet Android</a:t>
            </a:r>
            <a:endParaRPr lang="fr-FR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3789040"/>
            <a:ext cx="4771861" cy="574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AndroidManifest.xml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08720"/>
            <a:ext cx="8686012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954555"/>
          </a:xfrm>
        </p:spPr>
        <p:txBody>
          <a:bodyPr/>
          <a:lstStyle/>
          <a:p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Fichier XML</a:t>
            </a:r>
          </a:p>
          <a:p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Précise l'architecture de l'application</a:t>
            </a:r>
          </a:p>
          <a:p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Chaque application doit en avoir un</a:t>
            </a:r>
          </a:p>
          <a:p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AndroidManifest.xml a la racine du projet</a:t>
            </a:r>
          </a:p>
          <a:p>
            <a:pPr>
              <a:buNone/>
            </a:pP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AndroidManifest.xml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026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b="1" dirty="0" smtClean="0">
                <a:latin typeface="Arial" pitchFamily="34" charset="0"/>
                <a:cs typeface="Arial" pitchFamily="34" charset="0"/>
              </a:rPr>
              <a:t>Contenu (1/2) :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 Précise le nom du package java utilisant l'application. Cela sert d'identifiant unique !</a:t>
            </a:r>
          </a:p>
          <a:p>
            <a:pPr>
              <a:buNone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 Il décrit les composants de l'application</a:t>
            </a:r>
          </a:p>
          <a:p>
            <a:pPr lvl="1"/>
            <a:r>
              <a:rPr lang="fr-FR" dirty="0" smtClean="0">
                <a:latin typeface="Arial" pitchFamily="34" charset="0"/>
                <a:cs typeface="Arial" pitchFamily="34" charset="0"/>
              </a:rPr>
              <a:t> Liste des activités, services,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broadcast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receivers</a:t>
            </a: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fr-FR" dirty="0" smtClean="0">
                <a:latin typeface="Arial" pitchFamily="34" charset="0"/>
                <a:cs typeface="Arial" pitchFamily="34" charset="0"/>
              </a:rPr>
              <a:t> Précise les classes qui les implémentent</a:t>
            </a:r>
          </a:p>
          <a:p>
            <a:pPr lvl="1"/>
            <a:r>
              <a:rPr lang="fr-FR" dirty="0" smtClean="0">
                <a:latin typeface="Arial" pitchFamily="34" charset="0"/>
                <a:cs typeface="Arial" pitchFamily="34" charset="0"/>
              </a:rPr>
              <a:t> Précise leurs capacités (a quels intents ils réagissent)</a:t>
            </a:r>
          </a:p>
          <a:p>
            <a:pPr lvl="1"/>
            <a:r>
              <a:rPr lang="fr-FR" dirty="0" smtClean="0">
                <a:latin typeface="Arial" pitchFamily="34" charset="0"/>
                <a:cs typeface="Arial" pitchFamily="34" charset="0"/>
              </a:rPr>
              <a:t> Ceci permet au système de savoir comment lancer   	chaque partie de l'application afin de satisfaire au 	principe de réutilisabilité.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AndroidManifest.xml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026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b="1" dirty="0" smtClean="0">
                <a:latin typeface="Arial" pitchFamily="34" charset="0"/>
                <a:cs typeface="Arial" pitchFamily="34" charset="0"/>
              </a:rPr>
              <a:t>Contenu (2/2):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 Définit les permissions de l'application</a:t>
            </a:r>
          </a:p>
          <a:p>
            <a:pPr lvl="1"/>
            <a:r>
              <a:rPr lang="fr-FR" dirty="0" smtClean="0">
                <a:latin typeface="Arial" pitchFamily="34" charset="0"/>
                <a:cs typeface="Arial" pitchFamily="34" charset="0"/>
              </a:rPr>
              <a:t> Droit de passer des appels</a:t>
            </a:r>
          </a:p>
          <a:p>
            <a:pPr lvl="1"/>
            <a:r>
              <a:rPr lang="fr-FR" dirty="0" smtClean="0">
                <a:latin typeface="Arial" pitchFamily="34" charset="0"/>
                <a:cs typeface="Arial" pitchFamily="34" charset="0"/>
              </a:rPr>
              <a:t> Droit d'accéder a Internet</a:t>
            </a:r>
          </a:p>
          <a:p>
            <a:pPr lvl="1"/>
            <a:r>
              <a:rPr lang="fr-FR" dirty="0" smtClean="0">
                <a:latin typeface="Arial" pitchFamily="34" charset="0"/>
                <a:cs typeface="Arial" pitchFamily="34" charset="0"/>
              </a:rPr>
              <a:t> Droit d'accéder au GPS,…</a:t>
            </a:r>
          </a:p>
          <a:p>
            <a:pPr lvl="1"/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Précise la version d'Android minimum 	nécessaire</a:t>
            </a:r>
          </a:p>
          <a:p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Déclare les librairies utilisées</a:t>
            </a:r>
          </a:p>
          <a:p>
            <a:pPr>
              <a:buNone/>
            </a:pPr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AndroidManifest.xml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1052736"/>
            <a:ext cx="8229600" cy="4900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fr-FR" b="1" dirty="0" smtClean="0">
                <a:latin typeface="Arial" pitchFamily="34" charset="0"/>
                <a:cs typeface="Arial" pitchFamily="34" charset="0"/>
              </a:rPr>
              <a:t>Conventions :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Seuls deux éléments sont obligatoire</a:t>
            </a:r>
          </a:p>
          <a:p>
            <a:pPr lvl="1"/>
            <a:r>
              <a:rPr lang="fr-FR" dirty="0" smtClean="0">
                <a:latin typeface="Arial" pitchFamily="34" charset="0"/>
                <a:cs typeface="Arial" pitchFamily="34" charset="0"/>
              </a:rPr>
              <a:t> &lt; manifest &gt; : contient le package, la version... Englobe tout le fichier</a:t>
            </a:r>
          </a:p>
          <a:p>
            <a:pPr lvl="1"/>
            <a:r>
              <a:rPr lang="fr-FR" dirty="0" smtClean="0">
                <a:latin typeface="Arial" pitchFamily="34" charset="0"/>
                <a:cs typeface="Arial" pitchFamily="34" charset="0"/>
              </a:rPr>
              <a:t> &lt; application &gt; : décrit l'application et contiendra la liste de ses composants.</a:t>
            </a:r>
          </a:p>
          <a:p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 Les données sont passées en tant qu'attribut et non en tant que contenu</a:t>
            </a:r>
          </a:p>
          <a:p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Tous les attributs commencent par "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android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:" (sauf quelques un dans &lt; manifest &gt;)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AndroidManifest.xml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08720"/>
            <a:ext cx="8686800" cy="5098571"/>
          </a:xfrm>
        </p:spPr>
        <p:txBody>
          <a:bodyPr/>
          <a:lstStyle/>
          <a:p>
            <a:pPr>
              <a:buNone/>
            </a:pPr>
            <a:r>
              <a:rPr lang="fr-FR" b="1" dirty="0" smtClean="0">
                <a:latin typeface="Arial" pitchFamily="34" charset="0"/>
                <a:cs typeface="Arial" pitchFamily="34" charset="0"/>
              </a:rPr>
              <a:t>Les ressources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 Au lieu de contenir les données en tant que tel, le fichier manifest peut faire appel a des ressources</a:t>
            </a:r>
          </a:p>
          <a:p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&lt;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activityandroid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: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icon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="@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drawable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=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smallPic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"::: &gt;</a:t>
            </a:r>
          </a:p>
          <a:p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 Ces ressources sont définies dans le répertoire "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res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" de l'application.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AndroidManifest.xml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09857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b="1" dirty="0" smtClean="0">
                <a:latin typeface="Arial" pitchFamily="34" charset="0"/>
                <a:cs typeface="Arial" pitchFamily="34" charset="0"/>
              </a:rPr>
              <a:t>Permissions (1/2) : </a:t>
            </a:r>
          </a:p>
          <a:p>
            <a:pPr>
              <a:buNone/>
            </a:pPr>
            <a:endParaRPr lang="fr-FR" b="1" dirty="0" smtClean="0">
              <a:latin typeface="Arial" pitchFamily="34" charset="0"/>
              <a:cs typeface="Arial" pitchFamily="34" charset="0"/>
            </a:endParaRP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 Une application ne peux pas utiliser certaines fonctionnalités sauf si c’est précisé dans le fichier Manifest</a:t>
            </a:r>
          </a:p>
          <a:p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 Il faut donc préciser les permissions nécessaires grâce a :&lt; uses - permission &gt;</a:t>
            </a:r>
          </a:p>
          <a:p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Il est possible de définir ses propres permissions</a:t>
            </a:r>
          </a:p>
          <a:p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AndroidManifest.xml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026563"/>
          </a:xfrm>
        </p:spPr>
        <p:txBody>
          <a:bodyPr/>
          <a:lstStyle/>
          <a:p>
            <a:pPr>
              <a:buNone/>
            </a:pPr>
            <a:r>
              <a:rPr lang="fr-FR" b="1" dirty="0" smtClean="0">
                <a:latin typeface="Arial" pitchFamily="34" charset="0"/>
                <a:cs typeface="Arial" pitchFamily="34" charset="0"/>
              </a:rPr>
              <a:t>Permissions (2/2) : </a:t>
            </a:r>
          </a:p>
          <a:p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 Il existe des permission standard :</a:t>
            </a:r>
          </a:p>
          <a:p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fr-FR" dirty="0" err="1" smtClean="0">
                <a:latin typeface="Arial" pitchFamily="34" charset="0"/>
                <a:cs typeface="Arial" pitchFamily="34" charset="0"/>
              </a:rPr>
              <a:t>android.permission.CALL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EMERGENCY NUMBERS</a:t>
            </a:r>
          </a:p>
          <a:p>
            <a:pPr lvl="1"/>
            <a:r>
              <a:rPr lang="fr-FR" dirty="0" err="1" smtClean="0">
                <a:latin typeface="Arial" pitchFamily="34" charset="0"/>
                <a:cs typeface="Arial" pitchFamily="34" charset="0"/>
              </a:rPr>
              <a:t>android.permission.READ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OWNER DATA</a:t>
            </a:r>
          </a:p>
          <a:p>
            <a:pPr lvl="1"/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android.permission.SET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WALLPAPER</a:t>
            </a:r>
          </a:p>
          <a:p>
            <a:pPr lvl="1"/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android.permission.DEVICE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POWER</a:t>
            </a:r>
          </a:p>
          <a:p>
            <a:endParaRPr lang="fr-FR" dirty="0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AndroidManifest.xml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446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b="1" dirty="0" err="1" smtClean="0">
                <a:latin typeface="Arial" pitchFamily="34" charset="0"/>
                <a:cs typeface="Arial" pitchFamily="34" charset="0"/>
              </a:rPr>
              <a:t>Intent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b="1" dirty="0" err="1" smtClean="0">
                <a:latin typeface="Arial" pitchFamily="34" charset="0"/>
                <a:cs typeface="Arial" pitchFamily="34" charset="0"/>
              </a:rPr>
              <a:t>Filter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 :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 Ils informent le système a quelle intents les composants peuvent réagir</a:t>
            </a:r>
          </a:p>
          <a:p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 Un composant peut avoir plusieurs filtres</a:t>
            </a:r>
          </a:p>
          <a:p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 Editeur de texte</a:t>
            </a:r>
          </a:p>
          <a:p>
            <a:pPr lvl="1"/>
            <a:r>
              <a:rPr lang="fr-FR" dirty="0" smtClean="0">
                <a:latin typeface="Arial" pitchFamily="34" charset="0"/>
                <a:cs typeface="Arial" pitchFamily="34" charset="0"/>
              </a:rPr>
              <a:t> Filtre pour éditer un document existant</a:t>
            </a:r>
          </a:p>
          <a:p>
            <a:pPr lvl="1"/>
            <a:r>
              <a:rPr lang="fr-FR" dirty="0" smtClean="0">
                <a:latin typeface="Arial" pitchFamily="34" charset="0"/>
                <a:cs typeface="Arial" pitchFamily="34" charset="0"/>
              </a:rPr>
              <a:t> Filtre pour initier un nouveau document</a:t>
            </a:r>
          </a:p>
          <a:p>
            <a:pPr lvl="1"/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Un filtre doit posséder une "action" qui définit a quoi il correspond</a:t>
            </a: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AndroidManifest.xml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098571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AndroidManifest.xml</a:t>
            </a:r>
            <a:endParaRPr lang="fr-F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08720"/>
            <a:ext cx="6698133" cy="555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700808"/>
            <a:ext cx="2962672" cy="2862064"/>
          </a:xfrm>
        </p:spPr>
        <p:txBody>
          <a:bodyPr/>
          <a:lstStyle/>
          <a:p>
            <a:r>
              <a:rPr lang="fr-FR" dirty="0" smtClean="0"/>
              <a:t>Cycle de Vie d’une application Android</a:t>
            </a:r>
            <a:endParaRPr lang="fr-FR" dirty="0"/>
          </a:p>
        </p:txBody>
      </p:sp>
      <p:pic>
        <p:nvPicPr>
          <p:cNvPr id="1026" name="Picture 2" descr="C:\Users\msi\Desktop\activity_lifecycle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85725"/>
            <a:ext cx="5191125" cy="6772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09857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Une activité possède trois états :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 Active (running) : Quand l'activité est au premier plan et reçoit les actions utilisateur.</a:t>
            </a:r>
          </a:p>
          <a:p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Paused : Quand elle est toujours visible mais n'a pas le focus (autre activité transparente par dessus ou activité ne prenant pas tout l‘écran)</a:t>
            </a:r>
          </a:p>
          <a:p>
            <a:pPr lvl="1"/>
            <a:r>
              <a:rPr lang="fr-FR" dirty="0" smtClean="0">
                <a:latin typeface="Arial" pitchFamily="34" charset="0"/>
                <a:cs typeface="Arial" pitchFamily="34" charset="0"/>
              </a:rPr>
              <a:t> Toujours vivante</a:t>
            </a:r>
          </a:p>
          <a:p>
            <a:pPr lvl="1"/>
            <a:r>
              <a:rPr lang="fr-FR" dirty="0" smtClean="0">
                <a:latin typeface="Arial" pitchFamily="34" charset="0"/>
                <a:cs typeface="Arial" pitchFamily="34" charset="0"/>
              </a:rPr>
              <a:t> Mais peut être tuée en cas de ressources très limitées</a:t>
            </a:r>
          </a:p>
          <a:p>
            <a:pPr lvl="1"/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Stopped : Quand elle n'est plus visible</a:t>
            </a:r>
          </a:p>
          <a:p>
            <a:pPr lvl="1"/>
            <a:r>
              <a:rPr lang="fr-FR" dirty="0" smtClean="0">
                <a:latin typeface="Arial" pitchFamily="34" charset="0"/>
                <a:cs typeface="Arial" pitchFamily="34" charset="0"/>
              </a:rPr>
              <a:t> Toujours vivante</a:t>
            </a:r>
          </a:p>
          <a:p>
            <a:pPr lvl="1"/>
            <a:r>
              <a:rPr lang="fr-FR" dirty="0" smtClean="0">
                <a:latin typeface="Arial" pitchFamily="34" charset="0"/>
                <a:cs typeface="Arial" pitchFamily="34" charset="0"/>
              </a:rPr>
              <a:t> Mais sera tuée des que des ressources seront nécessaires.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Cycle de vie d’une application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Le système tue les activités en état "stopped" (ou "paused« ) de deux manières :</a:t>
            </a:r>
          </a:p>
          <a:p>
            <a:pPr>
              <a:buNone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fr-FR" dirty="0" smtClean="0">
                <a:latin typeface="Arial" pitchFamily="34" charset="0"/>
                <a:cs typeface="Arial" pitchFamily="34" charset="0"/>
              </a:rPr>
              <a:t>En appelant la méthode finish()</a:t>
            </a:r>
          </a:p>
          <a:p>
            <a:pPr lvl="1"/>
            <a:r>
              <a:rPr lang="fr-FR" dirty="0" smtClean="0">
                <a:latin typeface="Arial" pitchFamily="34" charset="0"/>
                <a:cs typeface="Arial" pitchFamily="34" charset="0"/>
              </a:rPr>
              <a:t> En tuant le processus tout simplement</a:t>
            </a:r>
          </a:p>
          <a:p>
            <a:pPr>
              <a:buNone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Quand l‘activité sera a nouveau demandée :</a:t>
            </a:r>
          </a:p>
          <a:p>
            <a:pPr>
              <a:buNone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fr-FR" dirty="0" smtClean="0">
                <a:latin typeface="Arial" pitchFamily="34" charset="0"/>
                <a:cs typeface="Arial" pitchFamily="34" charset="0"/>
              </a:rPr>
              <a:t>Doit être complètement reconstruite</a:t>
            </a:r>
          </a:p>
          <a:p>
            <a:pPr lvl="1"/>
            <a:r>
              <a:rPr lang="fr-FR" dirty="0" smtClean="0">
                <a:latin typeface="Arial" pitchFamily="34" charset="0"/>
                <a:cs typeface="Arial" pitchFamily="34" charset="0"/>
              </a:rPr>
              <a:t>Doit Potentiellement recharger son dernier état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Cycle de vie d’une application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026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Une activité est notifiée de ses changement d‘état par l'appel à ces méthodes :</a:t>
            </a:r>
          </a:p>
          <a:p>
            <a:r>
              <a:rPr lang="fr-FR" dirty="0" err="1" smtClean="0">
                <a:latin typeface="Arial" pitchFamily="34" charset="0"/>
                <a:cs typeface="Arial" pitchFamily="34" charset="0"/>
              </a:rPr>
              <a:t>void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onCreate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(Bundle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savedInstanceState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fr-FR" dirty="0" err="1" smtClean="0">
                <a:latin typeface="Arial" pitchFamily="34" charset="0"/>
                <a:cs typeface="Arial" pitchFamily="34" charset="0"/>
              </a:rPr>
              <a:t>void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onStart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()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void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onRestart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()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void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onResume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()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void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onPause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()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void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onStop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()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void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onDestroy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()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Cycle de vie d’une application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980728"/>
            <a:ext cx="8892480" cy="4900000"/>
          </a:xfrm>
        </p:spPr>
        <p:txBody>
          <a:bodyPr>
            <a:norm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Afin de sauvegarder le contexte le système appelle "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onSaveInstanceState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()" avant de rendre l'application potentiellement tuable (paused...)</a:t>
            </a:r>
          </a:p>
          <a:p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Cet appel fournit un bundle "clé/valeurs" pour que le développeur puisse sauvegarder l‘état Au prochain appel de "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onCreate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()" ce bundle sera fournit</a:t>
            </a:r>
          </a:p>
          <a:p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L'appel a la sauvegarde n'est faite qu'en cas de risque de terminaison de l‘activité par le système et non si cela vient d'une action utilisateur (back)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Cycle de vie d’une application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développer une application nécessite forcément du temps, beaucoup de temps, pour résoudre les problèmes de code ou de conception .</a:t>
            </a:r>
          </a:p>
          <a:p>
            <a:endParaRPr lang="fr-FR" dirty="0" smtClean="0"/>
          </a:p>
          <a:p>
            <a:r>
              <a:rPr lang="fr-FR" dirty="0" smtClean="0"/>
              <a:t>Le débogage est donc une étape essentielle dans le cycle de vie du développement d’une application.</a:t>
            </a:r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Déboguer une application Android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08720"/>
            <a:ext cx="8686800" cy="5098571"/>
          </a:xfrm>
        </p:spPr>
        <p:txBody>
          <a:bodyPr/>
          <a:lstStyle/>
          <a:p>
            <a:r>
              <a:rPr lang="fr-FR" dirty="0" smtClean="0"/>
              <a:t>Le module ADT d’Eclipse permet de suivre l’exécution de votre application sur l’émulateur pendant toute la durée du débogage</a:t>
            </a:r>
          </a:p>
          <a:p>
            <a:endParaRPr lang="fr-FR" dirty="0" smtClean="0"/>
          </a:p>
          <a:p>
            <a:r>
              <a:rPr lang="fr-FR" dirty="0" smtClean="0"/>
              <a:t>Pour cela, sélectionnez tout d’abord l’option de débogage </a:t>
            </a:r>
            <a:r>
              <a:rPr lang="fr-FR" dirty="0" smtClean="0">
                <a:solidFill>
                  <a:srgbClr val="00B050"/>
                </a:solidFill>
              </a:rPr>
              <a:t>DDMS</a:t>
            </a:r>
            <a:r>
              <a:rPr lang="fr-FR" i="1" dirty="0" smtClean="0"/>
              <a:t> </a:t>
            </a:r>
            <a:r>
              <a:rPr lang="fr-FR" dirty="0" smtClean="0"/>
              <a:t>en haut à droite de votre environnement Eclipse.</a:t>
            </a:r>
            <a:endParaRPr lang="fr-FR" dirty="0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Déboguer une application Android</a:t>
            </a:r>
            <a:endParaRPr lang="fr-FR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4293096"/>
            <a:ext cx="391003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La vue </a:t>
            </a:r>
            <a:r>
              <a:rPr lang="fr-FR" dirty="0" smtClean="0">
                <a:solidFill>
                  <a:srgbClr val="00B050"/>
                </a:solidFill>
              </a:rPr>
              <a:t>DDMS</a:t>
            </a:r>
            <a:r>
              <a:rPr lang="fr-FR" dirty="0" smtClean="0"/>
              <a:t> ouvre une perspective sur un ensemble d’interfaces permettant de suivre l’activité de l’émulateur : </a:t>
            </a:r>
          </a:p>
          <a:p>
            <a:pPr lvl="1"/>
            <a:r>
              <a:rPr lang="fr-FR" dirty="0" smtClean="0"/>
              <a:t>détail des tâches et de la pile des applications, </a:t>
            </a:r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Explorateur de fichier,</a:t>
            </a:r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 liste des applications s’exécutant dans l’émulateur </a:t>
            </a:r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Console d’administration de l’émulateur (simulation d’appels, d’envoi de SMS, etc.).</a:t>
            </a:r>
            <a:endParaRPr lang="fr-FR" dirty="0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Déboguer une application Android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Déboguer une application Android</a:t>
            </a:r>
            <a:endParaRPr lang="fr-F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917" y="1124744"/>
            <a:ext cx="9010083" cy="4745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La communication interne du système </a:t>
            </a:r>
            <a:r>
              <a:rPr lang="fr-FR" dirty="0" err="1"/>
              <a:t>Android</a:t>
            </a:r>
            <a:r>
              <a:rPr lang="fr-FR" dirty="0"/>
              <a:t> est basée sur l’envoi et la réception de messages exprimant l’intention d’une </a:t>
            </a:r>
            <a:r>
              <a:rPr lang="fr-FR" dirty="0" smtClean="0"/>
              <a:t>action,</a:t>
            </a:r>
            <a:endParaRPr lang="fr-FR" dirty="0"/>
          </a:p>
          <a:p>
            <a:r>
              <a:rPr lang="fr-FR" dirty="0"/>
              <a:t>description abstraite d’une opération à </a:t>
            </a:r>
            <a:r>
              <a:rPr lang="fr-FR" dirty="0" smtClean="0"/>
              <a:t>effectuer</a:t>
            </a:r>
          </a:p>
          <a:p>
            <a:endParaRPr lang="fr-FR" dirty="0"/>
          </a:p>
          <a:p>
            <a:r>
              <a:rPr lang="fr-FR" dirty="0" smtClean="0"/>
              <a:t>émis </a:t>
            </a:r>
            <a:r>
              <a:rPr lang="fr-FR" dirty="0"/>
              <a:t>à destination d’un autre composant de la même application (une activité, un service, etc.) ou celui d’une toute autre application.</a:t>
            </a:r>
          </a:p>
          <a:p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Communications entre applications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6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5026563"/>
          </a:xfrm>
        </p:spPr>
        <p:txBody>
          <a:bodyPr/>
          <a:lstStyle/>
          <a:p>
            <a:r>
              <a:rPr lang="fr-FR" dirty="0"/>
              <a:t>Issu de la classe </a:t>
            </a:r>
            <a:r>
              <a:rPr lang="fr-FR" dirty="0" err="1"/>
              <a:t>Intent</a:t>
            </a:r>
            <a:r>
              <a:rPr lang="fr-FR" dirty="0"/>
              <a:t>, ce message permet de véhiculer toutes les informations nécessaires à la réalisation de l’action </a:t>
            </a:r>
            <a:r>
              <a:rPr lang="fr-FR" dirty="0" smtClean="0"/>
              <a:t>:</a:t>
            </a:r>
          </a:p>
          <a:p>
            <a:endParaRPr lang="fr-FR" dirty="0"/>
          </a:p>
          <a:p>
            <a:pPr lvl="1"/>
            <a:r>
              <a:rPr lang="fr-FR" b="1" dirty="0"/>
              <a:t>• </a:t>
            </a:r>
            <a:r>
              <a:rPr lang="fr-FR" dirty="0"/>
              <a:t>informations à destination du composant qui le réceptionnera (action à effectuer et les données avec lesquelles agir) </a:t>
            </a:r>
            <a:r>
              <a:rPr lang="fr-FR" dirty="0" smtClean="0"/>
              <a:t>;</a:t>
            </a:r>
          </a:p>
          <a:p>
            <a:pPr lvl="1"/>
            <a:endParaRPr lang="fr-FR" dirty="0"/>
          </a:p>
          <a:p>
            <a:pPr lvl="1"/>
            <a:r>
              <a:rPr lang="fr-FR" b="1" dirty="0"/>
              <a:t>• </a:t>
            </a:r>
            <a:r>
              <a:rPr lang="fr-FR" dirty="0"/>
              <a:t>informations nécessaires au système pour son traitement (catégorie du composant cible du message et instructions d’exécution de l’action).</a:t>
            </a:r>
          </a:p>
          <a:p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Communications entre applications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197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Par exemple, le démarrage des composants d’une application (activités, services, etc</a:t>
            </a:r>
            <a:r>
              <a:rPr lang="fr-FR" dirty="0" smtClean="0"/>
              <a:t>.) est réalisé </a:t>
            </a:r>
            <a:r>
              <a:rPr lang="fr-FR" dirty="0"/>
              <a:t>au moyen d’un objet </a:t>
            </a:r>
            <a:r>
              <a:rPr lang="fr-FR" dirty="0" err="1"/>
              <a:t>Intent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r>
              <a:rPr lang="fr-FR" dirty="0" smtClean="0"/>
              <a:t>L’utilisation </a:t>
            </a:r>
            <a:r>
              <a:rPr lang="fr-FR" dirty="0"/>
              <a:t>d’un composant externe peut </a:t>
            </a:r>
            <a:r>
              <a:rPr lang="fr-FR" dirty="0" smtClean="0"/>
              <a:t>ainsi être </a:t>
            </a:r>
            <a:r>
              <a:rPr lang="fr-FR" dirty="0"/>
              <a:t>décidée au moment de l’exécution de l’application et non lors de la compilation </a:t>
            </a:r>
            <a:endParaRPr lang="fr-FR" dirty="0" smtClean="0"/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Exemple: Navigateur</a:t>
            </a:r>
            <a:endParaRPr lang="fr-FR" dirty="0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Communications entre applications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851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098571"/>
          </a:xfrm>
        </p:spPr>
        <p:txBody>
          <a:bodyPr/>
          <a:lstStyle/>
          <a:p>
            <a:r>
              <a:rPr lang="fr-FR" dirty="0" smtClean="0"/>
              <a:t>Deux façons d’envoyer des intents:</a:t>
            </a:r>
          </a:p>
          <a:p>
            <a:endParaRPr lang="fr-FR" dirty="0"/>
          </a:p>
          <a:p>
            <a:pPr marL="624078" indent="-514350">
              <a:buFont typeface="+mj-lt"/>
              <a:buAutoNum type="arabicPeriod"/>
            </a:pPr>
            <a:r>
              <a:rPr lang="fr-FR" dirty="0"/>
              <a:t>M</a:t>
            </a:r>
            <a:r>
              <a:rPr lang="fr-FR" dirty="0" smtClean="0"/>
              <a:t>ode </a:t>
            </a:r>
            <a:r>
              <a:rPr lang="fr-FR" i="1" dirty="0" smtClean="0"/>
              <a:t>explicite : </a:t>
            </a:r>
            <a:r>
              <a:rPr lang="fr-FR" dirty="0"/>
              <a:t>en ciblant un </a:t>
            </a:r>
            <a:r>
              <a:rPr lang="fr-FR" dirty="0" smtClean="0"/>
              <a:t>composant précis </a:t>
            </a:r>
            <a:r>
              <a:rPr lang="fr-FR" dirty="0"/>
              <a:t>d’une </a:t>
            </a:r>
            <a:r>
              <a:rPr lang="fr-FR" dirty="0" smtClean="0"/>
              <a:t>application,</a:t>
            </a:r>
          </a:p>
          <a:p>
            <a:pPr marL="624078" indent="-514350">
              <a:buFont typeface="+mj-lt"/>
              <a:buAutoNum type="arabicPeriod"/>
            </a:pPr>
            <a:endParaRPr lang="fr-FR" dirty="0"/>
          </a:p>
          <a:p>
            <a:pPr marL="624078" indent="-514350">
              <a:buFont typeface="+mj-lt"/>
              <a:buAutoNum type="arabicPeriod"/>
            </a:pPr>
            <a:r>
              <a:rPr lang="fr-FR" dirty="0" smtClean="0"/>
              <a:t>Mode </a:t>
            </a:r>
            <a:r>
              <a:rPr lang="fr-FR" i="1" dirty="0" smtClean="0"/>
              <a:t>implicite : </a:t>
            </a:r>
            <a:r>
              <a:rPr lang="fr-FR" dirty="0"/>
              <a:t>en laissant </a:t>
            </a:r>
            <a:r>
              <a:rPr lang="fr-FR" dirty="0" smtClean="0"/>
              <a:t>le système </a:t>
            </a:r>
            <a:r>
              <a:rPr lang="fr-FR" dirty="0"/>
              <a:t>déléguer le traitement (ou non) de </a:t>
            </a:r>
            <a:r>
              <a:rPr lang="fr-FR" dirty="0" smtClean="0"/>
              <a:t>cette demande </a:t>
            </a:r>
            <a:r>
              <a:rPr lang="fr-FR" dirty="0"/>
              <a:t>au composant le </a:t>
            </a:r>
            <a:r>
              <a:rPr lang="fr-FR" dirty="0" smtClean="0"/>
              <a:t>plus approprié </a:t>
            </a:r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Communications entre applications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32082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Un système de filtres permet à </a:t>
            </a:r>
            <a:r>
              <a:rPr lang="fr-FR" dirty="0" smtClean="0"/>
              <a:t>chaque application </a:t>
            </a:r>
            <a:r>
              <a:rPr lang="fr-FR" dirty="0"/>
              <a:t>de filtrer et de gérer </a:t>
            </a:r>
            <a:r>
              <a:rPr lang="fr-FR" dirty="0" smtClean="0"/>
              <a:t>uniquement les </a:t>
            </a:r>
            <a:r>
              <a:rPr lang="fr-FR" dirty="0"/>
              <a:t>Intents qui sont pertinents pour celle-ci. 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/>
              <a:t>Une </a:t>
            </a:r>
            <a:r>
              <a:rPr lang="fr-FR" dirty="0"/>
              <a:t>application peut ainsi être dans </a:t>
            </a:r>
            <a:r>
              <a:rPr lang="fr-FR" dirty="0" smtClean="0"/>
              <a:t>un état </a:t>
            </a:r>
            <a:r>
              <a:rPr lang="fr-FR" dirty="0"/>
              <a:t>d’inactivité, tout en restant à l’écoute des intentions circulant dans le système</a:t>
            </a:r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Communications entre applications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03136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fr-FR" dirty="0"/>
              <a:t>Les objets </a:t>
            </a:r>
            <a:r>
              <a:rPr lang="fr-FR" dirty="0" err="1"/>
              <a:t>Intent</a:t>
            </a:r>
            <a:r>
              <a:rPr lang="fr-FR" dirty="0"/>
              <a:t> ont essentiellement trois utilisations : </a:t>
            </a:r>
          </a:p>
          <a:p>
            <a:pPr lvl="0"/>
            <a:endParaRPr lang="fr-FR" dirty="0" smtClean="0"/>
          </a:p>
          <a:p>
            <a:pPr lvl="0"/>
            <a:r>
              <a:rPr lang="fr-FR" dirty="0" smtClean="0"/>
              <a:t>ils </a:t>
            </a:r>
            <a:r>
              <a:rPr lang="fr-FR" dirty="0"/>
              <a:t>permettent de démarrer une activité au sein de l’application courante </a:t>
            </a:r>
          </a:p>
          <a:p>
            <a:pPr lvl="0"/>
            <a:endParaRPr lang="fr-FR" dirty="0" smtClean="0"/>
          </a:p>
          <a:p>
            <a:pPr lvl="0"/>
            <a:r>
              <a:rPr lang="fr-FR" dirty="0" smtClean="0"/>
              <a:t>ou </a:t>
            </a:r>
            <a:r>
              <a:rPr lang="fr-FR" dirty="0"/>
              <a:t>de solliciter d’autres applications </a:t>
            </a:r>
          </a:p>
          <a:p>
            <a:pPr lvl="0"/>
            <a:endParaRPr lang="fr-FR" dirty="0" smtClean="0"/>
          </a:p>
          <a:p>
            <a:pPr lvl="0"/>
            <a:r>
              <a:rPr lang="fr-FR" dirty="0" smtClean="0"/>
              <a:t>et </a:t>
            </a:r>
            <a:r>
              <a:rPr lang="fr-FR" dirty="0"/>
              <a:t>d’envoyer des informations.</a:t>
            </a:r>
          </a:p>
          <a:p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effectLst/>
              </a:rPr>
              <a:t>Principe </a:t>
            </a:r>
            <a:r>
              <a:rPr lang="fr-FR" dirty="0">
                <a:effectLst/>
              </a:rPr>
              <a:t>de fonctionnement</a:t>
            </a:r>
          </a:p>
        </p:txBody>
      </p:sp>
    </p:spTree>
    <p:extLst>
      <p:ext uri="{BB962C8B-B14F-4D97-AF65-F5344CB8AC3E}">
        <p14:creationId xmlns:p14="http://schemas.microsoft.com/office/powerpoint/2010/main" val="30594078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Le démarrage d’une activité au sein </a:t>
            </a:r>
            <a:r>
              <a:rPr lang="fr-FR" dirty="0" smtClean="0"/>
              <a:t>d’une même </a:t>
            </a:r>
            <a:r>
              <a:rPr lang="fr-FR" dirty="0"/>
              <a:t>application est utilisée pour </a:t>
            </a:r>
            <a:r>
              <a:rPr lang="fr-FR" dirty="0" smtClean="0"/>
              <a:t>la navigation entre </a:t>
            </a:r>
            <a:r>
              <a:rPr lang="fr-FR" dirty="0"/>
              <a:t>écrans d’une </a:t>
            </a:r>
            <a:r>
              <a:rPr lang="fr-FR" dirty="0" smtClean="0"/>
              <a:t>interface graphique </a:t>
            </a:r>
            <a:r>
              <a:rPr lang="fr-FR" dirty="0"/>
              <a:t>et l’appel d’une boîte de dialogue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r>
              <a:rPr lang="fr-FR" dirty="0"/>
              <a:t>Lorsqu’un besoin ne peut être satisfait par l’application elle-même, elle peut </a:t>
            </a:r>
            <a:r>
              <a:rPr lang="fr-FR" dirty="0" smtClean="0"/>
              <a:t>solliciter une </a:t>
            </a:r>
            <a:r>
              <a:rPr lang="fr-FR" dirty="0"/>
              <a:t>autre application pour y répondre 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effectLst/>
              </a:rPr>
              <a:t>Principe </a:t>
            </a:r>
            <a:r>
              <a:rPr lang="fr-FR" dirty="0">
                <a:effectLst/>
              </a:rPr>
              <a:t>de fonctionnement</a:t>
            </a:r>
          </a:p>
        </p:txBody>
      </p:sp>
    </p:spTree>
    <p:extLst>
      <p:ext uri="{BB962C8B-B14F-4D97-AF65-F5344CB8AC3E}">
        <p14:creationId xmlns:p14="http://schemas.microsoft.com/office/powerpoint/2010/main" val="10500074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démarrage d’un </a:t>
            </a:r>
            <a:r>
              <a:rPr lang="fr-FR" dirty="0" smtClean="0"/>
              <a:t>service : </a:t>
            </a:r>
            <a:r>
              <a:rPr lang="fr-FR" dirty="0"/>
              <a:t>Le </a:t>
            </a:r>
            <a:r>
              <a:rPr lang="fr-FR" dirty="0" smtClean="0"/>
              <a:t>mécanisme relatif </a:t>
            </a:r>
            <a:r>
              <a:rPr lang="fr-FR" dirty="0"/>
              <a:t>aux objets </a:t>
            </a:r>
            <a:r>
              <a:rPr lang="fr-FR" dirty="0" err="1"/>
              <a:t>Intent</a:t>
            </a:r>
            <a:r>
              <a:rPr lang="fr-FR" dirty="0"/>
              <a:t> et leur utilisation sont en effet indispensables pour les applications fonctionnant en arrière plan </a:t>
            </a:r>
            <a:r>
              <a:rPr lang="fr-FR" dirty="0" smtClean="0"/>
              <a:t>telles </a:t>
            </a:r>
            <a:r>
              <a:rPr lang="fr-FR" dirty="0"/>
              <a:t>que les </a:t>
            </a:r>
            <a:r>
              <a:rPr lang="fr-FR" dirty="0" smtClean="0"/>
              <a:t>services,</a:t>
            </a:r>
          </a:p>
          <a:p>
            <a:endParaRPr lang="fr-FR" dirty="0"/>
          </a:p>
          <a:p>
            <a:r>
              <a:rPr lang="fr-FR" dirty="0"/>
              <a:t>recevoir des actions à </a:t>
            </a:r>
            <a:r>
              <a:rPr lang="fr-FR" dirty="0" smtClean="0"/>
              <a:t>effectuer ou communiquer</a:t>
            </a:r>
            <a:r>
              <a:rPr lang="fr-FR" dirty="0"/>
              <a:t> </a:t>
            </a:r>
            <a:r>
              <a:rPr lang="fr-FR" dirty="0" smtClean="0"/>
              <a:t>avec </a:t>
            </a:r>
            <a:r>
              <a:rPr lang="fr-FR" dirty="0"/>
              <a:t>d’autres applications.</a:t>
            </a:r>
          </a:p>
          <a:p>
            <a:endParaRPr lang="fr-FR" dirty="0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effectLst/>
              </a:rPr>
              <a:t>Autres utilisations </a:t>
            </a:r>
            <a:endParaRPr lang="fr-F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208022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fr-FR" dirty="0"/>
              <a:t>Un objet </a:t>
            </a:r>
            <a:r>
              <a:rPr lang="fr-FR" dirty="0" err="1"/>
              <a:t>Intent</a:t>
            </a:r>
            <a:r>
              <a:rPr lang="fr-FR" dirty="0"/>
              <a:t> véhicule toutes les informations nécessaires à la réalisation d’une action (ou à </a:t>
            </a:r>
            <a:r>
              <a:rPr lang="fr-FR" dirty="0" smtClean="0"/>
              <a:t>la réception </a:t>
            </a:r>
            <a:r>
              <a:rPr lang="fr-FR" dirty="0"/>
              <a:t>d’information) </a:t>
            </a:r>
            <a:endParaRPr lang="fr-FR" dirty="0" smtClean="0"/>
          </a:p>
          <a:p>
            <a:pPr marL="109728" indent="0">
              <a:buNone/>
            </a:pPr>
            <a:endParaRPr lang="fr-FR" dirty="0"/>
          </a:p>
          <a:p>
            <a:r>
              <a:rPr lang="fr-FR" i="1" dirty="0"/>
              <a:t>le nom du composant ciblé </a:t>
            </a:r>
            <a:r>
              <a:rPr lang="fr-FR" dirty="0"/>
              <a:t>: cette information facultative permet de spécifier de façon non ambigüe </a:t>
            </a:r>
            <a:r>
              <a:rPr lang="fr-FR" dirty="0" smtClean="0"/>
              <a:t>le nom </a:t>
            </a:r>
            <a:r>
              <a:rPr lang="fr-FR" dirty="0"/>
              <a:t>du composant qui sera utilisé pour réaliser </a:t>
            </a:r>
            <a:r>
              <a:rPr lang="fr-FR" dirty="0" smtClean="0"/>
              <a:t>l’opération.</a:t>
            </a:r>
            <a:endParaRPr lang="fr-FR" dirty="0"/>
          </a:p>
          <a:p>
            <a:pPr marL="109728" indent="0">
              <a:buNone/>
            </a:pPr>
            <a:endParaRPr lang="fr-FR" dirty="0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effectLst/>
              </a:rPr>
              <a:t>L’objet </a:t>
            </a:r>
            <a:r>
              <a:rPr lang="fr-FR" dirty="0" err="1" smtClean="0">
                <a:effectLst/>
              </a:rPr>
              <a:t>Intent</a:t>
            </a:r>
            <a:endParaRPr lang="fr-F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956795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481328"/>
            <a:ext cx="8435280" cy="4525963"/>
          </a:xfrm>
        </p:spPr>
        <p:txBody>
          <a:bodyPr>
            <a:normAutofit lnSpcReduction="10000"/>
          </a:bodyPr>
          <a:lstStyle/>
          <a:p>
            <a:r>
              <a:rPr lang="fr-FR" i="1" dirty="0"/>
              <a:t>l’action </a:t>
            </a:r>
            <a:r>
              <a:rPr lang="fr-FR" dirty="0"/>
              <a:t>: une chaîne de caractères définissant l’action à </a:t>
            </a:r>
            <a:r>
              <a:rPr lang="fr-FR" dirty="0" smtClean="0"/>
              <a:t>réaliser ou qui </a:t>
            </a:r>
            <a:r>
              <a:rPr lang="fr-FR" dirty="0"/>
              <a:t>s’est produite et pour laquelle le système ou l’application informe toutes les autres </a:t>
            </a:r>
            <a:r>
              <a:rPr lang="fr-FR" dirty="0" smtClean="0"/>
              <a:t>;</a:t>
            </a:r>
          </a:p>
          <a:p>
            <a:endParaRPr lang="fr-FR" dirty="0"/>
          </a:p>
          <a:p>
            <a:r>
              <a:rPr lang="fr-FR" i="1" dirty="0"/>
              <a:t>les données </a:t>
            </a:r>
            <a:r>
              <a:rPr lang="fr-FR" dirty="0"/>
              <a:t>: le type de contenu MIME sous la forme d’une chaîne de caractères et le </a:t>
            </a:r>
            <a:r>
              <a:rPr lang="fr-FR" dirty="0" smtClean="0"/>
              <a:t>contenu ciblé sous </a:t>
            </a:r>
            <a:r>
              <a:rPr lang="fr-FR" dirty="0"/>
              <a:t>la forme d’un </a:t>
            </a:r>
            <a:r>
              <a:rPr lang="fr-FR" dirty="0" smtClean="0"/>
              <a:t>URI</a:t>
            </a:r>
          </a:p>
          <a:p>
            <a:endParaRPr lang="fr-FR" dirty="0"/>
          </a:p>
          <a:p>
            <a:pPr lvl="2"/>
            <a:r>
              <a:rPr lang="fr-FR" dirty="0" smtClean="0"/>
              <a:t>Exemple :</a:t>
            </a:r>
            <a:r>
              <a:rPr lang="fr-FR" dirty="0"/>
              <a:t>ACTION_VIEW et un URI de la forme http://&lt;adresse du site&gt; ;</a:t>
            </a:r>
          </a:p>
          <a:p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effectLst/>
              </a:rPr>
              <a:t>L’objet </a:t>
            </a:r>
            <a:r>
              <a:rPr lang="fr-FR" dirty="0" err="1" smtClean="0">
                <a:effectLst/>
              </a:rPr>
              <a:t>Intent</a:t>
            </a:r>
            <a:endParaRPr lang="fr-F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423949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481328"/>
            <a:ext cx="8579296" cy="4525963"/>
          </a:xfrm>
        </p:spPr>
        <p:txBody>
          <a:bodyPr/>
          <a:lstStyle/>
          <a:p>
            <a:r>
              <a:rPr lang="fr-FR" i="1" dirty="0"/>
              <a:t>la catégorie </a:t>
            </a:r>
            <a:r>
              <a:rPr lang="fr-FR" dirty="0"/>
              <a:t>: cette </a:t>
            </a:r>
            <a:r>
              <a:rPr lang="fr-FR" dirty="0" smtClean="0"/>
              <a:t>information complémentaire </a:t>
            </a:r>
            <a:r>
              <a:rPr lang="fr-FR" dirty="0"/>
              <a:t>permet de cibler plus </a:t>
            </a:r>
            <a:r>
              <a:rPr lang="fr-FR" dirty="0" smtClean="0"/>
              <a:t>précisément </a:t>
            </a:r>
            <a:r>
              <a:rPr lang="fr-FR" dirty="0"/>
              <a:t>qui devra </a:t>
            </a:r>
            <a:r>
              <a:rPr lang="fr-FR" dirty="0" smtClean="0"/>
              <a:t>gérer l’</a:t>
            </a:r>
            <a:r>
              <a:rPr lang="fr-FR" dirty="0" err="1" smtClean="0"/>
              <a:t>Intent</a:t>
            </a:r>
            <a:r>
              <a:rPr lang="fr-FR" dirty="0" smtClean="0"/>
              <a:t> émis</a:t>
            </a:r>
          </a:p>
          <a:p>
            <a:pPr lvl="2"/>
            <a:r>
              <a:rPr lang="fr-FR" dirty="0" smtClean="0"/>
              <a:t>Exemple: </a:t>
            </a:r>
            <a:r>
              <a:rPr lang="fr-FR" dirty="0"/>
              <a:t>CATEGORY_BROWSABLE </a:t>
            </a:r>
            <a:r>
              <a:rPr lang="fr-FR" dirty="0" smtClean="0"/>
              <a:t> : navigateur</a:t>
            </a:r>
          </a:p>
          <a:p>
            <a:pPr lvl="2"/>
            <a:endParaRPr lang="fr-FR" dirty="0"/>
          </a:p>
          <a:p>
            <a:r>
              <a:rPr lang="fr-FR" i="1" dirty="0"/>
              <a:t>les drapeaux </a:t>
            </a:r>
            <a:r>
              <a:rPr lang="fr-FR" dirty="0"/>
              <a:t>: principalement utilisés pour spécifier comment le système doit démarrer une activité.</a:t>
            </a:r>
          </a:p>
          <a:p>
            <a:pPr lvl="2"/>
            <a:r>
              <a:rPr lang="fr-FR" dirty="0" smtClean="0"/>
              <a:t>Exemple : FLAG_ACTIVITY_NO_ANIMATION </a:t>
            </a:r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effectLst/>
              </a:rPr>
              <a:t>L’objet </a:t>
            </a:r>
            <a:r>
              <a:rPr lang="fr-FR" dirty="0" err="1" smtClean="0">
                <a:effectLst/>
              </a:rPr>
              <a:t>Intent</a:t>
            </a:r>
            <a:endParaRPr lang="fr-F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736358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La principale utilisation d’un </a:t>
            </a:r>
            <a:r>
              <a:rPr lang="fr-FR" dirty="0" err="1"/>
              <a:t>Intent</a:t>
            </a:r>
            <a:r>
              <a:rPr lang="fr-FR" dirty="0"/>
              <a:t> est le </a:t>
            </a:r>
            <a:r>
              <a:rPr lang="fr-FR" dirty="0" smtClean="0"/>
              <a:t>démarrage </a:t>
            </a:r>
            <a:r>
              <a:rPr lang="fr-FR" dirty="0"/>
              <a:t>de ses activités (une à la fois</a:t>
            </a:r>
            <a:r>
              <a:rPr lang="fr-FR" dirty="0" smtClean="0"/>
              <a:t>).</a:t>
            </a:r>
          </a:p>
          <a:p>
            <a:endParaRPr lang="fr-FR" dirty="0"/>
          </a:p>
          <a:p>
            <a:r>
              <a:rPr lang="fr-FR" dirty="0"/>
              <a:t>Il existe deux méthodes pour démarrer une activité, en fonction de la logique </a:t>
            </a:r>
            <a:r>
              <a:rPr lang="fr-FR" dirty="0" smtClean="0"/>
              <a:t>de l’interface </a:t>
            </a:r>
          </a:p>
          <a:p>
            <a:pPr lvl="1"/>
            <a:r>
              <a:rPr lang="fr-FR" sz="2400" dirty="0"/>
              <a:t>besoin de savoir comment s’est déroulée l’activité (</a:t>
            </a:r>
            <a:r>
              <a:rPr lang="fr-FR" sz="2400" dirty="0" smtClean="0"/>
              <a:t>et obtenir </a:t>
            </a:r>
            <a:r>
              <a:rPr lang="fr-FR" sz="2400" dirty="0"/>
              <a:t>un retour lors de son arrêt), </a:t>
            </a:r>
            <a:endParaRPr lang="fr-FR" sz="2400" dirty="0" smtClean="0"/>
          </a:p>
          <a:p>
            <a:pPr lvl="1"/>
            <a:endParaRPr lang="fr-FR" sz="2400" dirty="0" smtClean="0"/>
          </a:p>
          <a:p>
            <a:pPr lvl="1"/>
            <a:r>
              <a:rPr lang="fr-FR" sz="2400" dirty="0" smtClean="0"/>
              <a:t>Ou sans retour.</a:t>
            </a:r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effectLst/>
              </a:rPr>
              <a:t>Navigation entre </a:t>
            </a:r>
            <a:r>
              <a:rPr lang="fr-FR" dirty="0" err="1" smtClean="0">
                <a:effectLst/>
              </a:rPr>
              <a:t>ecrans</a:t>
            </a:r>
            <a:endParaRPr lang="fr-F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189173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startActivity</a:t>
            </a:r>
            <a:r>
              <a:rPr lang="fr-FR" dirty="0"/>
              <a:t> </a:t>
            </a:r>
            <a:r>
              <a:rPr lang="fr-FR" dirty="0" smtClean="0"/>
              <a:t> :</a:t>
            </a:r>
            <a:r>
              <a:rPr lang="fr-FR" dirty="0"/>
              <a:t>démarrer une activité sans attendre de </a:t>
            </a:r>
            <a:r>
              <a:rPr lang="fr-FR" dirty="0" smtClean="0"/>
              <a:t>retour.</a:t>
            </a:r>
          </a:p>
          <a:p>
            <a:endParaRPr lang="fr-FR" dirty="0"/>
          </a:p>
          <a:p>
            <a:r>
              <a:rPr lang="fr-FR" dirty="0" smtClean="0"/>
              <a:t>Syntaxe: </a:t>
            </a:r>
          </a:p>
          <a:p>
            <a:pPr marL="630936" lvl="2" indent="0">
              <a:buNone/>
            </a:pPr>
            <a:r>
              <a:rPr lang="en-US" dirty="0" smtClean="0"/>
              <a:t>Intent </a:t>
            </a:r>
            <a:r>
              <a:rPr lang="en-US" dirty="0" err="1"/>
              <a:t>intent</a:t>
            </a:r>
            <a:r>
              <a:rPr lang="en-US" dirty="0"/>
              <a:t> = </a:t>
            </a:r>
            <a:r>
              <a:rPr lang="en-US" dirty="0" smtClean="0"/>
              <a:t>new Intent(</a:t>
            </a:r>
            <a:r>
              <a:rPr lang="en-US" dirty="0" err="1" smtClean="0"/>
              <a:t>this,ActiviteADemarrer.class</a:t>
            </a:r>
            <a:r>
              <a:rPr lang="en-US" dirty="0"/>
              <a:t>);</a:t>
            </a:r>
            <a:endParaRPr lang="fr-FR" dirty="0"/>
          </a:p>
          <a:p>
            <a:pPr marL="630936" lvl="2" indent="0">
              <a:buNone/>
            </a:pPr>
            <a:r>
              <a:rPr lang="fr-FR" b="1" dirty="0" err="1"/>
              <a:t>startActivity</a:t>
            </a:r>
            <a:r>
              <a:rPr lang="fr-FR" dirty="0"/>
              <a:t>(</a:t>
            </a:r>
            <a:r>
              <a:rPr lang="fr-FR" dirty="0" err="1"/>
              <a:t>intent</a:t>
            </a:r>
            <a:r>
              <a:rPr lang="fr-FR" dirty="0"/>
              <a:t>);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fr-FR" dirty="0">
                <a:effectLst/>
              </a:rPr>
              <a:t>Démarrer une activité</a:t>
            </a:r>
            <a:br>
              <a:rPr lang="fr-FR" dirty="0">
                <a:effectLst/>
              </a:rPr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51258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fr-FR" dirty="0"/>
              <a:t>Le constructeur de la classe </a:t>
            </a:r>
            <a:r>
              <a:rPr lang="fr-FR" dirty="0" err="1"/>
              <a:t>Intent</a:t>
            </a:r>
            <a:r>
              <a:rPr lang="fr-FR" dirty="0"/>
              <a:t> prend les paramètres suivants :</a:t>
            </a:r>
          </a:p>
          <a:p>
            <a:r>
              <a:rPr lang="fr-FR" b="1" dirty="0"/>
              <a:t>• </a:t>
            </a:r>
            <a:r>
              <a:rPr lang="fr-FR" b="1" dirty="0" err="1"/>
              <a:t>Context</a:t>
            </a:r>
            <a:r>
              <a:rPr lang="fr-FR" b="1" dirty="0"/>
              <a:t> </a:t>
            </a:r>
            <a:r>
              <a:rPr lang="fr-FR" b="1" dirty="0" err="1"/>
              <a:t>PackageContext</a:t>
            </a:r>
            <a:r>
              <a:rPr lang="fr-FR" b="1" dirty="0"/>
              <a:t> </a:t>
            </a:r>
            <a:r>
              <a:rPr lang="fr-FR" dirty="0"/>
              <a:t>: le contexte à partir duquel l’</a:t>
            </a:r>
            <a:r>
              <a:rPr lang="fr-FR" dirty="0" err="1"/>
              <a:t>Intent</a:t>
            </a:r>
            <a:r>
              <a:rPr lang="fr-FR" dirty="0"/>
              <a:t> est créé et </a:t>
            </a:r>
            <a:r>
              <a:rPr lang="fr-FR" dirty="0" smtClean="0"/>
              <a:t>sera envoyé</a:t>
            </a:r>
            <a:r>
              <a:rPr lang="fr-FR" dirty="0"/>
              <a:t>. Ce paramètre fait référence la plupart du temps à l’activité en cours </a:t>
            </a:r>
            <a:r>
              <a:rPr lang="fr-FR" dirty="0" smtClean="0"/>
              <a:t>pointée par </a:t>
            </a:r>
            <a:r>
              <a:rPr lang="fr-FR" dirty="0"/>
              <a:t>le mot clef </a:t>
            </a:r>
            <a:r>
              <a:rPr lang="fr-FR" dirty="0" err="1"/>
              <a:t>this</a:t>
            </a:r>
            <a:r>
              <a:rPr lang="fr-FR" dirty="0"/>
              <a:t> ;</a:t>
            </a:r>
          </a:p>
          <a:p>
            <a:r>
              <a:rPr lang="fr-FR" b="1" dirty="0"/>
              <a:t>• Class&lt;?&gt; </a:t>
            </a:r>
            <a:r>
              <a:rPr lang="fr-FR" b="1" dirty="0" err="1"/>
              <a:t>cls</a:t>
            </a:r>
            <a:r>
              <a:rPr lang="fr-FR" b="1" dirty="0"/>
              <a:t> </a:t>
            </a:r>
            <a:r>
              <a:rPr lang="fr-FR" i="1" dirty="0"/>
              <a:t>: </a:t>
            </a:r>
            <a:r>
              <a:rPr lang="fr-FR" dirty="0"/>
              <a:t>un type de classe Java héritant de la classe </a:t>
            </a:r>
            <a:r>
              <a:rPr lang="fr-FR" dirty="0" err="1"/>
              <a:t>Activity</a:t>
            </a:r>
            <a:r>
              <a:rPr lang="fr-FR" dirty="0"/>
              <a:t> et pointé </a:t>
            </a:r>
            <a:r>
              <a:rPr lang="fr-FR" dirty="0" smtClean="0"/>
              <a:t>ici par </a:t>
            </a:r>
            <a:r>
              <a:rPr lang="fr-FR" dirty="0"/>
              <a:t>le mot clef </a:t>
            </a:r>
            <a:r>
              <a:rPr lang="fr-FR" dirty="0" err="1"/>
              <a:t>ActiviteADemarrer.class</a:t>
            </a:r>
            <a:r>
              <a:rPr lang="fr-FR" dirty="0"/>
              <a:t>.</a:t>
            </a:r>
          </a:p>
          <a:p>
            <a:endParaRPr lang="fr-FR" dirty="0"/>
          </a:p>
        </p:txBody>
      </p:sp>
      <p:sp>
        <p:nvSpPr>
          <p:cNvPr id="5" name="Titre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fr-FR" dirty="0">
                <a:effectLst/>
              </a:rPr>
              <a:t>Démarrer une activité</a:t>
            </a:r>
            <a:br>
              <a:rPr lang="fr-FR" dirty="0">
                <a:effectLst/>
              </a:rPr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04473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erreur du type </a:t>
            </a:r>
            <a:r>
              <a:rPr lang="fr-FR" dirty="0" err="1">
                <a:solidFill>
                  <a:srgbClr val="FF0000"/>
                </a:solidFill>
              </a:rPr>
              <a:t>ActivityNotFoundException</a:t>
            </a:r>
            <a:endParaRPr lang="fr-FR" dirty="0">
              <a:solidFill>
                <a:srgbClr val="FF0000"/>
              </a:solidFill>
            </a:endParaRPr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r>
              <a:rPr lang="fr-FR" dirty="0"/>
              <a:t>déclarer </a:t>
            </a:r>
            <a:r>
              <a:rPr lang="fr-FR" dirty="0" smtClean="0"/>
              <a:t>l’activité à démarrer dans </a:t>
            </a:r>
            <a:r>
              <a:rPr lang="fr-FR" dirty="0"/>
              <a:t>le fichier de </a:t>
            </a:r>
            <a:r>
              <a:rPr lang="fr-FR" dirty="0" smtClean="0"/>
              <a:t>configuration AndroidManifest.xml </a:t>
            </a:r>
            <a:r>
              <a:rPr lang="fr-FR" dirty="0"/>
              <a:t>de l’application</a:t>
            </a:r>
            <a:endParaRPr lang="fr-FR" dirty="0"/>
          </a:p>
        </p:txBody>
      </p:sp>
      <p:sp>
        <p:nvSpPr>
          <p:cNvPr id="4" name="Flèche vers le bas 3"/>
          <p:cNvSpPr/>
          <p:nvPr/>
        </p:nvSpPr>
        <p:spPr>
          <a:xfrm>
            <a:off x="3635896" y="2132856"/>
            <a:ext cx="1080120" cy="11521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fr-FR" dirty="0">
                <a:effectLst/>
              </a:rPr>
              <a:t>Démarrer une activité</a:t>
            </a:r>
            <a:br>
              <a:rPr lang="fr-FR" dirty="0">
                <a:effectLst/>
              </a:rPr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41511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2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fr-FR" dirty="0">
                <a:effectLst/>
              </a:rPr>
              <a:t>Démarrer une </a:t>
            </a:r>
            <a:r>
              <a:rPr lang="fr-FR" dirty="0" smtClean="0">
                <a:effectLst/>
              </a:rPr>
              <a:t>activité </a:t>
            </a:r>
            <a:r>
              <a:rPr lang="fr-FR" dirty="0">
                <a:effectLst/>
              </a:rPr>
              <a:t>et obtenir un retour</a:t>
            </a:r>
            <a:br>
              <a:rPr lang="fr-FR" dirty="0">
                <a:effectLst/>
              </a:rPr>
            </a:br>
            <a:endParaRPr lang="fr-FR" dirty="0"/>
          </a:p>
        </p:txBody>
      </p:sp>
      <p:pic>
        <p:nvPicPr>
          <p:cNvPr id="6" name="Espace réservé du contenu 5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1000" y="1713718"/>
            <a:ext cx="6102000" cy="4060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525927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startActivityForResult</a:t>
            </a:r>
            <a:r>
              <a:rPr lang="fr-FR" dirty="0" smtClean="0"/>
              <a:t> : </a:t>
            </a:r>
            <a:r>
              <a:rPr lang="fr-FR" dirty="0"/>
              <a:t>lorsque l’activité enfant aura terminé sa </a:t>
            </a:r>
            <a:r>
              <a:rPr lang="fr-FR" dirty="0" smtClean="0"/>
              <a:t>tâche, elle </a:t>
            </a:r>
            <a:r>
              <a:rPr lang="fr-FR" dirty="0"/>
              <a:t>en avertira </a:t>
            </a:r>
            <a:r>
              <a:rPr lang="fr-FR" dirty="0" smtClean="0"/>
              <a:t>l’activité </a:t>
            </a:r>
            <a:r>
              <a:rPr lang="fr-FR" dirty="0"/>
              <a:t>parent</a:t>
            </a:r>
            <a:r>
              <a:rPr lang="fr-FR" dirty="0" smtClean="0"/>
              <a:t>.</a:t>
            </a:r>
          </a:p>
          <a:p>
            <a:r>
              <a:rPr lang="fr-FR" dirty="0" smtClean="0"/>
              <a:t>Syntaxe : (coté activité parent )</a:t>
            </a:r>
          </a:p>
          <a:p>
            <a:pPr marL="109728" indent="0">
              <a:buNone/>
            </a:pPr>
            <a:r>
              <a:rPr lang="fr-FR" dirty="0" smtClean="0"/>
              <a:t> </a:t>
            </a:r>
            <a:r>
              <a:rPr lang="fr-FR" sz="2200" b="1" dirty="0" err="1"/>
              <a:t>private</a:t>
            </a:r>
            <a:r>
              <a:rPr lang="fr-FR" sz="2200" b="1" dirty="0"/>
              <a:t> </a:t>
            </a:r>
            <a:r>
              <a:rPr lang="fr-FR" sz="2200" b="1" dirty="0" err="1"/>
              <a:t>static</a:t>
            </a:r>
            <a:r>
              <a:rPr lang="fr-FR" sz="2200" b="1" dirty="0"/>
              <a:t> final </a:t>
            </a:r>
            <a:r>
              <a:rPr lang="fr-FR" sz="2200" b="1" dirty="0" err="1"/>
              <a:t>int</a:t>
            </a:r>
            <a:r>
              <a:rPr lang="fr-FR" sz="2200" b="1" dirty="0"/>
              <a:t> CODE_MON_ACTIVITE = 1</a:t>
            </a:r>
            <a:r>
              <a:rPr lang="fr-FR" sz="2200" b="1" dirty="0" smtClean="0"/>
              <a:t>;</a:t>
            </a:r>
            <a:r>
              <a:rPr lang="fr-FR" sz="2200" dirty="0" smtClean="0"/>
              <a:t>...</a:t>
            </a:r>
            <a:endParaRPr lang="fr-FR" sz="2200" dirty="0"/>
          </a:p>
          <a:p>
            <a:pPr marL="109728" indent="0">
              <a:buNone/>
            </a:pPr>
            <a:r>
              <a:rPr lang="fr-FR" sz="2200" dirty="0" smtClean="0"/>
              <a:t>	</a:t>
            </a:r>
            <a:r>
              <a:rPr lang="fr-FR" sz="2200" dirty="0" err="1" smtClean="0"/>
              <a:t>Intent</a:t>
            </a:r>
            <a:r>
              <a:rPr lang="fr-FR" sz="2200" dirty="0" smtClean="0"/>
              <a:t> </a:t>
            </a:r>
            <a:r>
              <a:rPr lang="fr-FR" sz="2200" dirty="0" err="1"/>
              <a:t>intent</a:t>
            </a:r>
            <a:r>
              <a:rPr lang="fr-FR" sz="2200" dirty="0"/>
              <a:t> = new </a:t>
            </a:r>
            <a:r>
              <a:rPr lang="fr-FR" sz="2200" dirty="0" err="1" smtClean="0"/>
              <a:t>Intent</a:t>
            </a:r>
            <a:r>
              <a:rPr lang="fr-FR" sz="2200" dirty="0" smtClean="0"/>
              <a:t>(this,activite2.class</a:t>
            </a:r>
            <a:r>
              <a:rPr lang="fr-FR" sz="2200" dirty="0"/>
              <a:t>);</a:t>
            </a:r>
          </a:p>
          <a:p>
            <a:pPr marL="109728" indent="0">
              <a:buNone/>
            </a:pPr>
            <a:r>
              <a:rPr lang="fr-FR" sz="2200" b="1" dirty="0" err="1" smtClean="0"/>
              <a:t>startActivityForResult</a:t>
            </a:r>
            <a:r>
              <a:rPr lang="fr-FR" sz="2200" dirty="0" smtClean="0"/>
              <a:t>(</a:t>
            </a:r>
            <a:r>
              <a:rPr lang="fr-FR" sz="2200" dirty="0" err="1" smtClean="0"/>
              <a:t>intent</a:t>
            </a:r>
            <a:r>
              <a:rPr lang="fr-FR" sz="2200" dirty="0"/>
              <a:t>, </a:t>
            </a:r>
            <a:r>
              <a:rPr lang="fr-FR" sz="2200" b="1" dirty="0"/>
              <a:t>CODE_MON_ACTIVITE</a:t>
            </a:r>
            <a:r>
              <a:rPr lang="fr-FR" sz="2200" dirty="0"/>
              <a:t>);</a:t>
            </a:r>
          </a:p>
          <a:p>
            <a:endParaRPr lang="fr-FR" dirty="0" smtClean="0"/>
          </a:p>
          <a:p>
            <a:pPr lvl="1"/>
            <a:endParaRPr lang="fr-FR" dirty="0"/>
          </a:p>
        </p:txBody>
      </p:sp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fr-FR" dirty="0">
                <a:effectLst/>
              </a:rPr>
              <a:t>Démarrer une </a:t>
            </a:r>
            <a:r>
              <a:rPr lang="fr-FR" dirty="0" smtClean="0">
                <a:effectLst/>
              </a:rPr>
              <a:t>activité </a:t>
            </a:r>
            <a:r>
              <a:rPr lang="fr-FR" dirty="0">
                <a:effectLst/>
              </a:rPr>
              <a:t>et obtenir un retour</a:t>
            </a:r>
            <a:br>
              <a:rPr lang="fr-FR" dirty="0">
                <a:effectLst/>
              </a:rPr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56103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/>
              <a:t>Syntaxe : (coté activité </a:t>
            </a:r>
            <a:r>
              <a:rPr lang="fr-FR" dirty="0" smtClean="0"/>
              <a:t>enfant)</a:t>
            </a:r>
          </a:p>
          <a:p>
            <a:endParaRPr lang="fr-FR" dirty="0"/>
          </a:p>
          <a:p>
            <a:pPr marL="109728" indent="0">
              <a:buNone/>
            </a:pPr>
            <a:r>
              <a:rPr lang="en-US" dirty="0"/>
              <a:t>public void </a:t>
            </a:r>
            <a:r>
              <a:rPr lang="en-US" dirty="0" err="1"/>
              <a:t>onClick</a:t>
            </a:r>
            <a:r>
              <a:rPr lang="en-US" dirty="0"/>
              <a:t>(View v) {</a:t>
            </a:r>
            <a:endParaRPr lang="fr-FR" dirty="0"/>
          </a:p>
          <a:p>
            <a:pPr marL="109728" indent="0">
              <a:buNone/>
            </a:pPr>
            <a:r>
              <a:rPr lang="en-US" dirty="0"/>
              <a:t>switch(</a:t>
            </a:r>
            <a:r>
              <a:rPr lang="en-US" dirty="0" err="1"/>
              <a:t>v.getId</a:t>
            </a:r>
            <a:r>
              <a:rPr lang="en-US" dirty="0"/>
              <a:t>()){</a:t>
            </a:r>
            <a:endParaRPr lang="fr-FR" dirty="0"/>
          </a:p>
          <a:p>
            <a:pPr marL="109728" indent="0">
              <a:buNone/>
            </a:pPr>
            <a:r>
              <a:rPr lang="en-US" dirty="0" smtClean="0"/>
              <a:t> 	case </a:t>
            </a:r>
            <a:r>
              <a:rPr lang="en-US" dirty="0"/>
              <a:t>R.id.button1:</a:t>
            </a:r>
            <a:endParaRPr lang="fr-FR" dirty="0"/>
          </a:p>
          <a:p>
            <a:pPr marL="109728" indent="0">
              <a:buNone/>
            </a:pPr>
            <a:r>
              <a:rPr lang="en-US" b="1" dirty="0" smtClean="0"/>
              <a:t>		</a:t>
            </a:r>
            <a:r>
              <a:rPr lang="en-US" b="1" dirty="0" err="1" smtClean="0"/>
              <a:t>setResult</a:t>
            </a:r>
            <a:r>
              <a:rPr lang="en-US" dirty="0" smtClean="0"/>
              <a:t>(RESULT_OK</a:t>
            </a:r>
            <a:r>
              <a:rPr lang="en-US" dirty="0"/>
              <a:t>);</a:t>
            </a:r>
            <a:endParaRPr lang="fr-FR" dirty="0"/>
          </a:p>
          <a:p>
            <a:pPr marL="109728" indent="0">
              <a:buNone/>
            </a:pPr>
            <a:r>
              <a:rPr lang="en-US" dirty="0" smtClean="0"/>
              <a:t>		finish</a:t>
            </a:r>
            <a:r>
              <a:rPr lang="en-US" dirty="0"/>
              <a:t>();</a:t>
            </a:r>
            <a:endParaRPr lang="fr-FR" dirty="0"/>
          </a:p>
          <a:p>
            <a:pPr marL="109728" indent="0">
              <a:buNone/>
            </a:pPr>
            <a:r>
              <a:rPr lang="en-US" dirty="0" smtClean="0"/>
              <a:t>		break</a:t>
            </a:r>
            <a:r>
              <a:rPr lang="en-US" dirty="0"/>
              <a:t>;</a:t>
            </a:r>
            <a:endParaRPr lang="fr-FR" dirty="0"/>
          </a:p>
          <a:p>
            <a:pPr marL="109728" indent="0">
              <a:buNone/>
            </a:pPr>
            <a:r>
              <a:rPr lang="en-US" dirty="0" smtClean="0"/>
              <a:t>	case </a:t>
            </a:r>
            <a:r>
              <a:rPr lang="en-US" dirty="0"/>
              <a:t>R.id.button2:</a:t>
            </a:r>
            <a:endParaRPr lang="fr-FR" dirty="0"/>
          </a:p>
          <a:p>
            <a:pPr marL="109728" indent="0">
              <a:buNone/>
            </a:pPr>
            <a:r>
              <a:rPr lang="en-US" b="1" dirty="0" smtClean="0"/>
              <a:t>		</a:t>
            </a:r>
            <a:r>
              <a:rPr lang="en-US" b="1" dirty="0" err="1" smtClean="0"/>
              <a:t>setResult</a:t>
            </a:r>
            <a:r>
              <a:rPr lang="en-US" dirty="0" smtClean="0"/>
              <a:t>(RESULT_CANCELED</a:t>
            </a:r>
            <a:r>
              <a:rPr lang="en-US" dirty="0"/>
              <a:t>);</a:t>
            </a:r>
            <a:endParaRPr lang="fr-FR" dirty="0"/>
          </a:p>
          <a:p>
            <a:pPr marL="109728" indent="0">
              <a:buNone/>
            </a:pPr>
            <a:r>
              <a:rPr lang="fr-FR" dirty="0" smtClean="0"/>
              <a:t>		finish</a:t>
            </a:r>
            <a:r>
              <a:rPr lang="fr-FR" dirty="0"/>
              <a:t>();</a:t>
            </a:r>
          </a:p>
          <a:p>
            <a:pPr marL="109728" indent="0">
              <a:buNone/>
            </a:pPr>
            <a:r>
              <a:rPr lang="fr-FR" dirty="0" smtClean="0"/>
              <a:t>		break</a:t>
            </a:r>
            <a:r>
              <a:rPr lang="fr-FR" dirty="0"/>
              <a:t>;</a:t>
            </a:r>
          </a:p>
          <a:p>
            <a:pPr marL="109728" indent="0">
              <a:buNone/>
            </a:pPr>
            <a:r>
              <a:rPr lang="fr-FR" dirty="0" smtClean="0"/>
              <a:t>		      }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Titre 2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fr-FR" dirty="0">
                <a:effectLst/>
              </a:rPr>
              <a:t>Démarrer une </a:t>
            </a:r>
            <a:r>
              <a:rPr lang="fr-FR" dirty="0" smtClean="0">
                <a:effectLst/>
              </a:rPr>
              <a:t>activité </a:t>
            </a:r>
            <a:r>
              <a:rPr lang="fr-FR" dirty="0">
                <a:effectLst/>
              </a:rPr>
              <a:t>et obtenir un retour</a:t>
            </a:r>
            <a:br>
              <a:rPr lang="fr-FR" dirty="0">
                <a:effectLst/>
              </a:rPr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333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9239" y="1484784"/>
            <a:ext cx="9017257" cy="4525963"/>
          </a:xfrm>
        </p:spPr>
        <p:txBody>
          <a:bodyPr>
            <a:normAutofit/>
          </a:bodyPr>
          <a:lstStyle/>
          <a:p>
            <a:r>
              <a:rPr lang="fr-FR" b="1" dirty="0"/>
              <a:t>Récupérer la valeur de </a:t>
            </a:r>
            <a:r>
              <a:rPr lang="fr-FR" b="1" dirty="0" smtClean="0"/>
              <a:t>retour</a:t>
            </a:r>
          </a:p>
          <a:p>
            <a:endParaRPr lang="fr-FR" dirty="0"/>
          </a:p>
          <a:p>
            <a:pPr marL="566928" indent="-457200">
              <a:buFont typeface="+mj-lt"/>
              <a:buAutoNum type="arabicPeriod"/>
            </a:pPr>
            <a:r>
              <a:rPr lang="en-US" sz="2000" dirty="0"/>
              <a:t>protected void </a:t>
            </a:r>
            <a:r>
              <a:rPr lang="en-US" sz="2000" b="1" dirty="0" err="1"/>
              <a:t>onActivityResult</a:t>
            </a:r>
            <a:r>
              <a:rPr lang="en-US" sz="2000" dirty="0"/>
              <a:t>(</a:t>
            </a: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err="1" smtClean="0"/>
              <a:t>requestCode</a:t>
            </a:r>
            <a:r>
              <a:rPr lang="fr-FR" sz="2000" dirty="0" smtClean="0"/>
              <a:t>, </a:t>
            </a:r>
            <a:r>
              <a:rPr lang="fr-FR" sz="2000" dirty="0" err="1"/>
              <a:t>int</a:t>
            </a:r>
            <a:r>
              <a:rPr lang="fr-FR" sz="2000" dirty="0"/>
              <a:t> </a:t>
            </a:r>
            <a:r>
              <a:rPr lang="fr-FR" sz="2000" dirty="0" err="1" smtClean="0"/>
              <a:t>resultCode</a:t>
            </a:r>
            <a:r>
              <a:rPr lang="fr-FR" sz="2000" dirty="0" smtClean="0"/>
              <a:t> </a:t>
            </a:r>
            <a:r>
              <a:rPr lang="fr-FR" sz="2000" dirty="0" err="1"/>
              <a:t>Intent</a:t>
            </a:r>
            <a:r>
              <a:rPr lang="fr-FR" sz="2000" dirty="0"/>
              <a:t> data) </a:t>
            </a:r>
            <a:r>
              <a:rPr lang="fr-FR" dirty="0"/>
              <a:t>{</a:t>
            </a:r>
          </a:p>
          <a:p>
            <a:pPr marL="624078" indent="-514350">
              <a:buFont typeface="+mj-lt"/>
              <a:buAutoNum type="arabicPeriod"/>
            </a:pPr>
            <a:r>
              <a:rPr lang="en-US" b="1" dirty="0" smtClean="0"/>
              <a:t>switch(</a:t>
            </a:r>
            <a:r>
              <a:rPr lang="en-US" b="1" dirty="0" err="1" smtClean="0"/>
              <a:t>requestCode</a:t>
            </a:r>
            <a:r>
              <a:rPr lang="en-US" b="1" dirty="0"/>
              <a:t>)</a:t>
            </a:r>
            <a:r>
              <a:rPr lang="en-US" dirty="0"/>
              <a:t>{</a:t>
            </a:r>
            <a:endParaRPr lang="fr-FR" dirty="0"/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 case </a:t>
            </a:r>
            <a:r>
              <a:rPr lang="en-US" dirty="0"/>
              <a:t>CODE_MON_ACTIVITE:</a:t>
            </a:r>
            <a:endParaRPr lang="fr-FR" dirty="0"/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    switch(</a:t>
            </a:r>
            <a:r>
              <a:rPr lang="en-US" dirty="0" err="1" smtClean="0"/>
              <a:t>resultCode</a:t>
            </a:r>
            <a:r>
              <a:rPr lang="en-US" dirty="0"/>
              <a:t>){</a:t>
            </a:r>
            <a:endParaRPr lang="fr-FR" dirty="0"/>
          </a:p>
          <a:p>
            <a:pPr marL="624078" indent="-514350"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 smtClean="0"/>
              <a:t>   case </a:t>
            </a:r>
            <a:r>
              <a:rPr lang="en-US" b="1" dirty="0"/>
              <a:t>RESULT_OK</a:t>
            </a:r>
            <a:r>
              <a:rPr lang="en-US" dirty="0"/>
              <a:t>:</a:t>
            </a:r>
            <a:endParaRPr lang="fr-FR" dirty="0"/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      </a:t>
            </a:r>
            <a:r>
              <a:rPr lang="en-US" sz="1800" dirty="0" err="1" smtClean="0"/>
              <a:t>Toast.makeText</a:t>
            </a:r>
            <a:r>
              <a:rPr lang="en-US" sz="1800" dirty="0" smtClean="0"/>
              <a:t>(this , </a:t>
            </a:r>
            <a:r>
              <a:rPr lang="en-US" sz="1800" dirty="0"/>
              <a:t>"Action </a:t>
            </a:r>
            <a:r>
              <a:rPr lang="en-US" sz="1800" dirty="0" err="1"/>
              <a:t>validée</a:t>
            </a:r>
            <a:r>
              <a:rPr lang="en-US" sz="1800" dirty="0" smtClean="0"/>
              <a:t>" </a:t>
            </a:r>
            <a:r>
              <a:rPr lang="en-US" sz="1800" dirty="0" err="1" smtClean="0"/>
              <a:t>Toast.LENGTH_LONG</a:t>
            </a:r>
            <a:r>
              <a:rPr lang="en-US" sz="1800" dirty="0"/>
              <a:t>).show();</a:t>
            </a:r>
            <a:endParaRPr lang="fr-FR" sz="1800" dirty="0"/>
          </a:p>
          <a:p>
            <a:pPr marL="624078" indent="-514350">
              <a:buFont typeface="+mj-lt"/>
              <a:buAutoNum type="arabicPeriod"/>
            </a:pPr>
            <a:r>
              <a:rPr lang="en-US" dirty="0"/>
              <a:t>return;</a:t>
            </a:r>
            <a:endParaRPr lang="fr-FR" dirty="0"/>
          </a:p>
          <a:p>
            <a:endParaRPr lang="fr-FR" dirty="0"/>
          </a:p>
        </p:txBody>
      </p:sp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fr-FR" dirty="0">
                <a:effectLst/>
              </a:rPr>
              <a:t>Démarrer une </a:t>
            </a:r>
            <a:r>
              <a:rPr lang="fr-FR" dirty="0" smtClean="0">
                <a:effectLst/>
              </a:rPr>
              <a:t>activité </a:t>
            </a:r>
            <a:r>
              <a:rPr lang="fr-FR" dirty="0">
                <a:effectLst/>
              </a:rPr>
              <a:t>et obtenir un retour</a:t>
            </a:r>
            <a:br>
              <a:rPr lang="fr-FR" dirty="0">
                <a:effectLst/>
              </a:rPr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818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0" y="1556792"/>
            <a:ext cx="9299376" cy="4525963"/>
          </a:xfrm>
        </p:spPr>
        <p:txBody>
          <a:bodyPr>
            <a:normAutofit fontScale="92500" lnSpcReduction="20000"/>
          </a:bodyPr>
          <a:lstStyle/>
          <a:p>
            <a:pPr marL="624078" indent="-514350">
              <a:buFont typeface="+mj-lt"/>
              <a:buAutoNum type="arabicPeriod"/>
            </a:pPr>
            <a:r>
              <a:rPr lang="en-US" dirty="0"/>
              <a:t>case </a:t>
            </a:r>
            <a:r>
              <a:rPr lang="en-US" b="1" dirty="0" smtClean="0"/>
              <a:t>RESULT_</a:t>
            </a:r>
            <a:r>
              <a:rPr lang="en-US" b="1" dirty="0"/>
              <a:t>CANCELED</a:t>
            </a:r>
            <a:r>
              <a:rPr lang="en-US" dirty="0" smtClean="0"/>
              <a:t>:</a:t>
            </a:r>
            <a:endParaRPr lang="fr-FR" dirty="0"/>
          </a:p>
          <a:p>
            <a:pPr marL="624078" indent="-514350">
              <a:buFont typeface="+mj-lt"/>
              <a:buAutoNum type="arabicPeriod"/>
            </a:pPr>
            <a:r>
              <a:rPr lang="en-US" dirty="0"/>
              <a:t>      </a:t>
            </a:r>
            <a:r>
              <a:rPr lang="en-US" sz="1800" dirty="0" err="1"/>
              <a:t>Toast.makeText</a:t>
            </a:r>
            <a:r>
              <a:rPr lang="en-US" sz="1800" dirty="0"/>
              <a:t>(this , "Action </a:t>
            </a:r>
            <a:r>
              <a:rPr lang="en-US" sz="1800" dirty="0" err="1" smtClean="0"/>
              <a:t>annulée</a:t>
            </a:r>
            <a:r>
              <a:rPr lang="en-US" sz="1800" dirty="0" smtClean="0"/>
              <a:t>" </a:t>
            </a:r>
            <a:r>
              <a:rPr lang="en-US" sz="1800" dirty="0" err="1"/>
              <a:t>Toast.LENGTH_LONG</a:t>
            </a:r>
            <a:r>
              <a:rPr lang="en-US" sz="1800" dirty="0"/>
              <a:t>).show();</a:t>
            </a:r>
            <a:endParaRPr lang="fr-FR" sz="1800" dirty="0"/>
          </a:p>
          <a:p>
            <a:pPr marL="624078" indent="-514350">
              <a:buFont typeface="+mj-lt"/>
              <a:buAutoNum type="arabicPeriod"/>
            </a:pPr>
            <a:r>
              <a:rPr lang="en-US" dirty="0"/>
              <a:t>return</a:t>
            </a:r>
            <a:r>
              <a:rPr lang="en-US" dirty="0" smtClean="0"/>
              <a:t>;</a:t>
            </a:r>
            <a:endParaRPr lang="fr-FR" dirty="0" smtClean="0"/>
          </a:p>
          <a:p>
            <a:pPr marL="624078" indent="-514350">
              <a:buFont typeface="+mj-lt"/>
              <a:buAutoNum type="arabicPeriod"/>
            </a:pPr>
            <a:r>
              <a:rPr lang="fr-FR" dirty="0"/>
              <a:t>default:</a:t>
            </a:r>
          </a:p>
          <a:p>
            <a:pPr marL="624078" indent="-514350">
              <a:buFont typeface="+mj-lt"/>
              <a:buAutoNum type="arabicPeriod"/>
            </a:pPr>
            <a:r>
              <a:rPr lang="fr-FR" dirty="0" smtClean="0"/>
              <a:t>// </a:t>
            </a:r>
            <a:r>
              <a:rPr lang="fr-FR" dirty="0"/>
              <a:t>Faire quelque chose</a:t>
            </a:r>
          </a:p>
          <a:p>
            <a:pPr marL="624078" indent="-514350">
              <a:buFont typeface="+mj-lt"/>
              <a:buAutoNum type="arabicPeriod"/>
            </a:pPr>
            <a:r>
              <a:rPr lang="fr-FR" dirty="0"/>
              <a:t>return</a:t>
            </a:r>
            <a:r>
              <a:rPr lang="fr-FR" dirty="0" smtClean="0"/>
              <a:t>;</a:t>
            </a:r>
          </a:p>
          <a:p>
            <a:pPr marL="624078" indent="-514350">
              <a:buFont typeface="+mj-lt"/>
              <a:buAutoNum type="arabicPeriod"/>
            </a:pPr>
            <a:r>
              <a:rPr lang="fr-FR" dirty="0" smtClean="0"/>
              <a:t>}</a:t>
            </a:r>
          </a:p>
          <a:p>
            <a:pPr marL="624078" indent="-514350">
              <a:buFont typeface="+mj-lt"/>
              <a:buAutoNum type="arabicPeriod"/>
            </a:pPr>
            <a:r>
              <a:rPr lang="fr-FR" dirty="0" smtClean="0"/>
              <a:t>default</a:t>
            </a:r>
            <a:r>
              <a:rPr lang="fr-FR" dirty="0"/>
              <a:t>:</a:t>
            </a:r>
          </a:p>
          <a:p>
            <a:pPr marL="624078" indent="-514350">
              <a:buFont typeface="+mj-lt"/>
              <a:buAutoNum type="arabicPeriod"/>
            </a:pPr>
            <a:r>
              <a:rPr lang="fr-FR" dirty="0"/>
              <a:t>// Faire quelque chose</a:t>
            </a:r>
          </a:p>
          <a:p>
            <a:pPr marL="624078" indent="-514350">
              <a:buFont typeface="+mj-lt"/>
              <a:buAutoNum type="arabicPeriod"/>
            </a:pPr>
            <a:r>
              <a:rPr lang="fr-FR" dirty="0"/>
              <a:t>return;</a:t>
            </a:r>
          </a:p>
          <a:p>
            <a:pPr marL="624078" indent="-514350">
              <a:buFont typeface="+mj-lt"/>
              <a:buAutoNum type="arabicPeriod"/>
            </a:pPr>
            <a:r>
              <a:rPr lang="fr-FR" dirty="0"/>
              <a:t>}</a:t>
            </a:r>
          </a:p>
          <a:p>
            <a:pPr marL="624078" indent="-514350">
              <a:buFont typeface="+mj-lt"/>
              <a:buAutoNum type="arabicPeriod"/>
            </a:pPr>
            <a:r>
              <a:rPr lang="fr-FR" dirty="0"/>
              <a:t>}</a:t>
            </a:r>
          </a:p>
          <a:p>
            <a:endParaRPr lang="fr-FR" dirty="0"/>
          </a:p>
        </p:txBody>
      </p:sp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fr-FR" dirty="0">
                <a:effectLst/>
              </a:rPr>
              <a:t>Démarrer une </a:t>
            </a:r>
            <a:r>
              <a:rPr lang="fr-FR" dirty="0" smtClean="0">
                <a:effectLst/>
              </a:rPr>
              <a:t>activité </a:t>
            </a:r>
            <a:r>
              <a:rPr lang="fr-FR" dirty="0">
                <a:effectLst/>
              </a:rPr>
              <a:t>et obtenir un retour</a:t>
            </a:r>
            <a:br>
              <a:rPr lang="fr-FR" dirty="0">
                <a:effectLst/>
              </a:rPr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185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fr-FR" dirty="0" smtClean="0"/>
              <a:t>Remarques: </a:t>
            </a:r>
          </a:p>
          <a:p>
            <a:pPr marL="109728" indent="0">
              <a:buNone/>
            </a:pPr>
            <a:endParaRPr lang="fr-FR" dirty="0" smtClean="0"/>
          </a:p>
          <a:p>
            <a:r>
              <a:rPr lang="fr-FR" dirty="0"/>
              <a:t>si l’activité parent est définie avec </a:t>
            </a:r>
            <a:r>
              <a:rPr lang="fr-FR" dirty="0" smtClean="0"/>
              <a:t>l’attribut</a:t>
            </a:r>
          </a:p>
          <a:p>
            <a:pPr marL="109728" indent="0">
              <a:buNone/>
            </a:pPr>
            <a:r>
              <a:rPr lang="fr-FR" dirty="0" err="1" smtClean="0"/>
              <a:t>android:launchMode</a:t>
            </a:r>
            <a:r>
              <a:rPr lang="fr-FR" dirty="0" smtClean="0"/>
              <a:t>=« </a:t>
            </a:r>
            <a:r>
              <a:rPr lang="fr-FR" dirty="0" err="1" smtClean="0"/>
              <a:t>singleInstance</a:t>
            </a:r>
            <a:r>
              <a:rPr lang="fr-FR" dirty="0" smtClean="0"/>
              <a:t> » ,</a:t>
            </a:r>
            <a:r>
              <a:rPr lang="fr-FR" dirty="0"/>
              <a:t> la méthode </a:t>
            </a:r>
            <a:r>
              <a:rPr lang="fr-FR" dirty="0" err="1" smtClean="0"/>
              <a:t>OnActivityResult</a:t>
            </a:r>
            <a:r>
              <a:rPr lang="fr-FR" dirty="0"/>
              <a:t> </a:t>
            </a:r>
            <a:r>
              <a:rPr lang="fr-FR" dirty="0" smtClean="0"/>
              <a:t>de </a:t>
            </a:r>
            <a:r>
              <a:rPr lang="fr-FR" dirty="0"/>
              <a:t>l’activité parent sera appelée dès le lancement de la sous-activité et non à la fin de l’exécution </a:t>
            </a:r>
            <a:r>
              <a:rPr lang="fr-FR" dirty="0" smtClean="0"/>
              <a:t>de l’activité </a:t>
            </a:r>
            <a:r>
              <a:rPr lang="fr-FR" dirty="0"/>
              <a:t>enfant ;</a:t>
            </a:r>
            <a:endParaRPr lang="fr-FR" dirty="0"/>
          </a:p>
        </p:txBody>
      </p:sp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fr-FR" dirty="0">
                <a:effectLst/>
              </a:rPr>
              <a:t>Démarrer une </a:t>
            </a:r>
            <a:r>
              <a:rPr lang="fr-FR" dirty="0" smtClean="0">
                <a:effectLst/>
              </a:rPr>
              <a:t>activité </a:t>
            </a:r>
            <a:r>
              <a:rPr lang="fr-FR" dirty="0">
                <a:effectLst/>
              </a:rPr>
              <a:t>et obtenir un retour</a:t>
            </a:r>
            <a:br>
              <a:rPr lang="fr-FR" dirty="0">
                <a:effectLst/>
              </a:rPr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220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b="1" dirty="0"/>
              <a:t>• </a:t>
            </a:r>
            <a:r>
              <a:rPr lang="fr-FR" b="1" dirty="0" err="1"/>
              <a:t>int</a:t>
            </a:r>
            <a:r>
              <a:rPr lang="fr-FR" b="1" dirty="0"/>
              <a:t> </a:t>
            </a:r>
            <a:r>
              <a:rPr lang="fr-FR" b="1" dirty="0" err="1"/>
              <a:t>requestCode</a:t>
            </a:r>
            <a:r>
              <a:rPr lang="fr-FR" b="1" dirty="0"/>
              <a:t> </a:t>
            </a:r>
            <a:r>
              <a:rPr lang="fr-FR" dirty="0"/>
              <a:t>: valeur identifiant quelle activité a appelé la méthode (</a:t>
            </a:r>
            <a:r>
              <a:rPr lang="fr-FR" dirty="0" smtClean="0"/>
              <a:t>par exemple</a:t>
            </a:r>
            <a:r>
              <a:rPr lang="fr-FR" dirty="0"/>
              <a:t>, la valeur de la constante </a:t>
            </a:r>
            <a:r>
              <a:rPr lang="fr-FR" dirty="0" smtClean="0"/>
              <a:t>CODE_MON_ACTIVITE).</a:t>
            </a:r>
            <a:endParaRPr lang="fr-FR" dirty="0"/>
          </a:p>
          <a:p>
            <a:pPr marL="109728" indent="0">
              <a:buNone/>
            </a:pPr>
            <a:endParaRPr lang="fr-FR" dirty="0" smtClean="0"/>
          </a:p>
          <a:p>
            <a:pPr marL="109728" indent="0">
              <a:buNone/>
            </a:pPr>
            <a:r>
              <a:rPr lang="fr-FR" dirty="0" smtClean="0"/>
              <a:t>Cette </a:t>
            </a:r>
            <a:r>
              <a:rPr lang="fr-FR" dirty="0"/>
              <a:t>même valeur a été spécifiée comme </a:t>
            </a:r>
            <a:r>
              <a:rPr lang="fr-FR" dirty="0" smtClean="0"/>
              <a:t>paramètre </a:t>
            </a:r>
            <a:r>
              <a:rPr lang="fr-FR" dirty="0"/>
              <a:t>de la </a:t>
            </a:r>
            <a:r>
              <a:rPr lang="fr-FR" dirty="0" smtClean="0"/>
              <a:t>méthode </a:t>
            </a:r>
            <a:r>
              <a:rPr lang="fr-FR" dirty="0" err="1" smtClean="0"/>
              <a:t>startActivityForResult</a:t>
            </a:r>
            <a:r>
              <a:rPr lang="fr-FR" dirty="0" smtClean="0"/>
              <a:t> </a:t>
            </a:r>
            <a:r>
              <a:rPr lang="fr-FR" dirty="0"/>
              <a:t>lors du démarrage de la sous-activité </a:t>
            </a:r>
            <a:r>
              <a:rPr lang="fr-FR" dirty="0" smtClean="0"/>
              <a:t>;</a:t>
            </a:r>
            <a:endParaRPr lang="fr-FR" dirty="0"/>
          </a:p>
        </p:txBody>
      </p:sp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fr-FR" dirty="0">
                <a:effectLst/>
              </a:rPr>
              <a:t>Démarrer une </a:t>
            </a:r>
            <a:r>
              <a:rPr lang="fr-FR" dirty="0" smtClean="0">
                <a:effectLst/>
              </a:rPr>
              <a:t>activité </a:t>
            </a:r>
            <a:r>
              <a:rPr lang="fr-FR" dirty="0">
                <a:effectLst/>
              </a:rPr>
              <a:t>et obtenir un retour</a:t>
            </a:r>
            <a:br>
              <a:rPr lang="fr-FR" dirty="0">
                <a:effectLst/>
              </a:rPr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124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/>
              <a:t> </a:t>
            </a:r>
            <a:r>
              <a:rPr lang="fr-FR" b="1" dirty="0" err="1"/>
              <a:t>int</a:t>
            </a:r>
            <a:r>
              <a:rPr lang="fr-FR" b="1" dirty="0"/>
              <a:t> </a:t>
            </a:r>
            <a:r>
              <a:rPr lang="fr-FR" b="1" dirty="0" err="1"/>
              <a:t>resultCode</a:t>
            </a:r>
            <a:r>
              <a:rPr lang="fr-FR" b="1" dirty="0"/>
              <a:t> </a:t>
            </a:r>
            <a:r>
              <a:rPr lang="fr-FR" dirty="0"/>
              <a:t>: représente la valeur de retour envoyée par la sous-activité </a:t>
            </a:r>
            <a:r>
              <a:rPr lang="fr-FR" dirty="0" smtClean="0"/>
              <a:t>pour signaler </a:t>
            </a:r>
            <a:r>
              <a:rPr lang="fr-FR" dirty="0"/>
              <a:t>son état à la fin de la transaction. C’est une constante définie dans </a:t>
            </a:r>
            <a:r>
              <a:rPr lang="fr-FR" dirty="0" smtClean="0"/>
              <a:t>la classe </a:t>
            </a:r>
            <a:r>
              <a:rPr lang="fr-FR" dirty="0" err="1"/>
              <a:t>Activity</a:t>
            </a:r>
            <a:r>
              <a:rPr lang="fr-FR" dirty="0"/>
              <a:t> (RESULT_OK, RESULT_CANCELED, etc.) ou par </a:t>
            </a:r>
            <a:r>
              <a:rPr lang="fr-FR" dirty="0" smtClean="0"/>
              <a:t>le développeur ;</a:t>
            </a:r>
          </a:p>
          <a:p>
            <a:endParaRPr lang="fr-FR" dirty="0"/>
          </a:p>
          <a:p>
            <a:r>
              <a:rPr lang="fr-FR" b="1" dirty="0" smtClean="0"/>
              <a:t> </a:t>
            </a:r>
            <a:r>
              <a:rPr lang="fr-FR" b="1" dirty="0" err="1"/>
              <a:t>Intent</a:t>
            </a:r>
            <a:r>
              <a:rPr lang="fr-FR" b="1" dirty="0"/>
              <a:t> data </a:t>
            </a:r>
            <a:r>
              <a:rPr lang="fr-FR" dirty="0"/>
              <a:t>: cet objet permet d’échanger des données </a:t>
            </a:r>
          </a:p>
          <a:p>
            <a:endParaRPr lang="fr-FR" dirty="0"/>
          </a:p>
        </p:txBody>
      </p:sp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fr-FR" dirty="0">
                <a:effectLst/>
              </a:rPr>
              <a:t>Démarrer une </a:t>
            </a:r>
            <a:r>
              <a:rPr lang="fr-FR" dirty="0" smtClean="0">
                <a:effectLst/>
              </a:rPr>
              <a:t>activité </a:t>
            </a:r>
            <a:r>
              <a:rPr lang="fr-FR" dirty="0">
                <a:effectLst/>
              </a:rPr>
              <a:t>et obtenir un retour</a:t>
            </a:r>
            <a:br>
              <a:rPr lang="fr-FR" dirty="0">
                <a:effectLst/>
              </a:rPr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859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envoyer une intention et demander au système de choisir le </a:t>
            </a:r>
            <a:r>
              <a:rPr lang="fr-FR" dirty="0" smtClean="0"/>
              <a:t>composant le </a:t>
            </a:r>
            <a:r>
              <a:rPr lang="fr-FR" dirty="0"/>
              <a:t>plus </a:t>
            </a:r>
            <a:r>
              <a:rPr lang="fr-FR" dirty="0" smtClean="0"/>
              <a:t>approprié </a:t>
            </a:r>
            <a:r>
              <a:rPr lang="fr-FR" dirty="0"/>
              <a:t>pour exécuter l’action </a:t>
            </a:r>
            <a:r>
              <a:rPr lang="fr-FR" dirty="0" smtClean="0"/>
              <a:t>transmise.</a:t>
            </a:r>
          </a:p>
          <a:p>
            <a:endParaRPr lang="fr-FR" dirty="0"/>
          </a:p>
          <a:p>
            <a:r>
              <a:rPr lang="fr-FR" dirty="0" smtClean="0"/>
              <a:t>Exemple:</a:t>
            </a:r>
          </a:p>
          <a:p>
            <a:pPr marL="109728" indent="0">
              <a:buNone/>
            </a:pPr>
            <a:endParaRPr lang="fr-FR" sz="2000" b="1" dirty="0" smtClean="0"/>
          </a:p>
          <a:p>
            <a:pPr marL="109728" indent="0">
              <a:buNone/>
            </a:pPr>
            <a:r>
              <a:rPr lang="fr-FR" sz="2000" b="1" dirty="0" smtClean="0"/>
              <a:t>	Uri </a:t>
            </a:r>
            <a:r>
              <a:rPr lang="fr-FR" sz="2000" b="1" dirty="0" err="1"/>
              <a:t>uri</a:t>
            </a:r>
            <a:r>
              <a:rPr lang="fr-FR" sz="2000" b="1" dirty="0"/>
              <a:t> = </a:t>
            </a:r>
            <a:r>
              <a:rPr lang="fr-FR" sz="2000" b="1" dirty="0" err="1"/>
              <a:t>Uri.parse</a:t>
            </a:r>
            <a:r>
              <a:rPr lang="fr-FR" sz="2000" b="1" dirty="0"/>
              <a:t>("tel:0612345678");</a:t>
            </a:r>
            <a:endParaRPr lang="fr-FR" sz="2000" dirty="0"/>
          </a:p>
          <a:p>
            <a:pPr marL="109728" indent="0">
              <a:buNone/>
            </a:pPr>
            <a:r>
              <a:rPr lang="fr-FR" sz="2000" b="1" dirty="0" smtClean="0"/>
              <a:t>	</a:t>
            </a:r>
            <a:r>
              <a:rPr lang="fr-FR" sz="2000" b="1" dirty="0" err="1" smtClean="0"/>
              <a:t>Intent</a:t>
            </a:r>
            <a:r>
              <a:rPr lang="fr-FR" sz="2000" b="1" dirty="0" smtClean="0"/>
              <a:t> </a:t>
            </a:r>
            <a:r>
              <a:rPr lang="fr-FR" sz="2000" b="1" dirty="0" err="1"/>
              <a:t>intent</a:t>
            </a:r>
            <a:r>
              <a:rPr lang="fr-FR" sz="2000" b="1" dirty="0"/>
              <a:t> = new </a:t>
            </a:r>
            <a:r>
              <a:rPr lang="fr-FR" sz="2000" b="1" dirty="0" err="1"/>
              <a:t>Intent</a:t>
            </a:r>
            <a:r>
              <a:rPr lang="fr-FR" sz="2000" b="1" dirty="0"/>
              <a:t>(</a:t>
            </a:r>
            <a:r>
              <a:rPr lang="fr-FR" sz="2000" b="1" dirty="0" err="1"/>
              <a:t>Intent.ACTION_DIAL</a:t>
            </a:r>
            <a:r>
              <a:rPr lang="fr-FR" sz="2000" b="1" dirty="0"/>
              <a:t>, </a:t>
            </a:r>
            <a:r>
              <a:rPr lang="fr-FR" sz="2000" b="1" dirty="0" err="1"/>
              <a:t>uri</a:t>
            </a:r>
            <a:r>
              <a:rPr lang="fr-FR" sz="2000" b="1" dirty="0"/>
              <a:t>);</a:t>
            </a:r>
            <a:endParaRPr lang="fr-FR" sz="2000" dirty="0"/>
          </a:p>
          <a:p>
            <a:pPr marL="109728" indent="0">
              <a:buNone/>
            </a:pPr>
            <a:r>
              <a:rPr lang="fr-FR" sz="2000" dirty="0" smtClean="0"/>
              <a:t>	</a:t>
            </a:r>
            <a:r>
              <a:rPr lang="fr-FR" sz="2000" dirty="0" err="1" smtClean="0"/>
              <a:t>startActivity</a:t>
            </a:r>
            <a:r>
              <a:rPr lang="fr-FR" sz="2000" dirty="0" smtClean="0"/>
              <a:t>(</a:t>
            </a:r>
            <a:r>
              <a:rPr lang="fr-FR" sz="2000" dirty="0" err="1" smtClean="0"/>
              <a:t>intent</a:t>
            </a:r>
            <a:r>
              <a:rPr lang="fr-FR" sz="2800" dirty="0"/>
              <a:t>)</a:t>
            </a:r>
            <a:endParaRPr lang="fr-FR" sz="2400" dirty="0"/>
          </a:p>
          <a:p>
            <a:pPr marL="393192" lvl="1" indent="0">
              <a:buNone/>
            </a:pPr>
            <a:endParaRPr lang="fr-FR" dirty="0"/>
          </a:p>
        </p:txBody>
      </p:sp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323528" y="476672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fr-FR" dirty="0">
                <a:effectLst/>
              </a:rPr>
              <a:t>Déléguer au système le choix de l’application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115616" y="3789040"/>
            <a:ext cx="7200800" cy="172819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092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8571385"/>
              </p:ext>
            </p:extLst>
          </p:nvPr>
        </p:nvGraphicFramePr>
        <p:xfrm>
          <a:off x="251520" y="1373689"/>
          <a:ext cx="8280920" cy="51845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44216"/>
                <a:gridCol w="6336704"/>
              </a:tblGrid>
              <a:tr h="34756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Action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405" marR="374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Définition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405" marR="37405" marT="0" marB="0" anchor="ctr"/>
                </a:tc>
              </a:tr>
              <a:tr h="34756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ACTION_ANSWER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405" marR="374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Prendre en charge un appel entrant.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405" marR="37405" marT="0" marB="0" anchor="ctr"/>
                </a:tc>
              </a:tr>
              <a:tr h="139025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ACTION_CALL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405" marR="374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Appeler un numéro de téléphone. Cette action lance une activité affichant l’interface pour composer un numéro puis appelle le numéro contenu dans l’URI spécifiée en paramètre.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405" marR="37405" marT="0" marB="0" anchor="ctr"/>
                </a:tc>
              </a:tr>
              <a:tr h="104268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ACTION_DELETE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405" marR="374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Démarrer une activité permettant de supprimer une donnée identifiée par l’URI spécifiée en paramètre.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405" marR="37405" marT="0" marB="0" anchor="ctr"/>
                </a:tc>
              </a:tr>
              <a:tr h="136138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ACTION_DIAL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405" marR="374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Afficher l’interface de composition des numéros. Celle-ci peut être pré-remplie par les données contenues dans l’URI spécifiée en paramètre.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405" marR="37405" marT="0" marB="0" anchor="ctr"/>
                </a:tc>
              </a:tr>
              <a:tr h="69512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ACTION_EDIT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405" marR="374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Éditer une donnée.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405" marR="37405" marT="0" marB="0" anchor="ctr"/>
                </a:tc>
              </a:tr>
            </a:tbl>
          </a:graphicData>
        </a:graphic>
      </p:graphicFrame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323528" y="476672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fr-FR" dirty="0">
                <a:effectLst/>
              </a:rPr>
              <a:t>Déléguer au système le choix de l’application</a:t>
            </a:r>
          </a:p>
        </p:txBody>
      </p:sp>
    </p:spTree>
    <p:extLst>
      <p:ext uri="{BB962C8B-B14F-4D97-AF65-F5344CB8AC3E}">
        <p14:creationId xmlns:p14="http://schemas.microsoft.com/office/powerpoint/2010/main" val="260188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2621187"/>
              </p:ext>
            </p:extLst>
          </p:nvPr>
        </p:nvGraphicFramePr>
        <p:xfrm>
          <a:off x="457200" y="1481138"/>
          <a:ext cx="8219256" cy="51932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2057"/>
                <a:gridCol w="6307199"/>
              </a:tblGrid>
              <a:tr h="95519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ACTION_SEARCH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405" marR="374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Démarrer une activité de recherche. L’expression de recherche de la pourra être spécifié dans la valeur du paramètre </a:t>
                      </a:r>
                      <a:r>
                        <a:rPr lang="fr-FR" sz="1400" dirty="0" err="1">
                          <a:effectLst/>
                        </a:rPr>
                        <a:t>SearchManager.QUERY</a:t>
                      </a:r>
                      <a:r>
                        <a:rPr lang="fr-FR" sz="1400" dirty="0">
                          <a:effectLst/>
                        </a:rPr>
                        <a:t> envoyé en extra de l’action.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405" marR="37405" marT="0" marB="0" anchor="ctr"/>
                </a:tc>
              </a:tr>
              <a:tr h="71639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ACTION_SEND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405" marR="374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Envoyer des données texte ou binaire par courriel ou SMS. Les paramètres dépendront du type d’envoi</a:t>
                      </a:r>
                      <a:r>
                        <a:rPr lang="fr-FR" sz="1400" dirty="0" smtClean="0">
                          <a:effectLst/>
                        </a:rPr>
                        <a:t>.</a:t>
                      </a: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405" marR="37405" marT="0" marB="0" anchor="ctr"/>
                </a:tc>
              </a:tr>
              <a:tr h="71639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ACTION_SENDTO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405" marR="374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Lancer une activité capable d’envoyer un message au contact défini par l’URI spécifiée en paramètre</a:t>
                      </a:r>
                      <a:r>
                        <a:rPr lang="fr-FR" sz="1400" dirty="0" smtClean="0">
                          <a:effectLst/>
                        </a:rPr>
                        <a:t>.</a:t>
                      </a: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405" marR="37405" marT="0" marB="0" anchor="ctr"/>
                </a:tc>
              </a:tr>
              <a:tr h="134775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ACTION_VIEW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405" marR="374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Démarrer une action permettant de visualiser l’élément identifié par l’URI spécifiée en paramètre</a:t>
                      </a:r>
                      <a:r>
                        <a:rPr lang="fr-FR" sz="1400" dirty="0" smtClean="0">
                          <a:effectLst/>
                        </a:rPr>
                        <a:t>. r http: lanceront un navigateur web, celles commençant par tel: lanceront l’interface de </a:t>
                      </a:r>
                      <a:r>
                        <a:rPr lang="fr-FR" sz="1400" dirty="0" err="1" smtClean="0">
                          <a:effectLst/>
                        </a:rPr>
                        <a:t>composation</a:t>
                      </a:r>
                      <a:r>
                        <a:rPr lang="fr-FR" sz="1400" dirty="0" smtClean="0">
                          <a:effectLst/>
                        </a:rPr>
                        <a:t> de numéro et celles débutant par </a:t>
                      </a:r>
                      <a:r>
                        <a:rPr lang="fr-FR" sz="1400" dirty="0" err="1" smtClean="0">
                          <a:effectLst/>
                        </a:rPr>
                        <a:t>geo</a:t>
                      </a:r>
                      <a:r>
                        <a:rPr lang="fr-FR" sz="1400" dirty="0" smtClean="0">
                          <a:effectLst/>
                        </a:rPr>
                        <a:t>: lanceront Google </a:t>
                      </a:r>
                      <a:r>
                        <a:rPr lang="fr-FR" sz="1400" dirty="0" err="1" smtClean="0">
                          <a:effectLst/>
                        </a:rPr>
                        <a:t>Map</a:t>
                      </a:r>
                      <a:r>
                        <a:rPr lang="fr-FR" sz="1400" dirty="0" smtClean="0">
                          <a:effectLst/>
                        </a:rPr>
                        <a:t>.</a:t>
                      </a:r>
                      <a:endParaRPr lang="fr-FR" sz="14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405" marR="37405" marT="0" marB="0" anchor="ctr"/>
                </a:tc>
              </a:tr>
              <a:tr h="71639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ACTION_WEB_SEARCH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405" marR="374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Effectuer une recherche sur Internet avec l’URI spécifiée en paramètre comme requête.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405" marR="37405" marT="0" marB="0" anchor="ctr"/>
                </a:tc>
              </a:tr>
            </a:tbl>
          </a:graphicData>
        </a:graphic>
      </p:graphicFrame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323528" y="476672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fr-FR" dirty="0">
                <a:effectLst/>
              </a:rPr>
              <a:t>Déléguer au système le choix de l’application</a:t>
            </a:r>
          </a:p>
        </p:txBody>
      </p:sp>
    </p:spTree>
    <p:extLst>
      <p:ext uri="{BB962C8B-B14F-4D97-AF65-F5344CB8AC3E}">
        <p14:creationId xmlns:p14="http://schemas.microsoft.com/office/powerpoint/2010/main" val="53606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tonde">
  <a:themeElements>
    <a:clrScheme name="Rotond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Rotond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Rotond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457</TotalTime>
  <Words>2136</Words>
  <Application>Microsoft Office PowerPoint</Application>
  <PresentationFormat>Affichage à l'écran (4:3)</PresentationFormat>
  <Paragraphs>349</Paragraphs>
  <Slides>53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53</vt:i4>
      </vt:variant>
    </vt:vector>
  </HeadingPairs>
  <TitlesOfParts>
    <vt:vector size="54" baseType="lpstr">
      <vt:lpstr>Rotonde</vt:lpstr>
      <vt:lpstr>Développement Mobile : Android</vt:lpstr>
      <vt:lpstr>Arborescence d’un projet Android</vt:lpstr>
      <vt:lpstr>Arborescence d’un projet Android</vt:lpstr>
      <vt:lpstr>Arborescence d’un projet Android</vt:lpstr>
      <vt:lpstr>Arborescence d’un projet Android</vt:lpstr>
      <vt:lpstr>Arborescence d’un projet Android</vt:lpstr>
      <vt:lpstr>Arborescence d’un projet Android</vt:lpstr>
      <vt:lpstr>Arborescence d’un projet Android</vt:lpstr>
      <vt:lpstr>AndroidManifest.xml</vt:lpstr>
      <vt:lpstr>AndroidManifest.xml</vt:lpstr>
      <vt:lpstr>AndroidManifest.xml</vt:lpstr>
      <vt:lpstr>AndroidManifest.xml</vt:lpstr>
      <vt:lpstr>AndroidManifest.xml</vt:lpstr>
      <vt:lpstr>AndroidManifest.xml</vt:lpstr>
      <vt:lpstr>AndroidManifest.xml</vt:lpstr>
      <vt:lpstr>AndroidManifest.xml</vt:lpstr>
      <vt:lpstr>AndroidManifest.xml</vt:lpstr>
      <vt:lpstr>AndroidManifest.xml</vt:lpstr>
      <vt:lpstr>Cycle de Vie d’une application Android</vt:lpstr>
      <vt:lpstr>Cycle de vie d’une application</vt:lpstr>
      <vt:lpstr>Cycle de vie d’une application</vt:lpstr>
      <vt:lpstr>Cycle de vie d’une application</vt:lpstr>
      <vt:lpstr>Cycle de vie d’une application</vt:lpstr>
      <vt:lpstr>Déboguer une application Android</vt:lpstr>
      <vt:lpstr>Déboguer une application Android</vt:lpstr>
      <vt:lpstr>Déboguer une application Android</vt:lpstr>
      <vt:lpstr>Déboguer une application Android</vt:lpstr>
      <vt:lpstr>Communications entre applications</vt:lpstr>
      <vt:lpstr>Communications entre applications</vt:lpstr>
      <vt:lpstr>Communications entre applications</vt:lpstr>
      <vt:lpstr>Communications entre applications</vt:lpstr>
      <vt:lpstr>Communications entre applications</vt:lpstr>
      <vt:lpstr>Principe de fonctionnement</vt:lpstr>
      <vt:lpstr>Principe de fonctionnement</vt:lpstr>
      <vt:lpstr>Autres utilisations </vt:lpstr>
      <vt:lpstr>L’objet Intent</vt:lpstr>
      <vt:lpstr>L’objet Intent</vt:lpstr>
      <vt:lpstr>L’objet Intent</vt:lpstr>
      <vt:lpstr>Navigation entre ecrans</vt:lpstr>
      <vt:lpstr>Démarrer une activité </vt:lpstr>
      <vt:lpstr>Démarrer une activité </vt:lpstr>
      <vt:lpstr>Démarrer une activité </vt:lpstr>
      <vt:lpstr>Démarrer une activité et obtenir un retour </vt:lpstr>
      <vt:lpstr>Démarrer une activité et obtenir un retour </vt:lpstr>
      <vt:lpstr>Démarrer une activité et obtenir un retour </vt:lpstr>
      <vt:lpstr>Démarrer une activité et obtenir un retour </vt:lpstr>
      <vt:lpstr>Démarrer une activité et obtenir un retour </vt:lpstr>
      <vt:lpstr>Démarrer une activité et obtenir un retour </vt:lpstr>
      <vt:lpstr>Démarrer une activité et obtenir un retour </vt:lpstr>
      <vt:lpstr>Démarrer une activité et obtenir un retour </vt:lpstr>
      <vt:lpstr>Déléguer au système le choix de l’application</vt:lpstr>
      <vt:lpstr>Déléguer au système le choix de l’application</vt:lpstr>
      <vt:lpstr>Déléguer au système le choix de l’application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Développement Mobile : Android</dc:title>
  <dc:creator>Rami</dc:creator>
  <cp:lastModifiedBy>Rami</cp:lastModifiedBy>
  <cp:revision>14</cp:revision>
  <dcterms:created xsi:type="dcterms:W3CDTF">2011-11-18T22:15:40Z</dcterms:created>
  <dcterms:modified xsi:type="dcterms:W3CDTF">2012-10-02T13:28:26Z</dcterms:modified>
</cp:coreProperties>
</file>