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950075" cy="9167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37000" y="0"/>
            <a:ext cx="3011488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AA823-9807-44D3-ABFB-2BCE3392C7C1}" type="datetimeFigureOut">
              <a:rPr lang="fr-CA" smtClean="0"/>
              <a:pPr/>
              <a:t>2012-08-18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707438"/>
            <a:ext cx="3011488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37000" y="8707438"/>
            <a:ext cx="3011488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1C8435-A8EE-4C36-ACB1-5819A6116988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9826469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0588440B-FA6A-4514-BE32-3FC18B196A01}" type="datetimeFigureOut">
              <a:rPr lang="fr-CA" smtClean="0"/>
              <a:pPr/>
              <a:t>2012-08-18</a:t>
            </a:fld>
            <a:endParaRPr lang="fr-CA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fr-CA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AE5104F-4034-4DB8-AB41-FEB8AD9B4A0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440B-FA6A-4514-BE32-3FC18B196A01}" type="datetimeFigureOut">
              <a:rPr lang="fr-CA" smtClean="0"/>
              <a:pPr/>
              <a:t>2012-08-18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5104F-4034-4DB8-AB41-FEB8AD9B4A0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588440B-FA6A-4514-BE32-3FC18B196A01}" type="datetimeFigureOut">
              <a:rPr lang="fr-CA" smtClean="0"/>
              <a:pPr/>
              <a:t>2012-08-18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AE5104F-4034-4DB8-AB41-FEB8AD9B4A0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440B-FA6A-4514-BE32-3FC18B196A01}" type="datetimeFigureOut">
              <a:rPr lang="fr-CA" smtClean="0"/>
              <a:pPr/>
              <a:t>2012-08-18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5104F-4034-4DB8-AB41-FEB8AD9B4A0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440B-FA6A-4514-BE32-3FC18B196A01}" type="datetimeFigureOut">
              <a:rPr lang="fr-CA" smtClean="0"/>
              <a:pPr/>
              <a:t>2012-08-18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5104F-4034-4DB8-AB41-FEB8AD9B4A0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440B-FA6A-4514-BE32-3FC18B196A01}" type="datetimeFigureOut">
              <a:rPr lang="fr-CA" smtClean="0"/>
              <a:pPr/>
              <a:t>2012-08-18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5104F-4034-4DB8-AB41-FEB8AD9B4A0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6" name="Triangle isocè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440B-FA6A-4514-BE32-3FC18B196A01}" type="datetimeFigureOut">
              <a:rPr lang="fr-CA" smtClean="0"/>
              <a:pPr/>
              <a:t>2012-08-18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5104F-4034-4DB8-AB41-FEB8AD9B4A0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5" name="Connecteur droit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le isocè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440B-FA6A-4514-BE32-3FC18B196A01}" type="datetimeFigureOut">
              <a:rPr lang="fr-CA" smtClean="0"/>
              <a:pPr/>
              <a:t>2012-08-18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5104F-4034-4DB8-AB41-FEB8AD9B4A0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le isocè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440B-FA6A-4514-BE32-3FC18B196A01}" type="datetimeFigureOut">
              <a:rPr lang="fr-CA" smtClean="0"/>
              <a:pPr/>
              <a:t>2012-08-18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5104F-4034-4DB8-AB41-FEB8AD9B4A0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le isocè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440B-FA6A-4514-BE32-3FC18B196A01}" type="datetimeFigureOut">
              <a:rPr lang="fr-CA" smtClean="0"/>
              <a:pPr/>
              <a:t>2012-08-18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5104F-4034-4DB8-AB41-FEB8AD9B4A06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440B-FA6A-4514-BE32-3FC18B196A01}" type="datetimeFigureOut">
              <a:rPr lang="fr-CA" smtClean="0"/>
              <a:pPr/>
              <a:t>2012-08-18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5104F-4034-4DB8-AB41-FEB8AD9B4A0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le isocè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588440B-FA6A-4514-BE32-3FC18B196A01}" type="datetimeFigureOut">
              <a:rPr lang="fr-CA" smtClean="0"/>
              <a:pPr/>
              <a:t>2012-08-18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CA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AE5104F-4034-4DB8-AB41-FEB8AD9B4A0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28" name="Connecteur droit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cteur droit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le isocè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 smtClean="0"/>
              <a:t>Développement avec </a:t>
            </a:r>
            <a:r>
              <a:rPr lang="fr-CA" dirty="0" err="1" smtClean="0"/>
              <a:t>Android</a:t>
            </a:r>
            <a:r>
              <a:rPr lang="fr-CA" dirty="0" smtClean="0"/>
              <a:t> 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 smtClean="0"/>
              <a:t>Cours B53, enseignant Éric </a:t>
            </a:r>
            <a:r>
              <a:rPr lang="fr-CA" dirty="0" err="1" smtClean="0"/>
              <a:t>Labonté</a:t>
            </a:r>
            <a:endParaRPr lang="fr-C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Qu’est-ce qu’</a:t>
            </a:r>
            <a:r>
              <a:rPr lang="fr-CA" dirty="0" err="1" smtClean="0"/>
              <a:t>Android</a:t>
            </a:r>
            <a:r>
              <a:rPr lang="fr-CA" dirty="0" smtClean="0"/>
              <a:t> ?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3145904"/>
          </a:xfrm>
        </p:spPr>
        <p:txBody>
          <a:bodyPr numCol="1">
            <a:normAutofit/>
          </a:bodyPr>
          <a:lstStyle/>
          <a:p>
            <a:r>
              <a:rPr lang="fr-CA" dirty="0" smtClean="0"/>
              <a:t>C’est un système d’exploitation, acheté par Google en 2005 </a:t>
            </a:r>
          </a:p>
          <a:p>
            <a:r>
              <a:rPr lang="fr-CA" dirty="0" smtClean="0"/>
              <a:t>Il est divisé en 4 couches :</a:t>
            </a:r>
          </a:p>
          <a:p>
            <a:pPr lvl="1"/>
            <a:r>
              <a:rPr lang="fr-CA" sz="1900" dirty="0" err="1" smtClean="0"/>
              <a:t>Kernel</a:t>
            </a:r>
            <a:r>
              <a:rPr lang="fr-CA" sz="1900" dirty="0" smtClean="0"/>
              <a:t> Linux ( composantes de bas niveau )</a:t>
            </a:r>
          </a:p>
          <a:p>
            <a:pPr lvl="1"/>
            <a:r>
              <a:rPr lang="fr-CA" sz="1900" dirty="0" smtClean="0"/>
              <a:t>Librairies ( </a:t>
            </a:r>
            <a:r>
              <a:rPr lang="fr-CA" sz="1900" dirty="0" err="1" smtClean="0"/>
              <a:t>SQLLite</a:t>
            </a:r>
            <a:r>
              <a:rPr lang="fr-CA" sz="1900" dirty="0" smtClean="0"/>
              <a:t>, </a:t>
            </a:r>
            <a:r>
              <a:rPr lang="fr-CA" sz="1900" dirty="0" err="1" smtClean="0"/>
              <a:t>WebKit</a:t>
            </a:r>
            <a:r>
              <a:rPr lang="fr-CA" sz="1900" dirty="0" smtClean="0"/>
              <a:t>, </a:t>
            </a:r>
            <a:r>
              <a:rPr lang="fr-CA" sz="1900" dirty="0" err="1" smtClean="0"/>
              <a:t>AndroidRuntime</a:t>
            </a:r>
            <a:r>
              <a:rPr lang="fr-CA" sz="1900" dirty="0" smtClean="0"/>
              <a:t>, machine virtuelle </a:t>
            </a:r>
            <a:r>
              <a:rPr lang="fr-CA" sz="1900" dirty="0" err="1" smtClean="0"/>
              <a:t>Dalvik</a:t>
            </a:r>
            <a:r>
              <a:rPr lang="fr-CA" sz="1900" dirty="0" smtClean="0"/>
              <a:t> )</a:t>
            </a:r>
          </a:p>
          <a:p>
            <a:pPr lvl="1"/>
            <a:r>
              <a:rPr lang="fr-CA" sz="1900" dirty="0" smtClean="0"/>
              <a:t>Cadre d’applications</a:t>
            </a:r>
          </a:p>
          <a:p>
            <a:pPr lvl="1"/>
            <a:r>
              <a:rPr lang="fr-CA" sz="1900" dirty="0" smtClean="0"/>
              <a:t>Applications </a:t>
            </a:r>
          </a:p>
          <a:p>
            <a:pPr lvl="1"/>
            <a:endParaRPr lang="fr-CA" sz="1900" dirty="0" smtClean="0">
              <a:solidFill>
                <a:schemeClr val="tx1"/>
              </a:solidFill>
            </a:endParaRPr>
          </a:p>
          <a:p>
            <a:pPr lvl="1"/>
            <a:endParaRPr lang="fr-CA" dirty="0" smtClean="0"/>
          </a:p>
          <a:p>
            <a:pPr lvl="1"/>
            <a:endParaRPr lang="fr-CA" dirty="0" smtClean="0"/>
          </a:p>
          <a:p>
            <a:pPr lvl="1"/>
            <a:endParaRPr lang="fr-CA" dirty="0" smtClean="0"/>
          </a:p>
          <a:p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467544" y="4437112"/>
            <a:ext cx="8676456" cy="1631216"/>
          </a:xfrm>
          <a:prstGeom prst="rect">
            <a:avLst/>
          </a:prstGeom>
          <a:noFill/>
          <a:ln>
            <a:noFill/>
          </a:ln>
        </p:spPr>
        <p:txBody>
          <a:bodyPr wrap="square" numCol="2" rtlCol="0">
            <a:spAutoFit/>
          </a:bodyPr>
          <a:lstStyle/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fr-CA" sz="2400" dirty="0" smtClean="0"/>
              <a:t>Versions : 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fr-CA" sz="1900" dirty="0" smtClean="0">
                <a:solidFill>
                  <a:schemeClr val="tx2"/>
                </a:solidFill>
              </a:rPr>
              <a:t>2.0, 2.1 ( 2009 ) : Éclair</a:t>
            </a:r>
          </a:p>
          <a:p>
            <a:pPr lvl="1"/>
            <a:r>
              <a:rPr lang="fr-CA" sz="1900" dirty="0" smtClean="0">
                <a:solidFill>
                  <a:schemeClr val="tx2"/>
                </a:solidFill>
              </a:rPr>
              <a:t>2.2 ( 2010 ) : </a:t>
            </a:r>
            <a:r>
              <a:rPr lang="fr-CA" sz="1900" dirty="0" err="1" smtClean="0">
                <a:solidFill>
                  <a:schemeClr val="tx2"/>
                </a:solidFill>
              </a:rPr>
              <a:t>Froyo</a:t>
            </a:r>
            <a:endParaRPr lang="fr-CA" sz="1900" dirty="0" smtClean="0">
              <a:solidFill>
                <a:schemeClr val="tx2"/>
              </a:solidFill>
            </a:endParaRPr>
          </a:p>
          <a:p>
            <a:pPr lvl="1"/>
            <a:r>
              <a:rPr lang="fr-CA" sz="1900" dirty="0" smtClean="0">
                <a:solidFill>
                  <a:schemeClr val="tx2"/>
                </a:solidFill>
              </a:rPr>
              <a:t>2.3 ( 2010 ) : </a:t>
            </a:r>
            <a:r>
              <a:rPr lang="fr-CA" sz="1900" dirty="0" err="1" smtClean="0">
                <a:solidFill>
                  <a:schemeClr val="tx2"/>
                </a:solidFill>
              </a:rPr>
              <a:t>Gingerbread</a:t>
            </a:r>
            <a:endParaRPr lang="fr-CA" sz="1900" dirty="0" smtClean="0">
              <a:solidFill>
                <a:schemeClr val="tx2"/>
              </a:solidFill>
            </a:endParaRPr>
          </a:p>
          <a:p>
            <a:pPr lvl="1"/>
            <a:r>
              <a:rPr lang="fr-CA" sz="1900" dirty="0" smtClean="0">
                <a:solidFill>
                  <a:schemeClr val="tx2"/>
                </a:solidFill>
              </a:rPr>
              <a:t>3 ( 2011) : </a:t>
            </a:r>
            <a:r>
              <a:rPr lang="fr-CA" sz="1900" dirty="0" err="1" smtClean="0">
                <a:solidFill>
                  <a:schemeClr val="tx2"/>
                </a:solidFill>
              </a:rPr>
              <a:t>Honeycomb</a:t>
            </a:r>
            <a:r>
              <a:rPr lang="fr-CA" sz="1900" dirty="0" smtClean="0">
                <a:solidFill>
                  <a:schemeClr val="tx2"/>
                </a:solidFill>
              </a:rPr>
              <a:t> ( gr. Tablettes )</a:t>
            </a:r>
          </a:p>
          <a:p>
            <a:pPr lvl="1"/>
            <a:endParaRPr lang="fr-CA" sz="1900" dirty="0" smtClean="0">
              <a:solidFill>
                <a:schemeClr val="tx2"/>
              </a:solidFill>
            </a:endParaRPr>
          </a:p>
          <a:p>
            <a:pPr lvl="1"/>
            <a:r>
              <a:rPr lang="fr-CA" sz="1900" dirty="0" smtClean="0">
                <a:solidFill>
                  <a:schemeClr val="tx2"/>
                </a:solidFill>
              </a:rPr>
              <a:t>4 ( 2011 ) </a:t>
            </a:r>
            <a:r>
              <a:rPr lang="fr-CA" sz="1900" dirty="0" err="1" smtClean="0">
                <a:solidFill>
                  <a:schemeClr val="tx2"/>
                </a:solidFill>
              </a:rPr>
              <a:t>Ice</a:t>
            </a:r>
            <a:r>
              <a:rPr lang="fr-CA" sz="1900" dirty="0" smtClean="0">
                <a:solidFill>
                  <a:schemeClr val="tx2"/>
                </a:solidFill>
              </a:rPr>
              <a:t> </a:t>
            </a:r>
            <a:r>
              <a:rPr lang="fr-CA" sz="1900" dirty="0" err="1" smtClean="0">
                <a:solidFill>
                  <a:schemeClr val="tx2"/>
                </a:solidFill>
              </a:rPr>
              <a:t>Cream</a:t>
            </a:r>
            <a:r>
              <a:rPr lang="fr-CA" sz="1900" dirty="0" smtClean="0">
                <a:solidFill>
                  <a:schemeClr val="tx2"/>
                </a:solidFill>
              </a:rPr>
              <a:t> Sandwich </a:t>
            </a:r>
          </a:p>
          <a:p>
            <a:pPr lvl="1"/>
            <a:r>
              <a:rPr lang="fr-CA" sz="2000" dirty="0" smtClean="0">
                <a:solidFill>
                  <a:schemeClr val="tx2"/>
                </a:solidFill>
              </a:rPr>
              <a:t>4.1 ( 2012 )  Jelly Bean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Problématiques de développement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endParaRPr lang="fr-CA" dirty="0" smtClean="0"/>
          </a:p>
          <a:p>
            <a:r>
              <a:rPr lang="fr-CA" dirty="0" smtClean="0"/>
              <a:t>Écrans de petite taille</a:t>
            </a:r>
          </a:p>
          <a:p>
            <a:endParaRPr lang="fr-CA" dirty="0" smtClean="0"/>
          </a:p>
          <a:p>
            <a:r>
              <a:rPr lang="fr-CA" dirty="0" smtClean="0"/>
              <a:t>Grand nombre d’appareils </a:t>
            </a:r>
          </a:p>
          <a:p>
            <a:endParaRPr lang="fr-CA" dirty="0" smtClean="0"/>
          </a:p>
          <a:p>
            <a:r>
              <a:rPr lang="fr-CA" dirty="0" smtClean="0"/>
              <a:t>Claviers minuscules</a:t>
            </a:r>
          </a:p>
          <a:p>
            <a:endParaRPr lang="fr-CA" dirty="0" smtClean="0"/>
          </a:p>
          <a:p>
            <a:r>
              <a:rPr lang="fr-CA" dirty="0" smtClean="0"/>
              <a:t>Dispositifs de pointage ( doigt ) imprécis</a:t>
            </a:r>
          </a:p>
          <a:p>
            <a:endParaRPr lang="fr-CA" dirty="0" smtClean="0"/>
          </a:p>
          <a:p>
            <a:r>
              <a:rPr lang="fr-CA" dirty="0" smtClean="0"/>
              <a:t>Vitesse du processeur / taille de la mémoire limitées</a:t>
            </a:r>
          </a:p>
          <a:p>
            <a:endParaRPr lang="fr-CA" dirty="0" smtClean="0"/>
          </a:p>
          <a:p>
            <a:r>
              <a:rPr lang="fr-CA" dirty="0" smtClean="0"/>
              <a:t>Accès à internet incertain dépendant de l’endroit</a:t>
            </a:r>
          </a:p>
          <a:p>
            <a:endParaRPr lang="fr-CA" dirty="0" smtClean="0"/>
          </a:p>
          <a:p>
            <a:endParaRPr lang="fr-CA" dirty="0" smtClean="0"/>
          </a:p>
          <a:p>
            <a:endParaRPr lang="fr-C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Défis vs la programmation classique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 smtClean="0"/>
              <a:t>Le développeur est habitué à être le seul maître à bord: on peut ouvrir des fenêtres, des boîtes de dialogue, utiliser des API sans se soucier des autres programmes roulant en même temps…pas le cas ici !</a:t>
            </a:r>
          </a:p>
          <a:p>
            <a:pPr lvl="1"/>
            <a:r>
              <a:rPr lang="fr-CA" dirty="0" smtClean="0"/>
              <a:t>Ex:  </a:t>
            </a:r>
            <a:r>
              <a:rPr lang="fr-CA" dirty="0" err="1" smtClean="0"/>
              <a:t>Android</a:t>
            </a:r>
            <a:r>
              <a:rPr lang="fr-CA" dirty="0" smtClean="0"/>
              <a:t> priorise certaines applications au dépend d’autres ,  des applications roulent continuellement en background</a:t>
            </a:r>
          </a:p>
          <a:p>
            <a:endParaRPr lang="fr-CA" dirty="0" smtClean="0"/>
          </a:p>
          <a:p>
            <a:endParaRPr lang="fr-CA" dirty="0" smtClean="0"/>
          </a:p>
          <a:p>
            <a:r>
              <a:rPr lang="fr-CA" dirty="0" err="1" smtClean="0"/>
              <a:t>Android</a:t>
            </a:r>
            <a:r>
              <a:rPr lang="fr-CA" dirty="0" smtClean="0"/>
              <a:t> utilise une structure de développement rigide permettant de protéger les applications essentielles du  téléphone à l’aide de 4 types de composants</a:t>
            </a:r>
            <a:endParaRPr lang="fr-C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Types de composants </a:t>
            </a:r>
            <a:r>
              <a:rPr lang="fr-CA" dirty="0" err="1" smtClean="0"/>
              <a:t>Android</a:t>
            </a:r>
            <a:r>
              <a:rPr lang="fr-CA" dirty="0" smtClean="0"/>
              <a:t>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67544" y="1196752"/>
            <a:ext cx="8229600" cy="5328592"/>
          </a:xfrm>
        </p:spPr>
        <p:txBody>
          <a:bodyPr>
            <a:normAutofit fontScale="25000" lnSpcReduction="20000"/>
          </a:bodyPr>
          <a:lstStyle/>
          <a:p>
            <a:r>
              <a:rPr lang="fr-CA" sz="8000" dirty="0" smtClean="0"/>
              <a:t>Activité ( </a:t>
            </a:r>
            <a:r>
              <a:rPr lang="fr-CA" sz="8000" i="1" dirty="0" err="1" smtClean="0"/>
              <a:t>Activity</a:t>
            </a:r>
            <a:r>
              <a:rPr lang="fr-CA" sz="8000" dirty="0" smtClean="0"/>
              <a:t> )</a:t>
            </a:r>
          </a:p>
          <a:p>
            <a:pPr lvl="1" algn="just"/>
            <a:r>
              <a:rPr lang="fr-CA" sz="8000" dirty="0" smtClean="0"/>
              <a:t>Représente une tâche habituellement dotée d’une fenêtre graphique, chaque application en contient au moins une </a:t>
            </a:r>
          </a:p>
          <a:p>
            <a:pPr lvl="1">
              <a:buNone/>
            </a:pPr>
            <a:endParaRPr lang="fr-CA" sz="8000" dirty="0" smtClean="0"/>
          </a:p>
          <a:p>
            <a:pPr lvl="1">
              <a:buNone/>
            </a:pPr>
            <a:endParaRPr lang="fr-CA" sz="8000" dirty="0" smtClean="0"/>
          </a:p>
          <a:p>
            <a:r>
              <a:rPr lang="fr-CA" sz="8000" dirty="0" smtClean="0"/>
              <a:t>Fournisseur de contenu ( </a:t>
            </a:r>
            <a:r>
              <a:rPr lang="fr-CA" sz="8000" i="1" dirty="0" smtClean="0"/>
              <a:t>content provider </a:t>
            </a:r>
            <a:r>
              <a:rPr lang="fr-CA" sz="8000" dirty="0" smtClean="0"/>
              <a:t>) </a:t>
            </a:r>
          </a:p>
          <a:p>
            <a:pPr lvl="1" algn="just"/>
            <a:r>
              <a:rPr lang="fr-CA" sz="8000" dirty="0" smtClean="0"/>
              <a:t>moyen de rendre le contenu de notre application disponible aux autres applications</a:t>
            </a:r>
          </a:p>
          <a:p>
            <a:pPr lvl="1">
              <a:buNone/>
            </a:pPr>
            <a:endParaRPr lang="fr-CA" sz="8000" dirty="0" smtClean="0"/>
          </a:p>
          <a:p>
            <a:pPr lvl="1">
              <a:buNone/>
            </a:pPr>
            <a:endParaRPr lang="fr-CA" sz="8000" dirty="0" smtClean="0"/>
          </a:p>
          <a:p>
            <a:r>
              <a:rPr lang="fr-CA" sz="8000" dirty="0" smtClean="0"/>
              <a:t>Service </a:t>
            </a:r>
          </a:p>
          <a:p>
            <a:pPr lvl="1" algn="just"/>
            <a:r>
              <a:rPr lang="fr-CA" sz="8000" dirty="0" smtClean="0"/>
              <a:t>Tâche qui se poursuit après l’interruption / la pause d’activités ou de fournisseurs ( ex. aide vocale d’applications Google </a:t>
            </a:r>
            <a:r>
              <a:rPr lang="fr-CA" sz="8000" dirty="0" err="1" smtClean="0"/>
              <a:t>Maps</a:t>
            </a:r>
            <a:r>
              <a:rPr lang="fr-CA" sz="8000" dirty="0" smtClean="0"/>
              <a:t> </a:t>
            </a:r>
            <a:r>
              <a:rPr lang="fr-CA" sz="8000" smtClean="0"/>
              <a:t>) </a:t>
            </a:r>
            <a:endParaRPr lang="fr-CA" sz="8000" dirty="0" smtClean="0"/>
          </a:p>
          <a:p>
            <a:pPr lvl="1"/>
            <a:endParaRPr lang="fr-CA" sz="8000" dirty="0" smtClean="0"/>
          </a:p>
          <a:p>
            <a:r>
              <a:rPr lang="fr-CA" sz="8000" dirty="0" smtClean="0"/>
              <a:t>Intention ( </a:t>
            </a:r>
            <a:r>
              <a:rPr lang="fr-CA" sz="8000" i="1" dirty="0" err="1" smtClean="0"/>
              <a:t>intent</a:t>
            </a:r>
            <a:r>
              <a:rPr lang="fr-CA" sz="8000" dirty="0" smtClean="0"/>
              <a:t> )</a:t>
            </a:r>
          </a:p>
          <a:p>
            <a:pPr lvl="1" algn="just"/>
            <a:r>
              <a:rPr lang="fr-CA" sz="8000" dirty="0" smtClean="0"/>
              <a:t>Message qu’on envoie ou qu’on reçoit afin de démarrer une application ou une activité </a:t>
            </a:r>
          </a:p>
          <a:p>
            <a:pPr lvl="1" algn="just"/>
            <a:r>
              <a:rPr lang="fr-CA" sz="8000" dirty="0" smtClean="0"/>
              <a:t>Message permettant de faire le lien entre 2 activités d'une même </a:t>
            </a:r>
            <a:r>
              <a:rPr lang="fr-CA" sz="8000" dirty="0" err="1" smtClean="0"/>
              <a:t>app</a:t>
            </a:r>
            <a:r>
              <a:rPr lang="fr-CA" sz="8000" dirty="0" smtClean="0"/>
              <a:t>.</a:t>
            </a:r>
          </a:p>
          <a:p>
            <a:pPr lvl="1"/>
            <a:endParaRPr lang="fr-CA" dirty="0" smtClean="0"/>
          </a:p>
          <a:p>
            <a:pPr lvl="1">
              <a:buNone/>
            </a:pPr>
            <a:r>
              <a:rPr lang="fr-CA" dirty="0" smtClean="0"/>
              <a:t>							</a:t>
            </a:r>
          </a:p>
          <a:p>
            <a:endParaRPr lang="fr-CA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Ce qu’on a besoin pour développer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 smtClean="0"/>
              <a:t>Un JDK ( librairies logicielles JAVA )</a:t>
            </a:r>
          </a:p>
          <a:p>
            <a:endParaRPr lang="fr-CA" dirty="0" smtClean="0"/>
          </a:p>
          <a:p>
            <a:r>
              <a:rPr lang="fr-CA" dirty="0" smtClean="0"/>
              <a:t>Un environnement de programmation ( IDE ) </a:t>
            </a:r>
            <a:r>
              <a:rPr lang="fr-CA" dirty="0" err="1" smtClean="0"/>
              <a:t>Eclipse</a:t>
            </a:r>
            <a:endParaRPr lang="fr-CA" dirty="0" smtClean="0"/>
          </a:p>
          <a:p>
            <a:endParaRPr lang="fr-CA" dirty="0" smtClean="0"/>
          </a:p>
          <a:p>
            <a:r>
              <a:rPr lang="fr-CA" dirty="0" smtClean="0"/>
              <a:t>L’</a:t>
            </a:r>
            <a:r>
              <a:rPr lang="fr-CA" dirty="0" err="1" smtClean="0"/>
              <a:t>Android</a:t>
            </a:r>
            <a:r>
              <a:rPr lang="fr-CA" dirty="0" smtClean="0"/>
              <a:t> SDK : contient les librairies spécifiques pour </a:t>
            </a:r>
            <a:r>
              <a:rPr lang="fr-CA" dirty="0" err="1" smtClean="0"/>
              <a:t>Android</a:t>
            </a:r>
            <a:r>
              <a:rPr lang="fr-CA" dirty="0" smtClean="0"/>
              <a:t> et des émulateurs </a:t>
            </a:r>
          </a:p>
          <a:p>
            <a:endParaRPr lang="fr-CA" dirty="0" smtClean="0"/>
          </a:p>
          <a:p>
            <a:r>
              <a:rPr lang="fr-CA" dirty="0" smtClean="0"/>
              <a:t>ADT plugin pour </a:t>
            </a:r>
            <a:r>
              <a:rPr lang="fr-CA" dirty="0" err="1" smtClean="0"/>
              <a:t>Eclipse</a:t>
            </a:r>
            <a:r>
              <a:rPr lang="fr-CA" dirty="0" smtClean="0"/>
              <a:t> : permet d’automatiser le développement pour </a:t>
            </a:r>
            <a:r>
              <a:rPr lang="fr-CA" dirty="0" err="1" smtClean="0"/>
              <a:t>Android</a:t>
            </a:r>
            <a:r>
              <a:rPr lang="fr-CA" dirty="0" smtClean="0"/>
              <a:t> ( traduire le code</a:t>
            </a:r>
            <a:r>
              <a:rPr lang="fr-CA" smtClean="0"/>
              <a:t>, </a:t>
            </a:r>
            <a:r>
              <a:rPr lang="fr-CA" smtClean="0"/>
              <a:t>démarrer </a:t>
            </a:r>
            <a:r>
              <a:rPr lang="fr-CA" dirty="0" smtClean="0"/>
              <a:t>l’émulateur, </a:t>
            </a:r>
            <a:r>
              <a:rPr lang="fr-CA" dirty="0" err="1" smtClean="0"/>
              <a:t>etc</a:t>
            </a:r>
            <a:r>
              <a:rPr lang="fr-CA" dirty="0" smtClean="0"/>
              <a:t>, ) </a:t>
            </a:r>
            <a:endParaRPr lang="fr-C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Origin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299</TotalTime>
  <Words>368</Words>
  <Application>Microsoft Office PowerPoint</Application>
  <PresentationFormat>Affichage à l'écran (4:3)</PresentationFormat>
  <Paragraphs>65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Origine</vt:lpstr>
      <vt:lpstr>Développement avec Android </vt:lpstr>
      <vt:lpstr>Qu’est-ce qu’Android ? </vt:lpstr>
      <vt:lpstr>Problématiques de développement </vt:lpstr>
      <vt:lpstr>Défis vs la programmation classique</vt:lpstr>
      <vt:lpstr>Types de composants Android </vt:lpstr>
      <vt:lpstr>Ce qu’on a besoin pour développer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Développement avec Android</dc:title>
  <dc:creator>eric</dc:creator>
  <cp:lastModifiedBy>admin</cp:lastModifiedBy>
  <cp:revision>25</cp:revision>
  <dcterms:created xsi:type="dcterms:W3CDTF">2011-09-08T15:04:10Z</dcterms:created>
  <dcterms:modified xsi:type="dcterms:W3CDTF">2012-08-18T23:05:36Z</dcterms:modified>
</cp:coreProperties>
</file>