
<file path=[Content_Types].xml><?xml version="1.0" encoding="utf-8"?>
<Types xmlns="http://schemas.openxmlformats.org/package/2006/content-types">
  <Override PartName="/ppt/slides/slide47.xml" ContentType="application/vnd.openxmlformats-officedocument.presentationml.slide+xml"/>
  <Override PartName="/ppt/theme/theme5.xml" ContentType="application/vnd.openxmlformats-officedocument.theme+xml"/>
  <Override PartName="/ppt/slideLayouts/slideLayout307.xml" ContentType="application/vnd.openxmlformats-officedocument.presentationml.slideLayout+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Layouts/slideLayout1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Override PartName="/ppt/slideLayouts/slideLayout269.xml" ContentType="application/vnd.openxmlformats-officedocument.presentationml.slideLayout+xml"/>
  <Default Extension="xml" ContentType="application/xml"/>
  <Override PartName="/ppt/slides/slide50.xml" ContentType="application/vnd.openxmlformats-officedocument.presentationml.slide+xml"/>
  <Override PartName="/ppt/slideLayouts/slideLayout24.xml" ContentType="application/vnd.openxmlformats-officedocument.presentationml.slideLayout+xml"/>
  <Override PartName="/ppt/slideLayouts/slideLayout71.xml" ContentType="application/vnd.openxmlformats-officedocument.presentationml.slideLayout+xml"/>
  <Override PartName="/ppt/slideLayouts/slideLayout247.xml" ContentType="application/vnd.openxmlformats-officedocument.presentationml.slideLayout+xml"/>
  <Override PartName="/ppt/slideLayouts/slideLayout294.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225.xml" ContentType="application/vnd.openxmlformats-officedocument.presentationml.slideLayout+xml"/>
  <Override PartName="/ppt/slideLayouts/slideLayout272.xml" ContentType="application/vnd.openxmlformats-officedocument.presentationml.slideLayout+xml"/>
  <Override PartName="/ppt/slideLayouts/slideLayout203.xml" ContentType="application/vnd.openxmlformats-officedocument.presentationml.slideLayout+xml"/>
  <Override PartName="/ppt/slideLayouts/slideLayout250.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Layouts/slideLayout326.xml" ContentType="application/vnd.openxmlformats-officedocument.presentationml.slideLayout+xml"/>
  <Override PartName="/ppt/slides/slide19.xml" ContentType="application/vnd.openxmlformats-officedocument.presentationml.slide+xml"/>
  <Override PartName="/ppt/slideLayouts/slideLayout118.xml" ContentType="application/vnd.openxmlformats-officedocument.presentationml.slideLayout+xml"/>
  <Override PartName="/ppt/slideLayouts/slideLayout165.xml" ContentType="application/vnd.openxmlformats-officedocument.presentationml.slideLayout+xml"/>
  <Default Extension="png" ContentType="image/png"/>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304.xml" ContentType="application/vnd.openxmlformats-officedocument.presentationml.slideLayout+xml"/>
  <Override PartName="/ppt/slideMasters/slideMaster27.xml" ContentType="application/vnd.openxmlformats-officedocument.presentationml.slideMaster+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slideLayouts/slideLayout288.xml" ContentType="application/vnd.openxmlformats-officedocument.presentationml.slideLayout+xml"/>
  <Override PartName="/ppt/slides/slide22.xml" ContentType="application/vnd.openxmlformats-officedocument.presentationml.slide+xml"/>
  <Override PartName="/ppt/slideLayouts/slideLayout219.xml" ContentType="application/vnd.openxmlformats-officedocument.presentationml.slideLayout+xml"/>
  <Override PartName="/ppt/slideLayouts/slideLayout266.xml" ContentType="application/vnd.openxmlformats-officedocument.presentationml.slideLayout+xml"/>
  <Override PartName="/ppt/slideLayouts/slideLayout21.xml" ContentType="application/vnd.openxmlformats-officedocument.presentationml.slideLayout+xml"/>
  <Override PartName="/ppt/slideLayouts/slideLayout121.xml" ContentType="application/vnd.openxmlformats-officedocument.presentationml.slideLayout+xml"/>
  <Override PartName="/ppt/theme/theme26.xml" ContentType="application/vnd.openxmlformats-officedocument.theme+xml"/>
  <Override PartName="/ppt/slideMasters/slideMaster30.xml" ContentType="application/vnd.openxmlformats-officedocument.presentationml.slideMaster+xml"/>
  <Override PartName="/ppt/slideLayouts/slideLayout244.xml" ContentType="application/vnd.openxmlformats-officedocument.presentationml.slideLayout+xml"/>
  <Override PartName="/ppt/slideLayouts/slideLayout291.xml" ContentType="application/vnd.openxmlformats-officedocument.presentationml.slideLayout+xml"/>
  <Override PartName="/ppt/slideLayouts/slideLayout222.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slideLayouts/slideLayout211.xml" ContentType="application/vnd.openxmlformats-officedocument.presentationml.slideLayout+xml"/>
  <Override PartName="/ppt/slideLayouts/slideLayout309.xml" ContentType="application/vnd.openxmlformats-officedocument.presentationml.slideLayout+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Layouts/slideLayout32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Layouts/slideLayout249.xml" ContentType="application/vnd.openxmlformats-officedocument.presentationml.slideLayout+xml"/>
  <Override PartName="/ppt/slideLayouts/slideLayout296.xml" ContentType="application/vnd.openxmlformats-officedocument.presentationml.slideLayout+xml"/>
  <Override PartName="/ppt/slideLayouts/slideLayout301.xml" ContentType="application/vnd.openxmlformats-officedocument.presentationml.slideLayout+xml"/>
  <Override PartName="/ppt/slideLayouts/slideLayout312.xml" ContentType="application/vnd.openxmlformats-officedocument.presentationml.slideLayout+xml"/>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Layouts/slideLayout238.xml" ContentType="application/vnd.openxmlformats-officedocument.presentationml.slideLayout+xml"/>
  <Override PartName="/ppt/slideLayouts/slideLayout285.xml" ContentType="application/vnd.openxmlformats-officedocument.presentationml.slideLayout+xml"/>
  <Override PartName="/ppt/slideMasters/slideMaster24.xml" ContentType="application/vnd.openxmlformats-officedocument.presentationml.slideMaster+xml"/>
  <Override PartName="/ppt/slides/slide30.xml" ContentType="application/vnd.openxmlformats-officedocument.presentationml.slide+xml"/>
  <Override PartName="/ppt/slideLayouts/slideLayout40.xml" ContentType="application/vnd.openxmlformats-officedocument.presentationml.slideLayout+xml"/>
  <Override PartName="/ppt/slideLayouts/slideLayout227.xml" ContentType="application/vnd.openxmlformats-officedocument.presentationml.slideLayout+xml"/>
  <Override PartName="/ppt/slideLayouts/slideLayout274.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16.xml" ContentType="application/vnd.openxmlformats-officedocument.presentationml.slideLayout+xml"/>
  <Override PartName="/ppt/slideLayouts/slideLayout252.xml" ContentType="application/vnd.openxmlformats-officedocument.presentationml.slideLayout+xml"/>
  <Override PartName="/ppt/theme/theme23.xml" ContentType="application/vnd.openxmlformats-officedocument.theme+xml"/>
  <Override PartName="/ppt/slideLayouts/slideLayout263.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Layouts/slideLayout241.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Layouts/slideLayout230.xml" ContentType="application/vnd.openxmlformats-officedocument.presentationml.slideLayout+xml"/>
  <Override PartName="/ppt/slideLayouts/slideLayout317.xml" ContentType="application/vnd.openxmlformats-officedocument.presentationml.slideLayout+xml"/>
  <Override PartName="/ppt/slideLayouts/slideLayout328.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theme/theme4.xml" ContentType="application/vnd.openxmlformats-officedocument.theme+xml"/>
  <Override PartName="/ppt/slideLayouts/slideLayout67.xml" ContentType="application/vnd.openxmlformats-officedocument.presentationml.slideLayout+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slideLayouts/slideLayout306.xml" ContentType="application/vnd.openxmlformats-officedocument.presentationml.slideLayout+xml"/>
  <Override PartName="/ppt/notesSlides/notesSlide1.xml" ContentType="application/vnd.openxmlformats-officedocument.presentationml.notesSlide+xml"/>
  <Override PartName="/ppt/slideMasters/slideMaster29.xml" ContentType="application/vnd.openxmlformats-officedocument.presentationml.slideMaster+xml"/>
  <Override PartName="/ppt/slides/slide46.xml" ContentType="application/vnd.openxmlformats-officedocument.presentationml.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Layouts/slideLayout279.xml" ContentType="application/vnd.openxmlformats-officedocument.presentationml.slideLayout+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Layouts/slideLayout268.xml" ContentType="application/vnd.openxmlformats-officedocument.presentationml.slideLayout+xml"/>
  <Override PartName="/ppt/slideLayouts/slideLayout320.xml" ContentType="application/vnd.openxmlformats-officedocument.presentationml.slideLayout+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slideLayouts/slideLayout257.xml" ContentType="application/vnd.openxmlformats-officedocument.presentationml.slideLayout+xml"/>
  <Override PartName="/ppt/theme/theme28.xml" ContentType="application/vnd.openxmlformats-officedocument.theme+xml"/>
  <Override PartName="/ppt/slideLayouts/slideLayout12.xml" ContentType="application/vnd.openxmlformats-officedocument.presentationml.slideLayout+xml"/>
  <Override PartName="/ppt/slideLayouts/slideLayout101.xml" ContentType="application/vnd.openxmlformats-officedocument.presentationml.slideLayout+xml"/>
  <Override PartName="/ppt/theme/theme17.xml" ContentType="application/vnd.openxmlformats-officedocument.theme+xml"/>
  <Override PartName="/ppt/slideLayouts/slideLayout235.xml" ContentType="application/vnd.openxmlformats-officedocument.presentationml.slideLayout+xml"/>
  <Override PartName="/ppt/slideLayouts/slideLayout246.xml" ContentType="application/vnd.openxmlformats-officedocument.presentationml.slideLayout+xml"/>
  <Override PartName="/ppt/slideLayouts/slideLayout293.xml" ContentType="application/vnd.openxmlformats-officedocument.presentationml.slideLayout+xml"/>
  <Override PartName="/ppt/slideMasters/slideMaster21.xml" ContentType="application/vnd.openxmlformats-officedocument.presentationml.slideMaster+xml"/>
  <Override PartName="/ppt/slideLayouts/slideLayout224.xml" ContentType="application/vnd.openxmlformats-officedocument.presentationml.slideLayout+xml"/>
  <Override PartName="/ppt/slideLayouts/slideLayout271.xml" ContentType="application/vnd.openxmlformats-officedocument.presentationml.slideLayout+xml"/>
  <Override PartName="/ppt/slideLayouts/slideLayout282.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Layouts/slideLayout213.xml" ContentType="application/vnd.openxmlformats-officedocument.presentationml.slideLayout+xml"/>
  <Override PartName="/ppt/slideLayouts/slideLayout260.xml" ContentType="application/vnd.openxmlformats-officedocument.presentationml.slideLayout+xml"/>
  <Override PartName="/ppt/theme/theme31.xml" ContentType="application/vnd.openxmlformats-officedocument.theme+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theme/theme20.xml" ContentType="application/vnd.openxmlformats-officedocument.theme+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Layouts/slideLayout32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Layouts/slideLayout298.xml" ContentType="application/vnd.openxmlformats-officedocument.presentationml.slideLayout+xml"/>
  <Override PartName="/ppt/slideLayouts/slideLayout303.xml" ContentType="application/vnd.openxmlformats-officedocument.presentationml.slideLayout+xml"/>
  <Override PartName="/ppt/slideLayouts/slideLayout314.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287.xml" ContentType="application/vnd.openxmlformats-officedocument.presentationml.slideLayout+xml"/>
  <Override PartName="/ppt/slideMasters/slideMaster26.xml" ContentType="application/vnd.openxmlformats-officedocument.presentationml.slideMaster+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Layouts/slideLayout229.xml" ContentType="application/vnd.openxmlformats-officedocument.presentationml.slideLayout+xml"/>
  <Override PartName="/ppt/slideLayouts/slideLayout276.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slideLayouts/slideLayout218.xml" ContentType="application/vnd.openxmlformats-officedocument.presentationml.slideLayout+xml"/>
  <Override PartName="/ppt/slideLayouts/slideLayout254.xml" ContentType="application/vnd.openxmlformats-officedocument.presentationml.slideLayout+xml"/>
  <Override PartName="/ppt/slideLayouts/slideLayout265.xml" ContentType="application/vnd.openxmlformats-officedocument.presentationml.slideLayout+xml"/>
  <Override PartName="/ppt/theme/theme14.xml" ContentType="application/vnd.openxmlformats-officedocument.theme+xml"/>
  <Override PartName="/ppt/slideLayouts/slideLayout243.xml" ContentType="application/vnd.openxmlformats-officedocument.presentationml.slideLayout+xml"/>
  <Override PartName="/ppt/theme/theme25.xml" ContentType="application/vnd.openxmlformats-officedocument.theme+xml"/>
  <Override PartName="/ppt/slideLayouts/slideLayout290.xml" ContentType="application/vnd.openxmlformats-officedocument.presentationml.slideLayout+xml"/>
  <Override PartName="/ppt/slideLayouts/slideLayout232.xml" ContentType="application/vnd.openxmlformats-officedocument.presentationml.slideLayout+xml"/>
  <Override PartName="/ppt/slideLayouts/slideLayout319.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221.xml" ContentType="application/vnd.openxmlformats-officedocument.presentationml.slideLayout+xml"/>
  <Override PartName="/ppt/slideLayouts/slideLayout308.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Layouts/slideLayout322.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259.xml" ContentType="application/vnd.openxmlformats-officedocument.presentationml.slideLayout+xml"/>
  <Override PartName="/ppt/slideLayouts/slideLayout311.xml" ContentType="application/vnd.openxmlformats-officedocument.presentationml.slideLayout+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Layouts/slideLayout248.xml" ContentType="application/vnd.openxmlformats-officedocument.presentationml.slideLayout+xml"/>
  <Override PartName="/ppt/slideLayouts/slideLayout295.xml" ContentType="application/vnd.openxmlformats-officedocument.presentationml.slideLayout+xml"/>
  <Override PartName="/ppt/slideLayouts/slideLayout300.xml" ContentType="application/vnd.openxmlformats-officedocument.presentationml.slideLayout+xml"/>
  <Override PartName="/ppt/slideMasters/slideMaster23.xml" ContentType="application/vnd.openxmlformats-officedocument.presentationml.slideMaster+xml"/>
  <Override PartName="/ppt/slides/slide40.xml" ContentType="application/vnd.openxmlformats-officedocument.presentationml.slide+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Layouts/slideLayout237.xml" ContentType="application/vnd.openxmlformats-officedocument.presentationml.slideLayout+xml"/>
  <Override PartName="/ppt/slideLayouts/slideLayout273.xml" ContentType="application/vnd.openxmlformats-officedocument.presentationml.slideLayout+xml"/>
  <Override PartName="/ppt/slideLayouts/slideLayout284.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slideLayouts/slideLayout262.xml" ContentType="application/vnd.openxmlformats-officedocument.presentationml.slideLayout+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theme/theme22.xml" ContentType="application/vnd.openxmlformats-officedocument.theme+xml"/>
  <Override PartName="/ppt/slideLayouts/slideLayout251.xml" ContentType="application/vnd.openxmlformats-officedocument.presentationml.slideLayout+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ppt/slideLayouts/slideLayout240.xml" ContentType="application/vnd.openxmlformats-officedocument.presentationml.slideLayout+xml"/>
  <Override PartName="/ppt/slideLayouts/slideLayout32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Layouts/slideLayout316.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Layouts/slideLayout289.xml" ContentType="application/vnd.openxmlformats-officedocument.presentationml.slideLayout+xml"/>
  <Override PartName="/ppt/slideLayouts/slideLayout305.xml" ContentType="application/vnd.openxmlformats-officedocument.presentationml.slideLayout+xml"/>
  <Override PartName="/ppt/slideMasters/slideMaster28.xml" ContentType="application/vnd.openxmlformats-officedocument.presentationml.slideMaster+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Override PartName="/ppt/slideLayouts/slideLayout278.xml" ContentType="application/vnd.openxmlformats-officedocument.presentationml.slideLayout+xml"/>
  <Override PartName="/ppt/slideLayouts/slideLayout330.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Layouts/slideLayout209.xml" ContentType="application/vnd.openxmlformats-officedocument.presentationml.slideLayout+xml"/>
  <Override PartName="/ppt/slideLayouts/slideLayout256.xml" ContentType="application/vnd.openxmlformats-officedocument.presentationml.slideLayout+xml"/>
  <Override PartName="/ppt/slideLayouts/slideLayout267.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245.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slideLayouts/slideLayout100.xml" ContentType="application/vnd.openxmlformats-officedocument.presentationml.slideLayout+xml"/>
  <Override PartName="/ppt/slideLayouts/slideLayout234.xml" ContentType="application/vnd.openxmlformats-officedocument.presentationml.slideLayout+xml"/>
  <Override PartName="/ppt/slideLayouts/slideLayout281.xml" ContentType="application/vnd.openxmlformats-officedocument.presentationml.slideLayout+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slideLayouts/slideLayout223.xml" ContentType="application/vnd.openxmlformats-officedocument.presentationml.slideLayout+xml"/>
  <Override PartName="/ppt/slideLayouts/slideLayout270.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theme/theme30.xml" ContentType="application/vnd.openxmlformats-officedocument.them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Layouts/slideLayout324.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Layouts/slideLayout313.xml" ContentType="application/vnd.openxmlformats-officedocument.presentationml.slideLayout+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63.xml" ContentType="application/vnd.openxmlformats-officedocument.presentationml.slideLayout+xml"/>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slideLayouts/slideLayout297.xml" ContentType="application/vnd.openxmlformats-officedocument.presentationml.slideLayout+xml"/>
  <Override PartName="/ppt/slideLayouts/slideLayout302.xml" ContentType="application/vnd.openxmlformats-officedocument.presentationml.slideLayout+xml"/>
  <Default Extension="jpeg" ContentType="image/jpeg"/>
  <Override PartName="/ppt/slideMasters/slideMaster25.xml" ContentType="application/vnd.openxmlformats-officedocument.presentationml.slideMaster+xml"/>
  <Override PartName="/ppt/slides/slide31.xml" ContentType="application/vnd.openxmlformats-officedocument.presentationml.slide+xml"/>
  <Override PartName="/ppt/slides/slide42.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141.xml" ContentType="application/vnd.openxmlformats-officedocument.presentationml.slideLayout+xml"/>
  <Override PartName="/ppt/slideLayouts/slideLayout228.xml" ContentType="application/vnd.openxmlformats-officedocument.presentationml.slideLayout+xml"/>
  <Override PartName="/ppt/slideLayouts/slideLayout239.xml" ContentType="application/vnd.openxmlformats-officedocument.presentationml.slideLayout+xml"/>
  <Override PartName="/ppt/slideLayouts/slideLayout275.xml" ContentType="application/vnd.openxmlformats-officedocument.presentationml.slideLayout+xml"/>
  <Override PartName="/ppt/slideLayouts/slideLayout286.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slideLayouts/slideLayout217.xml" ContentType="application/vnd.openxmlformats-officedocument.presentationml.slideLayout+xml"/>
  <Override PartName="/ppt/slideLayouts/slideLayout264.xml" ContentType="application/vnd.openxmlformats-officedocument.presentationml.slideLayout+xml"/>
  <Override PartName="/ppt/slideLayouts/slideLayout206.xml" ContentType="application/vnd.openxmlformats-officedocument.presentationml.slideLayout+xml"/>
  <Override PartName="/ppt/slideLayouts/slideLayout253.xml" ContentType="application/vnd.openxmlformats-officedocument.presentationml.slideLayout+xml"/>
  <Override PartName="/ppt/theme/theme24.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slideLayouts/slideLayout231.xml" ContentType="application/vnd.openxmlformats-officedocument.presentationml.slideLayout+xml"/>
  <Override PartName="/ppt/slideLayouts/slideLayout242.xml" ContentType="application/vnd.openxmlformats-officedocument.presentationml.slideLayout+xml"/>
  <Override PartName="/ppt/slideLayouts/slideLayout329.xml" ContentType="application/vnd.openxmlformats-officedocument.presentationml.slideLayout+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168.xml" ContentType="application/vnd.openxmlformats-officedocument.presentationml.slideLayout+xml"/>
  <Override PartName="/ppt/slideLayouts/slideLayout220.xml" ContentType="application/vnd.openxmlformats-officedocument.presentationml.slideLayout+xml"/>
  <Override PartName="/ppt/slideLayouts/slideLayout318.xml" ContentType="application/vnd.openxmlformats-officedocument.presentationml.slideLayout+xml"/>
  <Override PartName="/ppt/slideMasters/slideMaster3.xml" ContentType="application/vnd.openxmlformats-officedocument.presentationml.slideMaster+xml"/>
  <Override PartName="/ppt/slides/slide58.xml" ContentType="application/vnd.openxmlformats-officedocument.presentationml.slid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Masters/slideMaster19.xml" ContentType="application/vnd.openxmlformats-officedocument.presentationml.slideMaster+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258.xml" ContentType="application/vnd.openxmlformats-officedocument.presentationml.slideLayout+xml"/>
  <Override PartName="/ppt/slideLayouts/slideLayout321.xml" ContentType="application/vnd.openxmlformats-officedocument.presentationml.slideLayout+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heme/themeOverride1.xml" ContentType="application/vnd.openxmlformats-officedocument.themeOverride+xml"/>
  <Override PartName="/ppt/tableStyles.xml" ContentType="application/vnd.openxmlformats-officedocument.presentationml.tableStyles+xml"/>
  <Override PartName="/ppt/slideLayouts/slideLayout236.xml" ContentType="application/vnd.openxmlformats-officedocument.presentationml.slideLayout+xml"/>
  <Override PartName="/ppt/slideLayouts/slideLayout283.xml" ContentType="application/vnd.openxmlformats-officedocument.presentationml.slideLayout+xml"/>
  <Override PartName="/ppt/slideMasters/slideMaster22.xml" ContentType="application/vnd.openxmlformats-officedocument.presentationml.slideMaster+xml"/>
  <Override PartName="/ppt/slideLayouts/slideLayout198.xml" ContentType="application/vnd.openxmlformats-officedocument.presentationml.slideLayout+xml"/>
  <Override PartName="/ppt/slideLayouts/slideLayout214.xml" ContentType="application/vnd.openxmlformats-officedocument.presentationml.slideLayout+xml"/>
  <Override PartName="/ppt/theme/theme21.xml" ContentType="application/vnd.openxmlformats-officedocument.theme+xml"/>
  <Override PartName="/ppt/slideLayouts/slideLayout261.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29.xml" ContentType="application/vnd.openxmlformats-officedocument.presentationml.slideLayout+xml"/>
  <Override PartName="/ppt/slideLayouts/slideLayout176.xml" ContentType="application/vnd.openxmlformats-officedocument.presentationml.slideLayout+xml"/>
  <Override PartName="/ppt/slideLayouts/slideLayout315.xml" ContentType="application/vnd.openxmlformats-officedocument.presentationml.slideLayout+xml"/>
  <Override PartName="/ppt/slides/slide55.xml" ContentType="application/vnd.openxmlformats-officedocument.presentationml.slide+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299.xml" ContentType="application/vnd.openxmlformats-officedocument.presentationml.slideLayout+xml"/>
  <Override PartName="/ppt/slides/slide33.xml" ContentType="application/vnd.openxmlformats-officedocument.presentationml.slide+xml"/>
  <Override PartName="/ppt/slideLayouts/slideLayout54.xml" ContentType="application/vnd.openxmlformats-officedocument.presentationml.slideLayout+xml"/>
  <Override PartName="/ppt/slideLayouts/slideLayout277.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10.xml" ContentType="application/vnd.openxmlformats-officedocument.presentationml.slideLayout+xml"/>
  <Override PartName="/ppt/slideLayouts/slideLayout208.xml" ContentType="application/vnd.openxmlformats-officedocument.presentationml.slideLayout+xml"/>
  <Override PartName="/ppt/slideLayouts/slideLayout255.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slideLayouts/slideLayout233.xml" ContentType="application/vnd.openxmlformats-officedocument.presentationml.slideLayout+xml"/>
  <Override PartName="/ppt/slideLayouts/slideLayout28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68" r:id="rId10"/>
    <p:sldMasterId id="2147483804" r:id="rId11"/>
    <p:sldMasterId id="2147483816" r:id="rId12"/>
    <p:sldMasterId id="2147483828" r:id="rId13"/>
    <p:sldMasterId id="2147483840" r:id="rId14"/>
    <p:sldMasterId id="2147483852" r:id="rId15"/>
    <p:sldMasterId id="2147483864" r:id="rId16"/>
    <p:sldMasterId id="2147483876" r:id="rId17"/>
    <p:sldMasterId id="2147483888" r:id="rId18"/>
    <p:sldMasterId id="2147483900" r:id="rId19"/>
    <p:sldMasterId id="2147483912" r:id="rId20"/>
    <p:sldMasterId id="2147483924" r:id="rId21"/>
    <p:sldMasterId id="2147483936" r:id="rId22"/>
    <p:sldMasterId id="2147483948" r:id="rId23"/>
    <p:sldMasterId id="2147483960" r:id="rId24"/>
    <p:sldMasterId id="2147483972" r:id="rId25"/>
    <p:sldMasterId id="2147483984" r:id="rId26"/>
    <p:sldMasterId id="2147483996" r:id="rId27"/>
    <p:sldMasterId id="2147484008" r:id="rId28"/>
    <p:sldMasterId id="2147484020" r:id="rId29"/>
    <p:sldMasterId id="2147484032" r:id="rId30"/>
  </p:sldMasterIdLst>
  <p:notesMasterIdLst>
    <p:notesMasterId r:id="rId95"/>
  </p:notesMasterIdLst>
  <p:sldIdLst>
    <p:sldId id="256" r:id="rId31"/>
    <p:sldId id="301" r:id="rId32"/>
    <p:sldId id="259" r:id="rId33"/>
    <p:sldId id="258" r:id="rId34"/>
    <p:sldId id="260" r:id="rId35"/>
    <p:sldId id="262" r:id="rId36"/>
    <p:sldId id="271" r:id="rId37"/>
    <p:sldId id="272" r:id="rId38"/>
    <p:sldId id="273" r:id="rId39"/>
    <p:sldId id="275" r:id="rId40"/>
    <p:sldId id="274" r:id="rId41"/>
    <p:sldId id="296" r:id="rId42"/>
    <p:sldId id="263" r:id="rId43"/>
    <p:sldId id="264" r:id="rId44"/>
    <p:sldId id="265" r:id="rId45"/>
    <p:sldId id="267" r:id="rId46"/>
    <p:sldId id="269" r:id="rId47"/>
    <p:sldId id="270" r:id="rId48"/>
    <p:sldId id="276" r:id="rId49"/>
    <p:sldId id="277" r:id="rId50"/>
    <p:sldId id="279" r:id="rId51"/>
    <p:sldId id="280" r:id="rId52"/>
    <p:sldId id="284" r:id="rId53"/>
    <p:sldId id="285" r:id="rId54"/>
    <p:sldId id="288" r:id="rId55"/>
    <p:sldId id="300" r:id="rId56"/>
    <p:sldId id="261" r:id="rId57"/>
    <p:sldId id="289" r:id="rId58"/>
    <p:sldId id="290" r:id="rId59"/>
    <p:sldId id="291" r:id="rId60"/>
    <p:sldId id="292" r:id="rId61"/>
    <p:sldId id="297" r:id="rId62"/>
    <p:sldId id="298" r:id="rId63"/>
    <p:sldId id="299" r:id="rId64"/>
    <p:sldId id="293" r:id="rId65"/>
    <p:sldId id="294" r:id="rId66"/>
    <p:sldId id="303" r:id="rId67"/>
    <p:sldId id="302" r:id="rId68"/>
    <p:sldId id="304" r:id="rId69"/>
    <p:sldId id="305" r:id="rId70"/>
    <p:sldId id="306" r:id="rId71"/>
    <p:sldId id="308" r:id="rId72"/>
    <p:sldId id="307" r:id="rId73"/>
    <p:sldId id="309" r:id="rId74"/>
    <p:sldId id="328" r:id="rId75"/>
    <p:sldId id="310" r:id="rId76"/>
    <p:sldId id="311" r:id="rId77"/>
    <p:sldId id="312" r:id="rId78"/>
    <p:sldId id="313" r:id="rId79"/>
    <p:sldId id="314" r:id="rId80"/>
    <p:sldId id="315" r:id="rId81"/>
    <p:sldId id="316" r:id="rId82"/>
    <p:sldId id="317" r:id="rId83"/>
    <p:sldId id="318" r:id="rId84"/>
    <p:sldId id="319" r:id="rId85"/>
    <p:sldId id="320" r:id="rId86"/>
    <p:sldId id="321" r:id="rId87"/>
    <p:sldId id="322" r:id="rId88"/>
    <p:sldId id="323" r:id="rId89"/>
    <p:sldId id="324" r:id="rId90"/>
    <p:sldId id="325" r:id="rId91"/>
    <p:sldId id="326" r:id="rId92"/>
    <p:sldId id="329" r:id="rId93"/>
    <p:sldId id="295" r:id="rId9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F2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34" Type="http://schemas.openxmlformats.org/officeDocument/2006/relationships/slide" Target="slides/slide4.xml"/><Relationship Id="rId42" Type="http://schemas.openxmlformats.org/officeDocument/2006/relationships/slide" Target="slides/slide12.xml"/><Relationship Id="rId47" Type="http://schemas.openxmlformats.org/officeDocument/2006/relationships/slide" Target="slides/slide17.xml"/><Relationship Id="rId50" Type="http://schemas.openxmlformats.org/officeDocument/2006/relationships/slide" Target="slides/slide20.xml"/><Relationship Id="rId55" Type="http://schemas.openxmlformats.org/officeDocument/2006/relationships/slide" Target="slides/slide25.xml"/><Relationship Id="rId63" Type="http://schemas.openxmlformats.org/officeDocument/2006/relationships/slide" Target="slides/slide33.xml"/><Relationship Id="rId68" Type="http://schemas.openxmlformats.org/officeDocument/2006/relationships/slide" Target="slides/slide38.xml"/><Relationship Id="rId76" Type="http://schemas.openxmlformats.org/officeDocument/2006/relationships/slide" Target="slides/slide46.xml"/><Relationship Id="rId84" Type="http://schemas.openxmlformats.org/officeDocument/2006/relationships/slide" Target="slides/slide54.xml"/><Relationship Id="rId89" Type="http://schemas.openxmlformats.org/officeDocument/2006/relationships/slide" Target="slides/slide59.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41.xml"/><Relationship Id="rId92"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2.xml"/><Relationship Id="rId37" Type="http://schemas.openxmlformats.org/officeDocument/2006/relationships/slide" Target="slides/slide7.xml"/><Relationship Id="rId40" Type="http://schemas.openxmlformats.org/officeDocument/2006/relationships/slide" Target="slides/slide10.xml"/><Relationship Id="rId45" Type="http://schemas.openxmlformats.org/officeDocument/2006/relationships/slide" Target="slides/slide15.xml"/><Relationship Id="rId53" Type="http://schemas.openxmlformats.org/officeDocument/2006/relationships/slide" Target="slides/slide23.xml"/><Relationship Id="rId58" Type="http://schemas.openxmlformats.org/officeDocument/2006/relationships/slide" Target="slides/slide28.xml"/><Relationship Id="rId66" Type="http://schemas.openxmlformats.org/officeDocument/2006/relationships/slide" Target="slides/slide36.xml"/><Relationship Id="rId74" Type="http://schemas.openxmlformats.org/officeDocument/2006/relationships/slide" Target="slides/slide44.xml"/><Relationship Id="rId79" Type="http://schemas.openxmlformats.org/officeDocument/2006/relationships/slide" Target="slides/slide49.xml"/><Relationship Id="rId87" Type="http://schemas.openxmlformats.org/officeDocument/2006/relationships/slide" Target="slides/slide57.xml"/><Relationship Id="rId5" Type="http://schemas.openxmlformats.org/officeDocument/2006/relationships/slideMaster" Target="slideMasters/slideMaster5.xml"/><Relationship Id="rId61" Type="http://schemas.openxmlformats.org/officeDocument/2006/relationships/slide" Target="slides/slide31.xml"/><Relationship Id="rId82" Type="http://schemas.openxmlformats.org/officeDocument/2006/relationships/slide" Target="slides/slide52.xml"/><Relationship Id="rId90" Type="http://schemas.openxmlformats.org/officeDocument/2006/relationships/slide" Target="slides/slide60.xml"/><Relationship Id="rId95"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5.xml"/><Relationship Id="rId43" Type="http://schemas.openxmlformats.org/officeDocument/2006/relationships/slide" Target="slides/slide13.xml"/><Relationship Id="rId48" Type="http://schemas.openxmlformats.org/officeDocument/2006/relationships/slide" Target="slides/slide18.xml"/><Relationship Id="rId56" Type="http://schemas.openxmlformats.org/officeDocument/2006/relationships/slide" Target="slides/slide26.xml"/><Relationship Id="rId64" Type="http://schemas.openxmlformats.org/officeDocument/2006/relationships/slide" Target="slides/slide34.xml"/><Relationship Id="rId69" Type="http://schemas.openxmlformats.org/officeDocument/2006/relationships/slide" Target="slides/slide39.xml"/><Relationship Id="rId77" Type="http://schemas.openxmlformats.org/officeDocument/2006/relationships/slide" Target="slides/slide47.xml"/><Relationship Id="rId8" Type="http://schemas.openxmlformats.org/officeDocument/2006/relationships/slideMaster" Target="slideMasters/slideMaster8.xml"/><Relationship Id="rId51" Type="http://schemas.openxmlformats.org/officeDocument/2006/relationships/slide" Target="slides/slide21.xml"/><Relationship Id="rId72" Type="http://schemas.openxmlformats.org/officeDocument/2006/relationships/slide" Target="slides/slide42.xml"/><Relationship Id="rId80" Type="http://schemas.openxmlformats.org/officeDocument/2006/relationships/slide" Target="slides/slide50.xml"/><Relationship Id="rId85" Type="http://schemas.openxmlformats.org/officeDocument/2006/relationships/slide" Target="slides/slide55.xml"/><Relationship Id="rId93" Type="http://schemas.openxmlformats.org/officeDocument/2006/relationships/slide" Target="slides/slide63.xml"/><Relationship Id="rId98"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3.xml"/><Relationship Id="rId38" Type="http://schemas.openxmlformats.org/officeDocument/2006/relationships/slide" Target="slides/slide8.xml"/><Relationship Id="rId46" Type="http://schemas.openxmlformats.org/officeDocument/2006/relationships/slide" Target="slides/slide16.xml"/><Relationship Id="rId59" Type="http://schemas.openxmlformats.org/officeDocument/2006/relationships/slide" Target="slides/slide29.xml"/><Relationship Id="rId67" Type="http://schemas.openxmlformats.org/officeDocument/2006/relationships/slide" Target="slides/slide37.xml"/><Relationship Id="rId20" Type="http://schemas.openxmlformats.org/officeDocument/2006/relationships/slideMaster" Target="slideMasters/slideMaster20.xml"/><Relationship Id="rId41" Type="http://schemas.openxmlformats.org/officeDocument/2006/relationships/slide" Target="slides/slide11.xml"/><Relationship Id="rId54" Type="http://schemas.openxmlformats.org/officeDocument/2006/relationships/slide" Target="slides/slide24.xml"/><Relationship Id="rId62" Type="http://schemas.openxmlformats.org/officeDocument/2006/relationships/slide" Target="slides/slide32.xml"/><Relationship Id="rId70" Type="http://schemas.openxmlformats.org/officeDocument/2006/relationships/slide" Target="slides/slide40.xml"/><Relationship Id="rId75" Type="http://schemas.openxmlformats.org/officeDocument/2006/relationships/slide" Target="slides/slide45.xml"/><Relationship Id="rId83" Type="http://schemas.openxmlformats.org/officeDocument/2006/relationships/slide" Target="slides/slide53.xml"/><Relationship Id="rId88" Type="http://schemas.openxmlformats.org/officeDocument/2006/relationships/slide" Target="slides/slide58.xml"/><Relationship Id="rId91" Type="http://schemas.openxmlformats.org/officeDocument/2006/relationships/slide" Target="slides/slide61.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6.xml"/><Relationship Id="rId49" Type="http://schemas.openxmlformats.org/officeDocument/2006/relationships/slide" Target="slides/slide19.xml"/><Relationship Id="rId57" Type="http://schemas.openxmlformats.org/officeDocument/2006/relationships/slide" Target="slides/slide27.xml"/><Relationship Id="rId10" Type="http://schemas.openxmlformats.org/officeDocument/2006/relationships/slideMaster" Target="slideMasters/slideMaster10.xml"/><Relationship Id="rId31" Type="http://schemas.openxmlformats.org/officeDocument/2006/relationships/slide" Target="slides/slide1.xml"/><Relationship Id="rId44" Type="http://schemas.openxmlformats.org/officeDocument/2006/relationships/slide" Target="slides/slide14.xml"/><Relationship Id="rId52" Type="http://schemas.openxmlformats.org/officeDocument/2006/relationships/slide" Target="slides/slide22.xml"/><Relationship Id="rId60" Type="http://schemas.openxmlformats.org/officeDocument/2006/relationships/slide" Target="slides/slide30.xml"/><Relationship Id="rId65" Type="http://schemas.openxmlformats.org/officeDocument/2006/relationships/slide" Target="slides/slide35.xml"/><Relationship Id="rId73" Type="http://schemas.openxmlformats.org/officeDocument/2006/relationships/slide" Target="slides/slide43.xml"/><Relationship Id="rId78" Type="http://schemas.openxmlformats.org/officeDocument/2006/relationships/slide" Target="slides/slide48.xml"/><Relationship Id="rId81" Type="http://schemas.openxmlformats.org/officeDocument/2006/relationships/slide" Target="slides/slide51.xml"/><Relationship Id="rId86" Type="http://schemas.openxmlformats.org/officeDocument/2006/relationships/slide" Target="slides/slide56.xml"/><Relationship Id="rId94" Type="http://schemas.openxmlformats.org/officeDocument/2006/relationships/slide" Target="slides/slide64.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E86420-8567-40D6-BF85-A0DD1ED8E546}" type="datetimeFigureOut">
              <a:rPr lang="fr-FR" smtClean="0"/>
              <a:pPr/>
              <a:t>12/10/2012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B0A13-8FC2-4B26-BEA9-0C1F1F46A05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16B0A13-8FC2-4B26-BEA9-0C1F1F46A057}"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16B0A13-8FC2-4B26-BEA9-0C1F1F46A057}" type="slidenum">
              <a:rPr lang="fr-FR" smtClean="0"/>
              <a:pPr/>
              <a:t>14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pPr/>
              <a:t>12/10/2012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pPr/>
              <a:t>12/10/2012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53D48-616C-4753-9E61-15026B5CACB8}" type="datetimeFigureOut">
              <a:rPr lang="fr-FR" smtClean="0">
                <a:solidFill>
                  <a:prstClr val="black">
                    <a:tint val="75000"/>
                  </a:prstClr>
                </a:solidFill>
              </a:rPr>
              <a:pPr/>
              <a:t>12/10/2012</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CD8E0-35F6-4D86-BA8D-8322FC35F01C}" type="slidenum">
              <a:rPr lang="fr-FR" smtClean="0">
                <a:solidFill>
                  <a:prstClr val="black">
                    <a:tint val="75000"/>
                  </a:prstClr>
                </a:solidFill>
              </a:rPr>
              <a:pPr/>
              <a:t>‹N°›</a:t>
            </a:fld>
            <a:endParaRPr lang="fr-F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6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5.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6.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3.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8.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9.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17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94.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05.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6.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27.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38.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49.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60.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271.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282.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293.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04.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15.xml"/></Relationships>
</file>

<file path=ppt/slides/_rels/slide6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26.xml"/></Relationships>
</file>

<file path=ppt/slides/_rels/slide6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15616" y="260648"/>
            <a:ext cx="7128792" cy="1728192"/>
          </a:xfrm>
        </p:spPr>
        <p:txBody>
          <a:bodyPr>
            <a:normAutofit fontScale="90000"/>
          </a:bodyPr>
          <a:lstStyle/>
          <a:p>
            <a:r>
              <a:rPr lang="fr-FR" sz="4000" b="1" u="sng" dirty="0"/>
              <a:t>PROJET FIN DE </a:t>
            </a:r>
            <a:r>
              <a:rPr lang="fr-FR" sz="4000" b="1" u="sng" dirty="0" smtClean="0"/>
              <a:t>FORMATION</a:t>
            </a:r>
            <a:r>
              <a:rPr lang="fr-FR" dirty="0" smtClean="0">
                <a:latin typeface="+mn-lt"/>
              </a:rPr>
              <a:t/>
            </a:r>
            <a:br>
              <a:rPr lang="fr-FR" dirty="0" smtClean="0">
                <a:latin typeface="+mn-lt"/>
              </a:rPr>
            </a:br>
            <a:r>
              <a:rPr lang="fr-FR" dirty="0" smtClean="0">
                <a:latin typeface="+mn-lt"/>
              </a:rPr>
              <a:t>Etude des aspects de sécurité</a:t>
            </a:r>
            <a:br>
              <a:rPr lang="fr-FR" dirty="0" smtClean="0">
                <a:latin typeface="+mn-lt"/>
              </a:rPr>
            </a:br>
            <a:r>
              <a:rPr lang="fr-FR" dirty="0" smtClean="0">
                <a:latin typeface="+mn-lt"/>
              </a:rPr>
              <a:t>Audit d'une application Android</a:t>
            </a:r>
            <a:endParaRPr lang="fr-FR" dirty="0">
              <a:latin typeface="+mn-lt"/>
            </a:endParaRPr>
          </a:p>
        </p:txBody>
      </p:sp>
      <p:sp>
        <p:nvSpPr>
          <p:cNvPr id="4" name="ZoneTexte 3"/>
          <p:cNvSpPr txBox="1"/>
          <p:nvPr/>
        </p:nvSpPr>
        <p:spPr>
          <a:xfrm>
            <a:off x="1835696" y="5445224"/>
            <a:ext cx="5688632" cy="126188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sz="2800" u="sng" dirty="0" smtClean="0">
                <a:effectLst>
                  <a:outerShdw blurRad="38100" dist="38100" dir="2700000" algn="tl">
                    <a:srgbClr val="000000">
                      <a:alpha val="43137"/>
                    </a:srgbClr>
                  </a:outerShdw>
                </a:effectLst>
              </a:rPr>
              <a:t>Réalisé </a:t>
            </a:r>
            <a:r>
              <a:rPr lang="fr-FR" sz="2800" u="sng" dirty="0" smtClean="0">
                <a:effectLst>
                  <a:outerShdw blurRad="38100" dist="38100" dir="2700000" algn="tl">
                    <a:srgbClr val="000000">
                      <a:alpha val="43137"/>
                    </a:srgbClr>
                  </a:outerShdw>
                </a:effectLst>
              </a:rPr>
              <a:t>par:</a:t>
            </a:r>
          </a:p>
          <a:p>
            <a:pPr algn="ctr"/>
            <a:r>
              <a:rPr lang="fr-FR" sz="2000" dirty="0" smtClean="0"/>
              <a:t> Mr. Saad DARDAR</a:t>
            </a:r>
          </a:p>
          <a:p>
            <a:pPr algn="ctr"/>
            <a:endParaRPr lang="fr-FR" sz="2800" u="sng" dirty="0" smtClean="0">
              <a:solidFill>
                <a:schemeClr val="dk1"/>
              </a:solidFill>
              <a:effectLst>
                <a:outerShdw blurRad="38100" dist="38100" dir="2700000" algn="tl">
                  <a:srgbClr val="000000">
                    <a:alpha val="43137"/>
                  </a:srgbClr>
                </a:outerShdw>
              </a:effectLst>
            </a:endParaRPr>
          </a:p>
        </p:txBody>
      </p:sp>
      <p:sp>
        <p:nvSpPr>
          <p:cNvPr id="5" name="ZoneTexte 4"/>
          <p:cNvSpPr txBox="1"/>
          <p:nvPr/>
        </p:nvSpPr>
        <p:spPr>
          <a:xfrm>
            <a:off x="1835696" y="4077072"/>
            <a:ext cx="5688632" cy="132343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sz="3200" u="sng" dirty="0" smtClean="0">
                <a:effectLst>
                  <a:outerShdw blurRad="38100" dist="38100" dir="2700000" algn="tl">
                    <a:srgbClr val="000000">
                      <a:alpha val="43137"/>
                    </a:srgbClr>
                  </a:outerShdw>
                </a:effectLst>
              </a:rPr>
              <a:t>Encadré </a:t>
            </a:r>
            <a:r>
              <a:rPr lang="fr-FR" sz="3200" u="sng" dirty="0" smtClean="0">
                <a:effectLst>
                  <a:outerShdw blurRad="38100" dist="38100" dir="2700000" algn="tl">
                    <a:srgbClr val="000000">
                      <a:alpha val="43137"/>
                    </a:srgbClr>
                  </a:outerShdw>
                </a:effectLst>
              </a:rPr>
              <a:t>par:</a:t>
            </a:r>
          </a:p>
          <a:p>
            <a:pPr algn="ctr"/>
            <a:r>
              <a:rPr lang="fr-FR" sz="2400" dirty="0" smtClean="0"/>
              <a:t>Pr. Ghizlane Orhanou</a:t>
            </a:r>
          </a:p>
          <a:p>
            <a:pPr algn="ctr"/>
            <a:r>
              <a:rPr lang="fr-FR" sz="2400" dirty="0" smtClean="0"/>
              <a:t>Pr. Said EL HAJJI</a:t>
            </a:r>
            <a:endParaRPr lang="fr-FR" sz="2400" dirty="0"/>
          </a:p>
        </p:txBody>
      </p:sp>
      <p:pic>
        <p:nvPicPr>
          <p:cNvPr id="1026" name="Picture 2"/>
          <p:cNvPicPr>
            <a:picLocks noChangeAspect="1" noChangeArrowheads="1"/>
          </p:cNvPicPr>
          <p:nvPr/>
        </p:nvPicPr>
        <p:blipFill>
          <a:blip r:embed="rId2" cstate="print"/>
          <a:srcRect/>
          <a:stretch>
            <a:fillRect/>
          </a:stretch>
        </p:blipFill>
        <p:spPr bwMode="auto">
          <a:xfrm>
            <a:off x="3995936" y="2060848"/>
            <a:ext cx="1080120" cy="1182561"/>
          </a:xfrm>
          <a:prstGeom prst="rect">
            <a:avLst/>
          </a:prstGeom>
          <a:solidFill>
            <a:srgbClr val="FFFFFF"/>
          </a:solidFill>
          <a:ln w="9525">
            <a:noFill/>
            <a:miter lim="800000"/>
            <a:headEnd/>
            <a:tailEnd/>
          </a:ln>
        </p:spPr>
      </p:pic>
      <p:sp>
        <p:nvSpPr>
          <p:cNvPr id="1027" name="Rectangle 3"/>
          <p:cNvSpPr>
            <a:spLocks noChangeArrowheads="1"/>
          </p:cNvSpPr>
          <p:nvPr/>
        </p:nvSpPr>
        <p:spPr bwMode="auto">
          <a:xfrm>
            <a:off x="0" y="32849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UNIVERSITE MOHAMMED V AGDAL</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FACULTE DES SCIENCES</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611560" y="3284984"/>
            <a:ext cx="8064896" cy="32316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FR" sz="2800" u="sng" dirty="0" smtClean="0">
                <a:effectLst>
                  <a:outerShdw blurRad="38100" dist="38100" dir="2700000" algn="tl">
                    <a:srgbClr val="000000">
                      <a:alpha val="43137"/>
                    </a:srgbClr>
                  </a:outerShdw>
                </a:effectLst>
              </a:rPr>
              <a:t>Le jury:</a:t>
            </a:r>
          </a:p>
          <a:p>
            <a:pPr algn="ctr"/>
            <a:endParaRPr lang="fr-FR" sz="2800" u="sng" dirty="0" smtClean="0">
              <a:effectLst>
                <a:outerShdw blurRad="38100" dist="38100" dir="2700000" algn="tl">
                  <a:srgbClr val="000000">
                    <a:alpha val="43137"/>
                  </a:srgbClr>
                </a:outerShdw>
              </a:effectLst>
            </a:endParaRPr>
          </a:p>
          <a:p>
            <a:r>
              <a:rPr lang="fr-FR" sz="2000" dirty="0" smtClean="0"/>
              <a:t>Pr. Said El Hajji                : Professeur à la Faculté des sciences de Rabat</a:t>
            </a:r>
          </a:p>
          <a:p>
            <a:r>
              <a:rPr lang="fr-FR" sz="2000" dirty="0" smtClean="0"/>
              <a:t>Dr. Ghizlane Orhanou    : Docteur Ingénieur, Chef de service à la Cour des comptes</a:t>
            </a:r>
          </a:p>
          <a:p>
            <a:r>
              <a:rPr lang="fr-FR" sz="2000" dirty="0" smtClean="0"/>
              <a:t>M. Abdelmajid Lakbabi : Expert en Sécurité, MTDS Maroc</a:t>
            </a:r>
          </a:p>
          <a:p>
            <a:r>
              <a:rPr lang="fr-FR" sz="2000" dirty="0" smtClean="0"/>
              <a:t>Pr. Abdellatif EL GHAZI  : Professeur à l’université internationale de </a:t>
            </a:r>
            <a:r>
              <a:rPr lang="fr-FR" sz="2000" dirty="0" smtClean="0"/>
              <a:t>Rabat</a:t>
            </a:r>
          </a:p>
          <a:p>
            <a:r>
              <a:rPr lang="fr-FR" sz="2000" dirty="0" smtClean="0"/>
              <a:t>M. Mohamed </a:t>
            </a:r>
            <a:r>
              <a:rPr lang="fr-FR" sz="2000" dirty="0" smtClean="0"/>
              <a:t>E</a:t>
            </a:r>
            <a:r>
              <a:rPr lang="fr-FR" sz="2000" dirty="0" smtClean="0"/>
              <a:t>nnahbaoui : Doctorant </a:t>
            </a:r>
            <a:r>
              <a:rPr lang="fr-FR" sz="2000" dirty="0" smtClean="0"/>
              <a:t>à la Faculté des Sciences </a:t>
            </a:r>
            <a:r>
              <a:rPr lang="fr-FR" sz="2000" dirty="0" smtClean="0"/>
              <a:t>Rabat </a:t>
            </a:r>
            <a:endParaRPr lang="fr-FR" sz="2000" dirty="0" smtClean="0"/>
          </a:p>
          <a:p>
            <a:pPr algn="ctr"/>
            <a:endParaRPr lang="fr-FR" sz="2800" u="sng" dirty="0" smtClean="0">
              <a:solidFill>
                <a:schemeClr val="dk1"/>
              </a:solidFill>
              <a:effectLst>
                <a:outerShdw blurRad="38100" dist="38100" dir="2700000" algn="tl">
                  <a:srgbClr val="000000">
                    <a:alpha val="43137"/>
                  </a:srgbClr>
                </a:outerShdw>
              </a:effectLst>
            </a:endParaRPr>
          </a:p>
        </p:txBody>
      </p:sp>
      <p:sp>
        <p:nvSpPr>
          <p:cNvPr id="9" name="Titre 1"/>
          <p:cNvSpPr>
            <a:spLocks noGrp="1"/>
          </p:cNvSpPr>
          <p:nvPr>
            <p:ph type="ctrTitle"/>
          </p:nvPr>
        </p:nvSpPr>
        <p:spPr>
          <a:xfrm>
            <a:off x="611560" y="332656"/>
            <a:ext cx="7920880" cy="2060848"/>
          </a:xfrm>
        </p:spPr>
        <p:txBody>
          <a:bodyPr>
            <a:normAutofit/>
          </a:bodyPr>
          <a:lstStyle/>
          <a:p>
            <a:r>
              <a:rPr lang="fr-FR" sz="4000" b="1" u="sng" dirty="0"/>
              <a:t>PROJET FIN DE </a:t>
            </a:r>
            <a:r>
              <a:rPr lang="fr-FR" sz="4000" b="1" u="sng" dirty="0" smtClean="0"/>
              <a:t>FORMATION</a:t>
            </a:r>
            <a:r>
              <a:rPr lang="fr-FR" dirty="0" smtClean="0">
                <a:latin typeface="+mn-lt"/>
              </a:rPr>
              <a:t/>
            </a:r>
            <a:br>
              <a:rPr lang="fr-FR" dirty="0" smtClean="0">
                <a:latin typeface="+mn-lt"/>
              </a:rPr>
            </a:br>
            <a:r>
              <a:rPr lang="fr-FR" dirty="0" smtClean="0">
                <a:latin typeface="+mn-lt"/>
              </a:rPr>
              <a:t>Etude des aspects de sécurité</a:t>
            </a:r>
            <a:br>
              <a:rPr lang="fr-FR" dirty="0" smtClean="0">
                <a:latin typeface="+mn-lt"/>
              </a:rPr>
            </a:br>
            <a:r>
              <a:rPr lang="fr-FR" dirty="0" smtClean="0">
                <a:latin typeface="+mn-lt"/>
              </a:rPr>
              <a:t>Audit d'une application Android</a:t>
            </a:r>
            <a:endParaRPr lang="fr-FR" dirty="0">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ZoneTexte 2"/>
          <p:cNvSpPr txBox="1"/>
          <p:nvPr/>
        </p:nvSpPr>
        <p:spPr>
          <a:xfrm>
            <a:off x="611560" y="1196752"/>
            <a:ext cx="7704856" cy="52322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marL="400050" indent="-400050"/>
            <a:r>
              <a:rPr lang="fr-FR" sz="2800" b="1" dirty="0" smtClean="0">
                <a:solidFill>
                  <a:prstClr val="white"/>
                </a:solidFill>
                <a:effectLst>
                  <a:outerShdw blurRad="38100" dist="38100" dir="2700000" algn="tl">
                    <a:srgbClr val="000000">
                      <a:alpha val="43137"/>
                    </a:srgbClr>
                  </a:outerShdw>
                </a:effectLst>
                <a:latin typeface="Candara" pitchFamily="34" charset="0"/>
              </a:rPr>
              <a:t>    Introduction</a:t>
            </a:r>
            <a:endParaRPr lang="fr-FR" sz="2800" b="1" dirty="0">
              <a:solidFill>
                <a:prstClr val="white"/>
              </a:solidFill>
              <a:effectLst>
                <a:outerShdw blurRad="38100" dist="38100" dir="2700000" algn="tl">
                  <a:srgbClr val="000000">
                    <a:alpha val="43137"/>
                  </a:srgbClr>
                </a:outerShdw>
              </a:effectLst>
              <a:latin typeface="Candara" pitchFamily="34" charset="0"/>
            </a:endParaRPr>
          </a:p>
        </p:txBody>
      </p:sp>
      <p:sp>
        <p:nvSpPr>
          <p:cNvPr id="4" name="ZoneTexte 3"/>
          <p:cNvSpPr txBox="1"/>
          <p:nvPr/>
        </p:nvSpPr>
        <p:spPr>
          <a:xfrm>
            <a:off x="611560" y="1772816"/>
            <a:ext cx="7704856" cy="954107"/>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marL="400050" indent="-400050"/>
            <a:r>
              <a:rPr lang="fr-FR" sz="2800" b="1" dirty="0" smtClean="0">
                <a:solidFill>
                  <a:prstClr val="white"/>
                </a:solidFill>
                <a:effectLst>
                  <a:outerShdw blurRad="38100" dist="38100" dir="2700000" algn="tl">
                    <a:srgbClr val="000000">
                      <a:alpha val="43137"/>
                    </a:srgbClr>
                  </a:outerShdw>
                </a:effectLst>
                <a:latin typeface="Candara" pitchFamily="34" charset="0"/>
              </a:rPr>
              <a:t>I. Etude </a:t>
            </a:r>
            <a:r>
              <a:rPr lang="fr-FR" sz="2800" b="1" dirty="0">
                <a:solidFill>
                  <a:prstClr val="white"/>
                </a:solidFill>
                <a:effectLst>
                  <a:outerShdw blurRad="38100" dist="38100" dir="2700000" algn="tl">
                    <a:srgbClr val="000000">
                      <a:alpha val="43137"/>
                    </a:srgbClr>
                  </a:outerShdw>
                </a:effectLst>
                <a:latin typeface="Candara" pitchFamily="34" charset="0"/>
              </a:rPr>
              <a:t>des aspects de sécurité du système d’exploitation Android :</a:t>
            </a:r>
          </a:p>
        </p:txBody>
      </p:sp>
      <p:sp>
        <p:nvSpPr>
          <p:cNvPr id="5" name="ZoneTexte 4"/>
          <p:cNvSpPr txBox="1"/>
          <p:nvPr/>
        </p:nvSpPr>
        <p:spPr>
          <a:xfrm>
            <a:off x="611560" y="2780928"/>
            <a:ext cx="7704856" cy="954107"/>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marL="400050" indent="-400050"/>
            <a:r>
              <a:rPr lang="fr-FR" sz="2800" b="1" dirty="0" smtClean="0">
                <a:solidFill>
                  <a:prstClr val="white"/>
                </a:solidFill>
                <a:effectLst>
                  <a:outerShdw blurRad="38100" dist="38100" dir="2700000" algn="tl">
                    <a:srgbClr val="000000">
                      <a:alpha val="43137"/>
                    </a:srgbClr>
                  </a:outerShdw>
                </a:effectLst>
                <a:latin typeface="Candara" pitchFamily="34" charset="0"/>
              </a:rPr>
              <a:t>II. Principes </a:t>
            </a:r>
            <a:r>
              <a:rPr lang="fr-FR" sz="2800" b="1" dirty="0">
                <a:solidFill>
                  <a:prstClr val="white"/>
                </a:solidFill>
                <a:effectLst>
                  <a:outerShdw blurRad="38100" dist="38100" dir="2700000" algn="tl">
                    <a:srgbClr val="000000">
                      <a:alpha val="43137"/>
                    </a:srgbClr>
                  </a:outerShdw>
                </a:effectLst>
                <a:latin typeface="Candara" pitchFamily="34" charset="0"/>
              </a:rPr>
              <a:t>de développement sécurisé des applications Android</a:t>
            </a:r>
          </a:p>
        </p:txBody>
      </p:sp>
      <p:sp>
        <p:nvSpPr>
          <p:cNvPr id="7" name="ZoneTexte 6"/>
          <p:cNvSpPr txBox="1"/>
          <p:nvPr/>
        </p:nvSpPr>
        <p:spPr>
          <a:xfrm>
            <a:off x="611560" y="3789040"/>
            <a:ext cx="7704856" cy="52322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marL="400050" lvl="0" indent="-400050" fontAlgn="base">
              <a:spcBef>
                <a:spcPct val="0"/>
              </a:spcBef>
              <a:spcAft>
                <a:spcPct val="0"/>
              </a:spcAft>
              <a:tabLst>
                <a:tab pos="419100" algn="l"/>
                <a:tab pos="5754688" algn="r"/>
              </a:tabLst>
            </a:pPr>
            <a:r>
              <a:rPr lang="fr-FR" sz="2800" b="1" dirty="0" smtClean="0">
                <a:solidFill>
                  <a:prstClr val="white"/>
                </a:solidFill>
                <a:effectLst>
                  <a:outerShdw blurRad="38100" dist="38100" dir="2700000" algn="tl">
                    <a:srgbClr val="000000">
                      <a:alpha val="43137"/>
                    </a:srgbClr>
                  </a:outerShdw>
                </a:effectLst>
                <a:latin typeface="Candara" pitchFamily="34" charset="0"/>
              </a:rPr>
              <a:t>III.	 Audit d’une application Android </a:t>
            </a:r>
            <a:r>
              <a:rPr lang="fr-FR" sz="2400" b="1" dirty="0" smtClean="0">
                <a:solidFill>
                  <a:prstClr val="white"/>
                </a:solidFill>
                <a:effectLst>
                  <a:outerShdw blurRad="38100" dist="38100" dir="2700000" algn="tl">
                    <a:srgbClr val="000000">
                      <a:alpha val="43137"/>
                    </a:srgbClr>
                  </a:outerShdw>
                </a:effectLst>
                <a:latin typeface="Candara" pitchFamily="34" charset="0"/>
              </a:rPr>
              <a:t>(RadioMAv2)</a:t>
            </a:r>
            <a:r>
              <a:rPr lang="fr-FR" sz="2800" b="1" dirty="0" smtClean="0">
                <a:solidFill>
                  <a:prstClr val="white"/>
                </a:solidFill>
                <a:effectLst>
                  <a:outerShdw blurRad="38100" dist="38100" dir="2700000" algn="tl">
                    <a:srgbClr val="000000">
                      <a:alpha val="43137"/>
                    </a:srgbClr>
                  </a:outerShdw>
                </a:effectLst>
                <a:latin typeface="Candara" pitchFamily="34" charset="0"/>
              </a:rPr>
              <a:t> </a:t>
            </a:r>
            <a:r>
              <a:rPr lang="fr-FR" sz="2800" b="1" dirty="0" smtClean="0">
                <a:solidFill>
                  <a:schemeClr val="bg1"/>
                </a:solidFill>
                <a:effectLst>
                  <a:outerShdw blurRad="38100" dist="38100" dir="2700000" algn="tl">
                    <a:srgbClr val="000000">
                      <a:alpha val="43137"/>
                    </a:srgbClr>
                  </a:outerShdw>
                </a:effectLst>
                <a:latin typeface="Candara" pitchFamily="34" charset="0"/>
              </a:rPr>
              <a:t>:</a:t>
            </a:r>
          </a:p>
        </p:txBody>
      </p:sp>
      <p:sp>
        <p:nvSpPr>
          <p:cNvPr id="8" name="ZoneTexte 7"/>
          <p:cNvSpPr txBox="1"/>
          <p:nvPr/>
        </p:nvSpPr>
        <p:spPr>
          <a:xfrm>
            <a:off x="611560" y="4365104"/>
            <a:ext cx="7704856" cy="52322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marL="400050" indent="-400050"/>
            <a:r>
              <a:rPr lang="fr-FR" sz="2800" b="1" dirty="0" smtClean="0">
                <a:solidFill>
                  <a:prstClr val="white"/>
                </a:solidFill>
                <a:effectLst>
                  <a:outerShdw blurRad="38100" dist="38100" dir="2700000" algn="tl">
                    <a:srgbClr val="000000">
                      <a:alpha val="43137"/>
                    </a:srgbClr>
                  </a:outerShdw>
                </a:effectLst>
                <a:latin typeface="Candara" pitchFamily="34" charset="0"/>
              </a:rPr>
              <a:t>    Conclusion</a:t>
            </a:r>
            <a:endParaRPr lang="fr-FR" sz="2800" b="1" dirty="0">
              <a:solidFill>
                <a:prstClr val="white"/>
              </a:solidFill>
              <a:effectLst>
                <a:outerShdw blurRad="38100" dist="38100" dir="2700000" algn="tl">
                  <a:srgbClr val="000000">
                    <a:alpha val="43137"/>
                  </a:srgbClr>
                </a:outerShdw>
              </a:effectLst>
              <a:latin typeface="Candara" pitchFamily="34" charset="0"/>
            </a:endParaRPr>
          </a:p>
        </p:txBody>
      </p:sp>
      <p:sp>
        <p:nvSpPr>
          <p:cNvPr id="9" name="ZoneTexte 8"/>
          <p:cNvSpPr txBox="1"/>
          <p:nvPr/>
        </p:nvSpPr>
        <p:spPr>
          <a:xfrm>
            <a:off x="611560" y="404664"/>
            <a:ext cx="7704856" cy="52322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marL="400050" indent="-400050"/>
            <a:r>
              <a:rPr lang="fr-FR" sz="2800" b="1" dirty="0" smtClean="0">
                <a:solidFill>
                  <a:prstClr val="white"/>
                </a:solidFill>
                <a:effectLst>
                  <a:outerShdw blurRad="38100" dist="38100" dir="2700000" algn="tl">
                    <a:srgbClr val="000000">
                      <a:alpha val="43137"/>
                    </a:srgbClr>
                  </a:outerShdw>
                </a:effectLst>
                <a:latin typeface="Candara" pitchFamily="34" charset="0"/>
              </a:rPr>
              <a:t>    </a:t>
            </a:r>
            <a:r>
              <a:rPr lang="fr-FR" sz="2800" b="1" dirty="0" smtClean="0">
                <a:solidFill>
                  <a:prstClr val="white"/>
                </a:solidFill>
                <a:effectLst>
                  <a:outerShdw blurRad="38100" dist="38100" dir="2700000" algn="tl">
                    <a:srgbClr val="000000">
                      <a:alpha val="43137"/>
                    </a:srgbClr>
                  </a:outerShdw>
                </a:effectLst>
                <a:latin typeface="Candara" pitchFamily="34" charset="0"/>
              </a:rPr>
              <a:t>Plan </a:t>
            </a:r>
            <a:r>
              <a:rPr lang="fr-FR" sz="2800" b="1" dirty="0" smtClean="0">
                <a:solidFill>
                  <a:prstClr val="white"/>
                </a:solidFill>
                <a:effectLst>
                  <a:outerShdw blurRad="38100" dist="38100" dir="2700000" algn="tl">
                    <a:srgbClr val="000000">
                      <a:alpha val="43137"/>
                    </a:srgbClr>
                  </a:outerShdw>
                </a:effectLst>
                <a:latin typeface="Candara" pitchFamily="34" charset="0"/>
              </a:rPr>
              <a:t>de la </a:t>
            </a:r>
            <a:r>
              <a:rPr lang="fr-FR" sz="2800" b="1" dirty="0" smtClean="0">
                <a:solidFill>
                  <a:prstClr val="white"/>
                </a:solidFill>
                <a:effectLst>
                  <a:outerShdw blurRad="38100" dist="38100" dir="2700000" algn="tl">
                    <a:srgbClr val="000000">
                      <a:alpha val="43137"/>
                    </a:srgbClr>
                  </a:outerShdw>
                </a:effectLst>
                <a:latin typeface="Candara" pitchFamily="34" charset="0"/>
              </a:rPr>
              <a:t>présentation :</a:t>
            </a:r>
            <a:endParaRPr lang="fr-FR" sz="2800" b="1" dirty="0">
              <a:solidFill>
                <a:prstClr val="white"/>
              </a:solidFill>
              <a:effectLst>
                <a:outerShdw blurRad="38100" dist="38100" dir="2700000" algn="tl">
                  <a:srgbClr val="000000">
                    <a:alpha val="43137"/>
                  </a:srgbClr>
                </a:outerShdw>
              </a:effectLst>
              <a:latin typeface="Candara"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611560" y="332656"/>
            <a:ext cx="7704856"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marL="400050" indent="-400050"/>
            <a:r>
              <a:rPr lang="fr-FR" sz="3600" dirty="0" smtClean="0">
                <a:latin typeface="Candara" pitchFamily="34" charset="0"/>
              </a:rPr>
              <a:t>                           Introduction</a:t>
            </a:r>
          </a:p>
        </p:txBody>
      </p:sp>
      <p:sp>
        <p:nvSpPr>
          <p:cNvPr id="4" name="Rectangle à coins arrondis 3"/>
          <p:cNvSpPr/>
          <p:nvPr/>
        </p:nvSpPr>
        <p:spPr>
          <a:xfrm rot="20343895">
            <a:off x="491068" y="1764766"/>
            <a:ext cx="3888432" cy="1656184"/>
          </a:xfrm>
          <a:prstGeom prst="wedgeRoundRect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5" name="Rectangle à coins arrondis 4"/>
          <p:cNvSpPr/>
          <p:nvPr/>
        </p:nvSpPr>
        <p:spPr>
          <a:xfrm rot="2104281">
            <a:off x="3398678" y="2235548"/>
            <a:ext cx="3888432" cy="1656184"/>
          </a:xfrm>
          <a:prstGeom prst="wedgeRound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7" name="Rectangle à coins arrondis 6"/>
          <p:cNvSpPr/>
          <p:nvPr/>
        </p:nvSpPr>
        <p:spPr>
          <a:xfrm rot="636846">
            <a:off x="2098977" y="3844950"/>
            <a:ext cx="3888432" cy="1656184"/>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2800" dirty="0" smtClean="0">
                <a:latin typeface="Candara" pitchFamily="34" charset="0"/>
              </a:rPr>
              <a:t>Application Android</a:t>
            </a:r>
          </a:p>
        </p:txBody>
      </p:sp>
      <p:sp>
        <p:nvSpPr>
          <p:cNvPr id="8" name="ZoneTexte 7"/>
          <p:cNvSpPr txBox="1"/>
          <p:nvPr/>
        </p:nvSpPr>
        <p:spPr>
          <a:xfrm rot="20249866">
            <a:off x="732346" y="2228956"/>
            <a:ext cx="3240360" cy="523220"/>
          </a:xfrm>
          <a:prstGeom prst="rect">
            <a:avLst/>
          </a:prstGeom>
          <a:noFill/>
        </p:spPr>
        <p:txBody>
          <a:bodyPr wrap="square" rtlCol="0">
            <a:spAutoFit/>
          </a:bodyPr>
          <a:lstStyle/>
          <a:p>
            <a:r>
              <a:rPr lang="fr-FR" sz="2800" dirty="0" smtClean="0">
                <a:solidFill>
                  <a:schemeClr val="lt1"/>
                </a:solidFill>
                <a:latin typeface="Candara" pitchFamily="34" charset="0"/>
              </a:rPr>
              <a:t>Pour quoi Android ?</a:t>
            </a:r>
          </a:p>
        </p:txBody>
      </p:sp>
      <p:sp>
        <p:nvSpPr>
          <p:cNvPr id="9" name="ZoneTexte 8"/>
          <p:cNvSpPr txBox="1"/>
          <p:nvPr/>
        </p:nvSpPr>
        <p:spPr>
          <a:xfrm rot="2236407">
            <a:off x="3679442" y="2772605"/>
            <a:ext cx="3240360" cy="523220"/>
          </a:xfrm>
          <a:prstGeom prst="rect">
            <a:avLst/>
          </a:prstGeom>
          <a:noFill/>
        </p:spPr>
        <p:txBody>
          <a:bodyPr wrap="square" rtlCol="0">
            <a:spAutoFit/>
          </a:bodyPr>
          <a:lstStyle/>
          <a:p>
            <a:r>
              <a:rPr lang="fr-FR" sz="2800" dirty="0" smtClean="0">
                <a:solidFill>
                  <a:schemeClr val="lt1"/>
                </a:solidFill>
                <a:latin typeface="Candara" pitchFamily="34" charset="0"/>
              </a:rPr>
              <a:t>Etude des aspects</a:t>
            </a:r>
          </a:p>
        </p:txBody>
      </p:sp>
      <p:sp>
        <p:nvSpPr>
          <p:cNvPr id="6" name="Rectangle à coins arrondis 5"/>
          <p:cNvSpPr/>
          <p:nvPr/>
        </p:nvSpPr>
        <p:spPr>
          <a:xfrm>
            <a:off x="5148064" y="1268760"/>
            <a:ext cx="3816424" cy="1656184"/>
          </a:xfrm>
          <a:prstGeom prst="wedgeRoundRect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800" dirty="0" smtClean="0">
                <a:latin typeface="Candara" pitchFamily="34" charset="0"/>
              </a:rPr>
              <a:t>Développement sécurisé</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ZoneTexte 2"/>
          <p:cNvSpPr txBox="1"/>
          <p:nvPr/>
        </p:nvSpPr>
        <p:spPr>
          <a:xfrm>
            <a:off x="611560" y="332656"/>
            <a:ext cx="7704856" cy="120032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fr-FR" sz="3600" dirty="0" smtClean="0">
                <a:solidFill>
                  <a:prstClr val="white"/>
                </a:solidFill>
                <a:latin typeface="Candara" pitchFamily="34" charset="0"/>
              </a:rPr>
              <a:t>I</a:t>
            </a:r>
            <a:r>
              <a:rPr lang="fr-FR" sz="3600" dirty="0">
                <a:solidFill>
                  <a:prstClr val="white"/>
                </a:solidFill>
                <a:latin typeface="Candara" pitchFamily="34" charset="0"/>
              </a:rPr>
              <a:t>. </a:t>
            </a:r>
            <a:r>
              <a:rPr lang="fr-FR" sz="3600" dirty="0">
                <a:solidFill>
                  <a:prstClr val="white"/>
                </a:solidFill>
              </a:rPr>
              <a:t>Etude des aspects de sécurité du système d’exploitation Android :</a:t>
            </a:r>
            <a:endParaRPr lang="fr-FR" sz="3600" dirty="0">
              <a:solidFill>
                <a:prstClr val="white"/>
              </a:solidFill>
              <a:latin typeface="Candara" pitchFamily="34" charset="0"/>
            </a:endParaRPr>
          </a:p>
        </p:txBody>
      </p:sp>
      <p:sp>
        <p:nvSpPr>
          <p:cNvPr id="5" name="Rectangle 4"/>
          <p:cNvSpPr/>
          <p:nvPr/>
        </p:nvSpPr>
        <p:spPr>
          <a:xfrm>
            <a:off x="611560" y="1916832"/>
            <a:ext cx="6048672" cy="3257302"/>
          </a:xfrm>
          <a:prstGeom prst="rect">
            <a:avLst/>
          </a:prstGeom>
        </p:spPr>
        <p:txBody>
          <a:bodyPr wrap="square">
            <a:spAutoFit/>
          </a:bodyPr>
          <a:lstStyle/>
          <a:p>
            <a:pPr marL="342900" lvl="0" indent="-342900">
              <a:lnSpc>
                <a:spcPct val="115000"/>
              </a:lnSpc>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Architecture  d’Android</a:t>
            </a:r>
            <a:endParaRPr lang="fr-FR" sz="2800" b="1" spc="150" dirty="0" smtClean="0">
              <a:ln w="11430"/>
              <a:solidFill>
                <a:srgbClr val="F8F8F8"/>
              </a:solidFill>
              <a:effectLst>
                <a:outerShdw blurRad="38100" dist="38100" dir="2700000" algn="tl">
                  <a:srgbClr val="000000">
                    <a:alpha val="43137"/>
                  </a:srgbClr>
                </a:outerShdw>
              </a:effectLst>
              <a:ea typeface="Calibri"/>
              <a:cs typeface="Arial"/>
            </a:endParaRPr>
          </a:p>
          <a:p>
            <a:pPr marL="342900" lvl="0" indent="-342900">
              <a:lnSpc>
                <a:spcPct val="115000"/>
              </a:lnSpc>
              <a:spcAft>
                <a:spcPts val="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ROM et accès root </a:t>
            </a:r>
          </a:p>
          <a:p>
            <a:pPr marL="342900" lvl="0" indent="-342900">
              <a:lnSpc>
                <a:spcPct val="115000"/>
              </a:lnSpc>
              <a:spcAft>
                <a:spcPts val="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Modèle de sécurité</a:t>
            </a:r>
          </a:p>
          <a:p>
            <a:pPr marL="342900" lvl="0" indent="-342900">
              <a:lnSpc>
                <a:spcPct val="115000"/>
              </a:lnSpc>
              <a:spcAft>
                <a:spcPts val="100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Protection des données</a:t>
            </a:r>
          </a:p>
          <a:p>
            <a:pPr marL="342900" lvl="0" indent="-342900">
              <a:lnSpc>
                <a:spcPct val="115000"/>
              </a:lnSpc>
              <a:spcAft>
                <a:spcPts val="100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Android, IOS, Windows phone 7.</a:t>
            </a:r>
          </a:p>
          <a:p>
            <a:r>
              <a:rPr lang="fr-FR" sz="2800" b="1" spc="150" dirty="0" smtClean="0">
                <a:ln w="11430"/>
                <a:solidFill>
                  <a:srgbClr val="F8F8F8"/>
                </a:solidFill>
                <a:effectLst>
                  <a:outerShdw blurRad="38100" dist="38100" dir="2700000" algn="tl">
                    <a:srgbClr val="000000">
                      <a:alpha val="43137"/>
                    </a:srgbClr>
                  </a:outerShdw>
                </a:effectLst>
                <a:ea typeface="Calibri"/>
                <a:cs typeface="Aria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83568" y="0"/>
            <a:ext cx="7165304" cy="941796"/>
          </a:xfrm>
          <a:prstGeom prst="rect">
            <a:avLst/>
          </a:prstGeom>
        </p:spPr>
        <p:txBody>
          <a:bodyPr wrap="square">
            <a:spAutoFit/>
          </a:bodyPr>
          <a:lstStyle/>
          <a:p>
            <a:pPr marL="342900" lvl="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Architecture du système d’exploitation Android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3074" name="Picture 2"/>
          <p:cNvPicPr>
            <a:picLocks noChangeAspect="1" noChangeArrowheads="1"/>
          </p:cNvPicPr>
          <p:nvPr/>
        </p:nvPicPr>
        <p:blipFill>
          <a:blip r:embed="rId3" cstate="print"/>
          <a:srcRect/>
          <a:stretch>
            <a:fillRect/>
          </a:stretch>
        </p:blipFill>
        <p:spPr bwMode="auto">
          <a:xfrm>
            <a:off x="755577" y="548680"/>
            <a:ext cx="6840759" cy="4876800"/>
          </a:xfrm>
          <a:prstGeom prst="rect">
            <a:avLst/>
          </a:prstGeom>
          <a:noFill/>
          <a:ln w="9525">
            <a:noFill/>
            <a:miter lim="800000"/>
            <a:headEnd/>
            <a:tailEnd/>
          </a:ln>
        </p:spPr>
      </p:pic>
      <p:sp>
        <p:nvSpPr>
          <p:cNvPr id="4" name="Rectangle 3"/>
          <p:cNvSpPr/>
          <p:nvPr/>
        </p:nvSpPr>
        <p:spPr>
          <a:xfrm>
            <a:off x="2987824" y="5517232"/>
            <a:ext cx="2839432" cy="369332"/>
          </a:xfrm>
          <a:prstGeom prst="rect">
            <a:avLst/>
          </a:prstGeom>
        </p:spPr>
        <p:txBody>
          <a:bodyPr wrap="none">
            <a:spAutoFit/>
          </a:bodyPr>
          <a:lstStyle/>
          <a:p>
            <a:r>
              <a:rPr lang="en-US" u="sng" dirty="0" smtClean="0">
                <a:solidFill>
                  <a:schemeClr val="bg2">
                    <a:lumMod val="75000"/>
                  </a:schemeClr>
                </a:solidFill>
              </a:rPr>
              <a:t>Shema Architecture Android</a:t>
            </a:r>
            <a:endParaRPr lang="fr-FR" dirty="0">
              <a:solidFill>
                <a:schemeClr val="bg2">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27584" y="0"/>
            <a:ext cx="7128792" cy="1366528"/>
          </a:xfrm>
          <a:prstGeom prst="rect">
            <a:avLst/>
          </a:prstGeom>
        </p:spPr>
        <p:txBody>
          <a:bodyPr wrap="square">
            <a:spAutoFit/>
          </a:bodyPr>
          <a:lstStyle/>
          <a:p>
            <a:pPr marL="342900" lvl="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Architecture du système d’exploitation Android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Le noyau Linux :</a:t>
            </a:r>
          </a:p>
          <a:p>
            <a:pPr marL="342900" indent="-342900">
              <a:lnSpc>
                <a:spcPct val="115000"/>
              </a:lnSpc>
            </a:pP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1027" name="Picture 3"/>
          <p:cNvPicPr>
            <a:picLocks noChangeAspect="1" noChangeArrowheads="1"/>
          </p:cNvPicPr>
          <p:nvPr/>
        </p:nvPicPr>
        <p:blipFill>
          <a:blip r:embed="rId3" cstate="print"/>
          <a:srcRect/>
          <a:stretch>
            <a:fillRect/>
          </a:stretch>
        </p:blipFill>
        <p:spPr bwMode="auto">
          <a:xfrm>
            <a:off x="1043608" y="1052736"/>
            <a:ext cx="6848475" cy="11906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28" name="Rectangle 4"/>
          <p:cNvSpPr>
            <a:spLocks noChangeArrowheads="1"/>
          </p:cNvSpPr>
          <p:nvPr/>
        </p:nvSpPr>
        <p:spPr bwMode="auto">
          <a:xfrm>
            <a:off x="611560" y="2420888"/>
            <a:ext cx="770485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q"/>
              <a:tabLs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 cœur du système Android, c’est la base de ce dernier.</a:t>
            </a:r>
          </a:p>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q"/>
              <a:tabLs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Il permet de faire le pont entre le matériel et la pile logicielle.</a:t>
            </a: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Gère les services du système.</a:t>
            </a: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Linux est le cœur du système Android mais il n’est pas une distribution linux.</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503040" y="0"/>
            <a:ext cx="8640960" cy="835613"/>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Architecture du système d’exploitation Android - </a:t>
            </a:r>
            <a:r>
              <a:rPr lang="fr-FR" b="1" u="sng" spc="150" dirty="0" smtClean="0">
                <a:ln w="11430"/>
                <a:solidFill>
                  <a:srgbClr val="F8F8F8"/>
                </a:solidFill>
                <a:effectLst>
                  <a:outerShdw blurRad="25400" algn="tl" rotWithShape="0">
                    <a:srgbClr val="000000">
                      <a:alpha val="43000"/>
                    </a:srgbClr>
                  </a:outerShdw>
                </a:effectLst>
                <a:ea typeface="Calibri"/>
                <a:cs typeface="Arial"/>
              </a:rPr>
              <a:t>Les bibliothèques (librairies)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5" name="Image 4" descr="Les bibliothèques (Libraries)"/>
          <p:cNvPicPr/>
          <p:nvPr/>
        </p:nvPicPr>
        <p:blipFill>
          <a:blip r:embed="rId3" cstate="print"/>
          <a:srcRect/>
          <a:stretch>
            <a:fillRect/>
          </a:stretch>
        </p:blipFill>
        <p:spPr bwMode="auto">
          <a:xfrm>
            <a:off x="1475656" y="1052736"/>
            <a:ext cx="5688632" cy="15121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385" name="Rectangle 1"/>
          <p:cNvSpPr>
            <a:spLocks noChangeArrowheads="1"/>
          </p:cNvSpPr>
          <p:nvPr/>
        </p:nvSpPr>
        <p:spPr bwMode="auto">
          <a:xfrm>
            <a:off x="110758" y="2924944"/>
            <a:ext cx="903324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Bibliothèque système C. Implémentation de la bibliothèque standard C (libc), optimisée pour les systèmes Linux embarqués et dérivée de BSD.</a:t>
            </a:r>
          </a:p>
          <a:p>
            <a:pPr marL="0" marR="0" lvl="0" indent="0" algn="justLow" defTabSz="914400" rtl="0" eaLnBrk="0" fontAlgn="base" latinLnBrk="0" hangingPunct="0">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SQLite. L’un des meilleures Bases de données (rapide, légère et puissante).</a:t>
            </a:r>
          </a:p>
          <a:p>
            <a:pPr marL="0" marR="0" lvl="0" indent="0" algn="justLow" defTabSz="914400" rtl="0" eaLnBrk="0" fontAlgn="base" latinLnBrk="0" hangingPunct="0">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FreeType : gérant les bitmap et le rendu des polices</a:t>
            </a:r>
          </a:p>
          <a:p>
            <a:pPr marL="0" marR="0" lvl="0" indent="0" algn="justLow" defTabSz="914400" rtl="0" eaLnBrk="0" fontAlgn="base" latinLnBrk="0" hangingPunct="0">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SurfaceFlinger. Pour l’accès au sous-système d'affichage.</a:t>
            </a:r>
          </a:p>
          <a:p>
            <a:pPr marL="0" marR="0" lvl="0" indent="0" algn="justLow" defTabSz="914400" rtl="0" eaLnBrk="0" fontAlgn="base" latinLnBrk="0" hangingPunct="0">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LibWebCore. un moteur de navigateur web (tourne, à la fois le navigateur Android et une vue web intégrable).</a:t>
            </a:r>
          </a:p>
          <a:p>
            <a:pPr marL="0" marR="0" lvl="0" indent="0" algn="justLow" defTabSz="914400" rtl="0" eaLnBrk="0" fontAlgn="base" latinLnBrk="0" hangingPunct="0">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Skia. Moteur graphique 2D</a:t>
            </a:r>
          </a:p>
          <a:p>
            <a:pPr marL="0" marR="0" lvl="0" indent="0" algn="justLow" defTabSz="914400" rtl="0" eaLnBrk="0" fontAlgn="base" latinLnBrk="0" hangingPunct="0">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Bibliothèques multimédias (MPEG4, MP3, JPG …etc.)</a:t>
            </a:r>
          </a:p>
          <a:p>
            <a:pPr marL="0" marR="0" lvl="0" indent="0" algn="justLow" defTabSz="914400" rtl="0" eaLnBrk="0" fontAlgn="base" latinLnBrk="0" hangingPunct="0">
              <a:lnSpc>
                <a:spcPct val="100000"/>
              </a:lnSpc>
              <a:spcBef>
                <a:spcPct val="0"/>
              </a:spcBef>
              <a:spcAft>
                <a:spcPct val="0"/>
              </a:spcAft>
              <a:buClrTx/>
              <a:buSzTx/>
              <a:buFontTx/>
              <a:buChar char="•"/>
              <a:tabLst>
                <a:tab pos="323850" algn="l"/>
              </a:tabLst>
            </a:pPr>
            <a:r>
              <a:rPr lang="fr-FR" b="1" spc="150" dirty="0" smtClean="0">
                <a:ln w="11430"/>
                <a:solidFill>
                  <a:srgbClr val="F8F8F8"/>
                </a:solidFill>
                <a:effectLst>
                  <a:outerShdw blurRad="38100" dist="38100" dir="2700000" algn="tl">
                    <a:srgbClr val="000000">
                      <a:alpha val="43137"/>
                    </a:srgbClr>
                  </a:outerShdw>
                </a:effectLst>
                <a:ea typeface="Calibri"/>
                <a:cs typeface="Arial"/>
              </a:rPr>
              <a:t>OpenGL ES (3D)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503040" y="0"/>
            <a:ext cx="8640960" cy="835613"/>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Architecture du système d’exploitation Android - </a:t>
            </a:r>
            <a:r>
              <a:rPr lang="fr-FR" b="1" u="sng" spc="150" dirty="0" smtClean="0">
                <a:ln w="11430"/>
                <a:solidFill>
                  <a:srgbClr val="F8F8F8"/>
                </a:solidFill>
                <a:effectLst>
                  <a:outerShdw blurRad="25400" algn="tl" rotWithShape="0">
                    <a:srgbClr val="000000">
                      <a:alpha val="43000"/>
                    </a:srgbClr>
                  </a:outerShdw>
                </a:effectLst>
                <a:ea typeface="Calibri"/>
                <a:cs typeface="Arial"/>
              </a:rPr>
              <a:t>Le moteur d’exécution Android (Android Runtime)</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3073" name="Picture 1"/>
          <p:cNvPicPr>
            <a:picLocks noChangeAspect="1" noChangeArrowheads="1"/>
          </p:cNvPicPr>
          <p:nvPr/>
        </p:nvPicPr>
        <p:blipFill>
          <a:blip r:embed="rId3" cstate="print"/>
          <a:srcRect/>
          <a:stretch>
            <a:fillRect/>
          </a:stretch>
        </p:blipFill>
        <p:spPr bwMode="auto">
          <a:xfrm>
            <a:off x="2411760" y="1052736"/>
            <a:ext cx="4176464" cy="13144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Rectangle 5"/>
          <p:cNvSpPr/>
          <p:nvPr/>
        </p:nvSpPr>
        <p:spPr>
          <a:xfrm>
            <a:off x="179512" y="3068960"/>
            <a:ext cx="8964488" cy="1800493"/>
          </a:xfrm>
          <a:prstGeom prst="rect">
            <a:avLst/>
          </a:prstGeom>
        </p:spPr>
        <p:txBody>
          <a:bodyPr wrap="square">
            <a:spAutoFit/>
          </a:bodyPr>
          <a:lstStyle/>
          <a:p>
            <a:pPr>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Un moteur d'exécution, bibliothèque d'exécution ou runtime est un système logiciel qui permet l'exécution de programmes dans un langage de programmation donné, dans le cas du système Android on parle de Java.</a:t>
            </a:r>
          </a:p>
          <a:p>
            <a:endParaRPr lang="fr-FR" sz="2300" b="1" spc="150" dirty="0" smtClean="0">
              <a:ln w="11430"/>
              <a:solidFill>
                <a:srgbClr val="F8F8F8"/>
              </a:solidFill>
              <a:effectLst>
                <a:outerShdw blurRad="38100" dist="38100" dir="2700000" algn="tl">
                  <a:srgbClr val="000000">
                    <a:alpha val="43137"/>
                  </a:srgbClr>
                </a:outerShdw>
              </a:effectLst>
              <a:ea typeface="Calibri"/>
              <a:cs typeface="Aria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755576" y="4869160"/>
            <a:ext cx="6984776" cy="584775"/>
          </a:xfrm>
          <a:prstGeom prst="rect">
            <a:avLst/>
          </a:prstGeom>
        </p:spPr>
        <p:txBody>
          <a:bodyPr wrap="square">
            <a:spAutoFit/>
          </a:bodyPr>
          <a:lstStyle/>
          <a:p>
            <a:pPr algn="ctr"/>
            <a:r>
              <a:rPr lang="en-US" sz="1600" b="1" u="sng" spc="150" dirty="0" smtClean="0">
                <a:ln w="11430"/>
                <a:solidFill>
                  <a:schemeClr val="bg2">
                    <a:lumMod val="75000"/>
                  </a:schemeClr>
                </a:solidFill>
                <a:effectLst>
                  <a:outerShdw blurRad="25400" algn="tl" rotWithShape="0">
                    <a:srgbClr val="000000">
                      <a:alpha val="43000"/>
                    </a:srgbClr>
                  </a:outerShdw>
                </a:effectLst>
                <a:ea typeface="Calibri"/>
                <a:cs typeface="Arial"/>
              </a:rPr>
              <a:t>Schéma qui indique les étapes nécessaries à la compilation et à l’exécution d'un programme Android standard</a:t>
            </a:r>
            <a:r>
              <a:rPr lang="fr-FR" sz="1600" b="1" u="sng" spc="150" dirty="0" smtClean="0">
                <a:ln w="11430"/>
                <a:solidFill>
                  <a:schemeClr val="bg2">
                    <a:lumMod val="75000"/>
                  </a:schemeClr>
                </a:solidFill>
                <a:effectLst>
                  <a:outerShdw blurRad="25400" algn="tl" rotWithShape="0">
                    <a:srgbClr val="000000">
                      <a:alpha val="43000"/>
                    </a:srgbClr>
                  </a:outerShdw>
                </a:effectLst>
                <a:ea typeface="Calibri"/>
                <a:cs typeface="Arial"/>
              </a:rPr>
              <a:t>.</a:t>
            </a:r>
          </a:p>
        </p:txBody>
      </p:sp>
      <p:sp>
        <p:nvSpPr>
          <p:cNvPr id="5" name="Rectangle 4"/>
          <p:cNvSpPr/>
          <p:nvPr/>
        </p:nvSpPr>
        <p:spPr>
          <a:xfrm>
            <a:off x="503040" y="0"/>
            <a:ext cx="8640960" cy="835613"/>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Architecture du système d’exploitation Android - </a:t>
            </a:r>
            <a:r>
              <a:rPr lang="fr-FR" b="1" u="sng" spc="150" dirty="0" smtClean="0">
                <a:ln w="11430"/>
                <a:solidFill>
                  <a:srgbClr val="F8F8F8"/>
                </a:solidFill>
                <a:effectLst>
                  <a:outerShdw blurRad="25400" algn="tl" rotWithShape="0">
                    <a:srgbClr val="000000">
                      <a:alpha val="43000"/>
                    </a:srgbClr>
                  </a:outerShdw>
                </a:effectLst>
                <a:ea typeface="Calibri"/>
                <a:cs typeface="Arial"/>
              </a:rPr>
              <a:t>Le moteur d’exécution Android (Android Runtime)</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58369" name="Picture 1" descr="C:\Users\dardar\Desktop\Alert\a.jpg"/>
          <p:cNvPicPr>
            <a:picLocks noChangeAspect="1" noChangeArrowheads="1"/>
          </p:cNvPicPr>
          <p:nvPr/>
        </p:nvPicPr>
        <p:blipFill>
          <a:blip r:embed="rId3" cstate="print"/>
          <a:srcRect/>
          <a:stretch>
            <a:fillRect/>
          </a:stretch>
        </p:blipFill>
        <p:spPr bwMode="auto">
          <a:xfrm>
            <a:off x="251520" y="836712"/>
            <a:ext cx="8020050" cy="40481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503040" y="0"/>
            <a:ext cx="8640960" cy="835613"/>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Architecture du système d’exploitation Android - </a:t>
            </a:r>
            <a:r>
              <a:rPr lang="fr-FR" b="1" u="sng" spc="150" dirty="0" smtClean="0">
                <a:ln w="11430"/>
                <a:solidFill>
                  <a:srgbClr val="F8F8F8"/>
                </a:solidFill>
                <a:effectLst>
                  <a:outerShdw blurRad="25400" algn="tl" rotWithShape="0">
                    <a:srgbClr val="000000">
                      <a:alpha val="43000"/>
                    </a:srgbClr>
                  </a:outerShdw>
                </a:effectLst>
                <a:ea typeface="Calibri"/>
                <a:cs typeface="Arial"/>
              </a:rPr>
              <a:t>Application et Framework pour les applications</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4" name="Image 3"/>
          <p:cNvPicPr/>
          <p:nvPr/>
        </p:nvPicPr>
        <p:blipFill>
          <a:blip r:embed="rId3" cstate="print"/>
          <a:srcRect/>
          <a:stretch>
            <a:fillRect/>
          </a:stretch>
        </p:blipFill>
        <p:spPr bwMode="auto">
          <a:xfrm>
            <a:off x="899592" y="1556792"/>
            <a:ext cx="7632848" cy="27363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323528" y="1157263"/>
            <a:ext cx="849694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q"/>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La seule couche visible et accessible par l’utilisateur final.</a:t>
            </a: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Un ensemble de programmes de base que l’on peut trouver sur Android (SMS, calendrier, photos, web et autres).</a:t>
            </a: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Toutes ces applications sont développées à l’aide du langage de programmation Java.</a:t>
            </a: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le Framework du système Android permet aux développeurs, en leurs fournissant divers API, de créer des applications riches et innovantes.</a:t>
            </a:r>
          </a:p>
        </p:txBody>
      </p:sp>
      <p:sp>
        <p:nvSpPr>
          <p:cNvPr id="6" name="Rectangle 5"/>
          <p:cNvSpPr/>
          <p:nvPr/>
        </p:nvSpPr>
        <p:spPr>
          <a:xfrm>
            <a:off x="503040" y="0"/>
            <a:ext cx="8640960" cy="835613"/>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Architecture du système d’exploitation Android - </a:t>
            </a:r>
            <a:r>
              <a:rPr lang="fr-FR" b="1" u="sng" spc="150" dirty="0" smtClean="0">
                <a:ln w="11430"/>
                <a:solidFill>
                  <a:srgbClr val="F8F8F8"/>
                </a:solidFill>
                <a:effectLst>
                  <a:outerShdw blurRad="25400" algn="tl" rotWithShape="0">
                    <a:srgbClr val="000000">
                      <a:alpha val="43000"/>
                    </a:srgbClr>
                  </a:outerShdw>
                </a:effectLst>
                <a:ea typeface="Calibri"/>
                <a:cs typeface="Arial"/>
              </a:rPr>
              <a:t>Application et Framework pour les applications</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55576" y="260648"/>
            <a:ext cx="8136904" cy="492122"/>
          </a:xfrm>
          <a:prstGeom prst="rect">
            <a:avLst/>
          </a:prstGeom>
        </p:spPr>
        <p:txBody>
          <a:bodyPr wrap="square">
            <a:spAutoFit/>
          </a:bodyPr>
          <a:lstStyle/>
          <a:p>
            <a:pPr marL="342900" lvl="0" indent="-342900">
              <a:lnSpc>
                <a:spcPct val="115000"/>
              </a:lnSpc>
              <a:spcAft>
                <a:spcPts val="0"/>
              </a:spcAft>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ROM et accès root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4100" name="Picture 4"/>
          <p:cNvPicPr>
            <a:picLocks noChangeAspect="1" noChangeArrowheads="1"/>
          </p:cNvPicPr>
          <p:nvPr/>
        </p:nvPicPr>
        <p:blipFill>
          <a:blip r:embed="rId3" cstate="print"/>
          <a:srcRect/>
          <a:stretch>
            <a:fillRect/>
          </a:stretch>
        </p:blipFill>
        <p:spPr bwMode="auto">
          <a:xfrm>
            <a:off x="827584" y="836712"/>
            <a:ext cx="6667500" cy="451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55576" y="332656"/>
            <a:ext cx="8136904" cy="492122"/>
          </a:xfrm>
          <a:prstGeom prst="rect">
            <a:avLst/>
          </a:prstGeom>
        </p:spPr>
        <p:txBody>
          <a:bodyPr wrap="square">
            <a:spAutoFit/>
          </a:bodyPr>
          <a:lstStyle/>
          <a:p>
            <a:pPr marL="342900" indent="-342900">
              <a:lnSpc>
                <a:spcPct val="115000"/>
              </a:lnSpc>
            </a:pPr>
            <a:r>
              <a:rPr lang="fr-FR" sz="2400" b="1" u="sng" spc="150" dirty="0">
                <a:ln w="11430"/>
                <a:solidFill>
                  <a:srgbClr val="F8F8F8"/>
                </a:solidFill>
                <a:effectLst>
                  <a:outerShdw blurRad="25400" algn="tl" rotWithShape="0">
                    <a:srgbClr val="000000">
                      <a:alpha val="43000"/>
                    </a:srgbClr>
                  </a:outerShdw>
                </a:effectLst>
                <a:ea typeface="Calibri"/>
                <a:cs typeface="Arial"/>
              </a:rPr>
              <a:t>ROM et accès root  :</a:t>
            </a:r>
          </a:p>
        </p:txBody>
      </p:sp>
      <p:sp>
        <p:nvSpPr>
          <p:cNvPr id="3" name="ZoneTexte 2"/>
          <p:cNvSpPr txBox="1"/>
          <p:nvPr/>
        </p:nvSpPr>
        <p:spPr>
          <a:xfrm>
            <a:off x="755576" y="980728"/>
            <a:ext cx="7560840" cy="4985980"/>
          </a:xfrm>
          <a:prstGeom prst="rect">
            <a:avLst/>
          </a:prstGeom>
          <a:noFill/>
        </p:spPr>
        <p:txBody>
          <a:bodyPr wrap="square" rtlCol="0">
            <a:spAutoFit/>
          </a:bodyPr>
          <a:lstStyle/>
          <a:p>
            <a:pPr>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STOCK ROM </a:t>
            </a:r>
            <a:r>
              <a:rPr lang="fr-FR" sz="2000" b="1" spc="150" dirty="0">
                <a:ln w="11430"/>
                <a:solidFill>
                  <a:srgbClr val="F8F8F8"/>
                </a:solidFill>
                <a:effectLst>
                  <a:outerShdw blurRad="38100" dist="38100" dir="2700000" algn="tl">
                    <a:srgbClr val="000000">
                      <a:alpha val="43137"/>
                    </a:srgbClr>
                  </a:outerShdw>
                </a:effectLst>
                <a:ea typeface="Calibri"/>
                <a:cs typeface="Arial"/>
              </a:rPr>
              <a:t>: c’est la ROM standard (officielle), le matériel vient avec cette version pré-installé. </a:t>
            </a: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buFont typeface="Wingdings" pitchFamily="2" charset="2"/>
              <a:buChar char="q"/>
            </a:pPr>
            <a:endParaRPr lang="fr-FR" sz="2000" dirty="0"/>
          </a:p>
          <a:p>
            <a:pPr>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CUSTOM ROM </a:t>
            </a:r>
            <a:r>
              <a:rPr lang="fr-FR" sz="2000" b="1" spc="150" dirty="0">
                <a:ln w="11430"/>
                <a:solidFill>
                  <a:srgbClr val="F8F8F8"/>
                </a:solidFill>
                <a:effectLst>
                  <a:outerShdw blurRad="38100" dist="38100" dir="2700000" algn="tl">
                    <a:srgbClr val="000000">
                      <a:alpha val="43137"/>
                    </a:srgbClr>
                  </a:outerShdw>
                </a:effectLst>
                <a:ea typeface="Calibri"/>
                <a:cs typeface="Arial"/>
              </a:rPr>
              <a:t>: c’est la ROM non officielle personnalisée qu’on peut installer sur notre matériel, il existe trois sortes de cette ROM : </a:t>
            </a: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endParaRPr lang="fr-FR" sz="2000" b="1" spc="150" dirty="0">
              <a:ln w="11430"/>
              <a:solidFill>
                <a:srgbClr val="F8F8F8"/>
              </a:solidFill>
              <a:effectLst>
                <a:outerShdw blurRad="38100" dist="38100" dir="2700000" algn="tl">
                  <a:srgbClr val="000000">
                    <a:alpha val="43137"/>
                  </a:srgbClr>
                </a:outerShdw>
              </a:effectLst>
              <a:ea typeface="Calibri"/>
              <a:cs typeface="Arial"/>
            </a:endParaRPr>
          </a:p>
          <a:p>
            <a:pPr>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r>
              <a:rPr lang="fr-FR" sz="2000" b="1" spc="150" dirty="0">
                <a:ln w="11430"/>
                <a:solidFill>
                  <a:srgbClr val="F8F8F8"/>
                </a:solidFill>
                <a:effectLst>
                  <a:outerShdw blurRad="38100" dist="38100" dir="2700000" algn="tl">
                    <a:srgbClr val="000000">
                      <a:alpha val="43137"/>
                    </a:srgbClr>
                  </a:outerShdw>
                </a:effectLst>
                <a:ea typeface="Calibri"/>
                <a:cs typeface="Arial"/>
              </a:rPr>
              <a:t>Celles qui permettent de booster la vitesse et la stabilité du matériel (Smartphone, Tablette,…) </a:t>
            </a:r>
          </a:p>
          <a:p>
            <a:pPr>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r>
              <a:rPr lang="fr-FR" sz="2000" b="1" spc="150" dirty="0">
                <a:ln w="11430"/>
                <a:solidFill>
                  <a:srgbClr val="F8F8F8"/>
                </a:solidFill>
                <a:effectLst>
                  <a:outerShdw blurRad="38100" dist="38100" dir="2700000" algn="tl">
                    <a:srgbClr val="000000">
                      <a:alpha val="43137"/>
                    </a:srgbClr>
                  </a:outerShdw>
                </a:effectLst>
                <a:ea typeface="Calibri"/>
                <a:cs typeface="Arial"/>
              </a:rPr>
              <a:t>Celles qui permettent d'installer une version Android normalement non compatible avec un matériel </a:t>
            </a:r>
          </a:p>
          <a:p>
            <a:pPr>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Celles </a:t>
            </a:r>
            <a:r>
              <a:rPr lang="fr-FR" sz="2000" b="1" spc="150" dirty="0">
                <a:ln w="11430"/>
                <a:solidFill>
                  <a:srgbClr val="F8F8F8"/>
                </a:solidFill>
                <a:effectLst>
                  <a:outerShdw blurRad="38100" dist="38100" dir="2700000" algn="tl">
                    <a:srgbClr val="000000">
                      <a:alpha val="43137"/>
                    </a:srgbClr>
                  </a:outerShdw>
                </a:effectLst>
                <a:ea typeface="Calibri"/>
                <a:cs typeface="Arial"/>
              </a:rPr>
              <a:t>qui permettent de rajouter de nombreuses fonctionnalités. </a:t>
            </a:r>
          </a:p>
          <a:p>
            <a:pPr>
              <a:buFont typeface="Wingdings" pitchFamily="2" charset="2"/>
              <a:buChar char="q"/>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55576" y="332656"/>
            <a:ext cx="8136904" cy="492122"/>
          </a:xfrm>
          <a:prstGeom prst="rect">
            <a:avLst/>
          </a:prstGeom>
        </p:spPr>
        <p:txBody>
          <a:bodyPr wrap="square">
            <a:spAutoFit/>
          </a:bodyPr>
          <a:lstStyle/>
          <a:p>
            <a:pPr marL="342900" indent="-342900">
              <a:lnSpc>
                <a:spcPct val="115000"/>
              </a:lnSpc>
            </a:pPr>
            <a:r>
              <a:rPr lang="fr-FR" sz="2400" b="1" u="sng" spc="150" dirty="0">
                <a:ln w="11430"/>
                <a:solidFill>
                  <a:srgbClr val="F8F8F8"/>
                </a:solidFill>
                <a:effectLst>
                  <a:outerShdw blurRad="25400" algn="tl" rotWithShape="0">
                    <a:srgbClr val="000000">
                      <a:alpha val="43000"/>
                    </a:srgbClr>
                  </a:outerShdw>
                </a:effectLst>
                <a:ea typeface="Calibri"/>
                <a:cs typeface="Arial"/>
              </a:rPr>
              <a:t>ROM et accès root  :</a:t>
            </a:r>
          </a:p>
        </p:txBody>
      </p:sp>
      <p:sp>
        <p:nvSpPr>
          <p:cNvPr id="3" name="ZoneTexte 2"/>
          <p:cNvSpPr txBox="1"/>
          <p:nvPr/>
        </p:nvSpPr>
        <p:spPr>
          <a:xfrm>
            <a:off x="755576" y="1412776"/>
            <a:ext cx="7560840" cy="3139321"/>
          </a:xfrm>
          <a:prstGeom prst="rect">
            <a:avLst/>
          </a:prstGeom>
          <a:noFill/>
        </p:spPr>
        <p:txBody>
          <a:bodyPr wrap="square" rtlCol="0">
            <a:spAutoFit/>
          </a:bodyPr>
          <a:lstStyle/>
          <a:p>
            <a:r>
              <a:rPr lang="fr-FR" sz="2000" b="1" spc="150" dirty="0">
                <a:ln w="11430"/>
                <a:solidFill>
                  <a:srgbClr val="F8F8F8"/>
                </a:solidFill>
                <a:effectLst>
                  <a:outerShdw blurRad="38100" dist="38100" dir="2700000" algn="tl">
                    <a:srgbClr val="000000">
                      <a:alpha val="43137"/>
                    </a:srgbClr>
                  </a:outerShdw>
                </a:effectLst>
                <a:ea typeface="Calibri"/>
                <a:cs typeface="Arial"/>
              </a:rPr>
              <a:t>Rooting tout simplement c’est avoir les droits d’administrateur et c’est à l’aide d’un petit logiciel nommé « SU » qui nous rend super-utilisateur (Super-user). </a:t>
            </a:r>
          </a:p>
          <a:p>
            <a:endParaRPr lang="fr-FR" sz="2000" b="1" spc="150" dirty="0">
              <a:ln w="11430"/>
              <a:solidFill>
                <a:srgbClr val="F8F8F8"/>
              </a:solidFill>
              <a:effectLst>
                <a:outerShdw blurRad="38100" dist="38100" dir="2700000" algn="tl">
                  <a:srgbClr val="000000">
                    <a:alpha val="43137"/>
                  </a:srgbClr>
                </a:outerShdw>
              </a:effectLst>
              <a:ea typeface="Calibri"/>
              <a:cs typeface="Arial"/>
            </a:endParaRPr>
          </a:p>
          <a:p>
            <a:pPr>
              <a:buFont typeface="Wingdings" pitchFamily="2" charset="2"/>
              <a:buChar char="§"/>
            </a:pPr>
            <a:r>
              <a:rPr lang="fr-FR" sz="2000" b="1" spc="150" dirty="0">
                <a:ln w="11430"/>
                <a:solidFill>
                  <a:srgbClr val="F8F8F8"/>
                </a:solidFill>
                <a:effectLst>
                  <a:outerShdw blurRad="38100" dist="38100" dir="2700000" algn="tl">
                    <a:srgbClr val="000000">
                      <a:alpha val="43137"/>
                    </a:srgbClr>
                  </a:outerShdw>
                </a:effectLst>
                <a:ea typeface="Calibri"/>
                <a:cs typeface="Arial"/>
              </a:rPr>
              <a:t> Elargi les capacités du matériel Android. </a:t>
            </a:r>
          </a:p>
          <a:p>
            <a:pPr>
              <a:buFont typeface="Wingdings" pitchFamily="2" charset="2"/>
              <a:buChar char="§"/>
            </a:pPr>
            <a:r>
              <a:rPr lang="fr-FR" sz="2000" b="1" spc="150" dirty="0">
                <a:ln w="11430"/>
                <a:solidFill>
                  <a:srgbClr val="F8F8F8"/>
                </a:solidFill>
                <a:effectLst>
                  <a:outerShdw blurRad="38100" dist="38100" dir="2700000" algn="tl">
                    <a:srgbClr val="000000">
                      <a:alpha val="43137"/>
                    </a:srgbClr>
                  </a:outerShdw>
                </a:effectLst>
                <a:ea typeface="Calibri"/>
                <a:cs typeface="Arial"/>
              </a:rPr>
              <a:t> Permet d'installer n'importe quelle application.</a:t>
            </a:r>
          </a:p>
          <a:p>
            <a:pPr>
              <a:buFont typeface="Wingdings" pitchFamily="2" charset="2"/>
              <a:buChar char="§"/>
            </a:pPr>
            <a:r>
              <a:rPr lang="fr-FR" sz="2000" b="1" spc="150" dirty="0">
                <a:ln w="11430"/>
                <a:solidFill>
                  <a:srgbClr val="F8F8F8"/>
                </a:solidFill>
                <a:effectLst>
                  <a:outerShdw blurRad="38100" dist="38100" dir="2700000" algn="tl">
                    <a:srgbClr val="000000">
                      <a:alpha val="43137"/>
                    </a:srgbClr>
                  </a:outerShdw>
                </a:effectLst>
                <a:ea typeface="Calibri"/>
                <a:cs typeface="Arial"/>
              </a:rPr>
              <a:t> Exécuter toutes sortes de commandes normalement inaccessible aux utilisateurs</a:t>
            </a:r>
            <a:r>
              <a:rPr lang="fr-FR" b="1" spc="150" dirty="0">
                <a:ln w="11430"/>
                <a:solidFill>
                  <a:srgbClr val="F8F8F8"/>
                </a:solidFill>
                <a:effectLst>
                  <a:outerShdw blurRad="25400" algn="tl" rotWithShape="0">
                    <a:srgbClr val="000000">
                      <a:alpha val="43000"/>
                    </a:srgbClr>
                  </a:outerShdw>
                </a:effectLst>
                <a:ea typeface="Calibri"/>
                <a:cs typeface="Arial"/>
              </a:rPr>
              <a:t>.</a:t>
            </a:r>
          </a:p>
          <a:p>
            <a:endParaRPr lang="fr-FR" sz="2000" b="1" spc="150" dirty="0">
              <a:ln w="11430"/>
              <a:solidFill>
                <a:srgbClr val="F8F8F8"/>
              </a:solidFill>
              <a:effectLst>
                <a:outerShdw blurRad="38100" dist="38100" dir="2700000" algn="tl">
                  <a:srgbClr val="000000">
                    <a:alpha val="43137"/>
                  </a:srgbClr>
                </a:outerShdw>
              </a:effectLst>
              <a:ea typeface="Calibri"/>
              <a:cs typeface="Arial"/>
            </a:endParaRPr>
          </a:p>
          <a:p>
            <a:endParaRPr lang="fr-FR" dirty="0">
              <a:solidFill>
                <a:prstClr val="black"/>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83568" y="332656"/>
            <a:ext cx="8136904" cy="492122"/>
          </a:xfrm>
          <a:prstGeom prst="rect">
            <a:avLst/>
          </a:prstGeom>
        </p:spPr>
        <p:txBody>
          <a:bodyPr wrap="square">
            <a:spAutoFit/>
          </a:bodyPr>
          <a:lstStyle/>
          <a:p>
            <a:pPr marL="342900" indent="-342900">
              <a:lnSpc>
                <a:spcPct val="115000"/>
              </a:lnSpc>
            </a:pPr>
            <a:r>
              <a:rPr lang="fr-FR" sz="2400" b="1" u="sng" spc="150" dirty="0">
                <a:ln w="11430"/>
                <a:solidFill>
                  <a:srgbClr val="F8F8F8"/>
                </a:solidFill>
                <a:effectLst>
                  <a:outerShdw blurRad="25400" algn="tl" rotWithShape="0">
                    <a:srgbClr val="000000">
                      <a:alpha val="43000"/>
                    </a:srgbClr>
                  </a:outerShdw>
                </a:effectLst>
                <a:ea typeface="Calibri"/>
                <a:cs typeface="Arial"/>
              </a:rPr>
              <a:t>ROM et accès root  :</a:t>
            </a:r>
          </a:p>
        </p:txBody>
      </p:sp>
      <p:sp>
        <p:nvSpPr>
          <p:cNvPr id="3" name="ZoneTexte 2"/>
          <p:cNvSpPr txBox="1"/>
          <p:nvPr/>
        </p:nvSpPr>
        <p:spPr>
          <a:xfrm>
            <a:off x="683568" y="1628800"/>
            <a:ext cx="7704856" cy="2523768"/>
          </a:xfrm>
          <a:prstGeom prst="rect">
            <a:avLst/>
          </a:prstGeom>
          <a:noFill/>
        </p:spPr>
        <p:txBody>
          <a:bodyPr wrap="square" rtlCol="0">
            <a:spAutoFit/>
          </a:bodyPr>
          <a:lstStyle/>
          <a:p>
            <a:r>
              <a:rPr lang="fr-FR" sz="2000" b="1" spc="150" dirty="0">
                <a:ln w="11430"/>
                <a:solidFill>
                  <a:srgbClr val="F8F8F8"/>
                </a:solidFill>
                <a:effectLst>
                  <a:outerShdw blurRad="38100" dist="38100" dir="2700000" algn="tl">
                    <a:srgbClr val="000000">
                      <a:alpha val="43137"/>
                    </a:srgbClr>
                  </a:outerShdw>
                </a:effectLst>
                <a:ea typeface="Calibri"/>
                <a:cs typeface="Arial"/>
              </a:rPr>
              <a:t>Le root est une manipulation assez dangereuse qui comporte des risques. Presque dans tout les cas car lorsqu’on root notre Smartphone par exemple on perd notre garantie chez le fournisseur ou lorsqu’on installe une application il peut avoir le privilège de ce mode (root) et ainsi avoir la main sur des données personnelles ou fichiers du </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système.</a:t>
            </a:r>
            <a:endParaRPr lang="fr-FR" sz="2000" b="1" spc="150" dirty="0">
              <a:ln w="11430"/>
              <a:solidFill>
                <a:srgbClr val="F8F8F8"/>
              </a:solidFill>
              <a:effectLst>
                <a:outerShdw blurRad="38100" dist="38100" dir="2700000" algn="tl">
                  <a:srgbClr val="000000">
                    <a:alpha val="43137"/>
                  </a:srgbClr>
                </a:outerShdw>
              </a:effectLst>
              <a:ea typeface="Calibri"/>
              <a:cs typeface="Arial"/>
            </a:endParaRPr>
          </a:p>
          <a:p>
            <a:endParaRPr lang="fr-FR" sz="2000" b="1" spc="150" dirty="0">
              <a:ln w="11430"/>
              <a:solidFill>
                <a:srgbClr val="F8F8F8"/>
              </a:solidFill>
              <a:effectLst>
                <a:outerShdw blurRad="38100" dist="38100" dir="2700000" algn="tl">
                  <a:srgbClr val="000000">
                    <a:alpha val="43137"/>
                  </a:srgbClr>
                </a:outerShdw>
              </a:effectLst>
              <a:ea typeface="Calibri"/>
              <a:cs typeface="Arial"/>
            </a:endParaRPr>
          </a:p>
          <a:p>
            <a:endParaRPr lang="fr-FR" dirty="0">
              <a:solidFill>
                <a:prstClr val="black"/>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1560"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Modèle de sécurité :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59394" name="Picture 2"/>
          <p:cNvPicPr>
            <a:picLocks noChangeAspect="1" noChangeArrowheads="1"/>
          </p:cNvPicPr>
          <p:nvPr/>
        </p:nvPicPr>
        <p:blipFill>
          <a:blip r:embed="rId3" cstate="print"/>
          <a:srcRect/>
          <a:stretch>
            <a:fillRect/>
          </a:stretch>
        </p:blipFill>
        <p:spPr bwMode="auto">
          <a:xfrm>
            <a:off x="683568" y="1052736"/>
            <a:ext cx="7776864" cy="33123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1560"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Modèle </a:t>
            </a:r>
            <a:r>
              <a:rPr lang="fr-FR" sz="2400" b="1" u="sng" spc="150" dirty="0">
                <a:ln w="11430"/>
                <a:solidFill>
                  <a:srgbClr val="F8F8F8"/>
                </a:solidFill>
                <a:effectLst>
                  <a:outerShdw blurRad="25400" algn="tl" rotWithShape="0">
                    <a:srgbClr val="000000">
                      <a:alpha val="43000"/>
                    </a:srgbClr>
                  </a:outerShdw>
                </a:effectLst>
                <a:ea typeface="Calibri"/>
                <a:cs typeface="Arial"/>
              </a:rPr>
              <a:t>de sécurité </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Définition d’un modèle de sécurité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19458" name="Rectangle 2"/>
          <p:cNvSpPr>
            <a:spLocks noChangeArrowheads="1"/>
          </p:cNvSpPr>
          <p:nvPr/>
        </p:nvSpPr>
        <p:spPr bwMode="auto">
          <a:xfrm>
            <a:off x="539552" y="1556792"/>
            <a:ext cx="820891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q"/>
              <a:tabLs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r>
              <a:rPr lang="fr-FR" sz="2400" b="1" spc="150" dirty="0" smtClean="0">
                <a:ln w="11430"/>
                <a:solidFill>
                  <a:srgbClr val="F8F8F8"/>
                </a:solidFill>
                <a:effectLst>
                  <a:outerShdw blurRad="38100" dist="38100" dir="2700000" algn="tl">
                    <a:srgbClr val="000000">
                      <a:alpha val="43137"/>
                    </a:srgbClr>
                  </a:outerShdw>
                </a:effectLst>
                <a:ea typeface="Calibri"/>
                <a:cs typeface="Arial"/>
              </a:rPr>
              <a:t>Un modèle de sécurité peut être défini comme un formalisme permettant de représenter, de façon claire et non-ambiguë, la politique de sécurité.</a:t>
            </a:r>
          </a:p>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q"/>
              <a:tabLst/>
            </a:pP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On modélise :</a:t>
            </a:r>
          </a:p>
          <a:p>
            <a:pPr marL="0" marR="0" lvl="0" indent="0" algn="justLow" defTabSz="914400" rtl="0" eaLnBrk="0" fontAlgn="base" latinLnBrk="0" hangingPunct="0">
              <a:lnSpc>
                <a:spcPct val="100000"/>
              </a:lnSpc>
              <a:spcBef>
                <a:spcPct val="0"/>
              </a:spcBef>
              <a:spcAft>
                <a:spcPct val="0"/>
              </a:spcAft>
              <a:buClrTx/>
              <a:buSzTx/>
              <a:buFont typeface="Arial" pitchFamily="34" charset="0"/>
              <a:buChar char="•"/>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Pour mieux comprendre le système qu’on développe.</a:t>
            </a:r>
          </a:p>
          <a:p>
            <a:pPr marL="0" marR="0" lvl="0" indent="0" algn="justLow" defTabSz="914400" rtl="0" eaLnBrk="0" fontAlgn="base" latinLnBrk="0" hangingPunct="0">
              <a:lnSpc>
                <a:spcPct val="100000"/>
              </a:lnSpc>
              <a:spcBef>
                <a:spcPct val="0"/>
              </a:spcBef>
              <a:spcAft>
                <a:spcPct val="0"/>
              </a:spcAft>
              <a:buClrTx/>
              <a:buSzTx/>
              <a:buFont typeface="Arial" pitchFamily="34" charset="0"/>
              <a:buChar char="•"/>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Pour visualiser ses propriétés. </a:t>
            </a:r>
          </a:p>
          <a:p>
            <a:pPr marL="0" marR="0" lvl="0" indent="0" algn="justLow" defTabSz="914400" rtl="0" eaLnBrk="0" fontAlgn="base" latinLnBrk="0" hangingPunct="0">
              <a:lnSpc>
                <a:spcPct val="100000"/>
              </a:lnSpc>
              <a:spcBef>
                <a:spcPct val="0"/>
              </a:spcBef>
              <a:spcAft>
                <a:spcPct val="0"/>
              </a:spcAft>
              <a:buClrTx/>
              <a:buSzTx/>
              <a:buFont typeface="Arial" pitchFamily="34" charset="0"/>
              <a:buChar char="•"/>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Pour spécifier sa structure ou son comportement. </a:t>
            </a:r>
          </a:p>
          <a:p>
            <a:pPr marL="0" marR="0" lvl="0" indent="0" algn="justLow" defTabSz="914400" rtl="0" eaLnBrk="0" fontAlgn="base" latinLnBrk="0" hangingPunct="0">
              <a:lnSpc>
                <a:spcPct val="100000"/>
              </a:lnSpc>
              <a:spcBef>
                <a:spcPct val="0"/>
              </a:spcBef>
              <a:spcAft>
                <a:spcPct val="0"/>
              </a:spcAft>
              <a:buClrTx/>
              <a:buSzTx/>
              <a:buFont typeface="Arial" pitchFamily="34" charset="0"/>
              <a:buChar char="•"/>
              <a:tabLs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Pour documenter et guider sa construction, etc</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23528" y="1268760"/>
            <a:ext cx="8568952" cy="37240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Les modèles de sécurité peuvent être classés en deux grandes familles :</a:t>
            </a:r>
          </a:p>
          <a:p>
            <a:pPr algn="justLow" fontAlgn="base">
              <a:spcBef>
                <a:spcPct val="0"/>
              </a:spcBef>
              <a:spcAft>
                <a:spcPct val="0"/>
              </a:spcAft>
            </a:pP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Arial" pitchFamily="34" charset="0"/>
              <a:buChar char="•"/>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Des modèles généraux, qui sont plutôt des méthodes de description formelle, pouvant s’appliquer à toute sorte de politiques.</a:t>
            </a:r>
          </a:p>
          <a:p>
            <a:pPr algn="justLow" fontAlgn="base">
              <a:spcBef>
                <a:spcPct val="0"/>
              </a:spcBef>
              <a:spcAft>
                <a:spcPct val="0"/>
              </a:spcAft>
              <a:buFont typeface="Arial" pitchFamily="34" charset="0"/>
              <a:buChar char="•"/>
            </a:pP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Arial" pitchFamily="34" charset="0"/>
              <a:buChar char="•"/>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Des modèles spécifiques, développés pour représenter une politique d’autorisation particulière.</a:t>
            </a: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p>
        </p:txBody>
      </p:sp>
      <p:sp>
        <p:nvSpPr>
          <p:cNvPr id="4" name="Rectangle 3"/>
          <p:cNvSpPr/>
          <p:nvPr/>
        </p:nvSpPr>
        <p:spPr>
          <a:xfrm>
            <a:off x="611560"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Modèle </a:t>
            </a:r>
            <a:r>
              <a:rPr lang="fr-FR" sz="2400" b="1" u="sng" spc="150" dirty="0">
                <a:ln w="11430"/>
                <a:solidFill>
                  <a:srgbClr val="F8F8F8"/>
                </a:solidFill>
                <a:effectLst>
                  <a:outerShdw blurRad="25400" algn="tl" rotWithShape="0">
                    <a:srgbClr val="000000">
                      <a:alpha val="43000"/>
                    </a:srgbClr>
                  </a:outerShdw>
                </a:effectLst>
                <a:ea typeface="Calibri"/>
                <a:cs typeface="Arial"/>
              </a:rPr>
              <a:t>de sécurité </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Définition d’un modèle de sécurité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1560"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Modèle </a:t>
            </a:r>
            <a:r>
              <a:rPr lang="fr-FR" sz="2400" b="1" u="sng" spc="150" dirty="0">
                <a:ln w="11430"/>
                <a:solidFill>
                  <a:srgbClr val="F8F8F8"/>
                </a:solidFill>
                <a:effectLst>
                  <a:outerShdw blurRad="25400" algn="tl" rotWithShape="0">
                    <a:srgbClr val="000000">
                      <a:alpha val="43000"/>
                    </a:srgbClr>
                  </a:outerShdw>
                </a:effectLst>
                <a:ea typeface="Calibri"/>
                <a:cs typeface="Arial"/>
              </a:rPr>
              <a:t>de sécurité </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r>
              <a:rPr lang="fr-FR" b="1" u="sng" spc="150" dirty="0" smtClean="0">
                <a:ln w="11430"/>
                <a:solidFill>
                  <a:srgbClr val="F8F8F8"/>
                </a:solidFill>
                <a:effectLst>
                  <a:outerShdw blurRad="25400" algn="tl" rotWithShape="0">
                    <a:srgbClr val="000000">
                      <a:alpha val="43000"/>
                    </a:srgbClr>
                  </a:outerShdw>
                </a:effectLst>
                <a:ea typeface="Calibri"/>
                <a:cs typeface="Arial"/>
              </a:rPr>
              <a:t>Signature numérique</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132098" name="Rectangle 2"/>
          <p:cNvSpPr>
            <a:spLocks noChangeArrowheads="1"/>
          </p:cNvSpPr>
          <p:nvPr/>
        </p:nvSpPr>
        <p:spPr bwMode="auto">
          <a:xfrm>
            <a:off x="467544" y="1412776"/>
            <a:ext cx="72008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q"/>
              <a:tabLs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Quand le développeur veut publier une application sur Google Play, il doit payer pour acquérir un certificat et signé ainsi l’application pour qu’elle soit reconnue par Google. Cette pratique existe sur la plupart des systèmes (Symbian Signed, IOS de Apple,…).</a:t>
            </a:r>
          </a:p>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q"/>
              <a:tabLs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marL="0" marR="0" lvl="0" indent="0" algn="justLow" defTabSz="914400" rtl="0" eaLnBrk="0" fontAlgn="base" latinLnBrk="0" hangingPunct="0">
              <a:lnSpc>
                <a:spcPct val="100000"/>
              </a:lnSpc>
              <a:spcBef>
                <a:spcPct val="0"/>
              </a:spcBef>
              <a:spcAft>
                <a:spcPct val="0"/>
              </a:spcAft>
              <a:buClrTx/>
              <a:buSzTx/>
              <a:buFont typeface="Wingdings" pitchFamily="2" charset="2"/>
              <a:buChar char="q"/>
              <a:tabLs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Les applications modifiées par un virus ou par un pirate invalide automatiquement la signature numérique, cependant il existe des options sur le système Android qui permet d’installer ces applications non signées.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95536"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Modèle </a:t>
            </a:r>
            <a:r>
              <a:rPr lang="fr-FR" sz="2400" b="1" u="sng" spc="150" dirty="0">
                <a:ln w="11430"/>
                <a:solidFill>
                  <a:srgbClr val="F8F8F8"/>
                </a:solidFill>
                <a:effectLst>
                  <a:outerShdw blurRad="25400" algn="tl" rotWithShape="0">
                    <a:srgbClr val="000000">
                      <a:alpha val="43000"/>
                    </a:srgbClr>
                  </a:outerShdw>
                </a:effectLst>
                <a:ea typeface="Calibri"/>
                <a:cs typeface="Arial"/>
              </a:rPr>
              <a:t>de sécurité </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Isolation</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132098" name="Rectangle 2"/>
          <p:cNvSpPr>
            <a:spLocks noChangeArrowheads="1"/>
          </p:cNvSpPr>
          <p:nvPr/>
        </p:nvSpPr>
        <p:spPr bwMode="auto">
          <a:xfrm>
            <a:off x="323528" y="1268760"/>
            <a:ext cx="734481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q"/>
            </a:pPr>
            <a:r>
              <a:rPr lang="fr-FR" b="1" spc="150" dirty="0" smtClean="0">
                <a:ln w="11430"/>
                <a:solidFill>
                  <a:srgbClr val="F8F8F8"/>
                </a:solidFill>
                <a:effectLst>
                  <a:outerShdw blurRad="38100" dist="38100" dir="2700000" algn="tl">
                    <a:srgbClr val="000000">
                      <a:alpha val="43137"/>
                    </a:srgbClr>
                  </a:outerShdw>
                </a:effectLst>
                <a:ea typeface="Calibri"/>
                <a:cs typeface="Arial"/>
              </a:rPr>
              <a:t> Ce modèle de sécurité (Android) est basé sur le modèle de sécurité du système Linux, mais avec des modifications, qui consistent à l'isolation des applications.</a:t>
            </a:r>
          </a:p>
          <a:p>
            <a:pPr algn="justLow" fontAlgn="base">
              <a:spcBef>
                <a:spcPct val="0"/>
              </a:spcBef>
              <a:spcAft>
                <a:spcPct val="0"/>
              </a:spcAft>
              <a:buFont typeface="Wingdings" pitchFamily="2" charset="2"/>
              <a:buChar char="q"/>
            </a:pPr>
            <a:endParaRPr lang="fr-FR"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b="1" spc="150" dirty="0" smtClean="0">
                <a:ln w="11430"/>
                <a:solidFill>
                  <a:srgbClr val="F8F8F8"/>
                </a:solidFill>
                <a:effectLst>
                  <a:outerShdw blurRad="38100" dist="38100" dir="2700000" algn="tl">
                    <a:srgbClr val="000000">
                      <a:alpha val="43137"/>
                    </a:srgbClr>
                  </a:outerShdw>
                </a:effectLst>
                <a:ea typeface="Calibri"/>
                <a:cs typeface="Arial"/>
              </a:rPr>
              <a:t> A l'installation d'une application on lui attribut un compte Unix (uid).</a:t>
            </a:r>
          </a:p>
          <a:p>
            <a:pPr algn="justLow" fontAlgn="base">
              <a:spcBef>
                <a:spcPct val="0"/>
              </a:spcBef>
              <a:spcAft>
                <a:spcPct val="0"/>
              </a:spcAft>
              <a:buFont typeface="Wingdings" pitchFamily="2" charset="2"/>
              <a:buChar char="q"/>
            </a:pPr>
            <a:endParaRPr lang="fr-FR"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b="1" spc="150" dirty="0" smtClean="0">
                <a:ln w="11430"/>
                <a:solidFill>
                  <a:srgbClr val="F8F8F8"/>
                </a:solidFill>
                <a:effectLst>
                  <a:outerShdw blurRad="38100" dist="38100" dir="2700000" algn="tl">
                    <a:srgbClr val="000000">
                      <a:alpha val="43137"/>
                    </a:srgbClr>
                  </a:outerShdw>
                </a:effectLst>
                <a:ea typeface="Calibri"/>
                <a:cs typeface="Arial"/>
              </a:rPr>
              <a:t> Si des applications sont signées par le même certificat, elles peuvent alors partager le même utilisateur.</a:t>
            </a:r>
          </a:p>
          <a:p>
            <a:pPr algn="justLow" fontAlgn="base">
              <a:spcBef>
                <a:spcPct val="0"/>
              </a:spcBef>
              <a:spcAft>
                <a:spcPct val="0"/>
              </a:spcAft>
              <a:buFont typeface="Wingdings" pitchFamily="2" charset="2"/>
              <a:buChar char="q"/>
            </a:pPr>
            <a:endParaRPr lang="fr-FR"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b="1" spc="150" dirty="0" smtClean="0">
                <a:ln w="11430"/>
                <a:solidFill>
                  <a:srgbClr val="F8F8F8"/>
                </a:solidFill>
                <a:effectLst>
                  <a:outerShdw blurRad="38100" dist="38100" dir="2700000" algn="tl">
                    <a:srgbClr val="000000">
                      <a:alpha val="43137"/>
                    </a:srgbClr>
                  </a:outerShdw>
                </a:effectLst>
                <a:ea typeface="Calibri"/>
                <a:cs typeface="Arial"/>
              </a:rPr>
              <a:t> Lors de l'installation de l'application on lui attribut un répertoire privé, chemin par défaut : </a:t>
            </a:r>
            <a:r>
              <a:rPr lang="fr-FR" b="1" spc="150" dirty="0" smtClean="0">
                <a:ln w="11430"/>
                <a:solidFill>
                  <a:schemeClr val="accent2">
                    <a:lumMod val="50000"/>
                  </a:schemeClr>
                </a:solidFill>
                <a:effectLst>
                  <a:outerShdw blurRad="38100" dist="38100" dir="2700000" algn="tl">
                    <a:srgbClr val="000000">
                      <a:alpha val="43137"/>
                    </a:srgbClr>
                  </a:outerShdw>
                </a:effectLst>
                <a:ea typeface="Calibri"/>
                <a:cs typeface="Arial"/>
              </a:rPr>
              <a:t>/data/data/app_package_name</a:t>
            </a:r>
            <a:r>
              <a:rPr lang="fr-FR" b="1" spc="150" dirty="0" smtClean="0">
                <a:ln w="11430"/>
                <a:solidFill>
                  <a:srgbClr val="F8F8F8"/>
                </a:solidFill>
                <a:effectLst>
                  <a:outerShdw blurRad="38100" dist="38100" dir="2700000" algn="tl">
                    <a:srgbClr val="000000">
                      <a:alpha val="43137"/>
                    </a:srgbClr>
                  </a:outerShdw>
                </a:effectLst>
                <a:ea typeface="Calibri"/>
                <a:cs typeface="Arial"/>
              </a:rPr>
              <a:t>, ce répertoire ou seulement les fichiers de ce dernier, peuvent être partagés entre des applications différentes en modifiant les droits d'accès du système.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683568" y="1679610"/>
            <a:ext cx="756084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Les applications Android n'utilise pas directement le matériel (hardware) car elles n'ont pas l'accès aux périphériques (</a:t>
            </a:r>
            <a:r>
              <a:rPr lang="fr-FR" sz="2400" b="1" spc="150" dirty="0" smtClean="0">
                <a:ln w="11430"/>
                <a:solidFill>
                  <a:schemeClr val="accent2">
                    <a:lumMod val="50000"/>
                  </a:schemeClr>
                </a:solidFill>
                <a:effectLst>
                  <a:outerShdw blurRad="38100" dist="38100" dir="2700000" algn="tl">
                    <a:srgbClr val="000000">
                      <a:alpha val="43137"/>
                    </a:srgbClr>
                  </a:outerShdw>
                </a:effectLst>
                <a:ea typeface="Calibri"/>
                <a:cs typeface="Arial"/>
              </a:rPr>
              <a:t>/dev/*</a:t>
            </a: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ce n'est pas le même cas du système Linux, c’est pourquoi elles utilisent un processus le '</a:t>
            </a:r>
            <a:r>
              <a:rPr lang="fr-FR" sz="2400" b="1" spc="150" dirty="0" smtClean="0">
                <a:ln w="11430"/>
                <a:solidFill>
                  <a:schemeClr val="accent2">
                    <a:lumMod val="50000"/>
                  </a:schemeClr>
                </a:solidFill>
                <a:effectLst>
                  <a:outerShdw blurRad="38100" dist="38100" dir="2700000" algn="tl">
                    <a:srgbClr val="000000">
                      <a:alpha val="43137"/>
                    </a:srgbClr>
                  </a:outerShdw>
                </a:effectLst>
                <a:ea typeface="Calibri"/>
                <a:cs typeface="Arial"/>
              </a:rPr>
              <a:t>system_app</a:t>
            </a: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qui permet de contrôler les privilèges avant de passer à l'exécution</a:t>
            </a:r>
          </a:p>
          <a:p>
            <a:pPr algn="justLow" fontAlgn="base">
              <a:spcBef>
                <a:spcPct val="0"/>
              </a:spcBef>
              <a:spcAft>
                <a:spcPct val="0"/>
              </a:spcAft>
            </a:pP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4" name="Rectangle 3"/>
          <p:cNvSpPr/>
          <p:nvPr/>
        </p:nvSpPr>
        <p:spPr>
          <a:xfrm>
            <a:off x="395536"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Modèle </a:t>
            </a:r>
            <a:r>
              <a:rPr lang="fr-FR" sz="2400" b="1" u="sng" spc="150" dirty="0">
                <a:ln w="11430"/>
                <a:solidFill>
                  <a:srgbClr val="F8F8F8"/>
                </a:solidFill>
                <a:effectLst>
                  <a:outerShdw blurRad="25400" algn="tl" rotWithShape="0">
                    <a:srgbClr val="000000">
                      <a:alpha val="43000"/>
                    </a:srgbClr>
                  </a:outerShdw>
                </a:effectLst>
                <a:ea typeface="Calibri"/>
                <a:cs typeface="Arial"/>
              </a:rPr>
              <a:t>de sécurité </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Isolation</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95536" y="1268760"/>
            <a:ext cx="8568952" cy="30008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100" b="1" spc="150" dirty="0" smtClean="0">
                <a:ln w="11430"/>
                <a:solidFill>
                  <a:srgbClr val="F8F8F8"/>
                </a:solidFill>
                <a:effectLst>
                  <a:outerShdw blurRad="38100" dist="38100" dir="2700000" algn="tl">
                    <a:srgbClr val="000000">
                      <a:alpha val="43137"/>
                    </a:srgbClr>
                  </a:outerShdw>
                </a:effectLst>
                <a:ea typeface="Calibri"/>
                <a:cs typeface="Arial"/>
              </a:rPr>
              <a:t> La cryptographie ou chiffrement des données c’est un ensemble de techniques permettant de chiffrer des données, c'est-à-dire permettant de les rendre inintelligibles sans une action spécifique.</a:t>
            </a:r>
          </a:p>
          <a:p>
            <a:pPr algn="justLow" fontAlgn="base">
              <a:spcBef>
                <a:spcPct val="0"/>
              </a:spcBef>
              <a:spcAft>
                <a:spcPct val="0"/>
              </a:spcAft>
            </a:pPr>
            <a:endParaRPr lang="fr-FR" sz="21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100" b="1" spc="150" dirty="0" smtClean="0">
                <a:ln w="11430"/>
                <a:solidFill>
                  <a:srgbClr val="F8F8F8"/>
                </a:solidFill>
                <a:effectLst>
                  <a:outerShdw blurRad="38100" dist="38100" dir="2700000" algn="tl">
                    <a:srgbClr val="000000">
                      <a:alpha val="43137"/>
                    </a:srgbClr>
                  </a:outerShdw>
                </a:effectLst>
                <a:ea typeface="Calibri"/>
                <a:cs typeface="Arial"/>
              </a:rPr>
              <a:t>Le système Android comme tous les systèmes propose des API pour cela comme « javax.crypto », mais ils doivent être bien utilisées si non l’utilisation de ces derniers n’aura pas d’effet</a:t>
            </a:r>
            <a:r>
              <a:rPr lang="fr-FR" sz="2200" b="1" spc="150" dirty="0" smtClean="0">
                <a:ln w="11430"/>
                <a:solidFill>
                  <a:srgbClr val="F8F8F8"/>
                </a:solidFill>
                <a:effectLst>
                  <a:outerShdw blurRad="38100" dist="38100" dir="2700000" algn="tl">
                    <a:srgbClr val="000000">
                      <a:alpha val="43137"/>
                    </a:srgbClr>
                  </a:outerShdw>
                </a:effectLst>
                <a:ea typeface="Calibri"/>
                <a:cs typeface="Arial"/>
              </a:rPr>
              <a:t>.</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539552" y="188640"/>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Protection des données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Cryptage (chiffrement)</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23528" y="908720"/>
            <a:ext cx="8568952"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Dans le système Android il se peut que notre application soit installée dans une mémoire externe comme une carte SD, dans ce cas :</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Ø"/>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Lors de son installation on génère un fichier chiffré avec l’application plus ses données. </a:t>
            </a:r>
          </a:p>
          <a:p>
            <a:pPr algn="justLow" fontAlgn="base">
              <a:spcBef>
                <a:spcPct val="0"/>
              </a:spcBef>
              <a:spcAft>
                <a:spcPct val="0"/>
              </a:spcAft>
              <a:buFont typeface="Wingdings" pitchFamily="2" charset="2"/>
              <a:buChar char="Ø"/>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Ø"/>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Lorsque le système veut accéder à l’application il doit monter un disque virtuel par application afin de déchiffrer ses données.</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5" name="Rectangle 4"/>
          <p:cNvSpPr/>
          <p:nvPr/>
        </p:nvSpPr>
        <p:spPr>
          <a:xfrm>
            <a:off x="395536" y="4077072"/>
            <a:ext cx="8352928" cy="830997"/>
          </a:xfrm>
          <a:prstGeom prst="rect">
            <a:avLst/>
          </a:prstGeom>
        </p:spPr>
        <p:txBody>
          <a:bodyPr wrap="square">
            <a:spAutoFit/>
          </a:bodyPr>
          <a:lstStyle/>
          <a:p>
            <a:r>
              <a:rPr lang="fr-FR" sz="2400" b="1" spc="150" dirty="0" smtClean="0">
                <a:ln w="11430"/>
                <a:solidFill>
                  <a:schemeClr val="accent2">
                    <a:lumMod val="75000"/>
                  </a:schemeClr>
                </a:solidFill>
                <a:effectLst>
                  <a:outerShdw blurRad="38100" dist="38100" dir="2700000" algn="tl">
                    <a:srgbClr val="000000">
                      <a:alpha val="43137"/>
                    </a:srgbClr>
                  </a:outerShdw>
                </a:effectLst>
                <a:ea typeface="Calibri"/>
                <a:cs typeface="Arial"/>
              </a:rPr>
              <a:t>Malgré ce système de protection il est possible de le surpasser et déchiffrer ainsi les données.</a:t>
            </a:r>
          </a:p>
        </p:txBody>
      </p:sp>
      <p:sp>
        <p:nvSpPr>
          <p:cNvPr id="6" name="Rectangle 5"/>
          <p:cNvSpPr/>
          <p:nvPr/>
        </p:nvSpPr>
        <p:spPr>
          <a:xfrm>
            <a:off x="539552" y="188640"/>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Protection des données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Cryptage (chiffrement)</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1052736"/>
            <a:ext cx="856895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Afin de protéger les applications qui utilisent des communications réseaux sous le système Android, des API sont conçues. Ces API exploitent les technologies TLS et SSL. L’utilisation de ces derniers permet :</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L'authentification mutuelle du serveur et du client.</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 chiffrement et la vérification de l'intégrité des connexions.</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Pour les entreprises et afin de protéger leur applications, ils utilisent des connexions VPN (réseau privé virtuel) qui repose sur un protocole, appelé protocole de tunnelisation (tunneling) :</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Un protocole permettant aux données passant d'une extrémité du VPN à l'autre.</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D'être sécurisées par des algorithmes de cryptographie. </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539552" y="188640"/>
            <a:ext cx="7704856" cy="517065"/>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Protection des données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Sécurité des communications</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142844" y="500042"/>
          <a:ext cx="8858279" cy="5929902"/>
        </p:xfrm>
        <a:graphic>
          <a:graphicData uri="http://schemas.openxmlformats.org/drawingml/2006/table">
            <a:tbl>
              <a:tblPr/>
              <a:tblGrid>
                <a:gridCol w="2952439"/>
                <a:gridCol w="2952439"/>
                <a:gridCol w="2953401"/>
              </a:tblGrid>
              <a:tr h="335233">
                <a:tc>
                  <a:txBody>
                    <a:bodyPr/>
                    <a:lstStyle/>
                    <a:p>
                      <a:pPr algn="ctr">
                        <a:lnSpc>
                          <a:spcPct val="115000"/>
                        </a:lnSpc>
                        <a:spcAft>
                          <a:spcPts val="0"/>
                        </a:spcAft>
                      </a:pPr>
                      <a:r>
                        <a:rPr lang="fr-FR" sz="900" b="1" dirty="0">
                          <a:solidFill>
                            <a:schemeClr val="bg1"/>
                          </a:solidFill>
                          <a:effectLst>
                            <a:outerShdw blurRad="38100" dist="38100" dir="2700000" algn="tl">
                              <a:srgbClr val="000000">
                                <a:alpha val="43137"/>
                              </a:srgbClr>
                            </a:outerShdw>
                          </a:effectLst>
                          <a:latin typeface="Eras Light ITC" pitchFamily="34" charset="0"/>
                          <a:ea typeface="Calibri"/>
                          <a:cs typeface="Arial"/>
                        </a:rPr>
                        <a:t> </a:t>
                      </a:r>
                      <a:r>
                        <a:rPr lang="fr-FR" sz="16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Android</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IOS ‘Apple’</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Windows mobile 7</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6588">
                <a:tc>
                  <a:txBody>
                    <a:bodyPr/>
                    <a:lstStyle/>
                    <a:p>
                      <a:pPr algn="l">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A l'installation d'une application on lui attribut un compte Unix (UID).</a:t>
                      </a:r>
                    </a:p>
                    <a:p>
                      <a:pPr algn="l">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Si des applications sont signées par le même certificat, elles peuvent alors partager le même utilisateur.</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Tourne sous un seul utilisateur « mobile ». </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Utilise des chambres. (Trusted Computing Base : tous les privilèges...)</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9971">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Pour chaque application il existe un répertoire privé. </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Pour chaque application il existe un répertoire privé. </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Pour chaque application il existe un répertoire privé. </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3265">
                <a:tc>
                  <a:txBody>
                    <a:bodyPr/>
                    <a:lstStyle/>
                    <a:p>
                      <a:pPr>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Ce répertoire ou seulement les fichiers de ce dernier, peuvent être partagés entre des applications différentes en modifiant les droits d'accès du système.</a:t>
                      </a:r>
                    </a:p>
                    <a:p>
                      <a:pPr>
                        <a:lnSpc>
                          <a:spcPct val="115000"/>
                        </a:lnSpc>
                        <a:spcAft>
                          <a:spcPts val="0"/>
                        </a:spcAft>
                      </a:pPr>
                      <a:endPar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endParaRP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Les communications entre applications se font à travers une copie des fichiers d'une application à une autre.</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Windows Phone ne permet pas le partage des fichiers d'une application</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9602">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Le système Android comme tous les systèmes propose des API pour cela</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Pour le chiffrement, un composant électronique est inclus dans les terminaux.</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Aft>
                          <a:spcPts val="0"/>
                        </a:spcAft>
                      </a:pPr>
                      <a:r>
                        <a:rPr lang="fr-FR" sz="1400" b="1" u="none" kern="1200" spc="150" dirty="0" smtClean="0">
                          <a:ln w="11430"/>
                          <a:solidFill>
                            <a:schemeClr val="bg1"/>
                          </a:solidFill>
                          <a:effectLst>
                            <a:outerShdw blurRad="38100" dist="38100" dir="2700000" algn="tl">
                              <a:srgbClr val="000000">
                                <a:alpha val="43137"/>
                              </a:srgbClr>
                            </a:outerShdw>
                          </a:effectLst>
                          <a:latin typeface="Eras Light ITC" pitchFamily="34" charset="0"/>
                          <a:ea typeface="Calibri"/>
                          <a:cs typeface="Arial"/>
                        </a:rPr>
                        <a:t>Pour le chiffrement, on a accès à toute une couche de sécurité qui est très simple à utiliser et qui inclut les algorithmes les plus classiques.</a:t>
                      </a:r>
                    </a:p>
                  </a:txBody>
                  <a:tcPr marL="55604" marR="556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0" y="0"/>
            <a:ext cx="9144000" cy="375487"/>
          </a:xfrm>
          <a:prstGeom prst="rect">
            <a:avLst/>
          </a:prstGeom>
        </p:spPr>
        <p:txBody>
          <a:bodyPr wrap="square">
            <a:spAutoFit/>
          </a:bodyPr>
          <a:lstStyle/>
          <a:p>
            <a:pPr marL="342900" lvl="0" indent="-342900" algn="ctr">
              <a:lnSpc>
                <a:spcPct val="115000"/>
              </a:lnSpc>
              <a:spcAft>
                <a:spcPts val="1000"/>
              </a:spcAft>
            </a:pPr>
            <a:r>
              <a:rPr lang="fr-FR" sz="1600" b="1" u="sng" spc="150" dirty="0" smtClean="0">
                <a:ln w="11430"/>
                <a:solidFill>
                  <a:srgbClr val="F8F8F8"/>
                </a:solidFill>
                <a:effectLst>
                  <a:outerShdw blurRad="25400" algn="tl" rotWithShape="0">
                    <a:srgbClr val="000000">
                      <a:alpha val="43000"/>
                    </a:srgbClr>
                  </a:outerShdw>
                </a:effectLst>
                <a:ea typeface="Calibri"/>
                <a:cs typeface="Arial"/>
              </a:rPr>
              <a:t>Android, IOS, Windows phone 7.</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ZoneTexte 2"/>
          <p:cNvSpPr txBox="1"/>
          <p:nvPr/>
        </p:nvSpPr>
        <p:spPr>
          <a:xfrm>
            <a:off x="611560" y="332656"/>
            <a:ext cx="7704856" cy="120032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fr-FR" sz="3600" dirty="0" smtClean="0">
                <a:solidFill>
                  <a:prstClr val="white"/>
                </a:solidFill>
                <a:latin typeface="Candara" pitchFamily="34" charset="0"/>
              </a:rPr>
              <a:t>II. </a:t>
            </a:r>
            <a:r>
              <a:rPr lang="fr-FR" sz="3600" dirty="0">
                <a:solidFill>
                  <a:prstClr val="white"/>
                </a:solidFill>
              </a:rPr>
              <a:t>Principes de développement sécurisé des applications Android</a:t>
            </a:r>
            <a:endParaRPr lang="fr-FR" sz="3600" dirty="0">
              <a:solidFill>
                <a:prstClr val="white"/>
              </a:solidFill>
              <a:latin typeface="Candara" pitchFamily="34" charset="0"/>
            </a:endParaRPr>
          </a:p>
        </p:txBody>
      </p:sp>
      <p:sp>
        <p:nvSpPr>
          <p:cNvPr id="5" name="Rectangle 4"/>
          <p:cNvSpPr/>
          <p:nvPr/>
        </p:nvSpPr>
        <p:spPr>
          <a:xfrm>
            <a:off x="611560" y="1844824"/>
            <a:ext cx="8856984" cy="3642023"/>
          </a:xfrm>
          <a:prstGeom prst="rect">
            <a:avLst/>
          </a:prstGeom>
        </p:spPr>
        <p:txBody>
          <a:bodyPr wrap="square">
            <a:spAutoFit/>
          </a:bodyPr>
          <a:lstStyle/>
          <a:p>
            <a:pPr marL="342900" lvl="0" indent="-342900">
              <a:lnSpc>
                <a:spcPct val="115000"/>
              </a:lnSpc>
              <a:spcAft>
                <a:spcPts val="100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Validation </a:t>
            </a:r>
            <a:r>
              <a:rPr lang="fr-FR" sz="2800" b="1" spc="150" dirty="0" smtClean="0">
                <a:ln w="11430"/>
                <a:solidFill>
                  <a:srgbClr val="F8F8F8"/>
                </a:solidFill>
                <a:effectLst>
                  <a:outerShdw blurRad="38100" dist="38100" dir="2700000" algn="tl">
                    <a:srgbClr val="000000">
                      <a:alpha val="43137"/>
                    </a:srgbClr>
                  </a:outerShdw>
                </a:effectLst>
                <a:ea typeface="Calibri"/>
                <a:cs typeface="Arial"/>
              </a:rPr>
              <a:t>des entrées </a:t>
            </a:r>
          </a:p>
          <a:p>
            <a:pPr marL="342900" lvl="0" indent="-342900">
              <a:lnSpc>
                <a:spcPct val="115000"/>
              </a:lnSpc>
              <a:spcAft>
                <a:spcPts val="100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Les situations de concurrence (</a:t>
            </a:r>
            <a:r>
              <a:rPr lang="fr-FR" sz="2800" b="1" spc="150" dirty="0" smtClean="0">
                <a:ln w="11430"/>
                <a:solidFill>
                  <a:srgbClr val="F8F8F8"/>
                </a:solidFill>
                <a:effectLst>
                  <a:outerShdw blurRad="38100" dist="38100" dir="2700000" algn="tl">
                    <a:srgbClr val="000000">
                      <a:alpha val="43137"/>
                    </a:srgbClr>
                  </a:outerShdw>
                </a:effectLst>
                <a:ea typeface="Calibri"/>
                <a:cs typeface="Arial"/>
              </a:rPr>
              <a:t>race condition</a:t>
            </a:r>
            <a:r>
              <a:rPr lang="fr-FR" sz="2800" b="1" spc="150" dirty="0" smtClean="0">
                <a:ln w="11430"/>
                <a:solidFill>
                  <a:srgbClr val="F8F8F8"/>
                </a:solidFill>
                <a:effectLst>
                  <a:outerShdw blurRad="38100" dist="38100" dir="2700000" algn="tl">
                    <a:srgbClr val="000000">
                      <a:alpha val="43137"/>
                    </a:srgbClr>
                  </a:outerShdw>
                </a:effectLst>
                <a:ea typeface="Calibri"/>
                <a:cs typeface="Arial"/>
              </a:rPr>
              <a:t>) </a:t>
            </a:r>
          </a:p>
          <a:p>
            <a:pPr marL="342900" lvl="0" indent="-342900">
              <a:lnSpc>
                <a:spcPct val="115000"/>
              </a:lnSpc>
              <a:spcAft>
                <a:spcPts val="100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Les fichiers </a:t>
            </a:r>
          </a:p>
          <a:p>
            <a:pPr marL="342900" lvl="0" indent="-342900">
              <a:lnSpc>
                <a:spcPct val="115000"/>
              </a:lnSpc>
              <a:spcAft>
                <a:spcPts val="100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Les Permissions</a:t>
            </a:r>
          </a:p>
          <a:p>
            <a:pPr marL="342900" lvl="0" indent="-342900">
              <a:lnSpc>
                <a:spcPct val="115000"/>
              </a:lnSpc>
              <a:spcAft>
                <a:spcPts val="1000"/>
              </a:spcAft>
              <a:buFont typeface="+mj-lt"/>
              <a:buAutoNum type="arabicPeriod"/>
            </a:pPr>
            <a:r>
              <a:rPr lang="fr-FR" sz="2800" b="1" spc="150" dirty="0" smtClean="0">
                <a:ln w="11430"/>
                <a:solidFill>
                  <a:srgbClr val="F8F8F8"/>
                </a:solidFill>
                <a:effectLst>
                  <a:outerShdw blurRad="38100" dist="38100" dir="2700000" algn="tl">
                    <a:srgbClr val="000000">
                      <a:alpha val="43137"/>
                    </a:srgbClr>
                  </a:outerShdw>
                </a:effectLst>
                <a:ea typeface="Calibri"/>
                <a:cs typeface="Arial"/>
              </a:rPr>
              <a:t>Protection contre les </a:t>
            </a:r>
            <a:r>
              <a:rPr lang="fr-FR" sz="2800" b="1" spc="150" dirty="0" smtClean="0">
                <a:ln w="11430"/>
                <a:solidFill>
                  <a:srgbClr val="F8F8F8"/>
                </a:solidFill>
                <a:effectLst>
                  <a:outerShdw blurRad="38100" dist="38100" dir="2700000" algn="tl">
                    <a:srgbClr val="000000">
                      <a:alpha val="43137"/>
                    </a:srgbClr>
                  </a:outerShdw>
                </a:effectLst>
                <a:ea typeface="Calibri"/>
                <a:cs typeface="Arial"/>
              </a:rPr>
              <a:t>attaques</a:t>
            </a:r>
            <a:endParaRPr lang="fr-FR" sz="2800" b="1" spc="150" dirty="0" smtClean="0">
              <a:ln w="11430"/>
              <a:solidFill>
                <a:srgbClr val="F8F8F8"/>
              </a:solidFill>
              <a:effectLst>
                <a:outerShdw blurRad="38100" dist="38100" dir="2700000" algn="tl">
                  <a:srgbClr val="000000">
                    <a:alpha val="43137"/>
                  </a:srgbClr>
                </a:outerShdw>
              </a:effectLst>
              <a:ea typeface="Calibri"/>
              <a:cs typeface="Arial"/>
            </a:endParaRPr>
          </a:p>
          <a:p>
            <a:r>
              <a:rPr lang="fr-FR" sz="2800" b="1" spc="150" dirty="0" smtClean="0">
                <a:ln w="11430"/>
                <a:solidFill>
                  <a:srgbClr val="F8F8F8"/>
                </a:solidFill>
                <a:effectLst>
                  <a:outerShdw blurRad="38100" dist="38100" dir="2700000" algn="tl">
                    <a:srgbClr val="000000">
                      <a:alpha val="43137"/>
                    </a:srgbClr>
                  </a:outerShdw>
                </a:effectLst>
                <a:ea typeface="Calibri"/>
                <a:cs typeface="Arial"/>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908720"/>
            <a:ext cx="856895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Les données venant vers une application soit directement entrées par l’utilisateur ou indirectement via une autre application ou par réseau ne sont pas tout le temps des données fiables</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Ce problème (validation des entrées) existe aussi sous Android et peut causer plusieurs attaques, les plus connues sont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Débordement de tampon (Buffer Overflow en anglais).</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SQL injection.</a:t>
            </a:r>
          </a:p>
          <a:p>
            <a:pPr algn="justLow" fontAlgn="base">
              <a:spcBef>
                <a:spcPct val="0"/>
              </a:spcBef>
              <a:spcAft>
                <a:spcPct val="0"/>
              </a:spcAft>
              <a:buFont typeface="Wingdings" pitchFamily="2" charset="2"/>
              <a:buChar char="q"/>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Ingénierie sociale (social engineering en anglais).</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467544" y="260648"/>
            <a:ext cx="7704856" cy="492122"/>
          </a:xfrm>
          <a:prstGeom prst="rect">
            <a:avLst/>
          </a:prstGeom>
        </p:spPr>
        <p:txBody>
          <a:bodyPr wrap="square">
            <a:spAutoFit/>
          </a:bodyPr>
          <a:lstStyle/>
          <a:p>
            <a:pPr marL="342900" lvl="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Validation des entrées :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1467073"/>
            <a:ext cx="8568952"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Le principe général :</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Un processus désire accéder de manière exclusive à une ressource du système. Il s'assure qu'elle ne soit déjà utilisée par un autre processus puis se l'approprie et l'emploie à sa guise.</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Le problème :</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Survient lorsqu'un autre processus profite du laps de temps s'écoulant entre </a:t>
            </a:r>
            <a:r>
              <a:rPr lang="fr-FR" sz="2200" b="1" spc="150" dirty="0" smtClean="0">
                <a:ln w="11430"/>
                <a:solidFill>
                  <a:schemeClr val="accent6">
                    <a:lumMod val="75000"/>
                  </a:schemeClr>
                </a:solidFill>
                <a:effectLst>
                  <a:outerShdw blurRad="38100" dist="38100" dir="2700000" algn="tl">
                    <a:srgbClr val="000000">
                      <a:alpha val="43137"/>
                    </a:srgbClr>
                  </a:outerShdw>
                </a:effectLst>
                <a:ea typeface="Calibri"/>
                <a:cs typeface="Arial"/>
              </a:rPr>
              <a:t>la vérification </a:t>
            </a:r>
            <a:r>
              <a:rPr lang="fr-FR" sz="2200" b="1" spc="150" dirty="0" smtClean="0">
                <a:ln w="11430"/>
                <a:solidFill>
                  <a:srgbClr val="F8F8F8"/>
                </a:solidFill>
                <a:effectLst>
                  <a:outerShdw blurRad="38100" dist="38100" dir="2700000" algn="tl">
                    <a:srgbClr val="000000">
                      <a:alpha val="43137"/>
                    </a:srgbClr>
                  </a:outerShdw>
                </a:effectLst>
                <a:ea typeface="Calibri"/>
                <a:cs typeface="Arial"/>
              </a:rPr>
              <a:t>et l'</a:t>
            </a:r>
            <a:r>
              <a:rPr lang="fr-FR" sz="2200" b="1" spc="150" dirty="0" smtClean="0">
                <a:ln w="11430"/>
                <a:solidFill>
                  <a:schemeClr val="accent6">
                    <a:lumMod val="75000"/>
                  </a:schemeClr>
                </a:solidFill>
                <a:effectLst>
                  <a:outerShdw blurRad="38100" dist="38100" dir="2700000" algn="tl">
                    <a:srgbClr val="000000">
                      <a:alpha val="43137"/>
                    </a:srgbClr>
                  </a:outerShdw>
                </a:effectLst>
                <a:ea typeface="Calibri"/>
                <a:cs typeface="Arial"/>
              </a:rPr>
              <a:t>accès</a:t>
            </a: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effectif pour s'attribuer la même ressource.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467544" y="260648"/>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Les situations de concurrence (race condition):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79512" y="1138972"/>
            <a:ext cx="856895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Les conséquences :</a:t>
            </a: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On se retrouve dans des situations de blocages définitifs des deux processus. </a:t>
            </a: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Dans les cas plus pratiques, ce comportement mène à des dysfonctionnements parfois graves de l'application.</a:t>
            </a:r>
          </a:p>
          <a:p>
            <a:pPr algn="justLow" fontAlgn="base">
              <a:spcBef>
                <a:spcPct val="0"/>
              </a:spcBef>
              <a:spcAft>
                <a:spcPct val="0"/>
              </a:spcAft>
              <a:buFontTx/>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Des véritables failles de sécurité quand un des processus profite indûment des privilèges de l'autre.</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 système Android nous permet de parvenir un service d'une autre application via un thread différent ce qui </a:t>
            </a:r>
            <a:r>
              <a:rPr lang="fr-FR" sz="2000" b="1" spc="150" dirty="0" smtClean="0">
                <a:ln w="11430"/>
                <a:solidFill>
                  <a:schemeClr val="accent2">
                    <a:lumMod val="75000"/>
                  </a:schemeClr>
                </a:solidFill>
                <a:effectLst>
                  <a:outerShdw blurRad="38100" dist="38100" dir="2700000" algn="tl">
                    <a:srgbClr val="000000">
                      <a:alpha val="43137"/>
                    </a:srgbClr>
                  </a:outerShdw>
                </a:effectLst>
                <a:ea typeface="Calibri"/>
                <a:cs typeface="Arial"/>
              </a:rPr>
              <a:t>permet l'existence d'une situation de concurrence</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cependant d'autres systèmes, IOS ou Windows phone n'ont pas le même problème, car il est impossible d'avoir un traitement en tâche de fond.</a:t>
            </a:r>
          </a:p>
          <a:p>
            <a:pPr algn="justLow" fontAlgn="base">
              <a:spcBef>
                <a:spcPct val="0"/>
              </a:spcBef>
              <a:spcAft>
                <a:spcPct val="0"/>
              </a:spcAft>
              <a:buFont typeface="Wingdings" pitchFamily="2" charset="2"/>
              <a:buChar char="q"/>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467544" y="260648"/>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Les situations de concurrence (race condition):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79512" y="671691"/>
            <a:ext cx="867645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Chaque application possède son propre répertoire avec ses propres fichiers.</a:t>
            </a:r>
          </a:p>
          <a:p>
            <a:pPr algn="justLow" fontAlgn="base">
              <a:spcBef>
                <a:spcPct val="0"/>
              </a:spcBef>
              <a:spcAft>
                <a:spcPct val="0"/>
              </a:spcAft>
              <a:buFont typeface="Wingdings" pitchFamily="2" charset="2"/>
              <a:buChar char="q"/>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Il est possible qu'une application partage ces fichiers, ça dépend des permissions.</a:t>
            </a:r>
          </a:p>
          <a:p>
            <a:pPr algn="justLow" fontAlgn="base">
              <a:spcBef>
                <a:spcPct val="0"/>
              </a:spcBef>
              <a:spcAft>
                <a:spcPct val="0"/>
              </a:spcAft>
              <a:buFont typeface="Wingdings" pitchFamily="2" charset="2"/>
              <a:buChar char="q"/>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La liste des différentes permissions pour la création d'un fichier dans la mémoire interne :</a:t>
            </a:r>
          </a:p>
          <a:p>
            <a:pPr algn="justLow" fontAlgn="base">
              <a:spcBef>
                <a:spcPct val="0"/>
              </a:spcBef>
              <a:spcAft>
                <a:spcPct val="0"/>
              </a:spcAft>
              <a:buFont typeface="Wingdings" pitchFamily="2" charset="2"/>
              <a:buChar char="q"/>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MODE_PRIVATE </a:t>
            </a:r>
            <a:r>
              <a:rPr lang="fr-FR" b="1" spc="150" dirty="0" smtClean="0">
                <a:ln w="11430"/>
                <a:solidFill>
                  <a:srgbClr val="F8F8F8"/>
                </a:solidFill>
                <a:effectLst>
                  <a:outerShdw blurRad="38100" dist="38100" dir="2700000" algn="tl">
                    <a:srgbClr val="000000">
                      <a:alpha val="43137"/>
                    </a:srgbClr>
                  </a:outerShdw>
                </a:effectLst>
                <a:ea typeface="Calibri"/>
                <a:cs typeface="Arial"/>
              </a:rPr>
              <a:t>crée un fichier (ou remplace l'existant), il ne sera disponible que pour notre application</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MODE_APPEND </a:t>
            </a:r>
            <a:r>
              <a:rPr lang="fr-FR" b="1" spc="150" dirty="0" smtClean="0">
                <a:ln w="11430"/>
                <a:solidFill>
                  <a:srgbClr val="F8F8F8"/>
                </a:solidFill>
                <a:effectLst>
                  <a:outerShdw blurRad="38100" dist="38100" dir="2700000" algn="tl">
                    <a:srgbClr val="000000">
                      <a:alpha val="43137"/>
                    </a:srgbClr>
                  </a:outerShdw>
                </a:effectLst>
                <a:ea typeface="Calibri"/>
                <a:cs typeface="Arial"/>
              </a:rPr>
              <a:t>crée un fichier</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MODE_WORLD_READABLE</a:t>
            </a:r>
            <a:r>
              <a:rPr lang="fr-FR" b="1" spc="150" dirty="0" smtClean="0">
                <a:ln w="11430"/>
                <a:solidFill>
                  <a:srgbClr val="F8F8F8"/>
                </a:solidFill>
                <a:effectLst>
                  <a:outerShdw blurRad="38100" dist="38100" dir="2700000" algn="tl">
                    <a:srgbClr val="000000">
                      <a:alpha val="43137"/>
                    </a:srgbClr>
                  </a:outerShdw>
                </a:effectLst>
                <a:ea typeface="Calibri"/>
                <a:cs typeface="Arial"/>
              </a:rPr>
              <a:t> accès en lecture par les autres applications</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MODE_WORLD_WRITEABLE</a:t>
            </a:r>
            <a:r>
              <a:rPr lang="fr-FR" b="1" spc="150" dirty="0" smtClean="0">
                <a:ln w="11430"/>
                <a:solidFill>
                  <a:srgbClr val="F8F8F8"/>
                </a:solidFill>
                <a:effectLst>
                  <a:outerShdw blurRad="38100" dist="38100" dir="2700000" algn="tl">
                    <a:srgbClr val="000000">
                      <a:alpha val="43137"/>
                    </a:srgbClr>
                  </a:outerShdw>
                </a:effectLst>
                <a:ea typeface="Calibri"/>
                <a:cs typeface="Arial"/>
              </a:rPr>
              <a:t> accès en écriture par les autres applications</a:t>
            </a:r>
          </a:p>
          <a:p>
            <a:pPr algn="justLow" fontAlgn="base">
              <a:spcBef>
                <a:spcPct val="0"/>
              </a:spcBef>
              <a:spcAft>
                <a:spcPct val="0"/>
              </a:spcAft>
              <a:buFont typeface="Arial" pitchFamily="34" charset="0"/>
              <a:buChar char="•"/>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MODE_WORLD_READABLE|MODE_WORLD_WRITEABLE</a:t>
            </a:r>
            <a:r>
              <a:rPr lang="fr-FR" b="1" spc="150" dirty="0" smtClean="0">
                <a:ln w="11430"/>
                <a:solidFill>
                  <a:srgbClr val="F8F8F8"/>
                </a:solidFill>
                <a:effectLst>
                  <a:outerShdw blurRad="38100" dist="38100" dir="2700000" algn="tl">
                    <a:srgbClr val="000000">
                      <a:alpha val="43137"/>
                    </a:srgbClr>
                  </a:outerShdw>
                </a:effectLst>
                <a:ea typeface="Calibri"/>
                <a:cs typeface="Arial"/>
              </a:rPr>
              <a:t> accès</a:t>
            </a:r>
          </a:p>
          <a:p>
            <a:pPr algn="justLow" fontAlgn="base">
              <a:spcBef>
                <a:spcPct val="0"/>
              </a:spcBef>
              <a:spcAft>
                <a:spcPct val="0"/>
              </a:spcAft>
            </a:pPr>
            <a:r>
              <a:rPr lang="fr-FR" b="1" spc="150" dirty="0" smtClean="0">
                <a:ln w="11430"/>
                <a:solidFill>
                  <a:srgbClr val="F8F8F8"/>
                </a:solidFill>
                <a:effectLst>
                  <a:outerShdw blurRad="38100" dist="38100" dir="2700000" algn="tl">
                    <a:srgbClr val="000000">
                      <a:alpha val="43137"/>
                    </a:srgbClr>
                  </a:outerShdw>
                </a:effectLst>
                <a:ea typeface="Calibri"/>
                <a:cs typeface="Arial"/>
              </a:rPr>
              <a:t>en lecture et écriture par tous.</a:t>
            </a: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395536" y="0"/>
            <a:ext cx="7704856" cy="492122"/>
          </a:xfrm>
          <a:prstGeom prst="rect">
            <a:avLst/>
          </a:prstGeom>
        </p:spPr>
        <p:txBody>
          <a:bodyPr wrap="square">
            <a:spAutoFit/>
          </a:bodyPr>
          <a:lstStyle/>
          <a:p>
            <a:pPr marL="457200" indent="-4572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Les fichiers: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23528" y="2930753"/>
            <a:ext cx="856895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p>
        </p:txBody>
      </p:sp>
      <p:sp>
        <p:nvSpPr>
          <p:cNvPr id="5" name="Rectangle 4"/>
          <p:cNvSpPr/>
          <p:nvPr/>
        </p:nvSpPr>
        <p:spPr>
          <a:xfrm>
            <a:off x="611560"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Les Permissions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Les permissions des applications</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186370" name="Rectangle 2"/>
          <p:cNvSpPr>
            <a:spLocks noChangeArrowheads="1"/>
          </p:cNvSpPr>
          <p:nvPr/>
        </p:nvSpPr>
        <p:spPr bwMode="auto">
          <a:xfrm>
            <a:off x="431032" y="1268760"/>
            <a:ext cx="871296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Quand on veut installer une application, cette dernière demande à l’utilisateur des permissions.</a:t>
            </a:r>
          </a:p>
          <a:p>
            <a:pPr eaLnBrk="0" fontAlgn="base" hangingPunct="0">
              <a:spcBef>
                <a:spcPct val="0"/>
              </a:spcBef>
              <a:spcAft>
                <a:spcPct val="0"/>
              </a:spcAf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Ces permissions qui sont demandées doivent être inscrites dans un fichier ‘AndroidManifest.xml’.</a:t>
            </a:r>
          </a:p>
          <a:p>
            <a:pPr eaLnBrk="0" fontAlgn="base" hangingPunct="0">
              <a:spcBef>
                <a:spcPct val="0"/>
              </a:spcBef>
              <a:spcAft>
                <a:spcPct val="0"/>
              </a:spcAf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Exemple:</a:t>
            </a:r>
          </a:p>
        </p:txBody>
      </p:sp>
      <p:pic>
        <p:nvPicPr>
          <p:cNvPr id="186372" name="Picture 4"/>
          <p:cNvPicPr>
            <a:picLocks noChangeAspect="1" noChangeArrowheads="1"/>
          </p:cNvPicPr>
          <p:nvPr/>
        </p:nvPicPr>
        <p:blipFill>
          <a:blip r:embed="rId3" cstate="print"/>
          <a:srcRect/>
          <a:stretch>
            <a:fillRect/>
          </a:stretch>
        </p:blipFill>
        <p:spPr bwMode="auto">
          <a:xfrm>
            <a:off x="467544" y="3284984"/>
            <a:ext cx="6426715" cy="2448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23528" y="2930753"/>
            <a:ext cx="856895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p>
        </p:txBody>
      </p:sp>
      <p:sp>
        <p:nvSpPr>
          <p:cNvPr id="173057" name="Rectangle 1"/>
          <p:cNvSpPr>
            <a:spLocks noChangeArrowheads="1"/>
          </p:cNvSpPr>
          <p:nvPr/>
        </p:nvSpPr>
        <p:spPr bwMode="auto">
          <a:xfrm>
            <a:off x="324379" y="1293772"/>
            <a:ext cx="8568101"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3200" b="1" spc="150" dirty="0" smtClean="0">
                <a:ln w="11430"/>
                <a:solidFill>
                  <a:srgbClr val="F8F8F8"/>
                </a:solidFill>
                <a:effectLst>
                  <a:outerShdw blurRad="25400" algn="tl" rotWithShape="0">
                    <a:srgbClr val="000000">
                      <a:alpha val="43000"/>
                    </a:srgbClr>
                  </a:outerShdw>
                </a:effectLst>
                <a:ea typeface="Calibri"/>
                <a:cs typeface="Arial"/>
              </a:rPr>
              <a:t>Ces permissions dans Android peuvent être regroupées en quatre catégories :</a:t>
            </a:r>
          </a:p>
          <a:p>
            <a:pPr algn="justLow" fontAlgn="base">
              <a:spcBef>
                <a:spcPct val="0"/>
              </a:spcBef>
              <a:spcAft>
                <a:spcPct val="0"/>
              </a:spcAft>
            </a:pPr>
            <a:endParaRPr lang="fr-FR" sz="3200" b="1" spc="150" dirty="0" smtClean="0">
              <a:ln w="11430"/>
              <a:solidFill>
                <a:srgbClr val="F8F8F8"/>
              </a:solidFill>
              <a:effectLst>
                <a:outerShdw blurRad="25400" algn="tl" rotWithShape="0">
                  <a:srgbClr val="000000">
                    <a:alpha val="43000"/>
                  </a:srgbClr>
                </a:outerShdw>
              </a:effectLst>
              <a:ea typeface="Calibri"/>
              <a:cs typeface="Arial"/>
            </a:endParaRPr>
          </a:p>
          <a:p>
            <a:pPr algn="justLow" eaLnBrk="0" fontAlgn="base" hangingPunct="0">
              <a:spcBef>
                <a:spcPct val="0"/>
              </a:spcBef>
              <a:spcAft>
                <a:spcPct val="0"/>
              </a:spcAft>
              <a:buFontTx/>
              <a:buChar char="•"/>
            </a:pPr>
            <a:r>
              <a:rPr lang="fr-FR" sz="3200" b="1" spc="150" dirty="0" smtClean="0">
                <a:ln w="11430"/>
                <a:solidFill>
                  <a:srgbClr val="F8F8F8"/>
                </a:solidFill>
                <a:effectLst>
                  <a:outerShdw blurRad="25400" algn="tl" rotWithShape="0">
                    <a:srgbClr val="000000">
                      <a:alpha val="43000"/>
                    </a:srgbClr>
                  </a:outerShdw>
                </a:effectLst>
                <a:ea typeface="Calibri"/>
                <a:cs typeface="Arial"/>
              </a:rPr>
              <a:t> Normale </a:t>
            </a:r>
          </a:p>
          <a:p>
            <a:pPr algn="justLow" eaLnBrk="0" fontAlgn="base" hangingPunct="0">
              <a:spcBef>
                <a:spcPct val="0"/>
              </a:spcBef>
              <a:spcAft>
                <a:spcPct val="0"/>
              </a:spcAft>
              <a:buFontTx/>
              <a:buChar char="•"/>
            </a:pPr>
            <a:r>
              <a:rPr lang="fr-FR" sz="3200" b="1" spc="150" dirty="0" smtClean="0">
                <a:ln w="11430"/>
                <a:solidFill>
                  <a:srgbClr val="F8F8F8"/>
                </a:solidFill>
                <a:effectLst>
                  <a:outerShdw blurRad="25400" algn="tl" rotWithShape="0">
                    <a:srgbClr val="000000">
                      <a:alpha val="43000"/>
                    </a:srgbClr>
                  </a:outerShdw>
                </a:effectLst>
                <a:ea typeface="Calibri"/>
                <a:cs typeface="Arial"/>
              </a:rPr>
              <a:t> Dangereux </a:t>
            </a:r>
          </a:p>
          <a:p>
            <a:pPr algn="justLow" eaLnBrk="0" fontAlgn="base" hangingPunct="0">
              <a:spcBef>
                <a:spcPct val="0"/>
              </a:spcBef>
              <a:spcAft>
                <a:spcPct val="0"/>
              </a:spcAft>
              <a:buFontTx/>
              <a:buChar char="•"/>
            </a:pPr>
            <a:r>
              <a:rPr lang="fr-FR" sz="3200" b="1" spc="150" dirty="0" smtClean="0">
                <a:ln w="11430"/>
                <a:solidFill>
                  <a:srgbClr val="F8F8F8"/>
                </a:solidFill>
                <a:effectLst>
                  <a:outerShdw blurRad="25400" algn="tl" rotWithShape="0">
                    <a:srgbClr val="000000">
                      <a:alpha val="43000"/>
                    </a:srgbClr>
                  </a:outerShdw>
                </a:effectLst>
                <a:ea typeface="Calibri"/>
                <a:cs typeface="Arial"/>
              </a:rPr>
              <a:t> Signature </a:t>
            </a:r>
          </a:p>
          <a:p>
            <a:pPr algn="justLow" eaLnBrk="0" fontAlgn="base" hangingPunct="0">
              <a:spcBef>
                <a:spcPct val="0"/>
              </a:spcBef>
              <a:spcAft>
                <a:spcPct val="0"/>
              </a:spcAft>
              <a:buFontTx/>
              <a:buChar char="•"/>
            </a:pPr>
            <a:r>
              <a:rPr lang="fr-FR" sz="3200" b="1" spc="150" dirty="0" smtClean="0">
                <a:ln w="11430"/>
                <a:solidFill>
                  <a:srgbClr val="F8F8F8"/>
                </a:solidFill>
                <a:effectLst>
                  <a:outerShdw blurRad="25400" algn="tl" rotWithShape="0">
                    <a:srgbClr val="000000">
                      <a:alpha val="43000"/>
                    </a:srgbClr>
                  </a:outerShdw>
                </a:effectLst>
                <a:ea typeface="Calibri"/>
                <a:cs typeface="Arial"/>
              </a:rPr>
              <a:t> SignatureOrSystem</a:t>
            </a:r>
          </a:p>
        </p:txBody>
      </p:sp>
      <p:sp>
        <p:nvSpPr>
          <p:cNvPr id="6" name="Rectangle 5"/>
          <p:cNvSpPr/>
          <p:nvPr/>
        </p:nvSpPr>
        <p:spPr>
          <a:xfrm>
            <a:off x="611560" y="332656"/>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Les Permissions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Les permissions des applications</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187624" y="3212976"/>
            <a:ext cx="856895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a:t>
            </a:r>
          </a:p>
        </p:txBody>
      </p:sp>
      <p:sp>
        <p:nvSpPr>
          <p:cNvPr id="159745" name="Rectangle 1"/>
          <p:cNvSpPr>
            <a:spLocks noChangeArrowheads="1"/>
          </p:cNvSpPr>
          <p:nvPr/>
        </p:nvSpPr>
        <p:spPr bwMode="auto">
          <a:xfrm>
            <a:off x="251520" y="1167136"/>
            <a:ext cx="756084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spc="150" dirty="0" smtClean="0">
                <a:ln w="11430"/>
                <a:solidFill>
                  <a:srgbClr val="F8F8F8"/>
                </a:solidFill>
                <a:effectLst>
                  <a:outerShdw blurRad="25400" algn="tl" rotWithShape="0">
                    <a:srgbClr val="000000">
                      <a:alpha val="43000"/>
                    </a:srgbClr>
                  </a:outerShdw>
                </a:effectLst>
                <a:ea typeface="Calibri"/>
                <a:cs typeface="Arial"/>
              </a:rPr>
              <a:t>Une application sous Android est un ensemble de composants rassemblés grâce à un fichier de configuration, c’est le fichier AndroidManifest.</a:t>
            </a:r>
          </a:p>
          <a:p>
            <a:pPr algn="justLow" eaLnBrk="0" fontAlgn="base" hangingPunct="0">
              <a:spcBef>
                <a:spcPct val="0"/>
              </a:spcBef>
              <a:spcAft>
                <a:spcPct val="0"/>
              </a:spcAft>
            </a:pPr>
            <a:r>
              <a:rPr lang="fr-FR" sz="2000" b="1" spc="150" dirty="0" smtClean="0">
                <a:ln w="11430"/>
                <a:solidFill>
                  <a:srgbClr val="F8F8F8"/>
                </a:solidFill>
                <a:effectLst>
                  <a:outerShdw blurRad="25400" algn="tl" rotWithShape="0">
                    <a:srgbClr val="000000">
                      <a:alpha val="43000"/>
                    </a:srgbClr>
                  </a:outerShdw>
                </a:effectLst>
                <a:ea typeface="Calibri"/>
                <a:cs typeface="Arial"/>
              </a:rPr>
              <a:t>Ces principaux concepts sont :</a:t>
            </a:r>
          </a:p>
          <a:p>
            <a:pPr algn="justLow" eaLnBrk="0" fontAlgn="base" hangingPunct="0">
              <a:spcBef>
                <a:spcPct val="0"/>
              </a:spcBef>
              <a:spcAft>
                <a:spcPct val="0"/>
              </a:spcAft>
            </a:pPr>
            <a:endParaRPr lang="fr-FR" sz="2000" b="1" spc="150" dirty="0" smtClean="0">
              <a:ln w="11430"/>
              <a:solidFill>
                <a:srgbClr val="F8F8F8"/>
              </a:solidFill>
              <a:effectLst>
                <a:outerShdw blurRad="25400" algn="tl" rotWithShape="0">
                  <a:srgbClr val="000000">
                    <a:alpha val="43000"/>
                  </a:srgbClr>
                </a:outerShdw>
              </a:effectLst>
              <a:ea typeface="Calibri"/>
              <a:cs typeface="Arial"/>
            </a:endParaRPr>
          </a:p>
          <a:p>
            <a:pPr algn="justLow" eaLnBrk="0" fontAlgn="base" hangingPunct="0">
              <a:spcBef>
                <a:spcPct val="0"/>
              </a:spcBef>
              <a:spcAft>
                <a:spcPct val="0"/>
              </a:spcAft>
              <a:buFont typeface="Wingdings" pitchFamily="2" charset="2"/>
              <a:buChar char="q"/>
            </a:pPr>
            <a:r>
              <a:rPr lang="fr-FR" sz="2000" b="1" spc="150" dirty="0" smtClean="0">
                <a:ln w="11430"/>
                <a:solidFill>
                  <a:srgbClr val="F8F8F8"/>
                </a:solidFill>
                <a:effectLst>
                  <a:outerShdw blurRad="25400" algn="tl" rotWithShape="0">
                    <a:srgbClr val="000000">
                      <a:alpha val="43000"/>
                    </a:srgbClr>
                  </a:outerShdw>
                </a:effectLst>
                <a:ea typeface="Calibri"/>
                <a:cs typeface="Arial"/>
              </a:rPr>
              <a:t> Activité :</a:t>
            </a:r>
          </a:p>
          <a:p>
            <a:pPr algn="justLow" eaLnBrk="0" fontAlgn="base" hangingPunct="0">
              <a:spcBef>
                <a:spcPct val="0"/>
              </a:spcBef>
              <a:spcAft>
                <a:spcPct val="0"/>
              </a:spcAft>
            </a:pPr>
            <a:endParaRPr lang="fr-FR" sz="2000" b="1" spc="150" dirty="0" smtClean="0">
              <a:ln w="11430"/>
              <a:solidFill>
                <a:srgbClr val="F8F8F8"/>
              </a:solidFill>
              <a:effectLst>
                <a:outerShdw blurRad="25400" algn="tl" rotWithShape="0">
                  <a:srgbClr val="000000">
                    <a:alpha val="43000"/>
                  </a:srgbClr>
                </a:outerShdw>
              </a:effectLst>
              <a:ea typeface="Calibri"/>
              <a:cs typeface="Arial"/>
            </a:endParaRPr>
          </a:p>
          <a:p>
            <a:pPr algn="justLow" eaLnBrk="0" fontAlgn="base" hangingPunct="0">
              <a:spcBef>
                <a:spcPct val="0"/>
              </a:spcBef>
              <a:spcAft>
                <a:spcPct val="0"/>
              </a:spcAft>
              <a:buFont typeface="Wingdings" pitchFamily="2" charset="2"/>
              <a:buChar char="q"/>
            </a:pPr>
            <a:r>
              <a:rPr lang="fr-FR" sz="2000" b="1" spc="150" dirty="0" smtClean="0">
                <a:ln w="11430"/>
                <a:solidFill>
                  <a:srgbClr val="F8F8F8"/>
                </a:solidFill>
                <a:effectLst>
                  <a:outerShdw blurRad="25400" algn="tl" rotWithShape="0">
                    <a:srgbClr val="000000">
                      <a:alpha val="43000"/>
                    </a:srgbClr>
                  </a:outerShdw>
                </a:effectLst>
                <a:ea typeface="Calibri"/>
                <a:cs typeface="Arial"/>
              </a:rPr>
              <a:t>Les vues :</a:t>
            </a:r>
          </a:p>
          <a:p>
            <a:pPr algn="justLow" eaLnBrk="0" fontAlgn="base" hangingPunct="0">
              <a:spcBef>
                <a:spcPct val="0"/>
              </a:spcBef>
              <a:spcAft>
                <a:spcPct val="0"/>
              </a:spcAft>
              <a:buFont typeface="Wingdings" pitchFamily="2" charset="2"/>
              <a:buChar char="q"/>
            </a:pPr>
            <a:endParaRPr lang="fr-FR" sz="2000" b="1" spc="150" dirty="0" smtClean="0">
              <a:ln w="11430"/>
              <a:solidFill>
                <a:srgbClr val="F8F8F8"/>
              </a:solidFill>
              <a:effectLst>
                <a:outerShdw blurRad="25400" algn="tl" rotWithShape="0">
                  <a:srgbClr val="000000">
                    <a:alpha val="43000"/>
                  </a:srgbClr>
                </a:outerShdw>
              </a:effectLst>
              <a:ea typeface="Calibri"/>
              <a:cs typeface="Arial"/>
            </a:endParaRPr>
          </a:p>
          <a:p>
            <a:pPr algn="justLow" eaLnBrk="0" fontAlgn="base" hangingPunct="0">
              <a:spcBef>
                <a:spcPct val="0"/>
              </a:spcBef>
              <a:spcAft>
                <a:spcPct val="0"/>
              </a:spcAft>
              <a:buFont typeface="Wingdings" pitchFamily="2" charset="2"/>
              <a:buChar char="q"/>
            </a:pPr>
            <a:r>
              <a:rPr lang="fr-FR" sz="2000" b="1" spc="150" dirty="0" smtClean="0">
                <a:ln w="11430"/>
                <a:solidFill>
                  <a:srgbClr val="F8F8F8"/>
                </a:solidFill>
                <a:effectLst>
                  <a:outerShdw blurRad="25400" algn="tl" rotWithShape="0">
                    <a:srgbClr val="000000">
                      <a:alpha val="43000"/>
                    </a:srgbClr>
                  </a:outerShdw>
                </a:effectLst>
                <a:ea typeface="Calibri"/>
                <a:cs typeface="Arial"/>
              </a:rPr>
              <a:t>Les contrôles : (boutons, champs de saisie, etc.)</a:t>
            </a:r>
          </a:p>
          <a:p>
            <a:pPr algn="justLow" eaLnBrk="0" fontAlgn="base" hangingPunct="0">
              <a:spcBef>
                <a:spcPct val="0"/>
              </a:spcBef>
              <a:spcAft>
                <a:spcPct val="0"/>
              </a:spcAft>
              <a:buFont typeface="Wingdings" pitchFamily="2" charset="2"/>
              <a:buChar char="q"/>
            </a:pPr>
            <a:endParaRPr lang="fr-FR" sz="2000" b="1" spc="150" dirty="0" smtClean="0">
              <a:ln w="11430"/>
              <a:solidFill>
                <a:srgbClr val="F8F8F8"/>
              </a:solidFill>
              <a:effectLst>
                <a:outerShdw blurRad="25400" algn="tl" rotWithShape="0">
                  <a:srgbClr val="000000">
                    <a:alpha val="43000"/>
                  </a:srgbClr>
                </a:outerShdw>
              </a:effectLst>
              <a:ea typeface="Calibri"/>
              <a:cs typeface="Arial"/>
            </a:endParaRPr>
          </a:p>
          <a:p>
            <a:pPr algn="justLow" eaLnBrk="0" fontAlgn="base" hangingPunct="0">
              <a:spcBef>
                <a:spcPct val="0"/>
              </a:spcBef>
              <a:spcAft>
                <a:spcPct val="0"/>
              </a:spcAft>
              <a:buFont typeface="Wingdings" pitchFamily="2" charset="2"/>
              <a:buChar char="q"/>
            </a:pPr>
            <a:r>
              <a:rPr lang="fr-FR" sz="2000" b="1" spc="150" dirty="0" smtClean="0">
                <a:ln w="11430"/>
                <a:solidFill>
                  <a:srgbClr val="F8F8F8"/>
                </a:solidFill>
                <a:effectLst>
                  <a:outerShdw blurRad="25400" algn="tl" rotWithShape="0">
                    <a:srgbClr val="000000">
                      <a:alpha val="43000"/>
                    </a:srgbClr>
                  </a:outerShdw>
                </a:effectLst>
                <a:ea typeface="Calibri"/>
                <a:cs typeface="Arial"/>
              </a:rPr>
              <a:t>Le fichier de configuration (sous format XML) :</a:t>
            </a:r>
          </a:p>
          <a:p>
            <a:pPr algn="justLow" eaLnBrk="0" fontAlgn="base" hangingPunct="0">
              <a:spcBef>
                <a:spcPct val="0"/>
              </a:spcBef>
              <a:spcAft>
                <a:spcPct val="0"/>
              </a:spcAft>
              <a:buFont typeface="Arial" pitchFamily="34" charset="0"/>
              <a:buChar char="•"/>
            </a:pPr>
            <a:r>
              <a:rPr lang="fr-FR" sz="2000" b="1" spc="150" dirty="0" smtClean="0">
                <a:ln w="11430"/>
                <a:solidFill>
                  <a:srgbClr val="F8F8F8"/>
                </a:solidFill>
                <a:effectLst>
                  <a:outerShdw blurRad="25400" algn="tl" rotWithShape="0">
                    <a:srgbClr val="000000">
                      <a:alpha val="43000"/>
                    </a:srgbClr>
                  </a:outerShdw>
                </a:effectLst>
                <a:ea typeface="Calibri"/>
                <a:cs typeface="Arial"/>
              </a:rPr>
              <a:t>   le point d’entrée de l’application (quel code doit être exécuté au démarrage de l’application) ;</a:t>
            </a:r>
          </a:p>
          <a:p>
            <a:pPr algn="justLow" eaLnBrk="0" fontAlgn="base" hangingPunct="0">
              <a:spcBef>
                <a:spcPct val="0"/>
              </a:spcBef>
              <a:spcAft>
                <a:spcPct val="0"/>
              </a:spcAft>
              <a:buFont typeface="Arial" pitchFamily="34" charset="0"/>
              <a:buChar char="•"/>
            </a:pPr>
            <a:r>
              <a:rPr lang="fr-FR" sz="2000" b="1" spc="150" dirty="0" smtClean="0">
                <a:ln w="11430"/>
                <a:solidFill>
                  <a:srgbClr val="F8F8F8"/>
                </a:solidFill>
                <a:effectLst>
                  <a:outerShdw blurRad="25400" algn="tl" rotWithShape="0">
                    <a:srgbClr val="000000">
                      <a:alpha val="43000"/>
                    </a:srgbClr>
                  </a:outerShdw>
                </a:effectLst>
                <a:ea typeface="Calibri"/>
                <a:cs typeface="Arial"/>
              </a:rPr>
              <a:t>  quels composants constituent ce programme ;</a:t>
            </a:r>
          </a:p>
          <a:p>
            <a:pPr algn="justLow" eaLnBrk="0" fontAlgn="base" hangingPunct="0">
              <a:spcBef>
                <a:spcPct val="0"/>
              </a:spcBef>
              <a:spcAft>
                <a:spcPct val="0"/>
              </a:spcAft>
              <a:buFont typeface="Arial" pitchFamily="34" charset="0"/>
              <a:buChar char="•"/>
            </a:pPr>
            <a:r>
              <a:rPr lang="fr-FR" sz="2000" b="1" spc="150" dirty="0" smtClean="0">
                <a:ln w="11430"/>
                <a:solidFill>
                  <a:srgbClr val="F8F8F8"/>
                </a:solidFill>
                <a:effectLst>
                  <a:outerShdw blurRad="25400" algn="tl" rotWithShape="0">
                    <a:srgbClr val="000000">
                      <a:alpha val="43000"/>
                    </a:srgbClr>
                  </a:outerShdw>
                </a:effectLst>
                <a:ea typeface="Calibri"/>
                <a:cs typeface="Arial"/>
              </a:rPr>
              <a:t>  les permissions nécessaires à l’exécution du programme.</a:t>
            </a:r>
          </a:p>
        </p:txBody>
      </p:sp>
      <p:sp>
        <p:nvSpPr>
          <p:cNvPr id="4" name="Rectangle 3"/>
          <p:cNvSpPr/>
          <p:nvPr/>
        </p:nvSpPr>
        <p:spPr>
          <a:xfrm>
            <a:off x="539552" y="188640"/>
            <a:ext cx="7704856" cy="517065"/>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Les Permissions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Les permissions des composants</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692696"/>
            <a:ext cx="8568952"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Le désassemblage est l'action inverse de l'assemblage.</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Il existe des outils qui ont la possibilité de surpasser la protection et les verrous classiques, d'extraire le code de l'application et même réassembler le code (exemple d'outils : Smali, Baksmali, Dedexer, AntiLVL).</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Pour protéger son code contre ces outils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Arial" pitchFamily="34" charset="0"/>
              <a:buChar char="•"/>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Utiliser des "Class Loaders" </a:t>
            </a:r>
          </a:p>
          <a:p>
            <a:pPr algn="justLow" fontAlgn="base">
              <a:spcBef>
                <a:spcPct val="0"/>
              </a:spcBef>
              <a:spcAft>
                <a:spcPct val="0"/>
              </a:spcAft>
              <a:buFont typeface="Arial" pitchFamily="34" charset="0"/>
              <a:buChar char="•"/>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Des chaînes de caractères cryptées</a:t>
            </a:r>
          </a:p>
          <a:p>
            <a:pPr algn="justLow" fontAlgn="base">
              <a:spcBef>
                <a:spcPct val="0"/>
              </a:spcBef>
              <a:spcAft>
                <a:spcPct val="0"/>
              </a:spcAft>
              <a:buFont typeface="Arial" pitchFamily="34" charset="0"/>
              <a:buChar char="•"/>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Des outils d'obfuscation (ProGuard)</a:t>
            </a:r>
          </a:p>
          <a:p>
            <a:pPr algn="justLow" fontAlgn="base">
              <a:spcBef>
                <a:spcPct val="0"/>
              </a:spcBef>
              <a:spcAft>
                <a:spcPct val="0"/>
              </a:spcAft>
              <a:buFont typeface="Arial" pitchFamily="34" charset="0"/>
              <a:buChar char="•"/>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Intégration d'un code dans l'application afin de détecte son</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intégrité ainsi savoir si son code a été modifié </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en effectuant une vérification de signature</a:t>
            </a: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467544" y="260648"/>
            <a:ext cx="7704856" cy="492122"/>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Protection contre les attaques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Désassemblage.</a:t>
            </a:r>
            <a:r>
              <a:rPr lang="fr-FR" sz="2400" b="1" u="sng" spc="150" dirty="0" smtClean="0">
                <a:ln w="11430"/>
                <a:solidFill>
                  <a:srgbClr val="F8F8F8"/>
                </a:solidFill>
                <a:effectLst>
                  <a:outerShdw blurRad="25400" algn="tl" rotWithShape="0">
                    <a:srgbClr val="000000">
                      <a:alpha val="43000"/>
                    </a:srgbClr>
                  </a:outerShdw>
                </a:effectLst>
                <a:ea typeface="Calibri"/>
                <a:cs typeface="Arial"/>
              </a:rPr>
              <a:t> </a:t>
            </a:r>
            <a:endParaRPr lang="fr-FR" sz="24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1124744"/>
            <a:ext cx="856895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Avec le débogueur vous pouvez observer le comportement de votre programme au moment de l'exécution et déterminer l'emplacement des erreurs de logique.</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Les applications sous le système Android n'échappent pas aux débogages, car ce traitement n'est pas fait pour les attaquants, mais pour les développeurs afin de remonter des bugs via plusieurs outils comme « DDMS » qui se trouve dans le SDK Android.</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q"/>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Afin d’éviter le débogage on met dans la valeur de l’attribut « </a:t>
            </a:r>
            <a:r>
              <a:rPr lang="fr-FR" sz="2200" b="1" spc="150" dirty="0" smtClean="0">
                <a:ln w="11430"/>
                <a:solidFill>
                  <a:schemeClr val="accent2">
                    <a:lumMod val="75000"/>
                  </a:schemeClr>
                </a:solidFill>
                <a:effectLst>
                  <a:outerShdw blurRad="38100" dist="38100" dir="2700000" algn="tl">
                    <a:srgbClr val="000000">
                      <a:alpha val="43137"/>
                    </a:srgbClr>
                  </a:outerShdw>
                </a:effectLst>
                <a:ea typeface="Calibri"/>
                <a:cs typeface="Arial"/>
              </a:rPr>
              <a:t>android:debuggable</a:t>
            </a: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 la valeur « </a:t>
            </a:r>
            <a:r>
              <a:rPr lang="fr-FR" sz="2200" b="1" spc="150" dirty="0" smtClean="0">
                <a:ln w="11430"/>
                <a:solidFill>
                  <a:schemeClr val="accent2">
                    <a:lumMod val="75000"/>
                  </a:schemeClr>
                </a:solidFill>
                <a:effectLst>
                  <a:outerShdw blurRad="38100" dist="38100" dir="2700000" algn="tl">
                    <a:srgbClr val="000000">
                      <a:alpha val="43137"/>
                    </a:srgbClr>
                  </a:outerShdw>
                </a:effectLst>
                <a:ea typeface="Calibri"/>
                <a:cs typeface="Arial"/>
              </a:rPr>
              <a:t>false</a:t>
            </a: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200" b="1" spc="150" dirty="0" smtClean="0">
                <a:ln w="11430"/>
                <a:solidFill>
                  <a:srgbClr val="F8F8F8"/>
                </a:solidFill>
                <a:effectLst>
                  <a:outerShdw blurRad="38100" dist="38100" dir="2700000" algn="tl">
                    <a:srgbClr val="000000">
                      <a:alpha val="43137"/>
                    </a:srgbClr>
                  </a:outerShdw>
                </a:effectLst>
                <a:ea typeface="Calibri"/>
                <a:cs typeface="Arial"/>
              </a:rPr>
              <a:t> </a:t>
            </a: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endParaRPr lang="fr-FR" sz="2200" b="1" spc="150" dirty="0" smtClean="0">
              <a:ln w="11430"/>
              <a:solidFill>
                <a:srgbClr val="F8F8F8"/>
              </a:solidFill>
              <a:effectLst>
                <a:outerShdw blurRad="38100" dist="38100" dir="2700000" algn="tl">
                  <a:srgbClr val="000000">
                    <a:alpha val="43137"/>
                  </a:srgbClr>
                </a:outerShdw>
              </a:effectLst>
              <a:ea typeface="Calibri"/>
              <a:cs typeface="Arial"/>
            </a:endParaRPr>
          </a:p>
        </p:txBody>
      </p:sp>
      <p:sp>
        <p:nvSpPr>
          <p:cNvPr id="3" name="Rectangle 2"/>
          <p:cNvSpPr/>
          <p:nvPr/>
        </p:nvSpPr>
        <p:spPr>
          <a:xfrm>
            <a:off x="467544" y="260648"/>
            <a:ext cx="7704856" cy="871008"/>
          </a:xfrm>
          <a:prstGeom prst="rect">
            <a:avLst/>
          </a:prstGeom>
        </p:spPr>
        <p:txBody>
          <a:bodyPr wrap="square">
            <a:spAutoFit/>
          </a:bodyPr>
          <a:lstStyle/>
          <a:p>
            <a:pPr marL="342900" indent="-342900">
              <a:lnSpc>
                <a:spcPct val="115000"/>
              </a:lnSpc>
            </a:pPr>
            <a:r>
              <a:rPr lang="fr-FR" sz="2400" b="1" u="sng" spc="150" dirty="0" smtClean="0">
                <a:ln w="11430"/>
                <a:solidFill>
                  <a:srgbClr val="F8F8F8"/>
                </a:solidFill>
                <a:effectLst>
                  <a:outerShdw blurRad="25400" algn="tl" rotWithShape="0">
                    <a:srgbClr val="000000">
                      <a:alpha val="43000"/>
                    </a:srgbClr>
                  </a:outerShdw>
                </a:effectLst>
                <a:ea typeface="Calibri"/>
                <a:cs typeface="Arial"/>
              </a:rPr>
              <a:t>Protection contre les attaques - </a:t>
            </a:r>
            <a:r>
              <a:rPr lang="fr-FR" sz="2000" b="1" u="sng" spc="150" dirty="0" smtClean="0">
                <a:ln w="11430"/>
                <a:solidFill>
                  <a:srgbClr val="F8F8F8"/>
                </a:solidFill>
                <a:effectLst>
                  <a:outerShdw blurRad="25400" algn="tl" rotWithShape="0">
                    <a:srgbClr val="000000">
                      <a:alpha val="43000"/>
                    </a:srgbClr>
                  </a:outerShdw>
                </a:effectLst>
                <a:ea typeface="Calibri"/>
                <a:cs typeface="Arial"/>
              </a:rPr>
              <a:t>Débogage des applications.</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ZoneTexte 4"/>
          <p:cNvSpPr txBox="1"/>
          <p:nvPr/>
        </p:nvSpPr>
        <p:spPr>
          <a:xfrm>
            <a:off x="683568" y="476672"/>
            <a:ext cx="7704856" cy="52322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marL="400050" lvl="0" indent="-400050" fontAlgn="base">
              <a:spcBef>
                <a:spcPct val="0"/>
              </a:spcBef>
              <a:spcAft>
                <a:spcPct val="0"/>
              </a:spcAft>
              <a:tabLst>
                <a:tab pos="419100" algn="l"/>
                <a:tab pos="5754688" algn="r"/>
              </a:tabLst>
            </a:pPr>
            <a:r>
              <a:rPr lang="fr-FR" sz="2800" b="1" dirty="0" smtClean="0">
                <a:solidFill>
                  <a:prstClr val="white"/>
                </a:solidFill>
                <a:effectLst>
                  <a:outerShdw blurRad="38100" dist="38100" dir="2700000" algn="tl">
                    <a:srgbClr val="000000">
                      <a:alpha val="43137"/>
                    </a:srgbClr>
                  </a:outerShdw>
                </a:effectLst>
                <a:latin typeface="Candara" pitchFamily="34" charset="0"/>
              </a:rPr>
              <a:t>III.	 Audit d’une application Android </a:t>
            </a:r>
            <a:r>
              <a:rPr lang="fr-FR" sz="2400" b="1" dirty="0" smtClean="0">
                <a:solidFill>
                  <a:prstClr val="white"/>
                </a:solidFill>
                <a:effectLst>
                  <a:outerShdw blurRad="38100" dist="38100" dir="2700000" algn="tl">
                    <a:srgbClr val="000000">
                      <a:alpha val="43137"/>
                    </a:srgbClr>
                  </a:outerShdw>
                </a:effectLst>
                <a:latin typeface="Candara" pitchFamily="34" charset="0"/>
              </a:rPr>
              <a:t>(RadioMAv2)</a:t>
            </a:r>
            <a:r>
              <a:rPr lang="fr-FR" sz="2800" b="1" dirty="0" smtClean="0">
                <a:solidFill>
                  <a:prstClr val="white"/>
                </a:solidFill>
                <a:effectLst>
                  <a:outerShdw blurRad="38100" dist="38100" dir="2700000" algn="tl">
                    <a:srgbClr val="000000">
                      <a:alpha val="43137"/>
                    </a:srgbClr>
                  </a:outerShdw>
                </a:effectLst>
                <a:latin typeface="Candara" pitchFamily="34" charset="0"/>
              </a:rPr>
              <a:t> </a:t>
            </a:r>
            <a:r>
              <a:rPr lang="fr-FR" sz="2800" b="1" dirty="0" smtClean="0">
                <a:solidFill>
                  <a:schemeClr val="bg1"/>
                </a:solidFill>
                <a:effectLst>
                  <a:outerShdw blurRad="38100" dist="38100" dir="2700000" algn="tl">
                    <a:srgbClr val="000000">
                      <a:alpha val="43137"/>
                    </a:srgbClr>
                  </a:outerShdw>
                </a:effectLst>
                <a:latin typeface="Candara" pitchFamily="34" charset="0"/>
              </a:rPr>
              <a:t>:</a:t>
            </a:r>
          </a:p>
        </p:txBody>
      </p:sp>
      <p:sp>
        <p:nvSpPr>
          <p:cNvPr id="6" name="Rectangle 5"/>
          <p:cNvSpPr/>
          <p:nvPr/>
        </p:nvSpPr>
        <p:spPr>
          <a:xfrm>
            <a:off x="648072" y="1484784"/>
            <a:ext cx="8676456" cy="3490186"/>
          </a:xfrm>
          <a:prstGeom prst="rect">
            <a:avLst/>
          </a:prstGeom>
        </p:spPr>
        <p:txBody>
          <a:bodyPr wrap="square">
            <a:spAutoFit/>
          </a:bodyPr>
          <a:lstStyle/>
          <a:p>
            <a:pPr marL="342900" indent="-342900">
              <a:lnSpc>
                <a:spcPct val="115000"/>
              </a:lnSpc>
              <a:buFont typeface="+mj-lt"/>
              <a:buAutoNum type="arabicPeriod"/>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Introduction </a:t>
            </a:r>
            <a:r>
              <a:rPr lang="fr-FR" sz="2400" b="1" spc="150" dirty="0" smtClean="0">
                <a:ln w="11430"/>
                <a:solidFill>
                  <a:srgbClr val="F8F8F8"/>
                </a:solidFill>
                <a:effectLst>
                  <a:outerShdw blurRad="38100" dist="38100" dir="2700000" algn="tl">
                    <a:srgbClr val="000000">
                      <a:alpha val="43137"/>
                    </a:srgbClr>
                  </a:outerShdw>
                </a:effectLst>
                <a:ea typeface="Calibri"/>
                <a:cs typeface="Arial"/>
              </a:rPr>
              <a:t>à l’audit d’une application</a:t>
            </a:r>
          </a:p>
          <a:p>
            <a:pPr marL="342900" indent="-342900">
              <a:lnSpc>
                <a:spcPct val="115000"/>
              </a:lnSpc>
              <a:buFont typeface="+mj-lt"/>
              <a:buAutoNum type="arabicPeriod"/>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Arborescence d’une application Android </a:t>
            </a:r>
          </a:p>
          <a:p>
            <a:pPr marL="342900" indent="-342900">
              <a:lnSpc>
                <a:spcPct val="115000"/>
              </a:lnSpc>
              <a:buFont typeface="+mj-lt"/>
              <a:buAutoNum type="arabicPeriod"/>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Récupération, désassemblage et débogage d’une application Android</a:t>
            </a:r>
          </a:p>
          <a:p>
            <a:pPr marL="342900" indent="-342900">
              <a:lnSpc>
                <a:spcPct val="115000"/>
              </a:lnSpc>
              <a:buFont typeface="+mj-lt"/>
              <a:buAutoNum type="arabicPeriod"/>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Étude du code et du comportement de l’application Android:</a:t>
            </a:r>
          </a:p>
          <a:p>
            <a:pPr marL="342900" indent="-342900">
              <a:lnSpc>
                <a:spcPct val="115000"/>
              </a:lnSpc>
              <a:buFont typeface="+mj-lt"/>
              <a:buAutoNum type="arabicPeriod"/>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Assemblage et signature de l’application Android:</a:t>
            </a:r>
          </a:p>
          <a:p>
            <a:pPr marL="342900" indent="-342900">
              <a:lnSpc>
                <a:spcPct val="115000"/>
              </a:lnSpc>
              <a:buFont typeface="+mj-lt"/>
              <a:buAutoNum type="arabicPeriod"/>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Sécurisation de l’application </a:t>
            </a:r>
            <a:r>
              <a:rPr lang="fr-FR" sz="2400" b="1" spc="150" dirty="0" smtClean="0">
                <a:ln w="11430"/>
                <a:solidFill>
                  <a:srgbClr val="F8F8F8"/>
                </a:solidFill>
                <a:effectLst>
                  <a:outerShdw blurRad="38100" dist="38100" dir="2700000" algn="tl">
                    <a:srgbClr val="000000">
                      <a:alpha val="43137"/>
                    </a:srgbClr>
                  </a:outerShdw>
                </a:effectLst>
                <a:ea typeface="Calibri"/>
                <a:cs typeface="Arial"/>
              </a:rPr>
              <a:t>Android</a:t>
            </a: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908720"/>
            <a:ext cx="871296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L'audit de sécurité d'une application est une activité très utilisée dans le monde de sécurité et de qualité de logiciel, c'est comme le conseil en sécurité.</a:t>
            </a: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L'audit peut être effectué dans différents buts, notamment vérifier si :</a:t>
            </a: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les contrôles en place sont opérationnels et sont suffisants,</a:t>
            </a: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les données saisies, stockées ou produites par les traitements sont de bonnes qualités,</a:t>
            </a: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les traitements sont efficaces et donnent les résultats attendus,</a:t>
            </a: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l'application est correctement documentée,</a:t>
            </a: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les procédures mises en œuvre dans le cadre de l'application sont à jour et adaptées,</a:t>
            </a: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l'exploitation informatique de l'application se fait dans de bonnes conditions,</a:t>
            </a:r>
          </a:p>
          <a:p>
            <a:pPr algn="justLow" fontAlgn="base">
              <a:spcBef>
                <a:spcPct val="0"/>
              </a:spcBef>
              <a:spcAft>
                <a:spcPct val="0"/>
              </a:spcAft>
              <a:buFont typeface="Wingdings" pitchFamily="2" charset="2"/>
              <a:buChar char="q"/>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la fonction ou le processus couvert par l'application sont efficaces et productifs</a:t>
            </a:r>
          </a:p>
        </p:txBody>
      </p:sp>
      <p:sp>
        <p:nvSpPr>
          <p:cNvPr id="3" name="Rectangle 2"/>
          <p:cNvSpPr/>
          <p:nvPr/>
        </p:nvSpPr>
        <p:spPr>
          <a:xfrm>
            <a:off x="539552" y="0"/>
            <a:ext cx="7704856" cy="941796"/>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r>
              <a:rPr lang="fr-FR" sz="2400" b="1" u="sng" dirty="0" smtClean="0">
                <a:solidFill>
                  <a:schemeClr val="bg1"/>
                </a:solidFill>
                <a:effectLst>
                  <a:outerShdw blurRad="38100" dist="38100" dir="2700000" algn="tl">
                    <a:srgbClr val="000000">
                      <a:alpha val="43137"/>
                    </a:srgbClr>
                  </a:outerShdw>
                </a:effectLst>
                <a:latin typeface="Candara" pitchFamily="34" charset="0"/>
              </a:rPr>
              <a:t>:</a:t>
            </a:r>
          </a:p>
          <a:p>
            <a:pPr marL="342900" indent="-342900">
              <a:lnSpc>
                <a:spcPct val="115000"/>
              </a:lnSpc>
            </a:pPr>
            <a:r>
              <a:rPr lang="fr-FR" sz="2000" b="1" u="sng" dirty="0" smtClean="0">
                <a:solidFill>
                  <a:schemeClr val="bg1"/>
                </a:solidFill>
                <a:effectLst>
                  <a:outerShdw blurRad="38100" dist="38100" dir="2700000" algn="tl">
                    <a:srgbClr val="000000">
                      <a:alpha val="43137"/>
                    </a:srgbClr>
                  </a:outerShdw>
                </a:effectLst>
                <a:latin typeface="Candara" pitchFamily="34" charset="0"/>
              </a:rPr>
              <a:t>Introduction à l’audit d’une application</a:t>
            </a:r>
            <a:r>
              <a:rPr lang="fr-FR" sz="2400" b="1" u="sng" dirty="0" smtClean="0">
                <a:solidFill>
                  <a:schemeClr val="bg1"/>
                </a:solidFill>
                <a:effectLst>
                  <a:outerShdw blurRad="38100" dist="38100" dir="2700000" algn="tl">
                    <a:srgbClr val="000000">
                      <a:alpha val="43137"/>
                    </a:srgbClr>
                  </a:outerShdw>
                </a:effectLst>
                <a:latin typeface="Candara" pitchFamily="34" charset="0"/>
              </a:rPr>
              <a:t>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79512" y="1237402"/>
            <a:ext cx="871296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L'audit sécurité peut se faire de plusieurs manières, cette tâche est difficile à modéliser, mais on peut identifier des lignes principales :</a:t>
            </a:r>
          </a:p>
          <a:p>
            <a:pPr algn="justLow" fontAlgn="base">
              <a:spcBef>
                <a:spcPct val="0"/>
              </a:spcBef>
              <a:spcAft>
                <a:spcPct val="0"/>
              </a:spcAft>
            </a:pP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Ø"/>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Récupérer l'application</a:t>
            </a:r>
          </a:p>
          <a:p>
            <a:pPr algn="justLow" fontAlgn="base">
              <a:spcBef>
                <a:spcPct val="0"/>
              </a:spcBef>
              <a:spcAft>
                <a:spcPct val="0"/>
              </a:spcAft>
              <a:buFont typeface="Wingdings" pitchFamily="2" charset="2"/>
              <a:buChar char="Ø"/>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Désassemblage de l'application</a:t>
            </a:r>
          </a:p>
          <a:p>
            <a:pPr algn="justLow" fontAlgn="base">
              <a:spcBef>
                <a:spcPct val="0"/>
              </a:spcBef>
              <a:spcAft>
                <a:spcPct val="0"/>
              </a:spcAft>
              <a:buFont typeface="Wingdings" pitchFamily="2" charset="2"/>
              <a:buChar char="Ø"/>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Décompiler le bytecode (dans le cas ou c'est possible)</a:t>
            </a:r>
          </a:p>
          <a:p>
            <a:pPr algn="justLow" fontAlgn="base">
              <a:spcBef>
                <a:spcPct val="0"/>
              </a:spcBef>
              <a:spcAft>
                <a:spcPct val="0"/>
              </a:spcAft>
              <a:buFont typeface="Wingdings" pitchFamily="2" charset="2"/>
              <a:buChar char="Ø"/>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Déboguer l'application</a:t>
            </a:r>
          </a:p>
          <a:p>
            <a:pPr algn="justLow" fontAlgn="base">
              <a:spcBef>
                <a:spcPct val="0"/>
              </a:spcBef>
              <a:spcAft>
                <a:spcPct val="0"/>
              </a:spcAft>
              <a:buFont typeface="Wingdings" pitchFamily="2" charset="2"/>
              <a:buChar char="Ø"/>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Etudier le code </a:t>
            </a:r>
          </a:p>
          <a:p>
            <a:pPr algn="justLow" fontAlgn="base">
              <a:spcBef>
                <a:spcPct val="0"/>
              </a:spcBef>
              <a:spcAft>
                <a:spcPct val="0"/>
              </a:spcAft>
              <a:buFont typeface="Wingdings" pitchFamily="2" charset="2"/>
              <a:buChar char="Ø"/>
            </a:pPr>
            <a:r>
              <a:rPr lang="fr-FR" sz="2400" b="1" spc="150" dirty="0" smtClean="0">
                <a:ln w="11430"/>
                <a:solidFill>
                  <a:srgbClr val="F8F8F8"/>
                </a:solidFill>
                <a:effectLst>
                  <a:outerShdw blurRad="38100" dist="38100" dir="2700000" algn="tl">
                    <a:srgbClr val="000000">
                      <a:alpha val="43137"/>
                    </a:srgbClr>
                  </a:outerShdw>
                </a:effectLst>
                <a:ea typeface="Calibri"/>
                <a:cs typeface="Arial"/>
              </a:rPr>
              <a:t> Sniffer les communications.</a:t>
            </a:r>
          </a:p>
        </p:txBody>
      </p:sp>
      <p:sp>
        <p:nvSpPr>
          <p:cNvPr id="3" name="Rectangle 2"/>
          <p:cNvSpPr/>
          <p:nvPr/>
        </p:nvSpPr>
        <p:spPr>
          <a:xfrm>
            <a:off x="539552" y="0"/>
            <a:ext cx="7704856" cy="941796"/>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sz="2000" b="1" u="sng" dirty="0" smtClean="0">
                <a:solidFill>
                  <a:prstClr val="white"/>
                </a:solidFill>
                <a:effectLst>
                  <a:outerShdw blurRad="38100" dist="38100" dir="2700000" algn="tl">
                    <a:srgbClr val="000000">
                      <a:alpha val="43137"/>
                    </a:srgbClr>
                  </a:outerShdw>
                </a:effectLst>
                <a:latin typeface="Candara" pitchFamily="34" charset="0"/>
              </a:rPr>
              <a:t>Introduction à l’audit d’une application</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Image 3" descr="C:\Users\dardar\Desktop\Projet_saad\stru_avant.png"/>
          <p:cNvPicPr/>
          <p:nvPr/>
        </p:nvPicPr>
        <p:blipFill>
          <a:blip r:embed="rId3" cstate="print"/>
          <a:srcRect/>
          <a:stretch>
            <a:fillRect/>
          </a:stretch>
        </p:blipFill>
        <p:spPr bwMode="auto">
          <a:xfrm>
            <a:off x="611560" y="908720"/>
            <a:ext cx="7056784" cy="4176464"/>
          </a:xfrm>
          <a:prstGeom prst="rect">
            <a:avLst/>
          </a:prstGeom>
          <a:ln>
            <a:noFill/>
          </a:ln>
          <a:effectLst>
            <a:softEdge rad="112500"/>
          </a:effectLst>
        </p:spPr>
      </p:pic>
      <p:sp>
        <p:nvSpPr>
          <p:cNvPr id="19458" name="Rectangle 2"/>
          <p:cNvSpPr>
            <a:spLocks noChangeArrowheads="1"/>
          </p:cNvSpPr>
          <p:nvPr/>
        </p:nvSpPr>
        <p:spPr bwMode="auto">
          <a:xfrm>
            <a:off x="683568" y="4725144"/>
            <a:ext cx="666023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1600" b="1" spc="150" dirty="0" smtClean="0">
                <a:ln w="11430"/>
                <a:effectLst>
                  <a:outerShdw blurRad="38100" dist="38100" dir="2700000" algn="tl">
                    <a:srgbClr val="000000">
                      <a:alpha val="43137"/>
                    </a:srgbClr>
                  </a:outerShdw>
                </a:effectLst>
                <a:ea typeface="Calibri"/>
                <a:cs typeface="Arial"/>
              </a:rPr>
              <a:t>l’arborescence d’un projet par défaut créer avec l’IDE Eclipse</a:t>
            </a:r>
          </a:p>
        </p:txBody>
      </p:sp>
      <p:sp>
        <p:nvSpPr>
          <p:cNvPr id="3" name="Rectangle 2"/>
          <p:cNvSpPr/>
          <p:nvPr/>
        </p:nvSpPr>
        <p:spPr>
          <a:xfrm>
            <a:off x="539552" y="0"/>
            <a:ext cx="7704856" cy="941796"/>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lvl="0" indent="-342900">
              <a:lnSpc>
                <a:spcPct val="115000"/>
              </a:lnSpc>
            </a:pPr>
            <a:r>
              <a:rPr lang="fr-FR" sz="2000" b="1" u="sng" dirty="0" smtClean="0">
                <a:solidFill>
                  <a:prstClr val="white"/>
                </a:solidFill>
                <a:effectLst>
                  <a:outerShdw blurRad="38100" dist="38100" dir="2700000" algn="tl">
                    <a:srgbClr val="000000">
                      <a:alpha val="43137"/>
                    </a:srgbClr>
                  </a:outerShdw>
                </a:effectLst>
                <a:latin typeface="Candara" pitchFamily="34" charset="0"/>
              </a:rPr>
              <a:t>Arborescence d’une application Android :</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11560" y="1268760"/>
            <a:ext cx="72008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u="sng" spc="150" dirty="0" err="1" smtClean="0">
                <a:ln w="11430"/>
                <a:solidFill>
                  <a:srgbClr val="F8F8F8"/>
                </a:solidFill>
                <a:effectLst>
                  <a:outerShdw blurRad="38100" dist="38100" dir="2700000" algn="tl">
                    <a:srgbClr val="000000">
                      <a:alpha val="43137"/>
                    </a:srgbClr>
                  </a:outerShdw>
                </a:effectLst>
                <a:ea typeface="Calibri"/>
                <a:cs typeface="Arial"/>
              </a:rPr>
              <a:t>src</a:t>
            </a: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 :</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Ce dossier contient les sources de votre application (code JAVA) et les packages.</a:t>
            </a:r>
          </a:p>
          <a:p>
            <a:pPr algn="justLow" fontAlgn="base">
              <a:spcBef>
                <a:spcPct val="0"/>
              </a:spcBef>
              <a:spcAft>
                <a:spcPct val="0"/>
              </a:spcAft>
            </a:pPr>
            <a:r>
              <a:rPr lang="fr-FR" sz="2000" b="1" u="sng" spc="150" dirty="0" err="1" smtClean="0">
                <a:ln w="11430"/>
                <a:solidFill>
                  <a:srgbClr val="F8F8F8"/>
                </a:solidFill>
                <a:effectLst>
                  <a:outerShdw blurRad="38100" dist="38100" dir="2700000" algn="tl">
                    <a:srgbClr val="000000">
                      <a:alpha val="43137"/>
                    </a:srgbClr>
                  </a:outerShdw>
                </a:effectLst>
                <a:ea typeface="Calibri"/>
                <a:cs typeface="Arial"/>
              </a:rPr>
              <a:t>gen</a:t>
            </a: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Contient le code source produit par les outils de compilation.</a:t>
            </a:r>
          </a:p>
          <a:p>
            <a:pPr algn="justLow" fontAlgn="base">
              <a:spcBef>
                <a:spcPct val="0"/>
              </a:spcBef>
              <a:spcAft>
                <a:spcPct val="0"/>
              </a:spcAft>
            </a:pPr>
            <a:r>
              <a:rPr lang="fr-FR" sz="2000" b="1" u="sng" spc="150" dirty="0" err="1" smtClean="0">
                <a:ln w="11430"/>
                <a:solidFill>
                  <a:srgbClr val="F8F8F8"/>
                </a:solidFill>
                <a:effectLst>
                  <a:outerShdw blurRad="38100" dist="38100" dir="2700000" algn="tl">
                    <a:srgbClr val="000000">
                      <a:alpha val="43137"/>
                    </a:srgbClr>
                  </a:outerShdw>
                </a:effectLst>
                <a:ea typeface="Calibri"/>
                <a:cs typeface="Arial"/>
              </a:rPr>
              <a:t>assets</a:t>
            </a: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 :</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Contient des données non internationalisées qui seront utilisées dans votre application (images, vidéos, licence…etc).</a:t>
            </a:r>
          </a:p>
          <a:p>
            <a:pPr algn="justLow" fontAlgn="base">
              <a:spcBef>
                <a:spcPct val="0"/>
              </a:spcBef>
              <a:spcAft>
                <a:spcPct val="0"/>
              </a:spcAft>
            </a:pP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Res :</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Contient les ressources du projet (interface, image, …).</a:t>
            </a:r>
          </a:p>
          <a:p>
            <a:pPr algn="justLow" fontAlgn="base">
              <a:spcBef>
                <a:spcPct val="0"/>
              </a:spcBef>
              <a:spcAft>
                <a:spcPct val="0"/>
              </a:spcAft>
            </a:pP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AndroidManifest.xml </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Définit le comportement de votre application au système Android. Ce fichier définit par exemple (Le nom, l’icône, la version min du SDK, les activités, les services, etc…).</a:t>
            </a:r>
          </a:p>
        </p:txBody>
      </p:sp>
      <p:sp>
        <p:nvSpPr>
          <p:cNvPr id="3" name="Rectangle 2"/>
          <p:cNvSpPr/>
          <p:nvPr/>
        </p:nvSpPr>
        <p:spPr>
          <a:xfrm>
            <a:off x="539552" y="0"/>
            <a:ext cx="7704856" cy="941796"/>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sz="2000" b="1" u="sng" dirty="0" smtClean="0">
                <a:solidFill>
                  <a:prstClr val="white"/>
                </a:solidFill>
                <a:effectLst>
                  <a:outerShdw blurRad="38100" dist="38100" dir="2700000" algn="tl">
                    <a:srgbClr val="000000">
                      <a:alpha val="43137"/>
                    </a:srgbClr>
                  </a:outerShdw>
                </a:effectLst>
                <a:latin typeface="Candara" pitchFamily="34" charset="0"/>
              </a:rPr>
              <a:t>Arborescence d’une application Android :</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83568" y="5157192"/>
            <a:ext cx="666023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endParaRPr lang="fr-FR" sz="24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1600" b="1" spc="150" dirty="0" smtClean="0">
                <a:ln w="11430"/>
                <a:solidFill>
                  <a:prstClr val="black"/>
                </a:solidFill>
                <a:effectLst>
                  <a:outerShdw blurRad="38100" dist="38100" dir="2700000" algn="tl">
                    <a:srgbClr val="000000">
                      <a:alpha val="43137"/>
                    </a:srgbClr>
                  </a:outerShdw>
                </a:effectLst>
                <a:ea typeface="Calibri"/>
                <a:cs typeface="Arial"/>
              </a:rPr>
              <a:t>fichiers qui se trouvent dans un package (application Android .APK)</a:t>
            </a:r>
          </a:p>
        </p:txBody>
      </p:sp>
      <p:sp>
        <p:nvSpPr>
          <p:cNvPr id="3" name="Rectangle 2"/>
          <p:cNvSpPr/>
          <p:nvPr/>
        </p:nvSpPr>
        <p:spPr>
          <a:xfrm>
            <a:off x="539552" y="0"/>
            <a:ext cx="7704856" cy="941796"/>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sz="2000" b="1" u="sng" dirty="0" smtClean="0">
                <a:solidFill>
                  <a:prstClr val="white"/>
                </a:solidFill>
                <a:effectLst>
                  <a:outerShdw blurRad="38100" dist="38100" dir="2700000" algn="tl">
                    <a:srgbClr val="000000">
                      <a:alpha val="43137"/>
                    </a:srgbClr>
                  </a:outerShdw>
                </a:effectLst>
                <a:latin typeface="Candara" pitchFamily="34" charset="0"/>
              </a:rPr>
              <a:t>Arborescence d’une application Android :</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5" name="Image 4"/>
          <p:cNvPicPr/>
          <p:nvPr/>
        </p:nvPicPr>
        <p:blipFill>
          <a:blip r:embed="rId3" cstate="print"/>
          <a:srcRect/>
          <a:stretch>
            <a:fillRect/>
          </a:stretch>
        </p:blipFill>
        <p:spPr bwMode="auto">
          <a:xfrm>
            <a:off x="467544" y="908720"/>
            <a:ext cx="7200800" cy="453650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1517885"/>
            <a:ext cx="864096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AndroidManifest.xm</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l : Définit les propriétés et activités de l'application (Format XML encodé pour Android)</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classes.dex</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Fichier au format DEX contenant le code de l'application</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Res </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Contient les ressources du projet (interface, image, …).</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pPr>
            <a:r>
              <a:rPr lang="fr-FR" sz="2000" b="1" u="sng" spc="150" dirty="0" err="1" smtClean="0">
                <a:ln w="11430"/>
                <a:solidFill>
                  <a:srgbClr val="F8F8F8"/>
                </a:solidFill>
                <a:effectLst>
                  <a:outerShdw blurRad="38100" dist="38100" dir="2700000" algn="tl">
                    <a:srgbClr val="000000">
                      <a:alpha val="43137"/>
                    </a:srgbClr>
                  </a:outerShdw>
                </a:effectLst>
                <a:ea typeface="Calibri"/>
                <a:cs typeface="Arial"/>
              </a:rPr>
              <a:t>resources.arsc</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 contient des ressources compilés dans un format binaire; peut inclure des images, des chaînes ou d'autres données utilisées par l’application Android.</a:t>
            </a:r>
          </a:p>
        </p:txBody>
      </p:sp>
      <p:sp>
        <p:nvSpPr>
          <p:cNvPr id="3" name="Rectangle 2"/>
          <p:cNvSpPr/>
          <p:nvPr/>
        </p:nvSpPr>
        <p:spPr>
          <a:xfrm>
            <a:off x="539552" y="0"/>
            <a:ext cx="7704856" cy="941796"/>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sz="2000" b="1" u="sng" dirty="0" smtClean="0">
                <a:solidFill>
                  <a:prstClr val="white"/>
                </a:solidFill>
                <a:effectLst>
                  <a:outerShdw blurRad="38100" dist="38100" dir="2700000" algn="tl">
                    <a:srgbClr val="000000">
                      <a:alpha val="43137"/>
                    </a:srgbClr>
                  </a:outerShdw>
                </a:effectLst>
                <a:latin typeface="Candara" pitchFamily="34" charset="0"/>
              </a:rPr>
              <a:t>Arborescence d’une application Android :</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980728"/>
            <a:ext cx="864096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u="sng" spc="150" dirty="0" smtClean="0">
                <a:ln w="11430"/>
                <a:solidFill>
                  <a:srgbClr val="F8F8F8"/>
                </a:solidFill>
                <a:effectLst>
                  <a:outerShdw blurRad="38100" dist="38100" dir="2700000" algn="tl">
                    <a:srgbClr val="000000">
                      <a:alpha val="43137"/>
                    </a:srgbClr>
                  </a:outerShdw>
                </a:effectLst>
                <a:ea typeface="Calibri"/>
                <a:cs typeface="Arial"/>
              </a:rPr>
              <a:t>META-INF</a:t>
            </a: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 dossier contient les données qui sont utilisées pour assurer l'intégrité du package APK et la sécurité du système.</a:t>
            </a:r>
          </a:p>
          <a:p>
            <a:pPr algn="justLow" fontAlgn="base">
              <a:spcBef>
                <a:spcPct val="0"/>
              </a:spcBef>
              <a:spcAft>
                <a:spcPct val="0"/>
              </a:spcAft>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Il contient trois fichiers :</a:t>
            </a:r>
          </a:p>
          <a:p>
            <a:pPr algn="justLow" fontAlgn="base">
              <a:spcBef>
                <a:spcPct val="0"/>
              </a:spcBef>
              <a:spcAft>
                <a:spcPct val="0"/>
              </a:spcAft>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Ø"/>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MANIFEST.MF: c’est le fichier Manifest, Il permet de faire de nombreuses choses en plus de déclarer les composants de l'application, comme nommer les librairies avec lesquelles l'application a besoin d'être liée (en plus de la librairie Android) et identifier les permissions dont l'application a besoin.</a:t>
            </a:r>
          </a:p>
          <a:p>
            <a:pPr algn="justLow" fontAlgn="base">
              <a:spcBef>
                <a:spcPct val="0"/>
              </a:spcBef>
              <a:spcAft>
                <a:spcPct val="0"/>
              </a:spcAft>
              <a:buFont typeface="Wingdings" pitchFamily="2" charset="2"/>
              <a:buChar char="Ø"/>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Ø"/>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CERT.RSA: le certificat de l’application.</a:t>
            </a:r>
          </a:p>
          <a:p>
            <a:pPr algn="justLow" fontAlgn="base">
              <a:spcBef>
                <a:spcPct val="0"/>
              </a:spcBef>
              <a:spcAft>
                <a:spcPct val="0"/>
              </a:spcAft>
              <a:buFont typeface="Wingdings" pitchFamily="2" charset="2"/>
              <a:buChar char="Ø"/>
            </a:pPr>
            <a:endParaRPr lang="fr-FR" sz="2000" b="1" spc="150" dirty="0" smtClean="0">
              <a:ln w="11430"/>
              <a:solidFill>
                <a:srgbClr val="F8F8F8"/>
              </a:solidFill>
              <a:effectLst>
                <a:outerShdw blurRad="38100" dist="38100" dir="2700000" algn="tl">
                  <a:srgbClr val="000000">
                    <a:alpha val="43137"/>
                  </a:srgbClr>
                </a:outerShdw>
              </a:effectLst>
              <a:ea typeface="Calibri"/>
              <a:cs typeface="Arial"/>
            </a:endParaRPr>
          </a:p>
          <a:p>
            <a:pPr algn="justLow" fontAlgn="base">
              <a:spcBef>
                <a:spcPct val="0"/>
              </a:spcBef>
              <a:spcAft>
                <a:spcPct val="0"/>
              </a:spcAft>
              <a:buFont typeface="Wingdings" pitchFamily="2" charset="2"/>
              <a:buChar char="Ø"/>
            </a:pPr>
            <a:r>
              <a:rPr lang="fr-FR" sz="2000" b="1" spc="150" dirty="0" smtClean="0">
                <a:ln w="11430"/>
                <a:solidFill>
                  <a:srgbClr val="F8F8F8"/>
                </a:solidFill>
                <a:effectLst>
                  <a:outerShdw blurRad="38100" dist="38100" dir="2700000" algn="tl">
                    <a:srgbClr val="000000">
                      <a:alpha val="43137"/>
                    </a:srgbClr>
                  </a:outerShdw>
                </a:effectLst>
                <a:ea typeface="Calibri"/>
                <a:cs typeface="Arial"/>
              </a:rPr>
              <a:t> CERT.SF: c’est la liste des ressources et SHA-1 (un ensemble de fonctions de hachage cryptographiques) supportés dans l’application.</a:t>
            </a:r>
          </a:p>
        </p:txBody>
      </p:sp>
      <p:sp>
        <p:nvSpPr>
          <p:cNvPr id="3" name="Rectangle 2"/>
          <p:cNvSpPr/>
          <p:nvPr/>
        </p:nvSpPr>
        <p:spPr>
          <a:xfrm>
            <a:off x="539552" y="0"/>
            <a:ext cx="7704856" cy="941796"/>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sz="2000" b="1" u="sng" dirty="0" smtClean="0">
                <a:solidFill>
                  <a:prstClr val="white"/>
                </a:solidFill>
                <a:effectLst>
                  <a:outerShdw blurRad="38100" dist="38100" dir="2700000" algn="tl">
                    <a:srgbClr val="000000">
                      <a:alpha val="43137"/>
                    </a:srgbClr>
                  </a:outerShdw>
                </a:effectLst>
                <a:latin typeface="Candara" pitchFamily="34" charset="0"/>
              </a:rPr>
              <a:t>Arborescence d’une application Android :</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endParaRPr lang="fr-FR" sz="2000" b="1" u="sng" spc="150" dirty="0">
              <a:ln w="11430"/>
              <a:solidFill>
                <a:srgbClr val="F8F8F8"/>
              </a:solidFill>
              <a:effectLst>
                <a:outerShdw blurRad="25400" algn="tl" rotWithShape="0">
                  <a:srgbClr val="000000">
                    <a:alpha val="43000"/>
                  </a:srgbClr>
                </a:outerShdw>
              </a:effectLst>
              <a:ea typeface="Calibri"/>
              <a:cs typeface="Aria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39552" y="0"/>
            <a:ext cx="7704856"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RadioMa v2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5" name="Rectangle 4"/>
          <p:cNvSpPr/>
          <p:nvPr/>
        </p:nvSpPr>
        <p:spPr>
          <a:xfrm>
            <a:off x="719064" y="1196752"/>
            <a:ext cx="8424936" cy="1631216"/>
          </a:xfrm>
          <a:prstGeom prst="rect">
            <a:avLst/>
          </a:prstGeom>
        </p:spPr>
        <p:txBody>
          <a:bodyPr wrap="square">
            <a:spAutoFit/>
          </a:bodyPr>
          <a:lstStyle/>
          <a:p>
            <a:r>
              <a:rPr lang="fr-FR" sz="2000" b="1" dirty="0" smtClean="0">
                <a:solidFill>
                  <a:prstClr val="white"/>
                </a:solidFill>
                <a:effectLst>
                  <a:outerShdw blurRad="38100" dist="38100" dir="2700000" algn="tl">
                    <a:srgbClr val="000000">
                      <a:alpha val="43137"/>
                    </a:srgbClr>
                  </a:outerShdw>
                </a:effectLst>
                <a:latin typeface="Candara" pitchFamily="34" charset="0"/>
              </a:rPr>
              <a:t>Avant de passer vers l'audit, nous allons choisir une application de Google Play (Play Store) puis récupérer son APK. Dans notre cas nous allons prendre l'application RadioMA v2.0 - Maroc (développé par </a:t>
            </a:r>
            <a:r>
              <a:rPr lang="fr-FR" sz="2000" b="1" dirty="0" err="1" smtClean="0">
                <a:solidFill>
                  <a:prstClr val="white"/>
                </a:solidFill>
                <a:effectLst>
                  <a:outerShdw blurRad="38100" dist="38100" dir="2700000" algn="tl">
                    <a:srgbClr val="000000">
                      <a:alpha val="43137"/>
                    </a:srgbClr>
                  </a:outerShdw>
                </a:effectLst>
                <a:latin typeface="Candara" pitchFamily="34" charset="0"/>
              </a:rPr>
              <a:t>Ayoub</a:t>
            </a:r>
            <a:r>
              <a:rPr lang="fr-FR" sz="2000" b="1" dirty="0" smtClean="0">
                <a:solidFill>
                  <a:prstClr val="white"/>
                </a:solidFill>
                <a:effectLst>
                  <a:outerShdw blurRad="38100" dist="38100" dir="2700000" algn="tl">
                    <a:srgbClr val="000000">
                      <a:alpha val="43137"/>
                    </a:srgbClr>
                  </a:outerShdw>
                </a:effectLst>
                <a:latin typeface="Candara" pitchFamily="34" charset="0"/>
              </a:rPr>
              <a:t> DARDORY) qui est gratuite et qui nous permet d'écouter la majorité des stations radios Marocaines qui diffusent en ligne.</a:t>
            </a:r>
          </a:p>
        </p:txBody>
      </p:sp>
      <p:pic>
        <p:nvPicPr>
          <p:cNvPr id="6" name="Image 5"/>
          <p:cNvPicPr/>
          <p:nvPr/>
        </p:nvPicPr>
        <p:blipFill>
          <a:blip r:embed="rId3" cstate="print"/>
          <a:srcRect/>
          <a:stretch>
            <a:fillRect/>
          </a:stretch>
        </p:blipFill>
        <p:spPr bwMode="auto">
          <a:xfrm>
            <a:off x="2555776" y="3284984"/>
            <a:ext cx="4104456" cy="252028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39552" y="0"/>
            <a:ext cx="7704856"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Récupération, désassemblage et débogage d’une 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4" name="Image 3"/>
          <p:cNvPicPr/>
          <p:nvPr/>
        </p:nvPicPr>
        <p:blipFill>
          <a:blip r:embed="rId3" cstate="print"/>
          <a:srcRect/>
          <a:stretch>
            <a:fillRect/>
          </a:stretch>
        </p:blipFill>
        <p:spPr bwMode="auto">
          <a:xfrm>
            <a:off x="467544" y="980728"/>
            <a:ext cx="8352928" cy="3744416"/>
          </a:xfrm>
          <a:prstGeom prst="rect">
            <a:avLst/>
          </a:prstGeom>
          <a:ln>
            <a:noFill/>
          </a:ln>
          <a:effectLst>
            <a:softEdge rad="112500"/>
          </a:effectLst>
        </p:spPr>
      </p:pic>
      <p:sp>
        <p:nvSpPr>
          <p:cNvPr id="5" name="Rectangle 4"/>
          <p:cNvSpPr/>
          <p:nvPr/>
        </p:nvSpPr>
        <p:spPr>
          <a:xfrm>
            <a:off x="2267744" y="4869160"/>
            <a:ext cx="5328592"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Etapes pour lister les applications Android installées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39552" y="0"/>
            <a:ext cx="7704856"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Récupération, désassemblage et débogage d’une 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5" name="Rectangle 4"/>
          <p:cNvSpPr/>
          <p:nvPr/>
        </p:nvSpPr>
        <p:spPr>
          <a:xfrm>
            <a:off x="1907704" y="3861048"/>
            <a:ext cx="5328592" cy="646331"/>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Commande pour récupérer l’application Android « com.radioma-1.apk »</a:t>
            </a:r>
          </a:p>
        </p:txBody>
      </p:sp>
      <p:pic>
        <p:nvPicPr>
          <p:cNvPr id="6" name="Image 5"/>
          <p:cNvPicPr/>
          <p:nvPr/>
        </p:nvPicPr>
        <p:blipFill>
          <a:blip r:embed="rId3" cstate="print"/>
          <a:srcRect/>
          <a:stretch>
            <a:fillRect/>
          </a:stretch>
        </p:blipFill>
        <p:spPr bwMode="auto">
          <a:xfrm>
            <a:off x="611560" y="1052736"/>
            <a:ext cx="8064896" cy="252028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39552" y="0"/>
            <a:ext cx="7704856"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Désassemblage et débogage de l’application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5" name="Rectangle 4"/>
          <p:cNvSpPr/>
          <p:nvPr/>
        </p:nvSpPr>
        <p:spPr>
          <a:xfrm>
            <a:off x="683568" y="3861048"/>
            <a:ext cx="8064896"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Commande pour désassembler l’application Android « com.radioma-1.apk »</a:t>
            </a:r>
          </a:p>
        </p:txBody>
      </p:sp>
      <p:pic>
        <p:nvPicPr>
          <p:cNvPr id="7" name="Image 6"/>
          <p:cNvPicPr/>
          <p:nvPr/>
        </p:nvPicPr>
        <p:blipFill>
          <a:blip r:embed="rId3" cstate="print"/>
          <a:srcRect/>
          <a:stretch>
            <a:fillRect/>
          </a:stretch>
        </p:blipFill>
        <p:spPr bwMode="auto">
          <a:xfrm>
            <a:off x="683568" y="2204864"/>
            <a:ext cx="7754044" cy="115212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39552" y="0"/>
            <a:ext cx="7704856"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Désassemblage et débogage de l’application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279553" name="Rectangle 1"/>
          <p:cNvSpPr>
            <a:spLocks noChangeArrowheads="1"/>
          </p:cNvSpPr>
          <p:nvPr/>
        </p:nvSpPr>
        <p:spPr bwMode="auto">
          <a:xfrm>
            <a:off x="539552" y="1268760"/>
            <a:ext cx="792088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Tx/>
              <a:buChar char="•"/>
            </a:pPr>
            <a:r>
              <a:rPr lang="fr-FR" sz="2000" b="1" dirty="0" smtClean="0">
                <a:solidFill>
                  <a:prstClr val="white"/>
                </a:solidFill>
                <a:effectLst>
                  <a:outerShdw blurRad="38100" dist="38100" dir="2700000" algn="tl">
                    <a:srgbClr val="000000">
                      <a:alpha val="43137"/>
                    </a:srgbClr>
                  </a:outerShdw>
                </a:effectLst>
                <a:latin typeface="Candara" pitchFamily="34" charset="0"/>
              </a:rPr>
              <a:t>Res : contient les ressources du projet (interface, image, …).</a:t>
            </a:r>
          </a:p>
          <a:p>
            <a:pPr algn="justLow" fontAlgn="base">
              <a:spcBef>
                <a:spcPct val="0"/>
              </a:spcBef>
              <a:spcAft>
                <a:spcPct val="0"/>
              </a:spcAft>
              <a:buFontTx/>
              <a:buChar char="•"/>
            </a:pPr>
            <a:endParaRPr lang="fr-FR" sz="2000" b="1" dirty="0" smtClean="0">
              <a:solidFill>
                <a:prstClr val="white"/>
              </a:solidFill>
              <a:effectLst>
                <a:outerShdw blurRad="38100" dist="38100" dir="2700000" algn="tl">
                  <a:srgbClr val="000000">
                    <a:alpha val="43137"/>
                  </a:srgbClr>
                </a:outerShdw>
              </a:effectLst>
              <a:latin typeface="Candara" pitchFamily="34" charset="0"/>
            </a:endParaRPr>
          </a:p>
          <a:p>
            <a:pPr algn="justLow" eaLnBrk="0" fontAlgn="base" hangingPunct="0">
              <a:spcBef>
                <a:spcPct val="0"/>
              </a:spcBef>
              <a:spcAft>
                <a:spcPct val="0"/>
              </a:spcAft>
              <a:buFontTx/>
              <a:buChar char="•"/>
            </a:pPr>
            <a:r>
              <a:rPr lang="fr-FR" sz="2000" b="1" dirty="0" smtClean="0">
                <a:solidFill>
                  <a:prstClr val="white"/>
                </a:solidFill>
                <a:effectLst>
                  <a:outerShdw blurRad="38100" dist="38100" dir="2700000" algn="tl">
                    <a:srgbClr val="000000">
                      <a:alpha val="43137"/>
                    </a:srgbClr>
                  </a:outerShdw>
                </a:effectLst>
                <a:latin typeface="Candara" pitchFamily="34" charset="0"/>
              </a:rPr>
              <a:t>Smali : contient les codes sources ayant la forme du langage Smali (signifie « assembleur » en islandais) et qui utilise la syntaxe Jasmin (Jasmin est un langage d'assemblage d'instructions de la machine virtuelle Java, ou de façon plus concise, un assembleur de Bytecode Java.</a:t>
            </a:r>
          </a:p>
          <a:p>
            <a:pPr algn="justLow" eaLnBrk="0" fontAlgn="base" hangingPunct="0">
              <a:spcBef>
                <a:spcPct val="0"/>
              </a:spcBef>
              <a:spcAft>
                <a:spcPct val="0"/>
              </a:spcAft>
              <a:buFontTx/>
              <a:buChar char="•"/>
            </a:pPr>
            <a:endParaRPr lang="fr-FR" sz="2000" b="1" dirty="0" smtClean="0">
              <a:solidFill>
                <a:prstClr val="white"/>
              </a:solidFill>
              <a:effectLst>
                <a:outerShdw blurRad="38100" dist="38100" dir="2700000" algn="tl">
                  <a:srgbClr val="000000">
                    <a:alpha val="43137"/>
                  </a:srgbClr>
                </a:outerShdw>
              </a:effectLst>
              <a:latin typeface="Candara" pitchFamily="34" charset="0"/>
            </a:endParaRPr>
          </a:p>
          <a:p>
            <a:pPr algn="justLow" eaLnBrk="0" fontAlgn="base" hangingPunct="0">
              <a:spcBef>
                <a:spcPct val="0"/>
              </a:spcBef>
              <a:spcAft>
                <a:spcPct val="0"/>
              </a:spcAft>
              <a:buFontTx/>
              <a:buChar char="•"/>
            </a:pPr>
            <a:r>
              <a:rPr lang="fr-FR" sz="2000" b="1" dirty="0" smtClean="0">
                <a:solidFill>
                  <a:prstClr val="white"/>
                </a:solidFill>
                <a:effectLst>
                  <a:outerShdw blurRad="38100" dist="38100" dir="2700000" algn="tl">
                    <a:srgbClr val="000000">
                      <a:alpha val="43137"/>
                    </a:srgbClr>
                  </a:outerShdw>
                </a:effectLst>
                <a:latin typeface="Candara" pitchFamily="34" charset="0"/>
              </a:rPr>
              <a:t>AndroidManifest.xml : Définit le comportement de votre application au système Android.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39552" y="0"/>
            <a:ext cx="7704856"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Audit d’une application Android </a:t>
            </a:r>
            <a:r>
              <a:rPr lang="fr-FR" sz="2000" b="1" u="sng" dirty="0" smtClean="0">
                <a:solidFill>
                  <a:prstClr val="white"/>
                </a:solidFill>
                <a:effectLst>
                  <a:outerShdw blurRad="38100" dist="38100" dir="2700000" algn="tl">
                    <a:srgbClr val="000000">
                      <a:alpha val="43137"/>
                    </a:srgbClr>
                  </a:outerShdw>
                </a:effectLst>
                <a:latin typeface="Candara" pitchFamily="34" charset="0"/>
              </a:rPr>
              <a:t>(RadioMAv2)</a:t>
            </a:r>
            <a:r>
              <a:rPr lang="fr-FR" sz="2400" b="1" u="sng" dirty="0" smtClean="0">
                <a:solidFill>
                  <a:prstClr val="white"/>
                </a:solidFill>
                <a:effectLst>
                  <a:outerShdw blurRad="38100" dist="38100" dir="2700000" algn="tl">
                    <a:srgbClr val="000000">
                      <a:alpha val="43137"/>
                    </a:srgbClr>
                  </a:outerShdw>
                </a:effectLst>
                <a:latin typeface="Candara" pitchFamily="34" charset="0"/>
              </a:rPr>
              <a:t>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Désassemblage et débogage de l’application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4" name="Image 3"/>
          <p:cNvPicPr/>
          <p:nvPr/>
        </p:nvPicPr>
        <p:blipFill>
          <a:blip r:embed="rId3" cstate="print"/>
          <a:srcRect/>
          <a:stretch>
            <a:fillRect/>
          </a:stretch>
        </p:blipFill>
        <p:spPr bwMode="auto">
          <a:xfrm>
            <a:off x="971600" y="1340768"/>
            <a:ext cx="7056784" cy="3600400"/>
          </a:xfrm>
          <a:prstGeom prst="rect">
            <a:avLst/>
          </a:prstGeom>
          <a:ln>
            <a:noFill/>
          </a:ln>
          <a:effectLst>
            <a:softEdge rad="112500"/>
          </a:effectLst>
        </p:spPr>
      </p:pic>
      <p:sp>
        <p:nvSpPr>
          <p:cNvPr id="5" name="Rectangle 4"/>
          <p:cNvSpPr/>
          <p:nvPr/>
        </p:nvSpPr>
        <p:spPr>
          <a:xfrm>
            <a:off x="1043608" y="908720"/>
            <a:ext cx="5616624" cy="338554"/>
          </a:xfrm>
          <a:prstGeom prst="rect">
            <a:avLst/>
          </a:prstGeom>
        </p:spPr>
        <p:txBody>
          <a:bodyPr wrap="square">
            <a:spAutoFit/>
          </a:bodyPr>
          <a:lstStyle/>
          <a:p>
            <a:r>
              <a:rPr lang="fr-FR" sz="1600" b="1" u="sng" dirty="0" smtClean="0">
                <a:solidFill>
                  <a:prstClr val="white"/>
                </a:solidFill>
                <a:effectLst>
                  <a:outerShdw blurRad="38100" dist="38100" dir="2700000" algn="tl">
                    <a:srgbClr val="000000">
                      <a:alpha val="43137"/>
                    </a:srgbClr>
                  </a:outerShdw>
                </a:effectLst>
                <a:latin typeface="Candara" pitchFamily="34" charset="0"/>
              </a:rPr>
              <a:t>Débogage de l’application Android</a:t>
            </a:r>
          </a:p>
        </p:txBody>
      </p:sp>
      <p:sp>
        <p:nvSpPr>
          <p:cNvPr id="6" name="Rectangle 5"/>
          <p:cNvSpPr/>
          <p:nvPr/>
        </p:nvSpPr>
        <p:spPr>
          <a:xfrm>
            <a:off x="1043608" y="5085184"/>
            <a:ext cx="5742384" cy="338554"/>
          </a:xfrm>
          <a:prstGeom prst="rect">
            <a:avLst/>
          </a:prstGeom>
        </p:spPr>
        <p:txBody>
          <a:bodyPr wrap="square">
            <a:spAutoFit/>
          </a:bodyPr>
          <a:lstStyle/>
          <a:p>
            <a:r>
              <a:rPr lang="fr-FR" sz="1600" b="1" dirty="0" smtClean="0">
                <a:solidFill>
                  <a:prstClr val="white"/>
                </a:solidFill>
                <a:effectLst>
                  <a:outerShdw blurRad="38100" dist="38100" dir="2700000" algn="tl">
                    <a:srgbClr val="000000">
                      <a:alpha val="43137"/>
                    </a:srgbClr>
                  </a:outerShdw>
                </a:effectLst>
                <a:latin typeface="Candara" pitchFamily="34" charset="0"/>
              </a:rPr>
              <a:t>Lors de l’exécution de la commande : &gt; adb.exe </a:t>
            </a:r>
            <a:r>
              <a:rPr lang="fr-FR" sz="1600" b="1" dirty="0" err="1" smtClean="0">
                <a:solidFill>
                  <a:prstClr val="white"/>
                </a:solidFill>
                <a:effectLst>
                  <a:outerShdw blurRad="38100" dist="38100" dir="2700000" algn="tl">
                    <a:srgbClr val="000000">
                      <a:alpha val="43137"/>
                    </a:srgbClr>
                  </a:outerShdw>
                </a:effectLst>
                <a:latin typeface="Candara" pitchFamily="34" charset="0"/>
              </a:rPr>
              <a:t>logcat</a:t>
            </a:r>
            <a:endParaRPr lang="fr-FR" sz="1600" b="1" dirty="0" smtClean="0">
              <a:solidFill>
                <a:prstClr val="white"/>
              </a:solidFill>
              <a:effectLst>
                <a:outerShdw blurRad="38100" dist="38100" dir="2700000" algn="tl">
                  <a:srgbClr val="000000">
                    <a:alpha val="43137"/>
                  </a:srgbClr>
                </a:outerShdw>
              </a:effectLst>
              <a:latin typeface="Candara"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Etude du fichier AndroidManifest.xml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322561" name="Rectangle 1"/>
          <p:cNvSpPr>
            <a:spLocks noChangeArrowheads="1"/>
          </p:cNvSpPr>
          <p:nvPr/>
        </p:nvSpPr>
        <p:spPr bwMode="auto">
          <a:xfrm>
            <a:off x="323528" y="1628800"/>
            <a:ext cx="8568952"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Char char="•"/>
              <a:tabLst/>
            </a:pPr>
            <a:r>
              <a:rPr kumimoji="0" lang="fr-FR" sz="2000" b="1" i="0" u="none" strike="noStrike" cap="none" normalizeH="0" baseline="0" dirty="0" smtClean="0">
                <a:ln>
                  <a:noFill/>
                </a:ln>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android:debuggable="false" </a:t>
            </a:r>
            <a:r>
              <a:rPr lang="fr-FR" sz="2000" dirty="0" smtClean="0">
                <a:solidFill>
                  <a:prstClr val="white"/>
                </a:solidFill>
                <a:effectLst>
                  <a:outerShdw blurRad="38100" dist="38100" dir="2700000" algn="tl">
                    <a:srgbClr val="000000">
                      <a:alpha val="43137"/>
                    </a:srgbClr>
                  </a:outerShdw>
                </a:effectLst>
                <a:latin typeface="Candara" pitchFamily="34" charset="0"/>
              </a:rPr>
              <a:t>nous fait savoir que le développeur a annulé le débogage de l’application. </a:t>
            </a:r>
          </a:p>
          <a:p>
            <a:pPr marL="0" marR="0" lvl="0" indent="0" algn="justLow" defTabSz="914400" rtl="0" eaLnBrk="0" fontAlgn="base" latinLnBrk="0" hangingPunct="0">
              <a:lnSpc>
                <a:spcPct val="100000"/>
              </a:lnSpc>
              <a:spcBef>
                <a:spcPct val="0"/>
              </a:spcBef>
              <a:spcAft>
                <a:spcPct val="0"/>
              </a:spcAft>
              <a:buClrTx/>
              <a:buSzTx/>
              <a:buFontTx/>
              <a:buChar char="•"/>
              <a:tabLst/>
            </a:pPr>
            <a:endParaRPr lang="fr-FR" sz="2000" dirty="0" smtClean="0">
              <a:solidFill>
                <a:prstClr val="white"/>
              </a:solidFill>
              <a:effectLst>
                <a:outerShdw blurRad="38100" dist="38100" dir="2700000" algn="tl">
                  <a:srgbClr val="000000">
                    <a:alpha val="43137"/>
                  </a:srgbClr>
                </a:outerShdw>
              </a:effectLst>
              <a:latin typeface="Candara" pitchFamily="34" charset="0"/>
            </a:endParaRPr>
          </a:p>
          <a:p>
            <a:pPr marL="0" marR="0" lvl="0" indent="0" algn="justLow" defTabSz="914400" rtl="0" eaLnBrk="0" fontAlgn="base" latinLnBrk="0" hangingPunct="0">
              <a:lnSpc>
                <a:spcPct val="100000"/>
              </a:lnSpc>
              <a:spcBef>
                <a:spcPct val="0"/>
              </a:spcBef>
              <a:spcAft>
                <a:spcPct val="0"/>
              </a:spcAft>
              <a:buClrTx/>
              <a:buSzTx/>
              <a:buFontTx/>
              <a:buChar char="•"/>
              <a:tabLst/>
            </a:pPr>
            <a:r>
              <a:rPr lang="fr-FR"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&lt;uses-permission android:name="android.permission.INTERNET" /&gt;</a:t>
            </a:r>
          </a:p>
          <a:p>
            <a:pPr marL="0" marR="0" lvl="0" indent="0" algn="justLow" defTabSz="914400" rtl="0" eaLnBrk="0" fontAlgn="base" latinLnBrk="0" hangingPunct="0">
              <a:lnSpc>
                <a:spcPct val="100000"/>
              </a:lnSpc>
              <a:spcBef>
                <a:spcPct val="0"/>
              </a:spcBef>
              <a:spcAft>
                <a:spcPct val="0"/>
              </a:spcAft>
              <a:buClrTx/>
              <a:buSzTx/>
              <a:buFontTx/>
              <a:buNone/>
              <a:tabLst/>
            </a:pPr>
            <a:r>
              <a:rPr lang="fr-FR" sz="2000" dirty="0" smtClean="0">
                <a:solidFill>
                  <a:prstClr val="white"/>
                </a:solidFill>
                <a:effectLst>
                  <a:outerShdw blurRad="38100" dist="38100" dir="2700000" algn="tl">
                    <a:srgbClr val="000000">
                      <a:alpha val="43137"/>
                    </a:srgbClr>
                  </a:outerShdw>
                </a:effectLst>
                <a:latin typeface="Candara" pitchFamily="34" charset="0"/>
              </a:rPr>
              <a:t>Permission d’utiliser internet.</a:t>
            </a:r>
          </a:p>
          <a:p>
            <a:pPr marL="0" marR="0" lvl="0" indent="0" algn="justLow" defTabSz="914400" rtl="0" eaLnBrk="0" fontAlgn="base" latinLnBrk="0" hangingPunct="0">
              <a:lnSpc>
                <a:spcPct val="100000"/>
              </a:lnSpc>
              <a:spcBef>
                <a:spcPct val="0"/>
              </a:spcBef>
              <a:spcAft>
                <a:spcPct val="0"/>
              </a:spcAft>
              <a:buClrTx/>
              <a:buSzTx/>
              <a:buFontTx/>
              <a:buNone/>
              <a:tabLst/>
            </a:pPr>
            <a:endParaRPr lang="fr-FR" dirty="0" smtClean="0">
              <a:latin typeface="Eras Medium ITC" pitchFamily="34" charset="0"/>
              <a:cs typeface="Calibri" pitchFamily="34" charset="0"/>
            </a:endParaRPr>
          </a:p>
          <a:p>
            <a:pPr algn="justLow" eaLnBrk="0" fontAlgn="base" hangingPunct="0">
              <a:spcBef>
                <a:spcPct val="0"/>
              </a:spcBef>
              <a:spcAft>
                <a:spcPct val="0"/>
              </a:spcAft>
            </a:pPr>
            <a:r>
              <a:rPr lang="fr-FR" sz="2000" dirty="0" smtClean="0">
                <a:solidFill>
                  <a:prstClr val="white"/>
                </a:solidFill>
                <a:effectLst>
                  <a:outerShdw blurRad="38100" dist="38100" dir="2700000" algn="tl">
                    <a:srgbClr val="000000">
                      <a:alpha val="43137"/>
                    </a:srgbClr>
                  </a:outerShdw>
                </a:effectLst>
                <a:latin typeface="Candara" pitchFamily="34" charset="0"/>
              </a:rPr>
              <a:t>Le nom du package :</a:t>
            </a:r>
            <a:r>
              <a:rPr lang="fr-FR" dirty="0" smtClean="0">
                <a:latin typeface="Calibri" pitchFamily="34" charset="0"/>
                <a:ea typeface="Times New Roman" pitchFamily="18" charset="0"/>
                <a:cs typeface="Calibri" pitchFamily="34" charset="0"/>
              </a:rPr>
              <a:t> </a:t>
            </a:r>
            <a:r>
              <a:rPr lang="fr-FR"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package="com.radioma" </a:t>
            </a: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Etude du répertoire « res »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322561" name="Rectangle 1"/>
          <p:cNvSpPr>
            <a:spLocks noChangeArrowheads="1"/>
          </p:cNvSpPr>
          <p:nvPr/>
        </p:nvSpPr>
        <p:spPr bwMode="auto">
          <a:xfrm>
            <a:off x="395536" y="1844824"/>
            <a:ext cx="856895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dirty="0" smtClean="0">
                <a:solidFill>
                  <a:prstClr val="white"/>
                </a:solidFill>
                <a:effectLst>
                  <a:outerShdw blurRad="38100" dist="38100" dir="2700000" algn="tl">
                    <a:srgbClr val="000000">
                      <a:alpha val="43137"/>
                    </a:srgbClr>
                  </a:outerShdw>
                </a:effectLst>
                <a:latin typeface="Candara" pitchFamily="34" charset="0"/>
              </a:rPr>
              <a:t>Dans le premier « com.radioma-1\res\values » il existe des chaines de caractères par défaut, exemple « le fichier strings.xml » :</a:t>
            </a:r>
          </a:p>
          <a:p>
            <a:r>
              <a:rPr lang="en-GB"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&lt;/string&gt;</a:t>
            </a:r>
            <a:endParaRPr lang="fr-FR"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r>
              <a:rPr lang="en-GB"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&lt;string name="app_name"&gt;RadioMA&lt;/string&gt; </a:t>
            </a:r>
            <a:endParaRPr lang="fr-FR"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r>
              <a:rPr lang="en-GB" sz="2000" dirty="0" smtClean="0">
                <a:solidFill>
                  <a:prstClr val="white"/>
                </a:solidFill>
                <a:effectLst>
                  <a:outerShdw blurRad="38100" dist="38100" dir="2700000" algn="tl">
                    <a:srgbClr val="000000">
                      <a:alpha val="43137"/>
                    </a:srgbClr>
                  </a:outerShdw>
                </a:effectLst>
                <a:latin typeface="Candara" pitchFamily="34" charset="0"/>
              </a:rPr>
              <a:t>// le nom de </a:t>
            </a:r>
            <a:r>
              <a:rPr lang="en-GB" sz="2000" dirty="0" err="1" smtClean="0">
                <a:solidFill>
                  <a:prstClr val="white"/>
                </a:solidFill>
                <a:effectLst>
                  <a:outerShdw blurRad="38100" dist="38100" dir="2700000" algn="tl">
                    <a:srgbClr val="000000">
                      <a:alpha val="43137"/>
                    </a:srgbClr>
                  </a:outerShdw>
                </a:effectLst>
                <a:latin typeface="Candara" pitchFamily="34" charset="0"/>
              </a:rPr>
              <a:t>l’application</a:t>
            </a:r>
            <a:endParaRPr lang="fr-FR" sz="2000" dirty="0" smtClean="0">
              <a:solidFill>
                <a:prstClr val="white"/>
              </a:solidFill>
              <a:effectLst>
                <a:outerShdw blurRad="38100" dist="38100" dir="2700000" algn="tl">
                  <a:srgbClr val="000000">
                    <a:alpha val="43137"/>
                  </a:srgbClr>
                </a:outerShdw>
              </a:effectLst>
              <a:latin typeface="Candara" pitchFamily="34" charset="0"/>
            </a:endParaRPr>
          </a:p>
          <a:p>
            <a:r>
              <a:rPr lang="en-GB"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&lt;string name="loading_error"&gt;Loading error&lt;/string&gt; </a:t>
            </a:r>
            <a:endParaRPr lang="fr-FR" sz="2000" b="1" dirty="0" smtClean="0">
              <a:solidFill>
                <a:schemeClr val="accent6">
                  <a:lumMod val="60000"/>
                  <a:lumOff val="40000"/>
                </a:scheme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r>
              <a:rPr lang="fr-FR" sz="2000" dirty="0" smtClean="0">
                <a:solidFill>
                  <a:prstClr val="white"/>
                </a:solidFill>
                <a:effectLst>
                  <a:outerShdw blurRad="38100" dist="38100" dir="2700000" algn="tl">
                    <a:srgbClr val="000000">
                      <a:alpha val="43137"/>
                    </a:srgbClr>
                  </a:outerShdw>
                </a:effectLst>
                <a:latin typeface="Candara" pitchFamily="34" charset="0"/>
              </a:rPr>
              <a:t>// Si une erreur survient</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Etude du répertoire « smali »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322561" name="Rectangle 1"/>
          <p:cNvSpPr>
            <a:spLocks noChangeArrowheads="1"/>
          </p:cNvSpPr>
          <p:nvPr/>
        </p:nvSpPr>
        <p:spPr bwMode="auto">
          <a:xfrm>
            <a:off x="395536" y="1202266"/>
            <a:ext cx="856895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fr-FR" sz="2000" dirty="0" smtClean="0">
                <a:solidFill>
                  <a:prstClr val="white"/>
                </a:solidFill>
                <a:effectLst>
                  <a:outerShdw blurRad="38100" dist="38100" dir="2700000" algn="tl">
                    <a:srgbClr val="000000">
                      <a:alpha val="43137"/>
                    </a:srgbClr>
                  </a:outerShdw>
                </a:effectLst>
                <a:latin typeface="Candara" pitchFamily="34" charset="0"/>
              </a:rPr>
              <a:t>Exemple : « </a:t>
            </a:r>
            <a:r>
              <a:rPr lang="fr-FR" sz="2000" dirty="0" err="1" smtClean="0">
                <a:solidFill>
                  <a:prstClr val="white"/>
                </a:solidFill>
                <a:effectLst>
                  <a:outerShdw blurRad="38100" dist="38100" dir="2700000" algn="tl">
                    <a:srgbClr val="000000">
                      <a:alpha val="43137"/>
                    </a:srgbClr>
                  </a:outerShdw>
                </a:effectLst>
                <a:latin typeface="Candara" pitchFamily="34" charset="0"/>
              </a:rPr>
              <a:t>Station.smali</a:t>
            </a:r>
            <a:r>
              <a:rPr lang="fr-FR" sz="2000" dirty="0" smtClean="0">
                <a:solidFill>
                  <a:prstClr val="white"/>
                </a:solidFill>
                <a:effectLst>
                  <a:outerShdw blurRad="38100" dist="38100" dir="2700000" algn="tl">
                    <a:srgbClr val="000000">
                      <a:alpha val="43137"/>
                    </a:srgbClr>
                  </a:outerShdw>
                </a:effectLst>
                <a:latin typeface="Candara" pitchFamily="34" charset="0"/>
              </a:rPr>
              <a:t> » : </a:t>
            </a:r>
          </a:p>
          <a:p>
            <a:r>
              <a:rPr lang="fr-FR" sz="2000" dirty="0" smtClean="0"/>
              <a:t> </a:t>
            </a:r>
          </a:p>
          <a:p>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.class public </a:t>
            </a:r>
            <a:r>
              <a:rPr lang="en-GB" sz="2000" b="1" dirty="0" err="1"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Lcom</a:t>
            </a: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a:t>
            </a:r>
            <a:r>
              <a:rPr lang="en-GB" sz="2000" b="1" dirty="0" err="1"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radioma</a:t>
            </a: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/Station;</a:t>
            </a:r>
            <a:endPar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r>
              <a:rPr lang="fr-FR" sz="2000" dirty="0" smtClean="0">
                <a:solidFill>
                  <a:prstClr val="white"/>
                </a:solidFill>
                <a:effectLst>
                  <a:outerShdw blurRad="38100" dist="38100" dir="2700000" algn="tl">
                    <a:srgbClr val="000000">
                      <a:alpha val="43137"/>
                    </a:srgbClr>
                  </a:outerShdw>
                </a:effectLst>
                <a:latin typeface="Candara" pitchFamily="34" charset="0"/>
              </a:rPr>
              <a:t>// Le nom de la classe « Station » et le chemin du fichier lors de l’exécution.</a:t>
            </a:r>
          </a:p>
          <a:p>
            <a:endParaRPr lang="fr-FR" sz="2000" dirty="0" smtClean="0">
              <a:solidFill>
                <a:prstClr val="white"/>
              </a:solidFill>
              <a:effectLst>
                <a:outerShdw blurRad="38100" dist="38100" dir="2700000" algn="tl">
                  <a:srgbClr val="000000">
                    <a:alpha val="43137"/>
                  </a:srgbClr>
                </a:outerShdw>
              </a:effectLst>
              <a:latin typeface="Candara" pitchFamily="34" charset="0"/>
            </a:endParaRPr>
          </a:p>
          <a:p>
            <a:r>
              <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.super </a:t>
            </a:r>
            <a:r>
              <a:rPr lang="fr-FR" sz="2000" b="1" dirty="0" err="1"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Ljava</a:t>
            </a:r>
            <a:r>
              <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a:t>
            </a:r>
            <a:r>
              <a:rPr lang="fr-FR" sz="2000" b="1" dirty="0" err="1"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lang</a:t>
            </a:r>
            <a:r>
              <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/Object;</a:t>
            </a:r>
          </a:p>
          <a:p>
            <a:r>
              <a:rPr lang="fr-FR" sz="2000" dirty="0" smtClean="0">
                <a:solidFill>
                  <a:prstClr val="white"/>
                </a:solidFill>
                <a:effectLst>
                  <a:outerShdw blurRad="38100" dist="38100" dir="2700000" algn="tl">
                    <a:srgbClr val="000000">
                      <a:alpha val="43137"/>
                    </a:srgbClr>
                  </a:outerShdw>
                </a:effectLst>
                <a:latin typeface="Candara" pitchFamily="34" charset="0"/>
              </a:rPr>
              <a:t>//hérite de l'objet (qui peut être l'activité, vue, etc)</a:t>
            </a:r>
          </a:p>
          <a:p>
            <a:endParaRPr lang="fr-FR" sz="2000" dirty="0" smtClean="0">
              <a:solidFill>
                <a:prstClr val="white"/>
              </a:solidFill>
              <a:effectLst>
                <a:outerShdw blurRad="38100" dist="38100" dir="2700000" algn="tl">
                  <a:srgbClr val="000000">
                    <a:alpha val="43137"/>
                  </a:srgbClr>
                </a:outerShdw>
              </a:effectLst>
              <a:latin typeface="Candara" pitchFamily="34" charset="0"/>
            </a:endParaRPr>
          </a:p>
          <a:p>
            <a:r>
              <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.source "Station.java"</a:t>
            </a:r>
            <a:endParaRPr lang="fr-FR" sz="2000" dirty="0" smtClean="0">
              <a:solidFill>
                <a:prstClr val="white"/>
              </a:solidFill>
              <a:effectLst>
                <a:outerShdw blurRad="38100" dist="38100" dir="2700000" algn="tl">
                  <a:srgbClr val="000000">
                    <a:alpha val="43137"/>
                  </a:srgbClr>
                </a:outerShdw>
              </a:effectLst>
              <a:latin typeface="Candara" pitchFamily="34" charset="0"/>
            </a:endParaRPr>
          </a:p>
          <a:p>
            <a:r>
              <a:rPr lang="fr-FR" sz="2000" dirty="0" smtClean="0">
                <a:solidFill>
                  <a:prstClr val="white"/>
                </a:solidFill>
                <a:effectLst>
                  <a:outerShdw blurRad="38100" dist="38100" dir="2700000" algn="tl">
                    <a:srgbClr val="000000">
                      <a:alpha val="43137"/>
                    </a:srgbClr>
                  </a:outerShdw>
                </a:effectLst>
                <a:latin typeface="Candara" pitchFamily="34" charset="0"/>
              </a:rPr>
              <a:t>// Le nom original du fichier Java dans notre cas c’est « Station.java »</a:t>
            </a:r>
          </a:p>
          <a:p>
            <a:endParaRPr lang="fr-FR" sz="2000" dirty="0" smtClean="0">
              <a:solidFill>
                <a:prstClr val="white"/>
              </a:solidFill>
              <a:effectLst>
                <a:outerShdw blurRad="38100" dist="38100" dir="2700000" algn="tl">
                  <a:srgbClr val="000000">
                    <a:alpha val="43137"/>
                  </a:srgbClr>
                </a:outerShdw>
              </a:effectLst>
              <a:latin typeface="Candara" pitchFamily="34" charset="0"/>
            </a:endParaRPr>
          </a:p>
          <a:p>
            <a:endParaRPr lang="fr-FR" sz="2000" dirty="0" smtClean="0">
              <a:solidFill>
                <a:prstClr val="white"/>
              </a:solidFill>
              <a:effectLst>
                <a:outerShdw blurRad="38100" dist="38100" dir="2700000" algn="tl">
                  <a:srgbClr val="000000">
                    <a:alpha val="43137"/>
                  </a:srgbClr>
                </a:outerShdw>
              </a:effectLst>
              <a:latin typeface="Candara"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Etude des communications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4" name="Image 3"/>
          <p:cNvPicPr/>
          <p:nvPr/>
        </p:nvPicPr>
        <p:blipFill>
          <a:blip r:embed="rId3" cstate="print"/>
          <a:srcRect/>
          <a:stretch>
            <a:fillRect/>
          </a:stretch>
        </p:blipFill>
        <p:spPr bwMode="auto">
          <a:xfrm>
            <a:off x="251520" y="908720"/>
            <a:ext cx="7488832" cy="4398416"/>
          </a:xfrm>
          <a:prstGeom prst="rect">
            <a:avLst/>
          </a:prstGeom>
          <a:ln>
            <a:noFill/>
          </a:ln>
          <a:effectLst>
            <a:softEdge rad="112500"/>
          </a:effectLst>
        </p:spPr>
      </p:pic>
      <p:sp>
        <p:nvSpPr>
          <p:cNvPr id="337921" name="Rectangle 1"/>
          <p:cNvSpPr>
            <a:spLocks noChangeArrowheads="1"/>
          </p:cNvSpPr>
          <p:nvPr/>
        </p:nvSpPr>
        <p:spPr bwMode="auto">
          <a:xfrm>
            <a:off x="251520" y="5445224"/>
            <a:ext cx="7186583"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fr-FR" b="1" u="sng" dirty="0" smtClean="0">
                <a:solidFill>
                  <a:prstClr val="white"/>
                </a:solidFill>
                <a:effectLst>
                  <a:outerShdw blurRad="38100" dist="38100" dir="2700000" algn="tl">
                    <a:srgbClr val="000000">
                      <a:alpha val="43137"/>
                    </a:srgbClr>
                  </a:outerShdw>
                </a:effectLst>
                <a:latin typeface="Candara" pitchFamily="34" charset="0"/>
              </a:rPr>
              <a:t>Wireshark en cours de capture de paquets et avec comme filtre « http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Etude des communications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337921" name="Rectangle 1"/>
          <p:cNvSpPr>
            <a:spLocks noChangeArrowheads="1"/>
          </p:cNvSpPr>
          <p:nvPr/>
        </p:nvSpPr>
        <p:spPr bwMode="auto">
          <a:xfrm>
            <a:off x="323528" y="5445224"/>
            <a:ext cx="361829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r>
              <a:rPr lang="fr-FR" b="1" u="sng" dirty="0" smtClean="0">
                <a:solidFill>
                  <a:prstClr val="white"/>
                </a:solidFill>
                <a:effectLst>
                  <a:outerShdw blurRad="38100" dist="38100" dir="2700000" algn="tl">
                    <a:srgbClr val="000000">
                      <a:alpha val="43137"/>
                    </a:srgbClr>
                  </a:outerShdw>
                </a:effectLst>
                <a:latin typeface="Candara" pitchFamily="34" charset="0"/>
              </a:rPr>
              <a:t>Analyse d’un paquet sur Wireshark</a:t>
            </a:r>
          </a:p>
        </p:txBody>
      </p:sp>
      <p:pic>
        <p:nvPicPr>
          <p:cNvPr id="5" name="Image 4"/>
          <p:cNvPicPr/>
          <p:nvPr/>
        </p:nvPicPr>
        <p:blipFill>
          <a:blip r:embed="rId3" cstate="print"/>
          <a:srcRect/>
          <a:stretch>
            <a:fillRect/>
          </a:stretch>
        </p:blipFill>
        <p:spPr bwMode="auto">
          <a:xfrm>
            <a:off x="251520" y="908720"/>
            <a:ext cx="7344816" cy="439248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Etude des communications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337921" name="Rectangle 1"/>
          <p:cNvSpPr>
            <a:spLocks noChangeArrowheads="1"/>
          </p:cNvSpPr>
          <p:nvPr/>
        </p:nvSpPr>
        <p:spPr bwMode="auto">
          <a:xfrm>
            <a:off x="251520" y="5589240"/>
            <a:ext cx="713368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r>
              <a:rPr lang="fr-FR" b="1" u="sng" dirty="0" smtClean="0">
                <a:solidFill>
                  <a:prstClr val="white"/>
                </a:solidFill>
                <a:effectLst>
                  <a:outerShdw blurRad="38100" dist="38100" dir="2700000" algn="tl">
                    <a:srgbClr val="000000">
                      <a:alpha val="43137"/>
                    </a:srgbClr>
                  </a:outerShdw>
                </a:effectLst>
                <a:latin typeface="Candara" pitchFamily="34" charset="0"/>
              </a:rPr>
              <a:t>site radioma.ma et ces répertoires (app, update, version4, version5 …)</a:t>
            </a:r>
          </a:p>
        </p:txBody>
      </p:sp>
      <p:pic>
        <p:nvPicPr>
          <p:cNvPr id="6" name="Image 5"/>
          <p:cNvPicPr/>
          <p:nvPr/>
        </p:nvPicPr>
        <p:blipFill>
          <a:blip r:embed="rId3" cstate="print"/>
          <a:srcRect/>
          <a:stretch>
            <a:fillRect/>
          </a:stretch>
        </p:blipFill>
        <p:spPr bwMode="auto">
          <a:xfrm>
            <a:off x="251520" y="903940"/>
            <a:ext cx="7025580" cy="454128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Assemblage et signature de l’application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pic>
        <p:nvPicPr>
          <p:cNvPr id="5" name="Image 4"/>
          <p:cNvPicPr/>
          <p:nvPr/>
        </p:nvPicPr>
        <p:blipFill>
          <a:blip r:embed="rId3" cstate="print"/>
          <a:srcRect/>
          <a:stretch>
            <a:fillRect/>
          </a:stretch>
        </p:blipFill>
        <p:spPr bwMode="auto">
          <a:xfrm>
            <a:off x="251520" y="980728"/>
            <a:ext cx="8640960" cy="4104456"/>
          </a:xfrm>
          <a:prstGeom prst="rect">
            <a:avLst/>
          </a:prstGeom>
          <a:noFill/>
          <a:ln w="9525">
            <a:noFill/>
            <a:miter lim="800000"/>
            <a:headEnd/>
            <a:tailEnd/>
          </a:ln>
        </p:spPr>
      </p:pic>
      <p:sp>
        <p:nvSpPr>
          <p:cNvPr id="7" name="Rectangle 6"/>
          <p:cNvSpPr/>
          <p:nvPr/>
        </p:nvSpPr>
        <p:spPr>
          <a:xfrm>
            <a:off x="251520" y="5085184"/>
            <a:ext cx="6120680"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Commande pour assembler notre application Android</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Assemblage et signature de l’application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7" name="Rectangle 6"/>
          <p:cNvSpPr/>
          <p:nvPr/>
        </p:nvSpPr>
        <p:spPr>
          <a:xfrm>
            <a:off x="683568" y="3789040"/>
            <a:ext cx="8064896"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installation de l’application Android / message d’erreur causé par la signature.</a:t>
            </a:r>
          </a:p>
        </p:txBody>
      </p:sp>
      <p:pic>
        <p:nvPicPr>
          <p:cNvPr id="6" name="Image 5"/>
          <p:cNvPicPr/>
          <p:nvPr/>
        </p:nvPicPr>
        <p:blipFill>
          <a:blip r:embed="rId3" cstate="print"/>
          <a:srcRect/>
          <a:stretch>
            <a:fillRect/>
          </a:stretch>
        </p:blipFill>
        <p:spPr bwMode="auto">
          <a:xfrm>
            <a:off x="467544" y="1628800"/>
            <a:ext cx="8352928" cy="201622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Étude du code et du comportement de l’application Android:</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Assemblage et signature de l’application Android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7" name="Rectangle 6"/>
          <p:cNvSpPr/>
          <p:nvPr/>
        </p:nvSpPr>
        <p:spPr>
          <a:xfrm>
            <a:off x="683568" y="4005064"/>
            <a:ext cx="8064896"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signature et installation d’application Android.</a:t>
            </a:r>
          </a:p>
        </p:txBody>
      </p:sp>
      <p:pic>
        <p:nvPicPr>
          <p:cNvPr id="5" name="Image 4"/>
          <p:cNvPicPr/>
          <p:nvPr/>
        </p:nvPicPr>
        <p:blipFill>
          <a:blip r:embed="rId3" cstate="print"/>
          <a:srcRect/>
          <a:stretch>
            <a:fillRect/>
          </a:stretch>
        </p:blipFill>
        <p:spPr bwMode="auto">
          <a:xfrm>
            <a:off x="539552" y="1124744"/>
            <a:ext cx="8280920" cy="28083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Sécurisation de l’application Android « RadioMa v2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Google Play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7" name="Rectangle 6"/>
          <p:cNvSpPr/>
          <p:nvPr/>
        </p:nvSpPr>
        <p:spPr>
          <a:xfrm>
            <a:off x="3635896" y="1556792"/>
            <a:ext cx="1512168"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 </a:t>
            </a:r>
          </a:p>
        </p:txBody>
      </p:sp>
      <p:sp>
        <p:nvSpPr>
          <p:cNvPr id="1025" name="Rectangle 1"/>
          <p:cNvSpPr>
            <a:spLocks noChangeArrowheads="1"/>
          </p:cNvSpPr>
          <p:nvPr/>
        </p:nvSpPr>
        <p:spPr bwMode="auto">
          <a:xfrm>
            <a:off x="0" y="1042864"/>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dirty="0" smtClean="0">
                <a:solidFill>
                  <a:prstClr val="white"/>
                </a:solidFill>
                <a:effectLst>
                  <a:outerShdw blurRad="38100" dist="38100" dir="2700000" algn="tl">
                    <a:srgbClr val="000000">
                      <a:alpha val="43137"/>
                    </a:srgbClr>
                  </a:outerShdw>
                </a:effectLst>
                <a:latin typeface="Candara" pitchFamily="34" charset="0"/>
              </a:rPr>
              <a:t>Sous le système Android il est possible de vérifier si notre application a été installée via Google Play, ainsi de ne pas permettre l'installation que par ce dernier.</a:t>
            </a:r>
            <a:endParaRPr lang="en-GB" sz="2000" b="1" dirty="0" smtClean="0">
              <a:solidFill>
                <a:prstClr val="white"/>
              </a:solidFill>
              <a:effectLst>
                <a:outerShdw blurRad="38100" dist="38100" dir="2700000" algn="tl">
                  <a:srgbClr val="000000">
                    <a:alpha val="43137"/>
                  </a:srgbClr>
                </a:outerShdw>
              </a:effectLst>
              <a:latin typeface="Candara"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endParaRPr lang="en-GB" sz="2000" b="1" dirty="0" smtClean="0">
              <a:solidFill>
                <a:prstClr val="white"/>
              </a:solidFill>
              <a:effectLst>
                <a:outerShdw blurRad="38100" dist="38100" dir="2700000" algn="tl">
                  <a:srgbClr val="000000">
                    <a:alpha val="43137"/>
                  </a:srgbClr>
                </a:outerShdw>
              </a:effectLst>
              <a:latin typeface="Candara"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if("com.google.android.feesback".equals(</a:t>
            </a:r>
            <a:endPar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getPackageManager().getInstallerPackageName(getPackageName())))</a:t>
            </a:r>
            <a:endPar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a:t>
            </a:r>
            <a:endPar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 Si </a:t>
            </a:r>
            <a:r>
              <a:rPr lang="en-GB" sz="2000" b="1" dirty="0" err="1"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l’application</a:t>
            </a: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a:t>
            </a:r>
            <a:r>
              <a:rPr lang="en-GB" sz="2000" b="1" dirty="0" err="1"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est</a:t>
            </a: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a:t>
            </a:r>
            <a:r>
              <a:rPr lang="en-GB" sz="2000" b="1" dirty="0" err="1"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installé</a:t>
            </a: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via Google Play</a:t>
            </a:r>
            <a:endPar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return false;</a:t>
            </a:r>
            <a:endPar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a:t>
            </a:r>
            <a:r>
              <a:rPr lang="fr-FR"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Sécurisation de l’application Android « RadioMa v2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Emulateur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7" name="Rectangle 6"/>
          <p:cNvSpPr/>
          <p:nvPr/>
        </p:nvSpPr>
        <p:spPr>
          <a:xfrm>
            <a:off x="3635896" y="1556792"/>
            <a:ext cx="1512168"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 </a:t>
            </a:r>
          </a:p>
        </p:txBody>
      </p:sp>
      <p:sp>
        <p:nvSpPr>
          <p:cNvPr id="1025" name="Rectangle 1"/>
          <p:cNvSpPr>
            <a:spLocks noChangeArrowheads="1"/>
          </p:cNvSpPr>
          <p:nvPr/>
        </p:nvSpPr>
        <p:spPr bwMode="auto">
          <a:xfrm>
            <a:off x="0" y="1658417"/>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dirty="0" smtClean="0">
                <a:solidFill>
                  <a:prstClr val="white"/>
                </a:solidFill>
                <a:effectLst>
                  <a:outerShdw blurRad="38100" dist="38100" dir="2700000" algn="tl">
                    <a:srgbClr val="000000">
                      <a:alpha val="43137"/>
                    </a:srgbClr>
                  </a:outerShdw>
                </a:effectLst>
                <a:latin typeface="Candara" pitchFamily="34" charset="0"/>
              </a:rPr>
              <a:t>On peut détecter si une application Android est dans un émulateur si on ajoute ce code.</a:t>
            </a:r>
            <a:endParaRPr lang="en-GB" sz="2000" b="1" dirty="0" smtClean="0">
              <a:solidFill>
                <a:prstClr val="white"/>
              </a:solidFill>
              <a:effectLst>
                <a:outerShdw blurRad="38100" dist="38100" dir="2700000" algn="tl">
                  <a:srgbClr val="000000">
                    <a:alpha val="43137"/>
                  </a:srgbClr>
                </a:outerShdw>
              </a:effectLst>
              <a:latin typeface="Candara" pitchFamily="34" charset="0"/>
            </a:endParaRPr>
          </a:p>
          <a:p>
            <a:pPr algn="justLow" fontAlgn="base">
              <a:spcBef>
                <a:spcPct val="0"/>
              </a:spcBef>
              <a:spcAft>
                <a:spcPct val="0"/>
              </a:spcAft>
            </a:pPr>
            <a:endParaRPr lang="en-GB" sz="2000" b="1" dirty="0" smtClean="0">
              <a:solidFill>
                <a:prstClr val="white"/>
              </a:solidFill>
              <a:effectLst>
                <a:outerShdw blurRad="38100" dist="38100" dir="2700000" algn="tl">
                  <a:srgbClr val="000000">
                    <a:alpha val="43137"/>
                  </a:srgbClr>
                </a:outerShdw>
              </a:effectLst>
              <a:latin typeface="Candara" pitchFamily="34" charset="0"/>
            </a:endParaRPr>
          </a:p>
          <a:p>
            <a:pPr algn="justLow" fontAlgn="base">
              <a:spcBef>
                <a:spcPct val="0"/>
              </a:spcBef>
              <a:spcAft>
                <a:spcPct val="0"/>
              </a:spcAf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String android_id = Secure.getString(getContentResolver(),</a:t>
            </a:r>
          </a:p>
          <a:p>
            <a:pPr algn="justLow" fontAlgn="base">
              <a:spcBef>
                <a:spcPct val="0"/>
              </a:spcBef>
              <a:spcAft>
                <a:spcPct val="0"/>
              </a:spcAf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Secure.ANDROID_ID);</a:t>
            </a:r>
          </a:p>
          <a:p>
            <a:pPr algn="justLow" fontAlgn="base">
              <a:spcBef>
                <a:spcPct val="0"/>
              </a:spcBef>
              <a:spcAft>
                <a:spcPct val="0"/>
              </a:spcAf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if (android_id == null){</a:t>
            </a:r>
          </a:p>
          <a:p>
            <a:pPr algn="justLow" fontAlgn="base">
              <a:spcBef>
                <a:spcPct val="0"/>
              </a:spcBef>
              <a:spcAft>
                <a:spcPct val="0"/>
              </a:spcAf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	</a:t>
            </a:r>
            <a:r>
              <a:rPr lang="en-GB" sz="2000" b="1" dirty="0" smtClean="0">
                <a:solidFill>
                  <a:prstClr val="white"/>
                </a:solidFill>
                <a:effectLst>
                  <a:outerShdw blurRad="38100" dist="38100" dir="2700000" algn="tl">
                    <a:srgbClr val="000000">
                      <a:alpha val="43137"/>
                    </a:srgbClr>
                  </a:outerShdw>
                </a:effectLst>
                <a:latin typeface="Candara" pitchFamily="34" charset="0"/>
              </a:rPr>
              <a:t>// </a:t>
            </a:r>
            <a:r>
              <a:rPr lang="en-GB" sz="2000" b="1" dirty="0" err="1" smtClean="0">
                <a:solidFill>
                  <a:prstClr val="white"/>
                </a:solidFill>
                <a:effectLst>
                  <a:outerShdw blurRad="38100" dist="38100" dir="2700000" algn="tl">
                    <a:srgbClr val="000000">
                      <a:alpha val="43137"/>
                    </a:srgbClr>
                  </a:outerShdw>
                </a:effectLst>
                <a:latin typeface="Candara" pitchFamily="34" charset="0"/>
              </a:rPr>
              <a:t>L’application</a:t>
            </a:r>
            <a:r>
              <a:rPr lang="en-GB" sz="2000" b="1" dirty="0" smtClean="0">
                <a:solidFill>
                  <a:prstClr val="white"/>
                </a:solidFill>
                <a:effectLst>
                  <a:outerShdw blurRad="38100" dist="38100" dir="2700000" algn="tl">
                    <a:srgbClr val="000000">
                      <a:alpha val="43137"/>
                    </a:srgbClr>
                  </a:outerShdw>
                </a:effectLst>
                <a:latin typeface="Candara" pitchFamily="34" charset="0"/>
              </a:rPr>
              <a:t> </a:t>
            </a:r>
            <a:r>
              <a:rPr lang="en-GB" sz="2000" b="1" dirty="0" err="1" smtClean="0">
                <a:solidFill>
                  <a:prstClr val="white"/>
                </a:solidFill>
                <a:effectLst>
                  <a:outerShdw blurRad="38100" dist="38100" dir="2700000" algn="tl">
                    <a:srgbClr val="000000">
                      <a:alpha val="43137"/>
                    </a:srgbClr>
                  </a:outerShdw>
                </a:effectLst>
                <a:latin typeface="Candara" pitchFamily="34" charset="0"/>
              </a:rPr>
              <a:t>tourne</a:t>
            </a:r>
            <a:r>
              <a:rPr lang="en-GB" sz="2000" b="1" dirty="0" smtClean="0">
                <a:solidFill>
                  <a:prstClr val="white"/>
                </a:solidFill>
                <a:effectLst>
                  <a:outerShdw blurRad="38100" dist="38100" dir="2700000" algn="tl">
                    <a:srgbClr val="000000">
                      <a:alpha val="43137"/>
                    </a:srgbClr>
                  </a:outerShdw>
                </a:effectLst>
                <a:latin typeface="Candara" pitchFamily="34" charset="0"/>
              </a:rPr>
              <a:t> </a:t>
            </a:r>
            <a:r>
              <a:rPr lang="en-GB" sz="2000" b="1" dirty="0" err="1" smtClean="0">
                <a:solidFill>
                  <a:prstClr val="white"/>
                </a:solidFill>
                <a:effectLst>
                  <a:outerShdw blurRad="38100" dist="38100" dir="2700000" algn="tl">
                    <a:srgbClr val="000000">
                      <a:alpha val="43137"/>
                    </a:srgbClr>
                  </a:outerShdw>
                </a:effectLst>
                <a:latin typeface="Candara" pitchFamily="34" charset="0"/>
              </a:rPr>
              <a:t>sous</a:t>
            </a:r>
            <a:r>
              <a:rPr lang="en-GB" sz="2000" b="1" dirty="0" smtClean="0">
                <a:solidFill>
                  <a:prstClr val="white"/>
                </a:solidFill>
                <a:effectLst>
                  <a:outerShdw blurRad="38100" dist="38100" dir="2700000" algn="tl">
                    <a:srgbClr val="000000">
                      <a:alpha val="43137"/>
                    </a:srgbClr>
                  </a:outerShdw>
                </a:effectLst>
                <a:latin typeface="Candara" pitchFamily="34" charset="0"/>
              </a:rPr>
              <a:t> un </a:t>
            </a:r>
            <a:r>
              <a:rPr lang="en-GB" sz="2000" b="1" dirty="0" err="1" smtClean="0">
                <a:solidFill>
                  <a:prstClr val="white"/>
                </a:solidFill>
                <a:effectLst>
                  <a:outerShdw blurRad="38100" dist="38100" dir="2700000" algn="tl">
                    <a:srgbClr val="000000">
                      <a:alpha val="43137"/>
                    </a:srgbClr>
                  </a:outerShdw>
                </a:effectLst>
                <a:latin typeface="Candara" pitchFamily="34" charset="0"/>
              </a:rPr>
              <a:t>émulateur</a:t>
            </a:r>
            <a:r>
              <a:rPr lang="en-GB" sz="2000" b="1" dirty="0" smtClean="0">
                <a:solidFill>
                  <a:prstClr val="white"/>
                </a:solidFill>
                <a:effectLst>
                  <a:outerShdw blurRad="38100" dist="38100" dir="2700000" algn="tl">
                    <a:srgbClr val="000000">
                      <a:alpha val="43137"/>
                    </a:srgbClr>
                  </a:outerShdw>
                </a:effectLst>
                <a:latin typeface="Candara" pitchFamily="34" charset="0"/>
              </a:rPr>
              <a:t>, </a:t>
            </a:r>
            <a:r>
              <a:rPr lang="en-GB" sz="2000" b="1" dirty="0" err="1" smtClean="0">
                <a:solidFill>
                  <a:prstClr val="white"/>
                </a:solidFill>
                <a:effectLst>
                  <a:outerShdw blurRad="38100" dist="38100" dir="2700000" algn="tl">
                    <a:srgbClr val="000000">
                      <a:alpha val="43137"/>
                    </a:srgbClr>
                  </a:outerShdw>
                </a:effectLst>
                <a:latin typeface="Candara" pitchFamily="34" charset="0"/>
              </a:rPr>
              <a:t>alors</a:t>
            </a:r>
            <a:r>
              <a:rPr lang="en-GB" sz="2000" b="1" dirty="0" smtClean="0">
                <a:solidFill>
                  <a:prstClr val="white"/>
                </a:solidFill>
                <a:effectLst>
                  <a:outerShdw blurRad="38100" dist="38100" dir="2700000" algn="tl">
                    <a:srgbClr val="000000">
                      <a:alpha val="43137"/>
                    </a:srgbClr>
                  </a:outerShdw>
                </a:effectLst>
                <a:latin typeface="Candara" pitchFamily="34" charset="0"/>
              </a:rPr>
              <a:t> </a:t>
            </a:r>
            <a:r>
              <a:rPr lang="en-GB" sz="2000" b="1" dirty="0" err="1" smtClean="0">
                <a:solidFill>
                  <a:prstClr val="white"/>
                </a:solidFill>
                <a:effectLst>
                  <a:outerShdw blurRad="38100" dist="38100" dir="2700000" algn="tl">
                    <a:srgbClr val="000000">
                      <a:alpha val="43137"/>
                    </a:srgbClr>
                  </a:outerShdw>
                </a:effectLst>
                <a:latin typeface="Candara" pitchFamily="34" charset="0"/>
              </a:rPr>
              <a:t>il</a:t>
            </a:r>
            <a:r>
              <a:rPr lang="en-GB" sz="2000" b="1" dirty="0" smtClean="0">
                <a:solidFill>
                  <a:prstClr val="white"/>
                </a:solidFill>
                <a:effectLst>
                  <a:outerShdw blurRad="38100" dist="38100" dir="2700000" algn="tl">
                    <a:srgbClr val="000000">
                      <a:alpha val="43137"/>
                    </a:srgbClr>
                  </a:outerShdw>
                </a:effectLst>
                <a:latin typeface="Candara" pitchFamily="34" charset="0"/>
              </a:rPr>
              <a:t> </a:t>
            </a:r>
            <a:r>
              <a:rPr lang="en-GB" sz="2000" b="1" dirty="0" err="1" smtClean="0">
                <a:solidFill>
                  <a:prstClr val="white"/>
                </a:solidFill>
                <a:effectLst>
                  <a:outerShdw blurRad="38100" dist="38100" dir="2700000" algn="tl">
                    <a:srgbClr val="000000">
                      <a:alpha val="43137"/>
                    </a:srgbClr>
                  </a:outerShdw>
                </a:effectLst>
                <a:latin typeface="Candara" pitchFamily="34" charset="0"/>
              </a:rPr>
              <a:t>faut</a:t>
            </a:r>
            <a:r>
              <a:rPr lang="en-GB" sz="2000" b="1" dirty="0" smtClean="0">
                <a:solidFill>
                  <a:prstClr val="white"/>
                </a:solidFill>
                <a:effectLst>
                  <a:outerShdw blurRad="38100" dist="38100" dir="2700000" algn="tl">
                    <a:srgbClr val="000000">
                      <a:alpha val="43137"/>
                    </a:srgbClr>
                  </a:outerShdw>
                </a:effectLst>
                <a:latin typeface="Candara" pitchFamily="34" charset="0"/>
              </a:rPr>
              <a:t> </a:t>
            </a:r>
            <a:r>
              <a:rPr lang="en-GB" sz="2000" b="1" dirty="0" err="1" smtClean="0">
                <a:solidFill>
                  <a:prstClr val="white"/>
                </a:solidFill>
                <a:effectLst>
                  <a:outerShdw blurRad="38100" dist="38100" dir="2700000" algn="tl">
                    <a:srgbClr val="000000">
                      <a:alpha val="43137"/>
                    </a:srgbClr>
                  </a:outerShdw>
                </a:effectLst>
                <a:latin typeface="Candara" pitchFamily="34" charset="0"/>
              </a:rPr>
              <a:t>l’arrêter</a:t>
            </a: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a:t>
            </a:r>
          </a:p>
          <a:p>
            <a:pPr algn="justLow" fontAlgn="base">
              <a:spcBef>
                <a:spcPct val="0"/>
              </a:spcBef>
              <a:spcAft>
                <a:spcPct val="0"/>
              </a:spcAft>
            </a:pPr>
            <a:r>
              <a:rPr lang="en-GB" sz="2000" b="1" dirty="0" smtClean="0">
                <a:solidFill>
                  <a:srgbClr val="F79646">
                    <a:lumMod val="60000"/>
                    <a:lumOff val="40000"/>
                  </a:srgbClr>
                </a:solidFill>
                <a:effectLst>
                  <a:outerShdw blurRad="38100" dist="38100" dir="2700000" algn="tl">
                    <a:srgbClr val="000000">
                      <a:alpha val="43137"/>
                    </a:srgbClr>
                  </a:outerShdw>
                </a:effectLst>
                <a:latin typeface="Courier New" pitchFamily="49" charset="0"/>
                <a:ea typeface="Times New Roman" pitchFamily="18" charset="0"/>
                <a:cs typeface="Courier New" pitchFamily="49" charset="0"/>
              </a:rPr>
              <a: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9512" y="0"/>
            <a:ext cx="8964488" cy="835613"/>
          </a:xfrm>
          <a:prstGeom prst="rect">
            <a:avLst/>
          </a:prstGeom>
        </p:spPr>
        <p:txBody>
          <a:bodyPr wrap="square">
            <a:spAutoFit/>
          </a:bodyPr>
          <a:lstStyle/>
          <a:p>
            <a:pPr marL="342900" indent="-342900">
              <a:lnSpc>
                <a:spcPct val="115000"/>
              </a:lnSpc>
            </a:pPr>
            <a:r>
              <a:rPr lang="fr-FR" sz="2400" b="1" u="sng" dirty="0" smtClean="0">
                <a:solidFill>
                  <a:prstClr val="white"/>
                </a:solidFill>
                <a:effectLst>
                  <a:outerShdw blurRad="38100" dist="38100" dir="2700000" algn="tl">
                    <a:srgbClr val="000000">
                      <a:alpha val="43137"/>
                    </a:srgbClr>
                  </a:outerShdw>
                </a:effectLst>
                <a:latin typeface="Candara" pitchFamily="34" charset="0"/>
              </a:rPr>
              <a:t>Sécurisation de l’application Android « RadioMa v2  :</a:t>
            </a:r>
          </a:p>
          <a:p>
            <a:pPr marL="342900" indent="-342900">
              <a:lnSpc>
                <a:spcPct val="115000"/>
              </a:lnSpc>
            </a:pPr>
            <a:r>
              <a:rPr lang="fr-FR" b="1" u="sng" dirty="0" smtClean="0">
                <a:solidFill>
                  <a:prstClr val="white"/>
                </a:solidFill>
                <a:effectLst>
                  <a:outerShdw blurRad="38100" dist="38100" dir="2700000" algn="tl">
                    <a:srgbClr val="000000">
                      <a:alpha val="43137"/>
                    </a:srgbClr>
                  </a:outerShdw>
                </a:effectLst>
                <a:latin typeface="Candara" pitchFamily="34" charset="0"/>
              </a:rPr>
              <a:t>Serveur : </a:t>
            </a:r>
            <a:endParaRPr lang="fr-FR" b="1" u="sng" spc="150" dirty="0">
              <a:ln w="11430"/>
              <a:solidFill>
                <a:srgbClr val="F8F8F8"/>
              </a:solidFill>
              <a:effectLst>
                <a:outerShdw blurRad="25400" algn="tl" rotWithShape="0">
                  <a:srgbClr val="000000">
                    <a:alpha val="43000"/>
                  </a:srgbClr>
                </a:outerShdw>
              </a:effectLst>
              <a:ea typeface="Calibri"/>
              <a:cs typeface="Arial"/>
            </a:endParaRPr>
          </a:p>
        </p:txBody>
      </p:sp>
      <p:sp>
        <p:nvSpPr>
          <p:cNvPr id="7" name="Rectangle 6"/>
          <p:cNvSpPr/>
          <p:nvPr/>
        </p:nvSpPr>
        <p:spPr>
          <a:xfrm>
            <a:off x="3635896" y="1556792"/>
            <a:ext cx="1512168"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 </a:t>
            </a:r>
          </a:p>
        </p:txBody>
      </p:sp>
      <p:sp>
        <p:nvSpPr>
          <p:cNvPr id="1025" name="Rectangle 1"/>
          <p:cNvSpPr>
            <a:spLocks noChangeArrowheads="1"/>
          </p:cNvSpPr>
          <p:nvPr/>
        </p:nvSpPr>
        <p:spPr bwMode="auto">
          <a:xfrm>
            <a:off x="0" y="1124744"/>
            <a:ext cx="91440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r-FR" sz="2000" b="1" dirty="0" smtClean="0">
                <a:solidFill>
                  <a:prstClr val="white"/>
                </a:solidFill>
                <a:effectLst>
                  <a:outerShdw blurRad="38100" dist="38100" dir="2700000" algn="tl">
                    <a:srgbClr val="000000">
                      <a:alpha val="43137"/>
                    </a:srgbClr>
                  </a:outerShdw>
                </a:effectLst>
                <a:latin typeface="Candara" pitchFamily="34" charset="0"/>
              </a:rPr>
              <a:t>on peut accéder au serveur de l’application via un navigateur facilement afin de voir le contenu. Pour ne pas laisser le contenu accessible par tout le monde, </a:t>
            </a:r>
            <a:r>
              <a:rPr lang="fr-FR" sz="2000" b="1" dirty="0" smtClean="0">
                <a:solidFill>
                  <a:schemeClr val="accent5">
                    <a:lumMod val="40000"/>
                    <a:lumOff val="60000"/>
                  </a:schemeClr>
                </a:solidFill>
                <a:effectLst>
                  <a:outerShdw blurRad="38100" dist="38100" dir="2700000" algn="tl">
                    <a:srgbClr val="000000">
                      <a:alpha val="43137"/>
                    </a:srgbClr>
                  </a:outerShdw>
                </a:effectLst>
                <a:latin typeface="Candara" pitchFamily="34" charset="0"/>
              </a:rPr>
              <a:t>on peut signer l’application avec la même signature du domaine ou essayer de créer un identifiant</a:t>
            </a:r>
          </a:p>
          <a:p>
            <a:pPr algn="justLow" fontAlgn="base">
              <a:spcBef>
                <a:spcPct val="0"/>
              </a:spcBef>
              <a:spcAft>
                <a:spcPct val="0"/>
              </a:spcAft>
            </a:pPr>
            <a:endParaRPr lang="fr-FR" sz="2000" b="1" dirty="0" smtClean="0">
              <a:solidFill>
                <a:schemeClr val="accent5">
                  <a:lumMod val="40000"/>
                  <a:lumOff val="60000"/>
                </a:schemeClr>
              </a:solidFill>
              <a:effectLst>
                <a:outerShdw blurRad="38100" dist="38100" dir="2700000" algn="tl">
                  <a:srgbClr val="000000">
                    <a:alpha val="43137"/>
                  </a:srgbClr>
                </a:outerShdw>
              </a:effectLst>
              <a:latin typeface="Candara" pitchFamily="34" charset="0"/>
            </a:endParaRPr>
          </a:p>
          <a:p>
            <a:pPr algn="justLow" fontAlgn="base">
              <a:spcBef>
                <a:spcPct val="0"/>
              </a:spcBef>
              <a:spcAft>
                <a:spcPct val="0"/>
              </a:spcAft>
            </a:pPr>
            <a:r>
              <a:rPr lang="fr-FR" sz="2000" b="1" dirty="0" smtClean="0">
                <a:solidFill>
                  <a:prstClr val="white"/>
                </a:solidFill>
                <a:effectLst>
                  <a:outerShdw blurRad="38100" dist="38100" dir="2700000" algn="tl">
                    <a:srgbClr val="000000">
                      <a:alpha val="43137"/>
                    </a:srgbClr>
                  </a:outerShdw>
                </a:effectLst>
                <a:latin typeface="Candara" pitchFamily="34" charset="0"/>
              </a:rPr>
              <a:t>Oui, il est préférable d’utiliser le protocole http en employant une syntaxe basée sur la notation XML, </a:t>
            </a:r>
            <a:r>
              <a:rPr lang="fr-FR" sz="2000" b="1" dirty="0" smtClean="0">
                <a:solidFill>
                  <a:schemeClr val="accent5">
                    <a:lumMod val="40000"/>
                    <a:lumOff val="60000"/>
                  </a:schemeClr>
                </a:solidFill>
                <a:effectLst>
                  <a:outerShdw blurRad="38100" dist="38100" dir="2700000" algn="tl">
                    <a:srgbClr val="000000">
                      <a:alpha val="43137"/>
                    </a:srgbClr>
                  </a:outerShdw>
                </a:effectLst>
                <a:latin typeface="Candara" pitchFamily="34" charset="0"/>
              </a:rPr>
              <a:t>mais il est préférable d’utiliser la compression GZIP pour toutes les  requêtes.</a:t>
            </a:r>
          </a:p>
          <a:p>
            <a:pPr algn="justLow" fontAlgn="base">
              <a:spcBef>
                <a:spcPct val="0"/>
              </a:spcBef>
              <a:spcAft>
                <a:spcPct val="0"/>
              </a:spcAft>
            </a:pPr>
            <a:endParaRPr lang="fr-FR" sz="2000" b="1" dirty="0" smtClean="0">
              <a:solidFill>
                <a:schemeClr val="accent5">
                  <a:lumMod val="40000"/>
                  <a:lumOff val="60000"/>
                </a:schemeClr>
              </a:solidFill>
              <a:effectLst>
                <a:outerShdw blurRad="38100" dist="38100" dir="2700000" algn="tl">
                  <a:srgbClr val="000000">
                    <a:alpha val="43137"/>
                  </a:srgbClr>
                </a:outerShdw>
              </a:effectLst>
              <a:latin typeface="Candara" pitchFamily="34" charset="0"/>
            </a:endParaRPr>
          </a:p>
          <a:p>
            <a:pPr algn="justLow" fontAlgn="base">
              <a:spcBef>
                <a:spcPct val="0"/>
              </a:spcBef>
              <a:spcAft>
                <a:spcPct val="0"/>
              </a:spcAft>
            </a:pPr>
            <a:r>
              <a:rPr lang="fr-FR" sz="2000" b="1" dirty="0" smtClean="0">
                <a:solidFill>
                  <a:prstClr val="white"/>
                </a:solidFill>
                <a:effectLst>
                  <a:outerShdw blurRad="38100" dist="38100" dir="2700000" algn="tl">
                    <a:srgbClr val="000000">
                      <a:alpha val="43137"/>
                    </a:srgbClr>
                  </a:outerShdw>
                </a:effectLst>
                <a:latin typeface="Candara" pitchFamily="34" charset="0"/>
              </a:rPr>
              <a:t>Si l’application utilise le composant Webkit (c’est notre cas) il est préférable de réduire au strict nécessaire les possibilités offertes à une application web comme </a:t>
            </a:r>
            <a:r>
              <a:rPr lang="fr-FR" sz="2000" b="1" dirty="0" smtClean="0">
                <a:solidFill>
                  <a:schemeClr val="accent5">
                    <a:lumMod val="40000"/>
                    <a:lumOff val="60000"/>
                  </a:schemeClr>
                </a:solidFill>
                <a:effectLst>
                  <a:outerShdw blurRad="38100" dist="38100" dir="2700000" algn="tl">
                    <a:srgbClr val="000000">
                      <a:alpha val="43137"/>
                    </a:srgbClr>
                  </a:outerShdw>
                </a:effectLst>
                <a:latin typeface="Candara" pitchFamily="34" charset="0"/>
              </a:rPr>
              <a:t>l’accès à la géolocalisation, à JavaScript etc.</a:t>
            </a:r>
          </a:p>
          <a:p>
            <a:pPr algn="justLow" fontAlgn="base">
              <a:spcBef>
                <a:spcPct val="0"/>
              </a:spcBef>
              <a:spcAft>
                <a:spcPct val="0"/>
              </a:spcAft>
            </a:pPr>
            <a:endParaRPr lang="fr-FR" sz="2000" b="1" dirty="0" smtClean="0">
              <a:solidFill>
                <a:prstClr val="white"/>
              </a:solidFill>
              <a:effectLst>
                <a:outerShdw blurRad="38100" dist="38100" dir="2700000" algn="tl">
                  <a:srgbClr val="000000">
                    <a:alpha val="43137"/>
                  </a:srgbClr>
                </a:outerShdw>
              </a:effectLst>
              <a:latin typeface="Candara"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2555776" y="2060848"/>
            <a:ext cx="4176464" cy="1260345"/>
          </a:xfrm>
          <a:prstGeom prst="rect">
            <a:avLst/>
          </a:prstGeom>
        </p:spPr>
        <p:txBody>
          <a:bodyPr wrap="square">
            <a:spAutoFit/>
          </a:bodyPr>
          <a:lstStyle/>
          <a:p>
            <a:pPr marL="342900" indent="-342900">
              <a:lnSpc>
                <a:spcPct val="115000"/>
              </a:lnSpc>
            </a:pPr>
            <a:r>
              <a:rPr lang="fr-FR" sz="6600" b="1" dirty="0" smtClean="0">
                <a:solidFill>
                  <a:prstClr val="white"/>
                </a:solidFill>
                <a:effectLst>
                  <a:outerShdw blurRad="38100" dist="38100" dir="2700000" algn="tl">
                    <a:srgbClr val="000000">
                      <a:alpha val="43137"/>
                    </a:srgbClr>
                  </a:outerShdw>
                </a:effectLst>
                <a:latin typeface="Corbel" pitchFamily="34" charset="0"/>
              </a:rPr>
              <a:t>Conclusion</a:t>
            </a:r>
          </a:p>
        </p:txBody>
      </p:sp>
      <p:sp>
        <p:nvSpPr>
          <p:cNvPr id="7" name="Rectangle 6"/>
          <p:cNvSpPr/>
          <p:nvPr/>
        </p:nvSpPr>
        <p:spPr>
          <a:xfrm>
            <a:off x="3635896" y="1556792"/>
            <a:ext cx="1512168" cy="369332"/>
          </a:xfrm>
          <a:prstGeom prst="rect">
            <a:avLst/>
          </a:prstGeom>
        </p:spPr>
        <p:txBody>
          <a:bodyPr wrap="square">
            <a:spAutoFit/>
          </a:bodyPr>
          <a:lstStyle/>
          <a:p>
            <a:r>
              <a:rPr lang="fr-FR" b="1" dirty="0" smtClean="0">
                <a:solidFill>
                  <a:prstClr val="white"/>
                </a:solidFill>
                <a:effectLst>
                  <a:outerShdw blurRad="38100" dist="38100" dir="2700000" algn="tl">
                    <a:srgbClr val="000000">
                      <a:alpha val="43137"/>
                    </a:srgbClr>
                  </a:outerShdw>
                </a:effectLst>
                <a:latin typeface="Candara" pitchFamily="34" charset="0"/>
              </a:rPr>
              <a:t>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6" name="ZoneTexte 5"/>
          <p:cNvSpPr txBox="1"/>
          <p:nvPr/>
        </p:nvSpPr>
        <p:spPr>
          <a:xfrm>
            <a:off x="5724128" y="2780928"/>
            <a:ext cx="2520280" cy="1015663"/>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sz="6000" dirty="0" smtClean="0"/>
              <a:t>Merci !</a:t>
            </a:r>
            <a:endParaRPr lang="fr-FR" sz="6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6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9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7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8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9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0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3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5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6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7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8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9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1292</TotalTime>
  <Words>2598</Words>
  <Application>Microsoft Office PowerPoint</Application>
  <PresentationFormat>Affichage à l'écran (4:3)</PresentationFormat>
  <Paragraphs>410</Paragraphs>
  <Slides>64</Slides>
  <Notes>2</Notes>
  <HiddenSlides>0</HiddenSlides>
  <MMClips>0</MMClips>
  <ScaleCrop>false</ScaleCrop>
  <HeadingPairs>
    <vt:vector size="4" baseType="variant">
      <vt:variant>
        <vt:lpstr>Thème</vt:lpstr>
      </vt:variant>
      <vt:variant>
        <vt:i4>30</vt:i4>
      </vt:variant>
      <vt:variant>
        <vt:lpstr>Titres des diapositives</vt:lpstr>
      </vt:variant>
      <vt:variant>
        <vt:i4>64</vt:i4>
      </vt:variant>
    </vt:vector>
  </HeadingPairs>
  <TitlesOfParts>
    <vt:vector size="94" baseType="lpstr">
      <vt:lpstr>Thème Office</vt:lpstr>
      <vt:lpstr>1_Thème Office</vt:lpstr>
      <vt:lpstr>2_Thème Office</vt:lpstr>
      <vt:lpstr>3_Thème Office</vt:lpstr>
      <vt:lpstr>4_Thème Office</vt:lpstr>
      <vt:lpstr>5_Thème Office</vt:lpstr>
      <vt:lpstr>6_Thème Office</vt:lpstr>
      <vt:lpstr>7_Thème Office</vt:lpstr>
      <vt:lpstr>8_Thème Office</vt:lpstr>
      <vt:lpstr>10_Thème Office</vt:lpstr>
      <vt:lpstr>13_Thème Office</vt:lpstr>
      <vt:lpstr>14_Thème Office</vt:lpstr>
      <vt:lpstr>15_Thème Office</vt:lpstr>
      <vt:lpstr>16_Thème Office</vt:lpstr>
      <vt:lpstr>9_Thème Office</vt:lpstr>
      <vt:lpstr>11_Thème Office</vt:lpstr>
      <vt:lpstr>12_Thème Office</vt:lpstr>
      <vt:lpstr>17_Thème Office</vt:lpstr>
      <vt:lpstr>18_Thème Office</vt:lpstr>
      <vt:lpstr>19_Thème Office</vt:lpstr>
      <vt:lpstr>20_Thème Office</vt:lpstr>
      <vt:lpstr>21_Thème Office</vt:lpstr>
      <vt:lpstr>22_Thème Office</vt:lpstr>
      <vt:lpstr>23_Thème Office</vt:lpstr>
      <vt:lpstr>24_Thème Office</vt:lpstr>
      <vt:lpstr>25_Thème Office</vt:lpstr>
      <vt:lpstr>26_Thème Office</vt:lpstr>
      <vt:lpstr>27_Thème Office</vt:lpstr>
      <vt:lpstr>28_Thème Office</vt:lpstr>
      <vt:lpstr>29_Thème Office</vt:lpstr>
      <vt:lpstr>PROJET FIN DE FORMATION Etude des aspects de sécurité Audit d'une application Android</vt:lpstr>
      <vt:lpstr>PROJET FIN DE FORMATION Etude des aspects de sécurité Audit d'une application Android</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Etude des aspects de sécurité - Développement d'une application Android</dc:title>
  <dc:creator>dardar</dc:creator>
  <cp:lastModifiedBy>dardar</cp:lastModifiedBy>
  <cp:revision>101</cp:revision>
  <dcterms:created xsi:type="dcterms:W3CDTF">2012-09-06T10:14:07Z</dcterms:created>
  <dcterms:modified xsi:type="dcterms:W3CDTF">2012-10-12T11:32:25Z</dcterms:modified>
</cp:coreProperties>
</file>