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3" r:id="rId1"/>
  </p:sldMasterIdLst>
  <p:sldIdLst>
    <p:sldId id="271" r:id="rId2"/>
    <p:sldId id="259" r:id="rId3"/>
    <p:sldId id="272" r:id="rId4"/>
    <p:sldId id="256" r:id="rId5"/>
    <p:sldId id="260" r:id="rId6"/>
    <p:sldId id="258" r:id="rId7"/>
    <p:sldId id="257" r:id="rId8"/>
    <p:sldId id="261"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728" autoAdjust="0"/>
  </p:normalViewPr>
  <p:slideViewPr>
    <p:cSldViewPr>
      <p:cViewPr varScale="1">
        <p:scale>
          <a:sx n="69" d="100"/>
          <a:sy n="69" d="100"/>
        </p:scale>
        <p:origin x="-54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Triangle isocèle 6"/>
          <p:cNvSpPr/>
          <p:nvPr/>
        </p:nvSpPr>
        <p:spPr>
          <a:xfrm rot="16200000">
            <a:off x="7554354" y="5254284"/>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540544" y="776289"/>
            <a:ext cx="8062912" cy="1470025"/>
          </a:xfrm>
        </p:spPr>
        <p:txBody>
          <a:bodyPr anchor="b">
            <a:normAutofit/>
          </a:bodyPr>
          <a:lstStyle>
            <a:lvl1pPr algn="r">
              <a:defRPr sz="4400"/>
            </a:lvl1pPr>
          </a:lstStyle>
          <a:p>
            <a:r>
              <a:rPr kumimoji="0" lang="fr-FR" smtClean="0"/>
              <a:t>Modifiez le style du titre</a:t>
            </a:r>
            <a:endParaRPr kumimoji="0" lang="en-US"/>
          </a:p>
        </p:txBody>
      </p:sp>
      <p:sp>
        <p:nvSpPr>
          <p:cNvPr id="9" name="Sous-titr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a:xfrm>
            <a:off x="1371600" y="6012657"/>
            <a:ext cx="5791200" cy="365125"/>
          </a:xfrm>
        </p:spPr>
        <p:txBody>
          <a:bodyPr tIns="0" bIns="0" anchor="t"/>
          <a:lstStyle>
            <a:lvl1pPr algn="r">
              <a:defRPr sz="1000"/>
            </a:lvl1pPr>
          </a:lstStyle>
          <a:p>
            <a:pPr>
              <a:defRPr/>
            </a:pPr>
            <a:endParaRPr lang="fr-FR"/>
          </a:p>
        </p:txBody>
      </p:sp>
      <p:sp>
        <p:nvSpPr>
          <p:cNvPr id="17" name="Espace réservé du pied de page 16"/>
          <p:cNvSpPr>
            <a:spLocks noGrp="1"/>
          </p:cNvSpPr>
          <p:nvPr>
            <p:ph type="ftr" sz="quarter" idx="11"/>
          </p:nvPr>
        </p:nvSpPr>
        <p:spPr>
          <a:xfrm>
            <a:off x="1371600" y="5650705"/>
            <a:ext cx="5791200" cy="365125"/>
          </a:xfrm>
        </p:spPr>
        <p:txBody>
          <a:bodyPr tIns="0" bIns="0" anchor="b"/>
          <a:lstStyle>
            <a:lvl1pPr algn="r">
              <a:defRPr sz="1100"/>
            </a:lvl1pPr>
          </a:lstStyle>
          <a:p>
            <a:pPr>
              <a:defRPr/>
            </a:pPr>
            <a:endParaRPr lang="fr-FR"/>
          </a:p>
        </p:txBody>
      </p:sp>
      <p:sp>
        <p:nvSpPr>
          <p:cNvPr id="29" name="Espace réservé du numéro de diapositive 28"/>
          <p:cNvSpPr>
            <a:spLocks noGrp="1"/>
          </p:cNvSpPr>
          <p:nvPr>
            <p:ph type="sldNum" sz="quarter" idx="12"/>
          </p:nvPr>
        </p:nvSpPr>
        <p:spPr>
          <a:xfrm>
            <a:off x="8392247" y="5752308"/>
            <a:ext cx="502920" cy="365125"/>
          </a:xfrm>
        </p:spPr>
        <p:txBody>
          <a:bodyPr anchor="ctr"/>
          <a:lstStyle>
            <a:lvl1pPr algn="ctr">
              <a:defRPr sz="1300">
                <a:solidFill>
                  <a:srgbClr val="FFFFFF"/>
                </a:solidFill>
              </a:defRPr>
            </a:lvl1pPr>
          </a:lstStyle>
          <a:p>
            <a:pPr>
              <a:defRPr/>
            </a:pPr>
            <a:fld id="{26574223-26E7-449C-9C34-0DB60EFD1DFD}" type="slidenum">
              <a:rPr lang="fr-FR" smtClean="0"/>
              <a:pPr>
                <a:defRPr/>
              </a:pPr>
              <a:t>‹N°›</a:t>
            </a:fld>
            <a:endParaRPr lang="fr-F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67494"/>
            <a:ext cx="8229600" cy="1399032"/>
          </a:xfrm>
        </p:spPr>
        <p:txBody>
          <a:bodyPr/>
          <a:lstStyle/>
          <a:p>
            <a:r>
              <a:rPr kumimoji="0" lang="fr-FR" smtClean="0"/>
              <a:t>Modifiez le style du titre</a:t>
            </a:r>
            <a:endParaRPr kumimoji="0" lang="en-US"/>
          </a:p>
        </p:txBody>
      </p:sp>
      <p:sp>
        <p:nvSpPr>
          <p:cNvPr id="3" name="Espace réservé du contenu 2"/>
          <p:cNvSpPr>
            <a:spLocks noGrp="1"/>
          </p:cNvSpPr>
          <p:nvPr>
            <p:ph idx="1"/>
          </p:nvPr>
        </p:nvSpPr>
        <p:spPr>
          <a:xfrm>
            <a:off x="457200" y="1882808"/>
            <a:ext cx="8229600" cy="4572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791456" y="6480048"/>
            <a:ext cx="2133600" cy="301752"/>
          </a:xfrm>
        </p:spPr>
        <p:txBody>
          <a:bodyPr/>
          <a:lstStyle/>
          <a:p>
            <a:pPr>
              <a:defRPr/>
            </a:pPr>
            <a:endParaRPr lang="fr-FR"/>
          </a:p>
        </p:txBody>
      </p:sp>
      <p:sp>
        <p:nvSpPr>
          <p:cNvPr id="5" name="Espace réservé du pied de page 4"/>
          <p:cNvSpPr>
            <a:spLocks noGrp="1"/>
          </p:cNvSpPr>
          <p:nvPr>
            <p:ph type="ftr" sz="quarter" idx="11"/>
          </p:nvPr>
        </p:nvSpPr>
        <p:spPr>
          <a:xfrm>
            <a:off x="457200" y="6480970"/>
            <a:ext cx="4260056" cy="300831"/>
          </a:xfrm>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91A59733-A3C2-452D-8E93-1665F9DBD81A}" type="slidenum">
              <a:rPr lang="fr-FR" smtClean="0"/>
              <a:pPr>
                <a:defRPr/>
              </a:pPr>
              <a:t>‹N°›</a:t>
            </a:fld>
            <a:endParaRPr lang="fr-F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1"/>
      </p:bgRef>
    </p:bg>
    <p:spTree>
      <p:nvGrpSpPr>
        <p:cNvPr id="1" name=""/>
        <p:cNvGrpSpPr/>
        <p:nvPr/>
      </p:nvGrpSpPr>
      <p:grpSpPr>
        <a:xfrm>
          <a:off x="0" y="0"/>
          <a:ext cx="0" cy="0"/>
          <a:chOff x="0" y="0"/>
          <a:chExt cx="0" cy="0"/>
        </a:xfrm>
      </p:grpSpPr>
      <p:sp>
        <p:nvSpPr>
          <p:cNvPr id="9" name="Triangle rectangle 8"/>
          <p:cNvSpPr/>
          <p:nvPr/>
        </p:nvSpPr>
        <p:spPr>
          <a:xfrm flipV="1">
            <a:off x="7035" y="7035"/>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le isocèle 7"/>
          <p:cNvSpPr/>
          <p:nvPr/>
        </p:nvSpPr>
        <p:spPr>
          <a:xfrm rot="5400000" flipV="1">
            <a:off x="7554354" y="309491"/>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Espace réservé de la date 3"/>
          <p:cNvSpPr>
            <a:spLocks noGrp="1"/>
          </p:cNvSpPr>
          <p:nvPr>
            <p:ph type="dt" sz="half" idx="10"/>
          </p:nvPr>
        </p:nvSpPr>
        <p:spPr>
          <a:xfrm>
            <a:off x="6955632" y="6477000"/>
            <a:ext cx="2133600" cy="304800"/>
          </a:xfrm>
        </p:spPr>
        <p:txBody>
          <a:bodyPr/>
          <a:lstStyle/>
          <a:p>
            <a:pPr>
              <a:defRPr/>
            </a:pPr>
            <a:endParaRPr lang="fr-FR"/>
          </a:p>
        </p:txBody>
      </p:sp>
      <p:sp>
        <p:nvSpPr>
          <p:cNvPr id="5" name="Espace réservé du pied de page 4"/>
          <p:cNvSpPr>
            <a:spLocks noGrp="1"/>
          </p:cNvSpPr>
          <p:nvPr>
            <p:ph type="ftr" sz="quarter" idx="11"/>
          </p:nvPr>
        </p:nvSpPr>
        <p:spPr>
          <a:xfrm>
            <a:off x="2619376" y="6480970"/>
            <a:ext cx="4260056" cy="300831"/>
          </a:xfrm>
        </p:spPr>
        <p:txBody>
          <a:bodyPr/>
          <a:lstStyle/>
          <a:p>
            <a:pPr>
              <a:defRPr/>
            </a:pPr>
            <a:endParaRPr lang="fr-FR"/>
          </a:p>
        </p:txBody>
      </p:sp>
      <p:sp>
        <p:nvSpPr>
          <p:cNvPr id="6" name="Espace réservé du numéro de diapositive 5"/>
          <p:cNvSpPr>
            <a:spLocks noGrp="1"/>
          </p:cNvSpPr>
          <p:nvPr>
            <p:ph type="sldNum" sz="quarter" idx="12"/>
          </p:nvPr>
        </p:nvSpPr>
        <p:spPr>
          <a:xfrm>
            <a:off x="8451056" y="809624"/>
            <a:ext cx="502920" cy="300831"/>
          </a:xfrm>
        </p:spPr>
        <p:txBody>
          <a:bodyPr/>
          <a:lstStyle/>
          <a:p>
            <a:pPr>
              <a:defRPr/>
            </a:pPr>
            <a:fld id="{E229D9B7-B0CF-4D37-AEAA-ABE1C9DA01D5}" type="slidenum">
              <a:rPr lang="fr-FR" smtClean="0"/>
              <a:pPr>
                <a:defRPr/>
              </a:pPr>
              <a:t>‹N°›</a:t>
            </a:fld>
            <a:endParaRPr lang="fr-FR"/>
          </a:p>
        </p:txBody>
      </p:sp>
      <p:cxnSp>
        <p:nvCxnSpPr>
          <p:cNvPr id="11" name="Connecteur droit 10"/>
          <p:cNvCxnSpPr/>
          <p:nvPr/>
        </p:nvCxnSpPr>
        <p:spPr>
          <a:xfrm rot="10800000">
            <a:off x="6468795"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flipV="1">
            <a:off x="1" y="7034"/>
            <a:ext cx="9136967"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p:nvPr>
        </p:nvSpPr>
        <p:spPr>
          <a:xfrm>
            <a:off x="381000" y="271465"/>
            <a:ext cx="7239000" cy="1362075"/>
          </a:xfrm>
        </p:spPr>
        <p:txBody>
          <a:bodyPr anchor="ctr"/>
          <a:lstStyle>
            <a:lvl1pPr marL="0" algn="l">
              <a:buNone/>
              <a:defRPr sz="3600" b="1" cap="none" baseline="0"/>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algn="l">
              <a:defRPr/>
            </a:lvl1pPr>
          </a:lstStyle>
          <a:p>
            <a:r>
              <a:rPr kumimoji="0" lang="fr-FR" smtClean="0"/>
              <a:t>Modifiez le style du titre</a:t>
            </a:r>
            <a:endParaRPr kumimoji="0" lang="en-US"/>
          </a:p>
        </p:txBody>
      </p:sp>
      <p:sp>
        <p:nvSpPr>
          <p:cNvPr id="3" name="Espace réservé du contenu 2"/>
          <p:cNvSpPr>
            <a:spLocks noGrp="1"/>
          </p:cNvSpPr>
          <p:nvPr>
            <p:ph sz="half" idx="1"/>
          </p:nvPr>
        </p:nvSpPr>
        <p:spPr>
          <a:xfrm>
            <a:off x="457200" y="1722438"/>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722438"/>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4791456" y="6480969"/>
            <a:ext cx="2133600" cy="301752"/>
          </a:xfrm>
        </p:spPr>
        <p:txBody>
          <a:bodyPr/>
          <a:lstStyle/>
          <a:p>
            <a:pPr>
              <a:defRPr/>
            </a:pPr>
            <a:endParaRPr lang="fr-FR"/>
          </a:p>
        </p:txBody>
      </p:sp>
      <p:sp>
        <p:nvSpPr>
          <p:cNvPr id="6" name="Espace réservé du pied de page 5"/>
          <p:cNvSpPr>
            <a:spLocks noGrp="1"/>
          </p:cNvSpPr>
          <p:nvPr>
            <p:ph type="ftr" sz="quarter" idx="11"/>
          </p:nvPr>
        </p:nvSpPr>
        <p:spPr>
          <a:xfrm>
            <a:off x="457200" y="6480969"/>
            <a:ext cx="4260056" cy="301752"/>
          </a:xfrm>
        </p:spPr>
        <p:txBody>
          <a:bodyPr/>
          <a:lstStyle/>
          <a:p>
            <a:pPr>
              <a:defRPr/>
            </a:pPr>
            <a:endParaRPr lang="fr-FR"/>
          </a:p>
        </p:txBody>
      </p:sp>
      <p:sp>
        <p:nvSpPr>
          <p:cNvPr id="7" name="Espace réservé du numéro de diapositive 6"/>
          <p:cNvSpPr>
            <a:spLocks noGrp="1"/>
          </p:cNvSpPr>
          <p:nvPr>
            <p:ph type="sldNum" sz="quarter" idx="12"/>
          </p:nvPr>
        </p:nvSpPr>
        <p:spPr>
          <a:xfrm>
            <a:off x="7589520" y="6480969"/>
            <a:ext cx="502920" cy="301752"/>
          </a:xfrm>
        </p:spPr>
        <p:txBody>
          <a:bodyPr/>
          <a:lstStyle/>
          <a:p>
            <a:pPr>
              <a:defRPr/>
            </a:pPr>
            <a:fld id="{CB39A5F7-689C-4F99-9A00-72C479606798}" type="slidenum">
              <a:rPr lang="fr-FR" smtClean="0"/>
              <a:pPr>
                <a:defRPr/>
              </a:pPr>
              <a:t>‹N°›</a:t>
            </a:fld>
            <a:endParaRPr lang="fr-F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48199" y="290732"/>
            <a:ext cx="1066800" cy="6153912"/>
          </a:xfrm>
        </p:spPr>
        <p:txBody>
          <a:bodyPr vert="vert270" anchor="b"/>
          <a:lstStyle>
            <a:lvl1pPr marL="0" algn="ctr">
              <a:defRPr sz="3300" b="1">
                <a:ln w="6350">
                  <a:solidFill>
                    <a:schemeClr val="tx1"/>
                  </a:solidFill>
                </a:ln>
                <a:solidFill>
                  <a:schemeClr val="tx1"/>
                </a:solidFill>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365007"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1365007"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2022229"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2022229"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a:xfrm>
            <a:off x="4791456" y="6480969"/>
            <a:ext cx="2130552" cy="301752"/>
          </a:xfrm>
        </p:spPr>
        <p:txBody>
          <a:bodyPr/>
          <a:lstStyle/>
          <a:p>
            <a:pPr>
              <a:defRPr/>
            </a:pPr>
            <a:endParaRPr lang="fr-FR"/>
          </a:p>
        </p:txBody>
      </p:sp>
      <p:sp>
        <p:nvSpPr>
          <p:cNvPr id="8" name="Espace réservé du pied de page 7"/>
          <p:cNvSpPr>
            <a:spLocks noGrp="1"/>
          </p:cNvSpPr>
          <p:nvPr>
            <p:ph type="ftr" sz="quarter" idx="11"/>
          </p:nvPr>
        </p:nvSpPr>
        <p:spPr>
          <a:xfrm>
            <a:off x="457200" y="6480969"/>
            <a:ext cx="4261104" cy="301752"/>
          </a:xfrm>
        </p:spPr>
        <p:txBody>
          <a:bodyPr/>
          <a:lstStyle/>
          <a:p>
            <a:pPr>
              <a:defRPr/>
            </a:pPr>
            <a:endParaRPr lang="fr-FR"/>
          </a:p>
        </p:txBody>
      </p:sp>
      <p:sp>
        <p:nvSpPr>
          <p:cNvPr id="9" name="Espace réservé du numéro de diapositive 8"/>
          <p:cNvSpPr>
            <a:spLocks noGrp="1"/>
          </p:cNvSpPr>
          <p:nvPr>
            <p:ph type="sldNum" sz="quarter" idx="12"/>
          </p:nvPr>
        </p:nvSpPr>
        <p:spPr>
          <a:xfrm>
            <a:off x="7589520" y="6483096"/>
            <a:ext cx="502920" cy="301752"/>
          </a:xfrm>
        </p:spPr>
        <p:txBody>
          <a:bodyPr/>
          <a:lstStyle>
            <a:lvl1pPr algn="ctr">
              <a:defRPr/>
            </a:lvl1pPr>
          </a:lstStyle>
          <a:p>
            <a:pPr>
              <a:defRPr/>
            </a:pPr>
            <a:fld id="{59A0C2DE-CA67-45EF-B4B3-186B6446B9A9}"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0"/>
            </a:lvl1p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pPr>
              <a:defRPr/>
            </a:pPr>
            <a:endParaRPr lang="fr-FR"/>
          </a:p>
        </p:txBody>
      </p:sp>
      <p:sp>
        <p:nvSpPr>
          <p:cNvPr id="4" name="Espace réservé du pied de page 3"/>
          <p:cNvSpPr>
            <a:spLocks noGrp="1"/>
          </p:cNvSpPr>
          <p:nvPr>
            <p:ph type="ftr" sz="quarter" idx="11"/>
          </p:nvPr>
        </p:nvSpPr>
        <p:spPr/>
        <p:txBody>
          <a:bodyPr/>
          <a:lstStyle/>
          <a:p>
            <a:pPr>
              <a:defRPr/>
            </a:pPr>
            <a:endParaRPr lang="fr-FR"/>
          </a:p>
        </p:txBody>
      </p:sp>
      <p:sp>
        <p:nvSpPr>
          <p:cNvPr id="5" name="Espace réservé du numéro de diapositive 4"/>
          <p:cNvSpPr>
            <a:spLocks noGrp="1"/>
          </p:cNvSpPr>
          <p:nvPr>
            <p:ph type="sldNum" sz="quarter" idx="12"/>
          </p:nvPr>
        </p:nvSpPr>
        <p:spPr/>
        <p:txBody>
          <a:bodyPr/>
          <a:lstStyle/>
          <a:p>
            <a:pPr>
              <a:defRPr/>
            </a:pPr>
            <a:fld id="{9D2294F2-2896-4B3B-B512-91A35498496F}" type="slidenum">
              <a:rPr lang="fr-FR" smtClean="0"/>
              <a:pPr>
                <a:defRPr/>
              </a:pPr>
              <a:t>‹N°›</a:t>
            </a:fld>
            <a:endParaRPr lang="fr-F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791456" y="6480969"/>
            <a:ext cx="2133600" cy="301752"/>
          </a:xfrm>
        </p:spPr>
        <p:txBody>
          <a:bodyPr/>
          <a:lstStyle/>
          <a:p>
            <a:pPr>
              <a:defRPr/>
            </a:pPr>
            <a:endParaRPr lang="fr-FR"/>
          </a:p>
        </p:txBody>
      </p:sp>
      <p:sp>
        <p:nvSpPr>
          <p:cNvPr id="3" name="Espace réservé du pied de page 2"/>
          <p:cNvSpPr>
            <a:spLocks noGrp="1"/>
          </p:cNvSpPr>
          <p:nvPr>
            <p:ph type="ftr" sz="quarter" idx="11"/>
          </p:nvPr>
        </p:nvSpPr>
        <p:spPr>
          <a:xfrm>
            <a:off x="457200" y="6481891"/>
            <a:ext cx="4260056" cy="300831"/>
          </a:xfrm>
        </p:spPr>
        <p:txBody>
          <a:bodyPr/>
          <a:lstStyle/>
          <a:p>
            <a:pPr>
              <a:defRPr/>
            </a:pPr>
            <a:endParaRPr lang="fr-FR"/>
          </a:p>
        </p:txBody>
      </p:sp>
      <p:sp>
        <p:nvSpPr>
          <p:cNvPr id="4" name="Espace réservé du numéro de diapositive 3"/>
          <p:cNvSpPr>
            <a:spLocks noGrp="1"/>
          </p:cNvSpPr>
          <p:nvPr>
            <p:ph type="sldNum" sz="quarter" idx="12"/>
          </p:nvPr>
        </p:nvSpPr>
        <p:spPr>
          <a:xfrm>
            <a:off x="7589520" y="6480969"/>
            <a:ext cx="502920" cy="301752"/>
          </a:xfrm>
        </p:spPr>
        <p:txBody>
          <a:bodyPr/>
          <a:lstStyle/>
          <a:p>
            <a:pPr>
              <a:defRPr/>
            </a:pPr>
            <a:fld id="{B5581DE9-BB50-405A-A03B-C6241A29F0DC}" type="slidenum">
              <a:rPr lang="fr-FR" smtClean="0"/>
              <a:pPr>
                <a:defRPr/>
              </a:pPr>
              <a:t>‹N°›</a:t>
            </a:fld>
            <a:endParaRPr lang="fr-F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3651251"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278976" y="6556248"/>
            <a:ext cx="2133600" cy="301752"/>
          </a:xfrm>
        </p:spPr>
        <p:txBody>
          <a:bodyPr/>
          <a:lstStyle>
            <a:lvl1pPr>
              <a:defRPr sz="900"/>
            </a:lvl1pPr>
          </a:lstStyle>
          <a:p>
            <a:pPr>
              <a:defRPr/>
            </a:pPr>
            <a:endParaRPr lang="fr-FR"/>
          </a:p>
        </p:txBody>
      </p:sp>
      <p:sp>
        <p:nvSpPr>
          <p:cNvPr id="6" name="Espace réservé du pied de page 5"/>
          <p:cNvSpPr>
            <a:spLocks noGrp="1"/>
          </p:cNvSpPr>
          <p:nvPr>
            <p:ph type="ftr" sz="quarter" idx="11"/>
          </p:nvPr>
        </p:nvSpPr>
        <p:spPr>
          <a:xfrm>
            <a:off x="1135856" y="6556248"/>
            <a:ext cx="5143120" cy="301752"/>
          </a:xfrm>
        </p:spPr>
        <p:txBody>
          <a:bodyPr/>
          <a:lstStyle>
            <a:lvl1pPr>
              <a:defRPr sz="900"/>
            </a:lvl1pPr>
          </a:lstStyle>
          <a:p>
            <a:pPr>
              <a:defRPr/>
            </a:pPr>
            <a:endParaRPr lang="fr-FR"/>
          </a:p>
        </p:txBody>
      </p:sp>
      <p:sp>
        <p:nvSpPr>
          <p:cNvPr id="7" name="Espace réservé du numéro de diapositive 6"/>
          <p:cNvSpPr>
            <a:spLocks noGrp="1"/>
          </p:cNvSpPr>
          <p:nvPr>
            <p:ph type="sldNum" sz="quarter" idx="12"/>
          </p:nvPr>
        </p:nvSpPr>
        <p:spPr>
          <a:xfrm>
            <a:off x="8410576" y="6556248"/>
            <a:ext cx="502920" cy="301752"/>
          </a:xfrm>
        </p:spPr>
        <p:txBody>
          <a:bodyPr/>
          <a:lstStyle>
            <a:lvl1pPr>
              <a:defRPr sz="900"/>
            </a:lvl1pPr>
          </a:lstStyle>
          <a:p>
            <a:pPr>
              <a:defRPr/>
            </a:pPr>
            <a:fld id="{C1A4D8D2-6C5F-4AC1-8DE7-9784C42DC98F}"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fr-FR" smtClean="0"/>
              <a:t>Modifiez le style du titre</a:t>
            </a:r>
            <a:endParaRPr kumimoji="0" lang="en-US"/>
          </a:p>
        </p:txBody>
      </p:sp>
      <p:sp>
        <p:nvSpPr>
          <p:cNvPr id="3" name="Espace réservé pour une imag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a:xfrm>
            <a:off x="6108192" y="6556248"/>
            <a:ext cx="2103120" cy="301752"/>
          </a:xfrm>
        </p:spPr>
        <p:txBody>
          <a:bodyPr/>
          <a:lstStyle>
            <a:lvl1pPr>
              <a:defRPr sz="900"/>
            </a:lvl1pPr>
          </a:lstStyle>
          <a:p>
            <a:pPr>
              <a:defRPr/>
            </a:pPr>
            <a:endParaRPr lang="fr-FR"/>
          </a:p>
        </p:txBody>
      </p:sp>
      <p:sp>
        <p:nvSpPr>
          <p:cNvPr id="6" name="Espace réservé du pied de page 5"/>
          <p:cNvSpPr>
            <a:spLocks noGrp="1"/>
          </p:cNvSpPr>
          <p:nvPr>
            <p:ph type="ftr" sz="quarter" idx="11"/>
          </p:nvPr>
        </p:nvSpPr>
        <p:spPr>
          <a:xfrm>
            <a:off x="1170432" y="6557169"/>
            <a:ext cx="4948072" cy="301752"/>
          </a:xfrm>
        </p:spPr>
        <p:txBody>
          <a:bodyPr/>
          <a:lstStyle>
            <a:lvl1pPr>
              <a:defRPr sz="900"/>
            </a:lvl1pPr>
          </a:lstStyle>
          <a:p>
            <a:pPr>
              <a:defRPr/>
            </a:pPr>
            <a:endParaRPr lang="fr-FR"/>
          </a:p>
        </p:txBody>
      </p:sp>
      <p:sp>
        <p:nvSpPr>
          <p:cNvPr id="7" name="Espace réservé du numéro de diapositive 6"/>
          <p:cNvSpPr>
            <a:spLocks noGrp="1"/>
          </p:cNvSpPr>
          <p:nvPr>
            <p:ph type="sldNum" sz="quarter" idx="12"/>
          </p:nvPr>
        </p:nvSpPr>
        <p:spPr>
          <a:xfrm>
            <a:off x="8217192" y="6556248"/>
            <a:ext cx="365760" cy="301752"/>
          </a:xfrm>
        </p:spPr>
        <p:txBody>
          <a:bodyPr/>
          <a:lstStyle>
            <a:lvl1pPr algn="ctr">
              <a:defRPr sz="900"/>
            </a:lvl1pPr>
          </a:lstStyle>
          <a:p>
            <a:pPr>
              <a:defRPr/>
            </a:pPr>
            <a:fld id="{50DACEF2-E7C0-4D70-88B4-7CD7F9A9EF82}"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186E7B8C-3800-4B91-960D-C19DCB8E8E83}" type="slidenum">
              <a:rPr lang="fr-FR" smtClean="0"/>
              <a:pPr>
                <a:defRPr/>
              </a:pPr>
              <a:t>‹N°›</a:t>
            </a:fld>
            <a:endParaRPr lang="fr-F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381000"/>
            <a:ext cx="1905000" cy="5486400"/>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381000"/>
            <a:ext cx="6248400" cy="5486400"/>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0DC33253-D36A-4214-A769-5C0C05C85EB0}" type="slidenum">
              <a:rPr lang="fr-FR" smtClean="0"/>
              <a:pPr>
                <a:defRPr/>
              </a:pPr>
              <a:t>‹N°›</a:t>
            </a:fld>
            <a:endParaRPr lang="fr-F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le rectangle 10"/>
          <p:cNvSpPr/>
          <p:nvPr/>
        </p:nvSpPr>
        <p:spPr>
          <a:xfrm>
            <a:off x="7035" y="14069"/>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cteur droit 7"/>
          <p:cNvCxnSpPr/>
          <p:nvPr/>
        </p:nvCxnSpPr>
        <p:spPr>
          <a:xfrm>
            <a:off x="1" y="7034"/>
            <a:ext cx="9136967"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rot="10800000" flipV="1">
            <a:off x="6468795"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ce réservé du titre 21"/>
          <p:cNvSpPr>
            <a:spLocks noGrp="1"/>
          </p:cNvSpPr>
          <p:nvPr>
            <p:ph type="title"/>
          </p:nvPr>
        </p:nvSpPr>
        <p:spPr>
          <a:xfrm>
            <a:off x="457200" y="267494"/>
            <a:ext cx="8229600" cy="1399032"/>
          </a:xfrm>
          <a:prstGeom prst="rect">
            <a:avLst/>
          </a:prstGeom>
        </p:spPr>
        <p:txBody>
          <a:bodyPr vert="horz" anchor="ctr">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a:defRPr/>
            </a:pPr>
            <a:endParaRPr lang="fr-FR"/>
          </a:p>
        </p:txBody>
      </p:sp>
      <p:sp>
        <p:nvSpPr>
          <p:cNvPr id="3" name="Espace réservé du pied de page 2"/>
          <p:cNvSpPr>
            <a:spLocks noGrp="1"/>
          </p:cNvSpPr>
          <p:nvPr>
            <p:ph type="ftr" sz="quarter" idx="3"/>
          </p:nvPr>
        </p:nvSpPr>
        <p:spPr>
          <a:xfrm>
            <a:off x="457200" y="6481891"/>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endParaRPr lang="fr-FR"/>
          </a:p>
        </p:txBody>
      </p:sp>
      <p:sp>
        <p:nvSpPr>
          <p:cNvPr id="23" name="Espace réservé du numéro de diapositiv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a:defRPr/>
            </a:pPr>
            <a:fld id="{8098C9CE-2F07-42BD-B6CC-DEDA7EADB808}" type="slidenum">
              <a:rPr lang="fr-FR" smtClean="0"/>
              <a:pPr>
                <a:defRPr/>
              </a:pPr>
              <a:t>‹N°›</a:t>
            </a:fld>
            <a:endParaRPr lang="fr-FR"/>
          </a:p>
        </p:txBody>
      </p:sp>
    </p:spTree>
  </p:cSld>
  <p:clrMap bg1="dk1" tx1="lt1" bg2="dk2" tx2="lt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Lst>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pPr algn="ctr"/>
            <a:r>
              <a:rPr lang="fr-FR" sz="5400" dirty="0"/>
              <a:t>Introduction</a:t>
            </a:r>
            <a:endParaRPr lang="en-US" sz="5400" dirty="0"/>
          </a:p>
        </p:txBody>
      </p:sp>
      <p:pic>
        <p:nvPicPr>
          <p:cNvPr id="3" name="Image 2" descr="mcourslogo.jpg"/>
          <p:cNvPicPr>
            <a:picLocks noChangeAspect="1"/>
          </p:cNvPicPr>
          <p:nvPr/>
        </p:nvPicPr>
        <p:blipFill>
          <a:blip r:embed="rId2"/>
          <a:stretch>
            <a:fillRect/>
          </a:stretch>
        </p:blipFill>
        <p:spPr>
          <a:xfrm>
            <a:off x="2214546" y="142852"/>
            <a:ext cx="4457700" cy="571500"/>
          </a:xfrm>
          <a:prstGeom prst="rect">
            <a:avLst/>
          </a:prstGeom>
        </p:spPr>
      </p:pic>
    </p:spTree>
    <p:extLst>
      <p:ext uri="{BB962C8B-B14F-4D97-AF65-F5344CB8AC3E}">
        <p14:creationId xmlns="" xmlns:p14="http://schemas.microsoft.com/office/powerpoint/2010/main" val="3271443185"/>
      </p:ext>
    </p:extLst>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Rot="1" noChangeArrowheads="1"/>
          </p:cNvSpPr>
          <p:nvPr>
            <p:ph idx="1"/>
          </p:nvPr>
        </p:nvSpPr>
        <p:spPr/>
        <p:txBody>
          <a:bodyPr/>
          <a:lstStyle/>
          <a:p>
            <a:pPr eaLnBrk="1" hangingPunct="1">
              <a:buFont typeface="Wingdings" pitchFamily="2" charset="2"/>
              <a:buNone/>
            </a:pPr>
            <a:r>
              <a:rPr lang="fr-FR" smtClean="0"/>
              <a:t> </a:t>
            </a:r>
          </a:p>
        </p:txBody>
      </p:sp>
      <p:sp>
        <p:nvSpPr>
          <p:cNvPr id="17413" name="Text Box 5"/>
          <p:cNvSpPr txBox="1">
            <a:spLocks noChangeArrowheads="1"/>
          </p:cNvSpPr>
          <p:nvPr/>
        </p:nvSpPr>
        <p:spPr bwMode="auto">
          <a:xfrm>
            <a:off x="838200" y="2590801"/>
            <a:ext cx="6248400"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sz="3200" dirty="0" smtClean="0"/>
              <a:t>La différence entre les styles de communication de chaque individu, provient de la culture, de l’éducation et de la personnalité de la personne.</a:t>
            </a:r>
            <a:endParaRPr lang="fr-FR" sz="3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17413">
                                            <p:txEl>
                                              <p:pRg st="0" end="0"/>
                                            </p:txEl>
                                          </p:spTgt>
                                        </p:tgtEl>
                                        <p:attrNameLst>
                                          <p:attrName>style.visibility</p:attrName>
                                        </p:attrNameLst>
                                      </p:cBhvr>
                                      <p:to>
                                        <p:strVal val="visible"/>
                                      </p:to>
                                    </p:set>
                                    <p:anim calcmode="lin" valueType="num">
                                      <p:cBhvr>
                                        <p:cTn id="7" dur="500" fill="hold"/>
                                        <p:tgtEl>
                                          <p:spTgt spid="174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41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74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4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4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85786" y="3143248"/>
            <a:ext cx="7901014" cy="3311560"/>
          </a:xfrm>
        </p:spPr>
        <p:txBody>
          <a:bodyPr/>
          <a:lstStyle/>
          <a:p>
            <a:pPr algn="just">
              <a:buNone/>
            </a:pPr>
            <a:r>
              <a:rPr lang="fr-FR" dirty="0" smtClean="0"/>
              <a:t> Plusieurs styles de communication existent, mais on va se contenter de citer quelques uns</a:t>
            </a:r>
            <a:endParaRPr lang="fr-FR"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914400" y="914401"/>
            <a:ext cx="7772400" cy="1736725"/>
          </a:xfrm>
        </p:spPr>
        <p:txBody>
          <a:bodyPr>
            <a:normAutofit fontScale="90000"/>
          </a:bodyPr>
          <a:lstStyle/>
          <a:p>
            <a:pPr algn="l" eaLnBrk="1" fontAlgn="auto" hangingPunct="1">
              <a:spcAft>
                <a:spcPts val="0"/>
              </a:spcAft>
              <a:defRPr/>
            </a:pPr>
            <a:r>
              <a:rPr lang="fr-FR" sz="6000" dirty="0">
                <a:latin typeface="Calibri" pitchFamily="34" charset="0"/>
                <a:cs typeface="Calibri" pitchFamily="34" charset="0"/>
              </a:rPr>
              <a:t>Styles </a:t>
            </a:r>
            <a:r>
              <a:rPr lang="fr-FR" sz="6000" dirty="0">
                <a:latin typeface="Century" pitchFamily="18" charset="0"/>
                <a:cs typeface="Calibri" pitchFamily="34" charset="0"/>
              </a:rPr>
              <a:t>de</a:t>
            </a:r>
            <a:r>
              <a:rPr lang="fr-FR" sz="6000" dirty="0">
                <a:latin typeface="Calibri" pitchFamily="34" charset="0"/>
                <a:cs typeface="Calibri" pitchFamily="34" charset="0"/>
              </a:rPr>
              <a:t> communication</a:t>
            </a:r>
          </a:p>
        </p:txBody>
      </p:sp>
      <p:sp>
        <p:nvSpPr>
          <p:cNvPr id="4099" name="Rectangle 3"/>
          <p:cNvSpPr>
            <a:spLocks noGrp="1" noChangeArrowheads="1"/>
          </p:cNvSpPr>
          <p:nvPr>
            <p:ph type="subTitle" idx="1"/>
          </p:nvPr>
        </p:nvSpPr>
        <p:spPr>
          <a:xfrm>
            <a:off x="838200" y="5105400"/>
            <a:ext cx="7543800" cy="1219200"/>
          </a:xfrm>
        </p:spPr>
        <p:txBody>
          <a:bodyPr>
            <a:normAutofit/>
          </a:bodyPr>
          <a:lstStyle/>
          <a:p>
            <a:pPr marL="609600" indent="-609600" eaLnBrk="1" hangingPunct="1"/>
            <a:r>
              <a:rPr lang="fr-FR" dirty="0" smtClean="0">
                <a:latin typeface="Verdana" pitchFamily="34" charset="0"/>
                <a:ea typeface="Verdana" pitchFamily="34" charset="0"/>
                <a:cs typeface="Verdana" pitchFamily="34" charset="0"/>
              </a:rPr>
              <a:t>Les styles de communication peuvent être réparties par catégories:</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80">
                                          <p:stCondLst>
                                            <p:cond delay="0"/>
                                          </p:stCondLst>
                                        </p:cTn>
                                        <p:tgtEl>
                                          <p:spTgt spid="4098"/>
                                        </p:tgtEl>
                                      </p:cBhvr>
                                    </p:animEffect>
                                    <p:anim calcmode="lin" valueType="num">
                                      <p:cBhvr>
                                        <p:cTn id="8"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13" dur="26">
                                          <p:stCondLst>
                                            <p:cond delay="650"/>
                                          </p:stCondLst>
                                        </p:cTn>
                                        <p:tgtEl>
                                          <p:spTgt spid="4098"/>
                                        </p:tgtEl>
                                      </p:cBhvr>
                                      <p:to x="100000" y="60000"/>
                                    </p:animScale>
                                    <p:animScale>
                                      <p:cBhvr>
                                        <p:cTn id="14" dur="166" decel="50000">
                                          <p:stCondLst>
                                            <p:cond delay="676"/>
                                          </p:stCondLst>
                                        </p:cTn>
                                        <p:tgtEl>
                                          <p:spTgt spid="4098"/>
                                        </p:tgtEl>
                                      </p:cBhvr>
                                      <p:to x="100000" y="100000"/>
                                    </p:animScale>
                                    <p:animScale>
                                      <p:cBhvr>
                                        <p:cTn id="15" dur="26">
                                          <p:stCondLst>
                                            <p:cond delay="1312"/>
                                          </p:stCondLst>
                                        </p:cTn>
                                        <p:tgtEl>
                                          <p:spTgt spid="4098"/>
                                        </p:tgtEl>
                                      </p:cBhvr>
                                      <p:to x="100000" y="80000"/>
                                    </p:animScale>
                                    <p:animScale>
                                      <p:cBhvr>
                                        <p:cTn id="16" dur="166" decel="50000">
                                          <p:stCondLst>
                                            <p:cond delay="1338"/>
                                          </p:stCondLst>
                                        </p:cTn>
                                        <p:tgtEl>
                                          <p:spTgt spid="4098"/>
                                        </p:tgtEl>
                                      </p:cBhvr>
                                      <p:to x="100000" y="100000"/>
                                    </p:animScale>
                                    <p:animScale>
                                      <p:cBhvr>
                                        <p:cTn id="17" dur="26">
                                          <p:stCondLst>
                                            <p:cond delay="1642"/>
                                          </p:stCondLst>
                                        </p:cTn>
                                        <p:tgtEl>
                                          <p:spTgt spid="4098"/>
                                        </p:tgtEl>
                                      </p:cBhvr>
                                      <p:to x="100000" y="90000"/>
                                    </p:animScale>
                                    <p:animScale>
                                      <p:cBhvr>
                                        <p:cTn id="18" dur="166" decel="50000">
                                          <p:stCondLst>
                                            <p:cond delay="1668"/>
                                          </p:stCondLst>
                                        </p:cTn>
                                        <p:tgtEl>
                                          <p:spTgt spid="4098"/>
                                        </p:tgtEl>
                                      </p:cBhvr>
                                      <p:to x="100000" y="100000"/>
                                    </p:animScale>
                                    <p:animScale>
                                      <p:cBhvr>
                                        <p:cTn id="19" dur="26">
                                          <p:stCondLst>
                                            <p:cond delay="1808"/>
                                          </p:stCondLst>
                                        </p:cTn>
                                        <p:tgtEl>
                                          <p:spTgt spid="4098"/>
                                        </p:tgtEl>
                                      </p:cBhvr>
                                      <p:to x="100000" y="95000"/>
                                    </p:animScale>
                                    <p:animScale>
                                      <p:cBhvr>
                                        <p:cTn id="20" dur="166" decel="50000">
                                          <p:stCondLst>
                                            <p:cond delay="1834"/>
                                          </p:stCondLst>
                                        </p:cTn>
                                        <p:tgtEl>
                                          <p:spTgt spid="409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4099">
                                            <p:txEl>
                                              <p:pRg st="0" end="0"/>
                                            </p:txEl>
                                          </p:spTgt>
                                        </p:tgtEl>
                                        <p:attrNameLst>
                                          <p:attrName>style.visibility</p:attrName>
                                        </p:attrNameLst>
                                      </p:cBhvr>
                                      <p:to>
                                        <p:strVal val="visible"/>
                                      </p:to>
                                    </p:set>
                                    <p:anim calcmode="lin" valueType="num">
                                      <p:cBhvr>
                                        <p:cTn id="25" dur="500" fill="hold"/>
                                        <p:tgtEl>
                                          <p:spTgt spid="409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4099">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409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409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Rot="1" noChangeArrowheads="1"/>
          </p:cNvSpPr>
          <p:nvPr>
            <p:ph idx="1"/>
          </p:nvPr>
        </p:nvSpPr>
        <p:spPr>
          <a:xfrm>
            <a:off x="533401" y="609600"/>
            <a:ext cx="8007351" cy="5486400"/>
          </a:xfrm>
        </p:spPr>
        <p:txBody>
          <a:bodyPr/>
          <a:lstStyle/>
          <a:p>
            <a:pPr eaLnBrk="1" hangingPunct="1"/>
            <a:r>
              <a:rPr lang="fr-FR" sz="4000" smtClean="0">
                <a:solidFill>
                  <a:srgbClr val="00B0F0"/>
                </a:solidFill>
              </a:rPr>
              <a:t>1</a:t>
            </a:r>
            <a:r>
              <a:rPr lang="fr-FR" sz="4000" baseline="30000" smtClean="0">
                <a:solidFill>
                  <a:srgbClr val="00B0F0"/>
                </a:solidFill>
              </a:rPr>
              <a:t>ère</a:t>
            </a:r>
            <a:r>
              <a:rPr lang="fr-FR" sz="4000" smtClean="0">
                <a:solidFill>
                  <a:srgbClr val="00B0F0"/>
                </a:solidFill>
              </a:rPr>
              <a:t> catégorie :</a:t>
            </a:r>
          </a:p>
          <a:p>
            <a:pPr eaLnBrk="1" hangingPunct="1">
              <a:buFont typeface="Wingdings 2" pitchFamily="18" charset="2"/>
              <a:buNone/>
            </a:pPr>
            <a:endParaRPr lang="fr-FR" smtClean="0"/>
          </a:p>
          <a:p>
            <a:pPr eaLnBrk="1" hangingPunct="1">
              <a:buFont typeface="Wingdings 2" pitchFamily="18" charset="2"/>
              <a:buNone/>
            </a:pPr>
            <a:endParaRPr lang="fr-FR" smtClean="0"/>
          </a:p>
          <a:p>
            <a:pPr eaLnBrk="1" hangingPunct="1">
              <a:buFont typeface="Wingdings" pitchFamily="2" charset="2"/>
              <a:buNone/>
            </a:pPr>
            <a:endParaRPr lang="fr-FR" smtClean="0"/>
          </a:p>
          <a:p>
            <a:pPr algn="ctr" eaLnBrk="1" hangingPunct="1">
              <a:buFont typeface="Wingdings" pitchFamily="2" charset="2"/>
              <a:buNone/>
            </a:pPr>
            <a:r>
              <a:rPr lang="fr-FR" smtClean="0">
                <a:latin typeface="Verdana" pitchFamily="34" charset="0"/>
                <a:ea typeface="Verdana" pitchFamily="34" charset="0"/>
                <a:cs typeface="Verdana" pitchFamily="34" charset="0"/>
              </a:rPr>
              <a:t> Styles prédominant dans les relations entre les personnes notamment dans le cadre professionnel.</a:t>
            </a:r>
          </a:p>
          <a:p>
            <a:pPr eaLnBrk="1" hangingPunct="1">
              <a:buFont typeface="Wingdings" pitchFamily="2" charset="2"/>
              <a:buNone/>
            </a:pPr>
            <a:r>
              <a:rPr lang="fr-FR" smtClean="0"/>
              <a:t>   </a:t>
            </a:r>
            <a:endParaRPr lang="fr-FR" smtClean="0">
              <a:latin typeface="Comic Sans MS" pitchFamily="66" charset="0"/>
            </a:endParaRPr>
          </a:p>
        </p:txBody>
      </p:sp>
      <p:sp>
        <p:nvSpPr>
          <p:cNvPr id="61444" name="Rectangle 4"/>
          <p:cNvSpPr>
            <a:spLocks noChangeArrowheads="1"/>
          </p:cNvSpPr>
          <p:nvPr/>
        </p:nvSpPr>
        <p:spPr bwMode="auto">
          <a:xfrm>
            <a:off x="990600" y="2819401"/>
            <a:ext cx="7435851" cy="584775"/>
          </a:xfrm>
          <a:prstGeom prst="rect">
            <a:avLst/>
          </a:prstGeom>
          <a:noFill/>
          <a:ln w="9525">
            <a:noFill/>
            <a:miter lim="800000"/>
            <a:headEnd/>
            <a:tailEnd/>
          </a:ln>
          <a:effectLst/>
        </p:spPr>
        <p:txBody>
          <a:bodyPr>
            <a:spAutoFit/>
          </a:bodyPr>
          <a:lstStyle/>
          <a:p>
            <a:pPr>
              <a:spcBef>
                <a:spcPct val="20000"/>
              </a:spcBef>
              <a:buClr>
                <a:schemeClr val="hlink"/>
              </a:buClr>
              <a:buFont typeface="Wingdings" pitchFamily="2" charset="2"/>
              <a:buNone/>
              <a:defRPr/>
            </a:pPr>
            <a:endParaRPr lang="fr-FR" sz="3200">
              <a:effectLst>
                <a:outerShdw blurRad="38100" dist="38100" dir="2700000" algn="tl">
                  <a:srgbClr val="000000"/>
                </a:out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fade">
                                      <p:cBhvr>
                                        <p:cTn id="7" dur="1000"/>
                                        <p:tgtEl>
                                          <p:spTgt spid="61443">
                                            <p:txEl>
                                              <p:pRg st="0" end="0"/>
                                            </p:txEl>
                                          </p:spTgt>
                                        </p:tgtEl>
                                      </p:cBhvr>
                                    </p:animEffect>
                                    <p:anim calcmode="lin" valueType="num">
                                      <p:cBhvr>
                                        <p:cTn id="8" dur="10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14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1443">
                                            <p:txEl>
                                              <p:pRg st="4" end="4"/>
                                            </p:txEl>
                                          </p:spTgt>
                                        </p:tgtEl>
                                        <p:attrNameLst>
                                          <p:attrName>style.visibility</p:attrName>
                                        </p:attrNameLst>
                                      </p:cBhvr>
                                      <p:to>
                                        <p:strVal val="visible"/>
                                      </p:to>
                                    </p:set>
                                    <p:anim calcmode="lin" valueType="num">
                                      <p:cBhvr>
                                        <p:cTn id="14" dur="500" fill="hold"/>
                                        <p:tgtEl>
                                          <p:spTgt spid="6144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1443">
                                            <p:txEl>
                                              <p:pRg st="4" end="4"/>
                                            </p:txEl>
                                          </p:spTgt>
                                        </p:tgtEl>
                                        <p:attrNameLst>
                                          <p:attrName>ppt_y</p:attrName>
                                        </p:attrNameLst>
                                      </p:cBhvr>
                                      <p:tavLst>
                                        <p:tav tm="0">
                                          <p:val>
                                            <p:strVal val="#ppt_y"/>
                                          </p:val>
                                        </p:tav>
                                        <p:tav tm="100000">
                                          <p:val>
                                            <p:strVal val="#ppt_y"/>
                                          </p:val>
                                        </p:tav>
                                      </p:tavLst>
                                    </p:anim>
                                    <p:anim calcmode="lin" valueType="num">
                                      <p:cBhvr>
                                        <p:cTn id="16" dur="500" fill="hold"/>
                                        <p:tgtEl>
                                          <p:spTgt spid="6144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144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14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457200" y="274638"/>
            <a:ext cx="8229600" cy="5287962"/>
          </a:xfrm>
        </p:spPr>
        <p:txBody>
          <a:bodyPr/>
          <a:lstStyle/>
          <a:p>
            <a:pPr eaLnBrk="1" fontAlgn="auto" hangingPunct="1">
              <a:spcAft>
                <a:spcPts val="0"/>
              </a:spcAft>
              <a:defRPr/>
            </a:pPr>
            <a:endParaRPr lang="fr-FR"/>
          </a:p>
        </p:txBody>
      </p:sp>
      <p:pic>
        <p:nvPicPr>
          <p:cNvPr id="4099"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w="9525">
            <a:noFill/>
            <a:miter lim="800000"/>
            <a:headEnd/>
            <a:tailEnd/>
          </a:ln>
          <a:effectLst>
            <a:glow rad="1397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a:extLst>
            <a:ext uri="{909E8E84-426E-40DD-AFC4-6F175D3DCCD1}">
              <a14:hiddenFill xmlns="" xmlns:a14="http://schemas.microsoft.com/office/drawing/2010/main">
                <a:solidFill>
                  <a:srgbClr val="FFFFFF"/>
                </a:solidFill>
              </a14:hiddenFill>
            </a:ext>
          </a:extLst>
        </p:spPr>
      </p:pic>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09600" y="838202"/>
            <a:ext cx="7772400" cy="914399"/>
          </a:xfrm>
        </p:spPr>
        <p:txBody>
          <a:bodyPr>
            <a:normAutofit fontScale="90000"/>
          </a:bodyPr>
          <a:lstStyle/>
          <a:p>
            <a:pPr eaLnBrk="1" fontAlgn="auto" hangingPunct="1">
              <a:spcAft>
                <a:spcPts val="0"/>
              </a:spcAft>
              <a:defRPr/>
            </a:pPr>
            <a:r>
              <a:rPr lang="fr-FR" dirty="0"/>
              <a:t>On adopte ces styles pour:</a:t>
            </a:r>
            <a:br>
              <a:rPr lang="fr-FR" dirty="0"/>
            </a:br>
            <a:endParaRPr lang="fr-FR" dirty="0"/>
          </a:p>
        </p:txBody>
      </p:sp>
      <p:sp>
        <p:nvSpPr>
          <p:cNvPr id="14339" name="Rectangle 3"/>
          <p:cNvSpPr>
            <a:spLocks noGrp="1" noChangeArrowheads="1"/>
          </p:cNvSpPr>
          <p:nvPr>
            <p:ph type="subTitle" idx="1"/>
          </p:nvPr>
        </p:nvSpPr>
        <p:spPr>
          <a:xfrm>
            <a:off x="1371600" y="3200400"/>
            <a:ext cx="6400800" cy="2438400"/>
          </a:xfrm>
        </p:spPr>
        <p:txBody>
          <a:bodyPr/>
          <a:lstStyle/>
          <a:p>
            <a:pPr eaLnBrk="1" hangingPunct="1"/>
            <a:r>
              <a:rPr lang="fr-FR" dirty="0" smtClean="0">
                <a:latin typeface="Verdana" pitchFamily="34" charset="0"/>
                <a:ea typeface="Verdana" pitchFamily="34" charset="0"/>
                <a:cs typeface="Verdana" pitchFamily="34" charset="0"/>
              </a:rPr>
              <a:t>Communiquer</a:t>
            </a:r>
          </a:p>
          <a:p>
            <a:pPr eaLnBrk="1" hangingPunct="1"/>
            <a:r>
              <a:rPr lang="fr-FR" dirty="0" smtClean="0">
                <a:latin typeface="Verdana" pitchFamily="34" charset="0"/>
                <a:ea typeface="Verdana" pitchFamily="34" charset="0"/>
                <a:cs typeface="Verdana" pitchFamily="34" charset="0"/>
              </a:rPr>
              <a:t>Séduire</a:t>
            </a:r>
          </a:p>
          <a:p>
            <a:pPr eaLnBrk="1" hangingPunct="1"/>
            <a:r>
              <a:rPr lang="fr-FR" dirty="0" smtClean="0">
                <a:latin typeface="Verdana" pitchFamily="34" charset="0"/>
                <a:ea typeface="Verdana" pitchFamily="34" charset="0"/>
                <a:cs typeface="Verdana" pitchFamily="34" charset="0"/>
              </a:rPr>
              <a:t>Convaincre</a:t>
            </a:r>
          </a:p>
          <a:p>
            <a:pPr eaLnBrk="1" hangingPunct="1"/>
            <a:r>
              <a:rPr lang="fr-FR" dirty="0" smtClean="0">
                <a:latin typeface="Verdana" pitchFamily="34" charset="0"/>
                <a:ea typeface="Verdana" pitchFamily="34" charset="0"/>
                <a:cs typeface="Verdana" pitchFamily="34" charset="0"/>
              </a:rPr>
              <a:t>Vendre</a:t>
            </a:r>
          </a:p>
          <a:p>
            <a:pPr eaLnBrk="1" hangingPunct="1"/>
            <a:r>
              <a:rPr lang="fr-FR" dirty="0" smtClean="0">
                <a:latin typeface="Verdana" pitchFamily="34" charset="0"/>
                <a:ea typeface="Verdana" pitchFamily="34" charset="0"/>
                <a:cs typeface="Verdana" pitchFamily="34" charset="0"/>
              </a:rPr>
              <a:t>Collaborer</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anim calcmode="lin" valueType="num">
                                      <p:cBhvr>
                                        <p:cTn id="8" dur="500" fill="hold"/>
                                        <p:tgtEl>
                                          <p:spTgt spid="14338"/>
                                        </p:tgtEl>
                                        <p:attrNameLst>
                                          <p:attrName>ppt_x</p:attrName>
                                        </p:attrNameLst>
                                      </p:cBhvr>
                                      <p:tavLst>
                                        <p:tav tm="0">
                                          <p:val>
                                            <p:strVal val="#ppt_x"/>
                                          </p:val>
                                        </p:tav>
                                        <p:tav tm="100000">
                                          <p:val>
                                            <p:strVal val="#ppt_x"/>
                                          </p:val>
                                        </p:tav>
                                      </p:tavLst>
                                    </p:anim>
                                    <p:anim calcmode="lin" valueType="num">
                                      <p:cBhvr>
                                        <p:cTn id="9" dur="500" fill="hold"/>
                                        <p:tgtEl>
                                          <p:spTgt spid="1433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14339">
                                            <p:txEl>
                                              <p:pRg st="0" end="0"/>
                                            </p:txEl>
                                          </p:spTgt>
                                        </p:tgtEl>
                                        <p:attrNameLst>
                                          <p:attrName>style.visibility</p:attrName>
                                        </p:attrNameLst>
                                      </p:cBhvr>
                                      <p:to>
                                        <p:strVal val="visible"/>
                                      </p:to>
                                    </p:set>
                                    <p:anim calcmode="lin" valueType="num">
                                      <p:cBhvr>
                                        <p:cTn id="14" dur="1000" fill="hold"/>
                                        <p:tgtEl>
                                          <p:spTgt spid="1433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1000" fill="hold"/>
                                        <p:tgtEl>
                                          <p:spTgt spid="14339">
                                            <p:txEl>
                                              <p:pRg st="0" end="0"/>
                                            </p:txEl>
                                          </p:spTgt>
                                        </p:tgtEl>
                                        <p:attrNameLst>
                                          <p:attrName>ppt_y</p:attrName>
                                        </p:attrNameLst>
                                      </p:cBhvr>
                                      <p:tavLst>
                                        <p:tav tm="0">
                                          <p:val>
                                            <p:strVal val="#ppt_y"/>
                                          </p:val>
                                        </p:tav>
                                        <p:tav tm="100000">
                                          <p:val>
                                            <p:strVal val="#ppt_y"/>
                                          </p:val>
                                        </p:tav>
                                      </p:tavLst>
                                    </p:anim>
                                    <p:anim calcmode="lin" valueType="num">
                                      <p:cBhvr>
                                        <p:cTn id="16" dur="1000" fill="hold"/>
                                        <p:tgtEl>
                                          <p:spTgt spid="1433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1000" fill="hold"/>
                                        <p:tgtEl>
                                          <p:spTgt spid="1433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1000" tmFilter="0,0; .5, 1; 1, 1"/>
                                        <p:tgtEl>
                                          <p:spTgt spid="14339">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14339">
                                            <p:txEl>
                                              <p:pRg st="1" end="1"/>
                                            </p:txEl>
                                          </p:spTgt>
                                        </p:tgtEl>
                                        <p:attrNameLst>
                                          <p:attrName>style.visibility</p:attrName>
                                        </p:attrNameLst>
                                      </p:cBhvr>
                                      <p:to>
                                        <p:strVal val="visible"/>
                                      </p:to>
                                    </p:set>
                                    <p:anim calcmode="lin" valueType="num">
                                      <p:cBhvr>
                                        <p:cTn id="23" dur="1000" fill="hold"/>
                                        <p:tgtEl>
                                          <p:spTgt spid="14339">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1000" fill="hold"/>
                                        <p:tgtEl>
                                          <p:spTgt spid="14339">
                                            <p:txEl>
                                              <p:pRg st="1" end="1"/>
                                            </p:txEl>
                                          </p:spTgt>
                                        </p:tgtEl>
                                        <p:attrNameLst>
                                          <p:attrName>ppt_y</p:attrName>
                                        </p:attrNameLst>
                                      </p:cBhvr>
                                      <p:tavLst>
                                        <p:tav tm="0">
                                          <p:val>
                                            <p:strVal val="#ppt_y"/>
                                          </p:val>
                                        </p:tav>
                                        <p:tav tm="100000">
                                          <p:val>
                                            <p:strVal val="#ppt_y"/>
                                          </p:val>
                                        </p:tav>
                                      </p:tavLst>
                                    </p:anim>
                                    <p:anim calcmode="lin" valueType="num">
                                      <p:cBhvr>
                                        <p:cTn id="25" dur="1000" fill="hold"/>
                                        <p:tgtEl>
                                          <p:spTgt spid="14339">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1000" fill="hold"/>
                                        <p:tgtEl>
                                          <p:spTgt spid="14339">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1000" tmFilter="0,0; .5, 1; 1, 1"/>
                                        <p:tgtEl>
                                          <p:spTgt spid="1433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1" presetClass="entr" presetSubtype="0" fill="hold" nodeType="clickEffect">
                                  <p:stCondLst>
                                    <p:cond delay="0"/>
                                  </p:stCondLst>
                                  <p:iterate type="lt">
                                    <p:tmPct val="10000"/>
                                  </p:iterate>
                                  <p:childTnLst>
                                    <p:set>
                                      <p:cBhvr>
                                        <p:cTn id="31" dur="1" fill="hold">
                                          <p:stCondLst>
                                            <p:cond delay="0"/>
                                          </p:stCondLst>
                                        </p:cTn>
                                        <p:tgtEl>
                                          <p:spTgt spid="14339">
                                            <p:txEl>
                                              <p:pRg st="2" end="2"/>
                                            </p:txEl>
                                          </p:spTgt>
                                        </p:tgtEl>
                                        <p:attrNameLst>
                                          <p:attrName>style.visibility</p:attrName>
                                        </p:attrNameLst>
                                      </p:cBhvr>
                                      <p:to>
                                        <p:strVal val="visible"/>
                                      </p:to>
                                    </p:set>
                                    <p:anim calcmode="lin" valueType="num">
                                      <p:cBhvr>
                                        <p:cTn id="32" dur="1000" fill="hold"/>
                                        <p:tgtEl>
                                          <p:spTgt spid="14339">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1000" fill="hold"/>
                                        <p:tgtEl>
                                          <p:spTgt spid="14339">
                                            <p:txEl>
                                              <p:pRg st="2" end="2"/>
                                            </p:txEl>
                                          </p:spTgt>
                                        </p:tgtEl>
                                        <p:attrNameLst>
                                          <p:attrName>ppt_y</p:attrName>
                                        </p:attrNameLst>
                                      </p:cBhvr>
                                      <p:tavLst>
                                        <p:tav tm="0">
                                          <p:val>
                                            <p:strVal val="#ppt_y"/>
                                          </p:val>
                                        </p:tav>
                                        <p:tav tm="100000">
                                          <p:val>
                                            <p:strVal val="#ppt_y"/>
                                          </p:val>
                                        </p:tav>
                                      </p:tavLst>
                                    </p:anim>
                                    <p:anim calcmode="lin" valueType="num">
                                      <p:cBhvr>
                                        <p:cTn id="34" dur="1000" fill="hold"/>
                                        <p:tgtEl>
                                          <p:spTgt spid="14339">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1000" fill="hold"/>
                                        <p:tgtEl>
                                          <p:spTgt spid="14339">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1000" tmFilter="0,0; .5, 1; 1, 1"/>
                                        <p:tgtEl>
                                          <p:spTgt spid="14339">
                                            <p:txEl>
                                              <p:pRg st="2" end="2"/>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41" presetClass="entr" presetSubtype="0" fill="hold" nodeType="clickEffect">
                                  <p:stCondLst>
                                    <p:cond delay="0"/>
                                  </p:stCondLst>
                                  <p:iterate type="lt">
                                    <p:tmPct val="10000"/>
                                  </p:iterate>
                                  <p:childTnLst>
                                    <p:set>
                                      <p:cBhvr>
                                        <p:cTn id="40" dur="1" fill="hold">
                                          <p:stCondLst>
                                            <p:cond delay="0"/>
                                          </p:stCondLst>
                                        </p:cTn>
                                        <p:tgtEl>
                                          <p:spTgt spid="14339">
                                            <p:txEl>
                                              <p:pRg st="3" end="3"/>
                                            </p:txEl>
                                          </p:spTgt>
                                        </p:tgtEl>
                                        <p:attrNameLst>
                                          <p:attrName>style.visibility</p:attrName>
                                        </p:attrNameLst>
                                      </p:cBhvr>
                                      <p:to>
                                        <p:strVal val="visible"/>
                                      </p:to>
                                    </p:set>
                                    <p:anim calcmode="lin" valueType="num">
                                      <p:cBhvr>
                                        <p:cTn id="41" dur="1000" fill="hold"/>
                                        <p:tgtEl>
                                          <p:spTgt spid="14339">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1000" fill="hold"/>
                                        <p:tgtEl>
                                          <p:spTgt spid="14339">
                                            <p:txEl>
                                              <p:pRg st="3" end="3"/>
                                            </p:txEl>
                                          </p:spTgt>
                                        </p:tgtEl>
                                        <p:attrNameLst>
                                          <p:attrName>ppt_y</p:attrName>
                                        </p:attrNameLst>
                                      </p:cBhvr>
                                      <p:tavLst>
                                        <p:tav tm="0">
                                          <p:val>
                                            <p:strVal val="#ppt_y"/>
                                          </p:val>
                                        </p:tav>
                                        <p:tav tm="100000">
                                          <p:val>
                                            <p:strVal val="#ppt_y"/>
                                          </p:val>
                                        </p:tav>
                                      </p:tavLst>
                                    </p:anim>
                                    <p:anim calcmode="lin" valueType="num">
                                      <p:cBhvr>
                                        <p:cTn id="43" dur="1000" fill="hold"/>
                                        <p:tgtEl>
                                          <p:spTgt spid="14339">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1000" fill="hold"/>
                                        <p:tgtEl>
                                          <p:spTgt spid="14339">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1000" tmFilter="0,0; .5, 1; 1, 1"/>
                                        <p:tgtEl>
                                          <p:spTgt spid="14339">
                                            <p:txEl>
                                              <p:pRg st="3" end="3"/>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41" presetClass="entr" presetSubtype="0" fill="hold" nodeType="clickEffect">
                                  <p:stCondLst>
                                    <p:cond delay="0"/>
                                  </p:stCondLst>
                                  <p:iterate type="lt">
                                    <p:tmPct val="10000"/>
                                  </p:iterate>
                                  <p:childTnLst>
                                    <p:set>
                                      <p:cBhvr>
                                        <p:cTn id="49" dur="1" fill="hold">
                                          <p:stCondLst>
                                            <p:cond delay="0"/>
                                          </p:stCondLst>
                                        </p:cTn>
                                        <p:tgtEl>
                                          <p:spTgt spid="14339">
                                            <p:txEl>
                                              <p:pRg st="4" end="4"/>
                                            </p:txEl>
                                          </p:spTgt>
                                        </p:tgtEl>
                                        <p:attrNameLst>
                                          <p:attrName>style.visibility</p:attrName>
                                        </p:attrNameLst>
                                      </p:cBhvr>
                                      <p:to>
                                        <p:strVal val="visible"/>
                                      </p:to>
                                    </p:set>
                                    <p:anim calcmode="lin" valueType="num">
                                      <p:cBhvr>
                                        <p:cTn id="50" dur="1000" fill="hold"/>
                                        <p:tgtEl>
                                          <p:spTgt spid="14339">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1000" fill="hold"/>
                                        <p:tgtEl>
                                          <p:spTgt spid="14339">
                                            <p:txEl>
                                              <p:pRg st="4" end="4"/>
                                            </p:txEl>
                                          </p:spTgt>
                                        </p:tgtEl>
                                        <p:attrNameLst>
                                          <p:attrName>ppt_y</p:attrName>
                                        </p:attrNameLst>
                                      </p:cBhvr>
                                      <p:tavLst>
                                        <p:tav tm="0">
                                          <p:val>
                                            <p:strVal val="#ppt_y"/>
                                          </p:val>
                                        </p:tav>
                                        <p:tav tm="100000">
                                          <p:val>
                                            <p:strVal val="#ppt_y"/>
                                          </p:val>
                                        </p:tav>
                                      </p:tavLst>
                                    </p:anim>
                                    <p:anim calcmode="lin" valueType="num">
                                      <p:cBhvr>
                                        <p:cTn id="52" dur="1000" fill="hold"/>
                                        <p:tgtEl>
                                          <p:spTgt spid="14339">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1000" fill="hold"/>
                                        <p:tgtEl>
                                          <p:spTgt spid="14339">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1000" tmFilter="0,0; .5, 1; 1, 1"/>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Rot="1" noChangeArrowheads="1"/>
          </p:cNvSpPr>
          <p:nvPr>
            <p:ph idx="1"/>
          </p:nvPr>
        </p:nvSpPr>
        <p:spPr>
          <a:xfrm>
            <a:off x="609601" y="381000"/>
            <a:ext cx="8007351" cy="5715000"/>
          </a:xfrm>
        </p:spPr>
        <p:txBody>
          <a:bodyPr>
            <a:normAutofit/>
          </a:bodyPr>
          <a:lstStyle/>
          <a:p>
            <a:pPr eaLnBrk="1" hangingPunct="1"/>
            <a:r>
              <a:rPr lang="fr-FR" sz="3600" dirty="0" smtClean="0">
                <a:solidFill>
                  <a:srgbClr val="FFC000"/>
                </a:solidFill>
              </a:rPr>
              <a:t>Style</a:t>
            </a:r>
            <a:r>
              <a:rPr lang="fr-FR" dirty="0" smtClean="0">
                <a:latin typeface="Arial Black" pitchFamily="34" charset="0"/>
              </a:rPr>
              <a:t> </a:t>
            </a:r>
            <a:r>
              <a:rPr lang="fr-FR" sz="3600" dirty="0" smtClean="0">
                <a:solidFill>
                  <a:srgbClr val="FFC000"/>
                </a:solidFill>
              </a:rPr>
              <a:t>analytique :</a:t>
            </a:r>
            <a:endParaRPr lang="fr-FR" dirty="0" smtClean="0">
              <a:latin typeface="Arial Black" pitchFamily="34" charset="0"/>
            </a:endParaRPr>
          </a:p>
          <a:p>
            <a:pPr eaLnBrk="1" hangingPunct="1">
              <a:buFont typeface="Wingdings" pitchFamily="2" charset="2"/>
              <a:buNone/>
            </a:pPr>
            <a:endParaRPr lang="fr-FR" dirty="0" smtClean="0">
              <a:latin typeface="Arial Black" pitchFamily="34" charset="0"/>
            </a:endParaRPr>
          </a:p>
          <a:p>
            <a:pPr eaLnBrk="1" hangingPunct="1">
              <a:buFont typeface="Wingdings" pitchFamily="2" charset="2"/>
              <a:buNone/>
            </a:pPr>
            <a:r>
              <a:rPr lang="fr-FR" dirty="0" smtClean="0"/>
              <a:t>     </a:t>
            </a:r>
            <a:r>
              <a:rPr lang="fr-FR" dirty="0" smtClean="0">
                <a:latin typeface="Verdana" pitchFamily="34" charset="0"/>
                <a:ea typeface="Verdana" pitchFamily="34" charset="0"/>
                <a:cs typeface="Verdana" pitchFamily="34" charset="0"/>
              </a:rPr>
              <a:t>      L’individu à ce style communique selon un mode logique, non émotif.</a:t>
            </a:r>
          </a:p>
          <a:p>
            <a:pPr eaLnBrk="1" hangingPunct="1">
              <a:buFont typeface="Wingdings" pitchFamily="2" charset="2"/>
              <a:buNone/>
            </a:pPr>
            <a:endParaRPr lang="fr-FR" dirty="0" smtClean="0">
              <a:latin typeface="Verdana" pitchFamily="34" charset="0"/>
              <a:ea typeface="Verdana" pitchFamily="34" charset="0"/>
              <a:cs typeface="Verdana" pitchFamily="34" charset="0"/>
            </a:endParaRPr>
          </a:p>
          <a:p>
            <a:pPr eaLnBrk="1" hangingPunct="1">
              <a:buFont typeface="Wingdings" pitchFamily="2" charset="2"/>
              <a:buNone/>
            </a:pPr>
            <a:r>
              <a:rPr lang="fr-FR" dirty="0" smtClean="0">
                <a:latin typeface="Verdana" pitchFamily="34" charset="0"/>
                <a:ea typeface="Verdana" pitchFamily="34" charset="0"/>
                <a:cs typeface="Verdana" pitchFamily="34" charset="0"/>
              </a:rPr>
              <a:t>          Les échanges d’opinions et de sentiments lui paraissent des pertes de temps. La patience et la prudence rythment le déroulement de toutes ses interactions. C’est une personne sérieuse en général.</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fade">
                                      <p:cBhvr>
                                        <p:cTn id="7" dur="500"/>
                                        <p:tgtEl>
                                          <p:spTgt spid="62467">
                                            <p:txEl>
                                              <p:pRg st="0" end="0"/>
                                            </p:txEl>
                                          </p:spTgt>
                                        </p:tgtEl>
                                      </p:cBhvr>
                                    </p:animEffect>
                                    <p:anim calcmode="lin" valueType="num">
                                      <p:cBhvr>
                                        <p:cTn id="8" dur="500" fill="hold"/>
                                        <p:tgtEl>
                                          <p:spTgt spid="6246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24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2467">
                                            <p:txEl>
                                              <p:pRg st="2" end="2"/>
                                            </p:txEl>
                                          </p:spTgt>
                                        </p:tgtEl>
                                        <p:attrNameLst>
                                          <p:attrName>style.visibility</p:attrName>
                                        </p:attrNameLst>
                                      </p:cBhvr>
                                      <p:to>
                                        <p:strVal val="visible"/>
                                      </p:to>
                                    </p:set>
                                    <p:anim calcmode="lin" valueType="num">
                                      <p:cBhvr>
                                        <p:cTn id="14" dur="500" fill="hold"/>
                                        <p:tgtEl>
                                          <p:spTgt spid="6246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2467">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6246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246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2467">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62467">
                                            <p:txEl>
                                              <p:pRg st="4" end="4"/>
                                            </p:txEl>
                                          </p:spTgt>
                                        </p:tgtEl>
                                        <p:attrNameLst>
                                          <p:attrName>style.visibility</p:attrName>
                                        </p:attrNameLst>
                                      </p:cBhvr>
                                      <p:to>
                                        <p:strVal val="visible"/>
                                      </p:to>
                                    </p:set>
                                    <p:anim calcmode="lin" valueType="num">
                                      <p:cBhvr>
                                        <p:cTn id="23" dur="500" fill="hold"/>
                                        <p:tgtEl>
                                          <p:spTgt spid="62467">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2467">
                                            <p:txEl>
                                              <p:pRg st="4" end="4"/>
                                            </p:txEl>
                                          </p:spTgt>
                                        </p:tgtEl>
                                        <p:attrNameLst>
                                          <p:attrName>ppt_y</p:attrName>
                                        </p:attrNameLst>
                                      </p:cBhvr>
                                      <p:tavLst>
                                        <p:tav tm="0">
                                          <p:val>
                                            <p:strVal val="#ppt_y"/>
                                          </p:val>
                                        </p:tav>
                                        <p:tav tm="100000">
                                          <p:val>
                                            <p:strVal val="#ppt_y"/>
                                          </p:val>
                                        </p:tav>
                                      </p:tavLst>
                                    </p:anim>
                                    <p:anim calcmode="lin" valueType="num">
                                      <p:cBhvr>
                                        <p:cTn id="25" dur="500" fill="hold"/>
                                        <p:tgtEl>
                                          <p:spTgt spid="62467">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2467">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2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Rot="1" noChangeArrowheads="1"/>
          </p:cNvSpPr>
          <p:nvPr>
            <p:ph idx="1"/>
          </p:nvPr>
        </p:nvSpPr>
        <p:spPr>
          <a:xfrm>
            <a:off x="609601" y="304800"/>
            <a:ext cx="8007351" cy="5867400"/>
          </a:xfrm>
        </p:spPr>
        <p:txBody>
          <a:bodyPr>
            <a:normAutofit/>
          </a:bodyPr>
          <a:lstStyle/>
          <a:p>
            <a:pPr eaLnBrk="1" hangingPunct="1"/>
            <a:r>
              <a:rPr lang="fr-FR" sz="3600" smtClean="0">
                <a:solidFill>
                  <a:srgbClr val="FFC000"/>
                </a:solidFill>
              </a:rPr>
              <a:t>Style</a:t>
            </a:r>
            <a:r>
              <a:rPr lang="fr-FR" smtClean="0">
                <a:latin typeface="Arial Black" pitchFamily="34" charset="0"/>
              </a:rPr>
              <a:t> </a:t>
            </a:r>
            <a:r>
              <a:rPr lang="fr-FR" sz="3600" smtClean="0">
                <a:solidFill>
                  <a:srgbClr val="FFC000"/>
                </a:solidFill>
              </a:rPr>
              <a:t>aimable : </a:t>
            </a:r>
            <a:endParaRPr lang="fr-FR" smtClean="0">
              <a:latin typeface="Arial Black" pitchFamily="34" charset="0"/>
            </a:endParaRPr>
          </a:p>
          <a:p>
            <a:pPr eaLnBrk="1" hangingPunct="1">
              <a:buFont typeface="Wingdings" pitchFamily="2" charset="2"/>
              <a:buNone/>
            </a:pPr>
            <a:endParaRPr lang="fr-FR" smtClean="0">
              <a:latin typeface="Arial Black" pitchFamily="34" charset="0"/>
            </a:endParaRPr>
          </a:p>
          <a:p>
            <a:pPr eaLnBrk="1" hangingPunct="1">
              <a:buFont typeface="Wingdings" pitchFamily="2" charset="2"/>
              <a:buNone/>
            </a:pPr>
            <a:r>
              <a:rPr lang="fr-FR" smtClean="0"/>
              <a:t>	</a:t>
            </a:r>
            <a:r>
              <a:rPr lang="fr-FR" smtClean="0">
                <a:latin typeface="Verdana" pitchFamily="34" charset="0"/>
                <a:ea typeface="Verdana" pitchFamily="34" charset="0"/>
                <a:cs typeface="Verdana" pitchFamily="34" charset="0"/>
              </a:rPr>
              <a:t>	 L’individu communique spontanément et chaleureusement, il évite les conflits, en général, les individus au style aimable sont perçus par les autres comme des personnes compréhensives, de bonne volonté.</a:t>
            </a:r>
          </a:p>
          <a:p>
            <a:pPr eaLnBrk="1" hangingPunct="1">
              <a:buFont typeface="Wingdings" pitchFamily="2" charset="2"/>
              <a:buNone/>
            </a:pPr>
            <a:r>
              <a:rPr lang="fr-FR" smtClean="0">
                <a:latin typeface="Verdana" pitchFamily="34" charset="0"/>
                <a:ea typeface="Verdana" pitchFamily="34" charset="0"/>
                <a:cs typeface="Verdana" pitchFamily="34" charset="0"/>
              </a:rPr>
              <a:t>		 Leur principal défaut c’est qu’ils n’assurent pas beaucoup et paraissent hésitants.</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fade">
                                      <p:cBhvr>
                                        <p:cTn id="7" dur="500"/>
                                        <p:tgtEl>
                                          <p:spTgt spid="63491">
                                            <p:txEl>
                                              <p:pRg st="0" end="0"/>
                                            </p:txEl>
                                          </p:spTgt>
                                        </p:tgtEl>
                                      </p:cBhvr>
                                    </p:animEffect>
                                    <p:anim calcmode="lin" valueType="num">
                                      <p:cBhvr>
                                        <p:cTn id="8" dur="5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3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3491">
                                            <p:txEl>
                                              <p:pRg st="2" end="2"/>
                                            </p:txEl>
                                          </p:spTgt>
                                        </p:tgtEl>
                                        <p:attrNameLst>
                                          <p:attrName>style.visibility</p:attrName>
                                        </p:attrNameLst>
                                      </p:cBhvr>
                                      <p:to>
                                        <p:strVal val="visible"/>
                                      </p:to>
                                    </p:set>
                                    <p:anim calcmode="lin" valueType="num">
                                      <p:cBhvr>
                                        <p:cTn id="14" dur="500" fill="hold"/>
                                        <p:tgtEl>
                                          <p:spTgt spid="6349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3491">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6349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349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3491">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63491">
                                            <p:txEl>
                                              <p:pRg st="3" end="3"/>
                                            </p:txEl>
                                          </p:spTgt>
                                        </p:tgtEl>
                                        <p:attrNameLst>
                                          <p:attrName>style.visibility</p:attrName>
                                        </p:attrNameLst>
                                      </p:cBhvr>
                                      <p:to>
                                        <p:strVal val="visible"/>
                                      </p:to>
                                    </p:set>
                                    <p:anim calcmode="lin" valueType="num">
                                      <p:cBhvr>
                                        <p:cTn id="23" dur="500" fill="hold"/>
                                        <p:tgtEl>
                                          <p:spTgt spid="63491">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3491">
                                            <p:txEl>
                                              <p:pRg st="3" end="3"/>
                                            </p:txEl>
                                          </p:spTgt>
                                        </p:tgtEl>
                                        <p:attrNameLst>
                                          <p:attrName>ppt_y</p:attrName>
                                        </p:attrNameLst>
                                      </p:cBhvr>
                                      <p:tavLst>
                                        <p:tav tm="0">
                                          <p:val>
                                            <p:strVal val="#ppt_y"/>
                                          </p:val>
                                        </p:tav>
                                        <p:tav tm="100000">
                                          <p:val>
                                            <p:strVal val="#ppt_y"/>
                                          </p:val>
                                        </p:tav>
                                      </p:tavLst>
                                    </p:anim>
                                    <p:anim calcmode="lin" valueType="num">
                                      <p:cBhvr>
                                        <p:cTn id="25" dur="500" fill="hold"/>
                                        <p:tgtEl>
                                          <p:spTgt spid="63491">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3491">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34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Rot="1" noChangeArrowheads="1"/>
          </p:cNvSpPr>
          <p:nvPr>
            <p:ph idx="1"/>
          </p:nvPr>
        </p:nvSpPr>
        <p:spPr>
          <a:xfrm>
            <a:off x="381001" y="533400"/>
            <a:ext cx="8007351" cy="5638800"/>
          </a:xfrm>
        </p:spPr>
        <p:txBody>
          <a:bodyPr/>
          <a:lstStyle/>
          <a:p>
            <a:pPr eaLnBrk="1" hangingPunct="1"/>
            <a:r>
              <a:rPr lang="fr-FR" sz="3600" dirty="0" smtClean="0">
                <a:solidFill>
                  <a:srgbClr val="FFC000"/>
                </a:solidFill>
              </a:rPr>
              <a:t>Style</a:t>
            </a:r>
            <a:r>
              <a:rPr lang="fr-FR" dirty="0" smtClean="0">
                <a:latin typeface="Arial Black" pitchFamily="34" charset="0"/>
              </a:rPr>
              <a:t> </a:t>
            </a:r>
            <a:r>
              <a:rPr lang="fr-FR" sz="3600" dirty="0" smtClean="0">
                <a:solidFill>
                  <a:srgbClr val="FFC000"/>
                </a:solidFill>
              </a:rPr>
              <a:t>directif (autoritaire) :</a:t>
            </a:r>
            <a:endParaRPr lang="fr-FR" dirty="0" smtClean="0">
              <a:latin typeface="Arial Black" pitchFamily="34" charset="0"/>
            </a:endParaRPr>
          </a:p>
          <a:p>
            <a:pPr eaLnBrk="1" hangingPunct="1"/>
            <a:endParaRPr lang="fr-FR" dirty="0" smtClean="0">
              <a:latin typeface="Arial Black" pitchFamily="34" charset="0"/>
            </a:endParaRPr>
          </a:p>
          <a:p>
            <a:pPr eaLnBrk="1" hangingPunct="1">
              <a:buFont typeface="Wingdings" pitchFamily="2" charset="2"/>
              <a:buNone/>
            </a:pPr>
            <a:r>
              <a:rPr lang="fr-FR" dirty="0" smtClean="0"/>
              <a:t>	</a:t>
            </a:r>
            <a:r>
              <a:rPr lang="fr-FR" dirty="0" smtClean="0">
                <a:latin typeface="Verdana" pitchFamily="34" charset="0"/>
                <a:ea typeface="Verdana" pitchFamily="34" charset="0"/>
                <a:cs typeface="Verdana" pitchFamily="34" charset="0"/>
              </a:rPr>
              <a:t>	 L’individu communique selon un mode centré sur l’action et les résultats avec détermination et assurance. Il donne l’impression de savoir ce qu’il veut et de connaitre le meilleur chemin pour aboutir à son objectif.</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fade">
                                      <p:cBhvr>
                                        <p:cTn id="7" dur="500"/>
                                        <p:tgtEl>
                                          <p:spTgt spid="64515">
                                            <p:txEl>
                                              <p:pRg st="0" end="0"/>
                                            </p:txEl>
                                          </p:spTgt>
                                        </p:tgtEl>
                                      </p:cBhvr>
                                    </p:animEffect>
                                    <p:anim calcmode="lin" valueType="num">
                                      <p:cBhvr>
                                        <p:cTn id="8" dur="500" fill="hold"/>
                                        <p:tgtEl>
                                          <p:spTgt spid="6451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45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4515">
                                            <p:txEl>
                                              <p:pRg st="2" end="2"/>
                                            </p:txEl>
                                          </p:spTgt>
                                        </p:tgtEl>
                                        <p:attrNameLst>
                                          <p:attrName>style.visibility</p:attrName>
                                        </p:attrNameLst>
                                      </p:cBhvr>
                                      <p:to>
                                        <p:strVal val="visible"/>
                                      </p:to>
                                    </p:set>
                                    <p:anim calcmode="lin" valueType="num">
                                      <p:cBhvr>
                                        <p:cTn id="14" dur="500" fill="hold"/>
                                        <p:tgtEl>
                                          <p:spTgt spid="64515">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4515">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64515">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4515">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45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Rot="1" noChangeArrowheads="1"/>
          </p:cNvSpPr>
          <p:nvPr>
            <p:ph idx="1"/>
          </p:nvPr>
        </p:nvSpPr>
        <p:spPr>
          <a:xfrm>
            <a:off x="457201" y="381000"/>
            <a:ext cx="8007351" cy="5867400"/>
          </a:xfrm>
        </p:spPr>
        <p:txBody>
          <a:bodyPr>
            <a:normAutofit lnSpcReduction="10000"/>
          </a:bodyPr>
          <a:lstStyle/>
          <a:p>
            <a:pPr eaLnBrk="1" hangingPunct="1">
              <a:lnSpc>
                <a:spcPct val="90000"/>
              </a:lnSpc>
            </a:pPr>
            <a:r>
              <a:rPr lang="fr-FR" sz="3600" smtClean="0">
                <a:solidFill>
                  <a:srgbClr val="FFC000"/>
                </a:solidFill>
              </a:rPr>
              <a:t>Style</a:t>
            </a:r>
            <a:r>
              <a:rPr lang="fr-FR" smtClean="0">
                <a:latin typeface="Arial Black" pitchFamily="34" charset="0"/>
              </a:rPr>
              <a:t> </a:t>
            </a:r>
            <a:r>
              <a:rPr lang="fr-FR" sz="3600" smtClean="0">
                <a:solidFill>
                  <a:srgbClr val="FFC000"/>
                </a:solidFill>
              </a:rPr>
              <a:t>expressif(affectif) :</a:t>
            </a:r>
            <a:endParaRPr lang="fr-FR" smtClean="0">
              <a:latin typeface="Arial Black" pitchFamily="34" charset="0"/>
            </a:endParaRPr>
          </a:p>
          <a:p>
            <a:pPr eaLnBrk="1" hangingPunct="1">
              <a:lnSpc>
                <a:spcPct val="90000"/>
              </a:lnSpc>
              <a:buFont typeface="Wingdings" pitchFamily="2" charset="2"/>
              <a:buNone/>
            </a:pPr>
            <a:endParaRPr lang="fr-FR" smtClean="0">
              <a:latin typeface="Arial Black" pitchFamily="34" charset="0"/>
            </a:endParaRPr>
          </a:p>
          <a:p>
            <a:pPr eaLnBrk="1" hangingPunct="1">
              <a:lnSpc>
                <a:spcPct val="90000"/>
              </a:lnSpc>
              <a:buFont typeface="Wingdings" pitchFamily="2" charset="2"/>
              <a:buNone/>
            </a:pPr>
            <a:r>
              <a:rPr lang="fr-FR" smtClean="0">
                <a:latin typeface="Arial Black" pitchFamily="34" charset="0"/>
              </a:rPr>
              <a:t>		 </a:t>
            </a:r>
            <a:r>
              <a:rPr lang="fr-FR" smtClean="0">
                <a:latin typeface="Verdana" pitchFamily="34" charset="0"/>
                <a:ea typeface="Verdana" pitchFamily="34" charset="0"/>
                <a:cs typeface="Verdana" pitchFamily="34" charset="0"/>
              </a:rPr>
              <a:t>L’individu communique dans ses interactions selon un mode enthousiaste, parfois provocant et difficile à suivre. Dans un groupe, il se laisse imprégner par l’ambiance.</a:t>
            </a:r>
          </a:p>
          <a:p>
            <a:pPr eaLnBrk="1" hangingPunct="1">
              <a:lnSpc>
                <a:spcPct val="90000"/>
              </a:lnSpc>
              <a:buFont typeface="Wingdings" pitchFamily="2" charset="2"/>
              <a:buNone/>
            </a:pPr>
            <a:endParaRPr lang="fr-FR" smtClean="0">
              <a:latin typeface="Verdana" pitchFamily="34" charset="0"/>
              <a:ea typeface="Verdana" pitchFamily="34" charset="0"/>
              <a:cs typeface="Verdana" pitchFamily="34" charset="0"/>
            </a:endParaRPr>
          </a:p>
          <a:p>
            <a:pPr eaLnBrk="1" hangingPunct="1">
              <a:lnSpc>
                <a:spcPct val="90000"/>
              </a:lnSpc>
              <a:buFont typeface="Wingdings" pitchFamily="2" charset="2"/>
              <a:buNone/>
            </a:pPr>
            <a:r>
              <a:rPr lang="fr-FR" smtClean="0">
                <a:latin typeface="Verdana" pitchFamily="34" charset="0"/>
                <a:ea typeface="Verdana" pitchFamily="34" charset="0"/>
                <a:cs typeface="Verdana" pitchFamily="34" charset="0"/>
              </a:rPr>
              <a:t>		 Les individus de ce style sont généralement perçus comme personnes ouverts, créatives mais aussi indisciplinées et égocentriques. </a:t>
            </a:r>
          </a:p>
          <a:p>
            <a:pPr eaLnBrk="1" hangingPunct="1">
              <a:lnSpc>
                <a:spcPct val="90000"/>
              </a:lnSpc>
              <a:buFont typeface="Wingdings" pitchFamily="2" charset="2"/>
              <a:buNone/>
            </a:pPr>
            <a:r>
              <a:rPr lang="fr-FR" smtClean="0">
                <a:latin typeface="Arial Black" pitchFamily="34" charset="0"/>
              </a:rPr>
              <a:t> </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fade">
                                      <p:cBhvr>
                                        <p:cTn id="7" dur="500"/>
                                        <p:tgtEl>
                                          <p:spTgt spid="65539">
                                            <p:txEl>
                                              <p:pRg st="0" end="0"/>
                                            </p:txEl>
                                          </p:spTgt>
                                        </p:tgtEl>
                                      </p:cBhvr>
                                    </p:animEffect>
                                    <p:anim calcmode="lin" valueType="num">
                                      <p:cBhvr>
                                        <p:cTn id="8" dur="5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55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5539">
                                            <p:txEl>
                                              <p:pRg st="2" end="2"/>
                                            </p:txEl>
                                          </p:spTgt>
                                        </p:tgtEl>
                                        <p:attrNameLst>
                                          <p:attrName>style.visibility</p:attrName>
                                        </p:attrNameLst>
                                      </p:cBhvr>
                                      <p:to>
                                        <p:strVal val="visible"/>
                                      </p:to>
                                    </p:set>
                                    <p:anim calcmode="lin" valueType="num">
                                      <p:cBhvr>
                                        <p:cTn id="14" dur="500" fill="hold"/>
                                        <p:tgtEl>
                                          <p:spTgt spid="65539">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5539">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65539">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5539">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5539">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65539">
                                            <p:txEl>
                                              <p:pRg st="4" end="4"/>
                                            </p:txEl>
                                          </p:spTgt>
                                        </p:tgtEl>
                                        <p:attrNameLst>
                                          <p:attrName>style.visibility</p:attrName>
                                        </p:attrNameLst>
                                      </p:cBhvr>
                                      <p:to>
                                        <p:strVal val="visible"/>
                                      </p:to>
                                    </p:set>
                                    <p:anim calcmode="lin" valueType="num">
                                      <p:cBhvr>
                                        <p:cTn id="23" dur="500" fill="hold"/>
                                        <p:tgtEl>
                                          <p:spTgt spid="65539">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5539">
                                            <p:txEl>
                                              <p:pRg st="4" end="4"/>
                                            </p:txEl>
                                          </p:spTgt>
                                        </p:tgtEl>
                                        <p:attrNameLst>
                                          <p:attrName>ppt_y</p:attrName>
                                        </p:attrNameLst>
                                      </p:cBhvr>
                                      <p:tavLst>
                                        <p:tav tm="0">
                                          <p:val>
                                            <p:strVal val="#ppt_y"/>
                                          </p:val>
                                        </p:tav>
                                        <p:tav tm="100000">
                                          <p:val>
                                            <p:strVal val="#ppt_y"/>
                                          </p:val>
                                        </p:tav>
                                      </p:tavLst>
                                    </p:anim>
                                    <p:anim calcmode="lin" valueType="num">
                                      <p:cBhvr>
                                        <p:cTn id="25" dur="500" fill="hold"/>
                                        <p:tgtEl>
                                          <p:spTgt spid="65539">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5539">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5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Rot="1" noChangeArrowheads="1"/>
          </p:cNvSpPr>
          <p:nvPr>
            <p:ph idx="1"/>
          </p:nvPr>
        </p:nvSpPr>
        <p:spPr>
          <a:xfrm>
            <a:off x="381000" y="381000"/>
            <a:ext cx="8229600" cy="5943600"/>
          </a:xfrm>
        </p:spPr>
        <p:txBody>
          <a:bodyPr/>
          <a:lstStyle/>
          <a:p>
            <a:pPr lvl="1" eaLnBrk="1" hangingPunct="1"/>
            <a:endParaRPr lang="fr-FR" sz="3200" dirty="0" smtClean="0"/>
          </a:p>
          <a:p>
            <a:pPr lvl="1" eaLnBrk="1" hangingPunct="1"/>
            <a:r>
              <a:rPr lang="fr-FR" sz="4000" dirty="0" smtClean="0">
                <a:solidFill>
                  <a:srgbClr val="00B0F0"/>
                </a:solidFill>
              </a:rPr>
              <a:t> 2</a:t>
            </a:r>
            <a:r>
              <a:rPr lang="fr-FR" sz="4000" baseline="30000" dirty="0" smtClean="0">
                <a:solidFill>
                  <a:srgbClr val="00B0F0"/>
                </a:solidFill>
              </a:rPr>
              <a:t>ème</a:t>
            </a:r>
            <a:r>
              <a:rPr lang="fr-FR" sz="3200" dirty="0" smtClean="0"/>
              <a:t> </a:t>
            </a:r>
            <a:r>
              <a:rPr lang="fr-FR" sz="4000" dirty="0" smtClean="0">
                <a:solidFill>
                  <a:srgbClr val="00B0F0"/>
                </a:solidFill>
              </a:rPr>
              <a:t>catégorie : </a:t>
            </a:r>
            <a:endParaRPr lang="fr-FR" sz="3200" dirty="0" smtClean="0"/>
          </a:p>
          <a:p>
            <a:pPr eaLnBrk="1" hangingPunct="1"/>
            <a:endParaRPr lang="fr-FR" dirty="0" smtClean="0"/>
          </a:p>
          <a:p>
            <a:pPr eaLnBrk="1" hangingPunct="1"/>
            <a:endParaRPr lang="fr-FR" dirty="0" smtClean="0"/>
          </a:p>
          <a:p>
            <a:pPr eaLnBrk="1" hangingPunct="1">
              <a:buFont typeface="Wingdings" pitchFamily="2" charset="2"/>
              <a:buNone/>
            </a:pPr>
            <a:endParaRPr lang="fr-FR" dirty="0" smtClean="0"/>
          </a:p>
          <a:p>
            <a:pPr algn="ctr" eaLnBrk="1" hangingPunct="1">
              <a:buFont typeface="Wingdings" pitchFamily="2" charset="2"/>
              <a:buNone/>
            </a:pPr>
            <a:r>
              <a:rPr lang="fr-FR" dirty="0" smtClean="0">
                <a:latin typeface="Verdana" pitchFamily="34" charset="0"/>
                <a:ea typeface="Verdana" pitchFamily="34" charset="0"/>
                <a:cs typeface="Verdana" pitchFamily="34" charset="0"/>
              </a:rPr>
              <a:t>   Styles dépendant de degré d’ouverture et de Feed-Back de la personne</a:t>
            </a:r>
          </a:p>
          <a:p>
            <a:pPr eaLnBrk="1" hangingPunct="1">
              <a:buFont typeface="Wingdings" pitchFamily="2" charset="2"/>
              <a:buNone/>
            </a:pPr>
            <a:endParaRPr lang="fr-FR" dirty="0" smtClean="0"/>
          </a:p>
        </p:txBody>
      </p:sp>
      <p:pic>
        <p:nvPicPr>
          <p:cNvPr id="3" name="Image 2" descr="mcourslogo.jpg"/>
          <p:cNvPicPr>
            <a:picLocks noChangeAspect="1"/>
          </p:cNvPicPr>
          <p:nvPr/>
        </p:nvPicPr>
        <p:blipFill>
          <a:blip r:embed="rId2"/>
          <a:stretch>
            <a:fillRect/>
          </a:stretch>
        </p:blipFill>
        <p:spPr>
          <a:xfrm>
            <a:off x="2214546" y="0"/>
            <a:ext cx="4457700" cy="5715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Effect transition="in" filter="fade">
                                      <p:cBhvr>
                                        <p:cTn id="7" dur="500"/>
                                        <p:tgtEl>
                                          <p:spTgt spid="66563">
                                            <p:txEl>
                                              <p:pRg st="1" end="1"/>
                                            </p:txEl>
                                          </p:spTgt>
                                        </p:tgtEl>
                                      </p:cBhvr>
                                    </p:animEffect>
                                    <p:anim calcmode="lin" valueType="num">
                                      <p:cBhvr>
                                        <p:cTn id="8" dur="5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66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6563">
                                            <p:txEl>
                                              <p:pRg st="5" end="5"/>
                                            </p:txEl>
                                          </p:spTgt>
                                        </p:tgtEl>
                                        <p:attrNameLst>
                                          <p:attrName>style.visibility</p:attrName>
                                        </p:attrNameLst>
                                      </p:cBhvr>
                                      <p:to>
                                        <p:strVal val="visible"/>
                                      </p:to>
                                    </p:set>
                                    <p:anim calcmode="lin" valueType="num">
                                      <p:cBhvr>
                                        <p:cTn id="14" dur="500" fill="hold"/>
                                        <p:tgtEl>
                                          <p:spTgt spid="6656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6563">
                                            <p:txEl>
                                              <p:pRg st="5" end="5"/>
                                            </p:txEl>
                                          </p:spTgt>
                                        </p:tgtEl>
                                        <p:attrNameLst>
                                          <p:attrName>ppt_y</p:attrName>
                                        </p:attrNameLst>
                                      </p:cBhvr>
                                      <p:tavLst>
                                        <p:tav tm="0">
                                          <p:val>
                                            <p:strVal val="#ppt_y"/>
                                          </p:val>
                                        </p:tav>
                                        <p:tav tm="100000">
                                          <p:val>
                                            <p:strVal val="#ppt_y"/>
                                          </p:val>
                                        </p:tav>
                                      </p:tavLst>
                                    </p:anim>
                                    <p:anim calcmode="lin" valueType="num">
                                      <p:cBhvr>
                                        <p:cTn id="16" dur="500" fill="hold"/>
                                        <p:tgtEl>
                                          <p:spTgt spid="6656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656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6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Rot="1" noChangeArrowheads="1"/>
          </p:cNvSpPr>
          <p:nvPr>
            <p:ph idx="1"/>
          </p:nvPr>
        </p:nvSpPr>
        <p:spPr>
          <a:xfrm>
            <a:off x="457201" y="381000"/>
            <a:ext cx="8007351" cy="6019800"/>
          </a:xfrm>
        </p:spPr>
        <p:txBody>
          <a:bodyPr>
            <a:normAutofit lnSpcReduction="10000"/>
          </a:bodyPr>
          <a:lstStyle/>
          <a:p>
            <a:pPr eaLnBrk="1" hangingPunct="1"/>
            <a:r>
              <a:rPr lang="fr-FR" sz="3600" smtClean="0">
                <a:solidFill>
                  <a:srgbClr val="FFC000"/>
                </a:solidFill>
              </a:rPr>
              <a:t>L’auto-refus : </a:t>
            </a:r>
            <a:endParaRPr lang="fr-FR" smtClean="0">
              <a:latin typeface="Arial Black" pitchFamily="34" charset="0"/>
            </a:endParaRPr>
          </a:p>
          <a:p>
            <a:pPr eaLnBrk="1" hangingPunct="1">
              <a:buFont typeface="Wingdings" pitchFamily="2" charset="2"/>
              <a:buNone/>
            </a:pPr>
            <a:endParaRPr lang="fr-FR" smtClean="0">
              <a:latin typeface="Arial Black" pitchFamily="34" charset="0"/>
            </a:endParaRPr>
          </a:p>
          <a:p>
            <a:pPr eaLnBrk="1" hangingPunct="1">
              <a:buFont typeface="Wingdings" pitchFamily="2" charset="2"/>
              <a:buNone/>
            </a:pPr>
            <a:r>
              <a:rPr lang="fr-FR" smtClean="0">
                <a:latin typeface="Verdana" pitchFamily="34" charset="0"/>
                <a:ea typeface="Verdana" pitchFamily="34" charset="0"/>
                <a:cs typeface="Verdana" pitchFamily="34" charset="0"/>
              </a:rPr>
              <a:t> 		 Les individus utilisent ce style pour s’isoler des autres et s’éloigner d’autrui.</a:t>
            </a:r>
          </a:p>
          <a:p>
            <a:pPr eaLnBrk="1" hangingPunct="1">
              <a:buFont typeface="Wingdings" pitchFamily="2" charset="2"/>
              <a:buNone/>
            </a:pPr>
            <a:r>
              <a:rPr lang="fr-FR" smtClean="0">
                <a:latin typeface="Verdana" pitchFamily="34" charset="0"/>
                <a:ea typeface="Verdana" pitchFamily="34" charset="0"/>
                <a:cs typeface="Verdana" pitchFamily="34" charset="0"/>
              </a:rPr>
              <a:t>		 Les individus qui pratiquent l’autorefus manifestent une faible ouverture à l’égard d’autrui et fournissent peu de Feed-Back.</a:t>
            </a:r>
          </a:p>
          <a:p>
            <a:pPr eaLnBrk="1" hangingPunct="1">
              <a:buFont typeface="Wingdings" pitchFamily="2" charset="2"/>
              <a:buNone/>
            </a:pPr>
            <a:r>
              <a:rPr lang="fr-FR" smtClean="0">
                <a:latin typeface="Verdana" pitchFamily="34" charset="0"/>
                <a:ea typeface="Verdana" pitchFamily="34" charset="0"/>
                <a:cs typeface="Verdana" pitchFamily="34" charset="0"/>
              </a:rPr>
              <a:t>		 Dans les cas extrêmes, ils dissimulent leurs idées, leurs opinions et leurs sentiments.</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1000"/>
                                        <p:tgtEl>
                                          <p:spTgt spid="68611">
                                            <p:txEl>
                                              <p:pRg st="0" end="0"/>
                                            </p:txEl>
                                          </p:spTgt>
                                        </p:tgtEl>
                                      </p:cBhvr>
                                    </p:animEffect>
                                    <p:anim calcmode="lin" valueType="num">
                                      <p:cBhvr>
                                        <p:cTn id="8" dur="10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86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8611">
                                            <p:txEl>
                                              <p:pRg st="2" end="2"/>
                                            </p:txEl>
                                          </p:spTgt>
                                        </p:tgtEl>
                                        <p:attrNameLst>
                                          <p:attrName>style.visibility</p:attrName>
                                        </p:attrNameLst>
                                      </p:cBhvr>
                                      <p:to>
                                        <p:strVal val="visible"/>
                                      </p:to>
                                    </p:set>
                                    <p:anim calcmode="lin" valueType="num">
                                      <p:cBhvr>
                                        <p:cTn id="14" dur="500" fill="hold"/>
                                        <p:tgtEl>
                                          <p:spTgt spid="6861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8611">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6861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861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8611">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68611">
                                            <p:txEl>
                                              <p:pRg st="3" end="3"/>
                                            </p:txEl>
                                          </p:spTgt>
                                        </p:tgtEl>
                                        <p:attrNameLst>
                                          <p:attrName>style.visibility</p:attrName>
                                        </p:attrNameLst>
                                      </p:cBhvr>
                                      <p:to>
                                        <p:strVal val="visible"/>
                                      </p:to>
                                    </p:set>
                                    <p:anim calcmode="lin" valueType="num">
                                      <p:cBhvr>
                                        <p:cTn id="23" dur="500" fill="hold"/>
                                        <p:tgtEl>
                                          <p:spTgt spid="68611">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8611">
                                            <p:txEl>
                                              <p:pRg st="3" end="3"/>
                                            </p:txEl>
                                          </p:spTgt>
                                        </p:tgtEl>
                                        <p:attrNameLst>
                                          <p:attrName>ppt_y</p:attrName>
                                        </p:attrNameLst>
                                      </p:cBhvr>
                                      <p:tavLst>
                                        <p:tav tm="0">
                                          <p:val>
                                            <p:strVal val="#ppt_y"/>
                                          </p:val>
                                        </p:tav>
                                        <p:tav tm="100000">
                                          <p:val>
                                            <p:strVal val="#ppt_y"/>
                                          </p:val>
                                        </p:tav>
                                      </p:tavLst>
                                    </p:anim>
                                    <p:anim calcmode="lin" valueType="num">
                                      <p:cBhvr>
                                        <p:cTn id="25" dur="500" fill="hold"/>
                                        <p:tgtEl>
                                          <p:spTgt spid="68611">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8611">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86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1" presetClass="entr" presetSubtype="0" fill="hold" nodeType="clickEffect">
                                  <p:stCondLst>
                                    <p:cond delay="0"/>
                                  </p:stCondLst>
                                  <p:iterate type="lt">
                                    <p:tmPct val="10000"/>
                                  </p:iterate>
                                  <p:childTnLst>
                                    <p:set>
                                      <p:cBhvr>
                                        <p:cTn id="31" dur="1" fill="hold">
                                          <p:stCondLst>
                                            <p:cond delay="0"/>
                                          </p:stCondLst>
                                        </p:cTn>
                                        <p:tgtEl>
                                          <p:spTgt spid="68611">
                                            <p:txEl>
                                              <p:pRg st="4" end="4"/>
                                            </p:txEl>
                                          </p:spTgt>
                                        </p:tgtEl>
                                        <p:attrNameLst>
                                          <p:attrName>style.visibility</p:attrName>
                                        </p:attrNameLst>
                                      </p:cBhvr>
                                      <p:to>
                                        <p:strVal val="visible"/>
                                      </p:to>
                                    </p:set>
                                    <p:anim calcmode="lin" valueType="num">
                                      <p:cBhvr>
                                        <p:cTn id="32" dur="500" fill="hold"/>
                                        <p:tgtEl>
                                          <p:spTgt spid="68611">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68611">
                                            <p:txEl>
                                              <p:pRg st="4" end="4"/>
                                            </p:txEl>
                                          </p:spTgt>
                                        </p:tgtEl>
                                        <p:attrNameLst>
                                          <p:attrName>ppt_y</p:attrName>
                                        </p:attrNameLst>
                                      </p:cBhvr>
                                      <p:tavLst>
                                        <p:tav tm="0">
                                          <p:val>
                                            <p:strVal val="#ppt_y"/>
                                          </p:val>
                                        </p:tav>
                                        <p:tav tm="100000">
                                          <p:val>
                                            <p:strVal val="#ppt_y"/>
                                          </p:val>
                                        </p:tav>
                                      </p:tavLst>
                                    </p:anim>
                                    <p:anim calcmode="lin" valueType="num">
                                      <p:cBhvr>
                                        <p:cTn id="34" dur="500" fill="hold"/>
                                        <p:tgtEl>
                                          <p:spTgt spid="68611">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68611">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6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Rot="1" noChangeArrowheads="1"/>
          </p:cNvSpPr>
          <p:nvPr>
            <p:ph idx="1"/>
          </p:nvPr>
        </p:nvSpPr>
        <p:spPr>
          <a:xfrm>
            <a:off x="609600" y="381000"/>
            <a:ext cx="8077200" cy="6172200"/>
          </a:xfrm>
        </p:spPr>
        <p:txBody>
          <a:bodyPr>
            <a:normAutofit/>
          </a:bodyPr>
          <a:lstStyle/>
          <a:p>
            <a:pPr eaLnBrk="1" hangingPunct="1">
              <a:lnSpc>
                <a:spcPct val="90000"/>
              </a:lnSpc>
            </a:pPr>
            <a:r>
              <a:rPr lang="fr-FR" sz="3600" dirty="0" smtClean="0">
                <a:solidFill>
                  <a:srgbClr val="FFC000"/>
                </a:solidFill>
              </a:rPr>
              <a:t>L’</a:t>
            </a:r>
            <a:r>
              <a:rPr lang="fr-FR" sz="3600" dirty="0" err="1" smtClean="0">
                <a:solidFill>
                  <a:srgbClr val="FFC000"/>
                </a:solidFill>
              </a:rPr>
              <a:t>auto-protection</a:t>
            </a:r>
            <a:r>
              <a:rPr lang="fr-FR" sz="3600" dirty="0" smtClean="0">
                <a:solidFill>
                  <a:srgbClr val="FFC000"/>
                </a:solidFill>
              </a:rPr>
              <a:t> : </a:t>
            </a:r>
            <a:endParaRPr lang="fr-FR" dirty="0" smtClean="0">
              <a:latin typeface="Arial Black" pitchFamily="34" charset="0"/>
            </a:endParaRPr>
          </a:p>
          <a:p>
            <a:pPr eaLnBrk="1" hangingPunct="1">
              <a:lnSpc>
                <a:spcPct val="90000"/>
              </a:lnSpc>
            </a:pPr>
            <a:endParaRPr lang="fr-FR" dirty="0" smtClean="0"/>
          </a:p>
          <a:p>
            <a:pPr eaLnBrk="1" hangingPunct="1">
              <a:lnSpc>
                <a:spcPct val="90000"/>
              </a:lnSpc>
              <a:buFont typeface="Wingdings" pitchFamily="2" charset="2"/>
              <a:buNone/>
            </a:pPr>
            <a:r>
              <a:rPr lang="fr-FR" dirty="0" smtClean="0">
                <a:latin typeface="Verdana" pitchFamily="34" charset="0"/>
                <a:ea typeface="Verdana" pitchFamily="34" charset="0"/>
                <a:cs typeface="Verdana" pitchFamily="34" charset="0"/>
              </a:rPr>
              <a:t>   		Les individus pratiquent ce style quand ils ne cherchent qu’à découvrir les autres ou porter des jugements sur autrui. Ce style suppose un fort Feed-Back face aux autres, mais comporte une faible ouverture à leurs égard.</a:t>
            </a:r>
          </a:p>
          <a:p>
            <a:pPr eaLnBrk="1" hangingPunct="1">
              <a:lnSpc>
                <a:spcPct val="90000"/>
              </a:lnSpc>
              <a:buFont typeface="Wingdings" pitchFamily="2" charset="2"/>
              <a:buNone/>
            </a:pPr>
            <a:r>
              <a:rPr lang="fr-FR" dirty="0" smtClean="0">
                <a:latin typeface="Verdana" pitchFamily="34" charset="0"/>
                <a:ea typeface="Verdana" pitchFamily="34" charset="0"/>
                <a:cs typeface="Verdana" pitchFamily="34" charset="0"/>
              </a:rPr>
              <a:t>   		Le Feed-Back qu’ils fournissent est une tactique défensive qui leur évite de subir les commentaires que font les autres à leur propos. </a:t>
            </a:r>
          </a:p>
          <a:p>
            <a:pPr eaLnBrk="1" hangingPunct="1">
              <a:lnSpc>
                <a:spcPct val="90000"/>
              </a:lnSpc>
            </a:pPr>
            <a:endParaRPr lang="fr-FR" dirty="0" smtClean="0"/>
          </a:p>
          <a:p>
            <a:pPr eaLnBrk="1" hangingPunct="1">
              <a:lnSpc>
                <a:spcPct val="90000"/>
              </a:lnSpc>
              <a:buFont typeface="Wingdings" pitchFamily="2" charset="2"/>
              <a:buNone/>
            </a:pPr>
            <a:endParaRPr lang="fr-FR" dirty="0" smtClean="0"/>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fade">
                                      <p:cBhvr>
                                        <p:cTn id="7" dur="1000"/>
                                        <p:tgtEl>
                                          <p:spTgt spid="69635">
                                            <p:txEl>
                                              <p:pRg st="0" end="0"/>
                                            </p:txEl>
                                          </p:spTgt>
                                        </p:tgtEl>
                                      </p:cBhvr>
                                    </p:animEffect>
                                    <p:anim calcmode="lin" valueType="num">
                                      <p:cBhvr>
                                        <p:cTn id="8" dur="1000" fill="hold"/>
                                        <p:tgtEl>
                                          <p:spTgt spid="696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96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69635">
                                            <p:txEl>
                                              <p:pRg st="2" end="2"/>
                                            </p:txEl>
                                          </p:spTgt>
                                        </p:tgtEl>
                                        <p:attrNameLst>
                                          <p:attrName>style.visibility</p:attrName>
                                        </p:attrNameLst>
                                      </p:cBhvr>
                                      <p:to>
                                        <p:strVal val="visible"/>
                                      </p:to>
                                    </p:set>
                                    <p:anim calcmode="lin" valueType="num">
                                      <p:cBhvr>
                                        <p:cTn id="14" dur="500" fill="hold"/>
                                        <p:tgtEl>
                                          <p:spTgt spid="69635">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9635">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69635">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9635">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9635">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69635">
                                            <p:txEl>
                                              <p:pRg st="3" end="3"/>
                                            </p:txEl>
                                          </p:spTgt>
                                        </p:tgtEl>
                                        <p:attrNameLst>
                                          <p:attrName>style.visibility</p:attrName>
                                        </p:attrNameLst>
                                      </p:cBhvr>
                                      <p:to>
                                        <p:strVal val="visible"/>
                                      </p:to>
                                    </p:set>
                                    <p:anim calcmode="lin" valueType="num">
                                      <p:cBhvr>
                                        <p:cTn id="23" dur="500" fill="hold"/>
                                        <p:tgtEl>
                                          <p:spTgt spid="69635">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9635">
                                            <p:txEl>
                                              <p:pRg st="3" end="3"/>
                                            </p:txEl>
                                          </p:spTgt>
                                        </p:tgtEl>
                                        <p:attrNameLst>
                                          <p:attrName>ppt_y</p:attrName>
                                        </p:attrNameLst>
                                      </p:cBhvr>
                                      <p:tavLst>
                                        <p:tav tm="0">
                                          <p:val>
                                            <p:strVal val="#ppt_y"/>
                                          </p:val>
                                        </p:tav>
                                        <p:tav tm="100000">
                                          <p:val>
                                            <p:strVal val="#ppt_y"/>
                                          </p:val>
                                        </p:tav>
                                      </p:tavLst>
                                    </p:anim>
                                    <p:anim calcmode="lin" valueType="num">
                                      <p:cBhvr>
                                        <p:cTn id="25" dur="500" fill="hold"/>
                                        <p:tgtEl>
                                          <p:spTgt spid="69635">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9635">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9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Rot="1" noChangeArrowheads="1"/>
          </p:cNvSpPr>
          <p:nvPr>
            <p:ph idx="1"/>
          </p:nvPr>
        </p:nvSpPr>
        <p:spPr>
          <a:xfrm>
            <a:off x="381001" y="457200"/>
            <a:ext cx="8388351" cy="5791200"/>
          </a:xfrm>
        </p:spPr>
        <p:txBody>
          <a:bodyPr>
            <a:normAutofit/>
          </a:bodyPr>
          <a:lstStyle/>
          <a:p>
            <a:pPr eaLnBrk="1" hangingPunct="1"/>
            <a:r>
              <a:rPr lang="fr-FR" sz="3600" smtClean="0">
                <a:solidFill>
                  <a:srgbClr val="FFC000"/>
                </a:solidFill>
              </a:rPr>
              <a:t>L’auto-exposition : </a:t>
            </a:r>
            <a:endParaRPr lang="fr-FR" smtClean="0">
              <a:latin typeface="Arial Black" pitchFamily="34" charset="0"/>
            </a:endParaRPr>
          </a:p>
          <a:p>
            <a:pPr eaLnBrk="1" hangingPunct="1"/>
            <a:endParaRPr lang="fr-FR" smtClean="0"/>
          </a:p>
          <a:p>
            <a:pPr eaLnBrk="1" hangingPunct="1">
              <a:buFont typeface="Wingdings" pitchFamily="2" charset="2"/>
              <a:buNone/>
            </a:pPr>
            <a:r>
              <a:rPr lang="fr-FR" smtClean="0"/>
              <a:t>	</a:t>
            </a:r>
            <a:r>
              <a:rPr lang="fr-FR" smtClean="0">
                <a:latin typeface="Verdana" pitchFamily="34" charset="0"/>
                <a:ea typeface="Verdana" pitchFamily="34" charset="0"/>
                <a:cs typeface="Verdana" pitchFamily="34" charset="0"/>
              </a:rPr>
              <a:t>	 Les individus incitent autrui à s’intéresser à eux car ils demandent constamment aux autres de réagir face à leur propre comportement. Mais ces individus peuvent en réalité accorder très peu d’attention au Feed-Back qu’ils reçoivent.</a:t>
            </a:r>
          </a:p>
          <a:p>
            <a:pPr eaLnBrk="1" hangingPunct="1">
              <a:buFont typeface="Wingdings" pitchFamily="2" charset="2"/>
              <a:buNone/>
            </a:pPr>
            <a:r>
              <a:rPr lang="fr-FR" smtClean="0">
                <a:latin typeface="Verdana" pitchFamily="34" charset="0"/>
                <a:ea typeface="Verdana" pitchFamily="34" charset="0"/>
                <a:cs typeface="Verdana" pitchFamily="34" charset="0"/>
              </a:rPr>
              <a:t>		 Donc faible rétroaction mais large ouverture aux autres.</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fade">
                                      <p:cBhvr>
                                        <p:cTn id="7" dur="1000"/>
                                        <p:tgtEl>
                                          <p:spTgt spid="70659">
                                            <p:txEl>
                                              <p:pRg st="0" end="0"/>
                                            </p:txEl>
                                          </p:spTgt>
                                        </p:tgtEl>
                                      </p:cBhvr>
                                    </p:animEffect>
                                    <p:anim calcmode="lin" valueType="num">
                                      <p:cBhvr>
                                        <p:cTn id="8" dur="1000" fill="hold"/>
                                        <p:tgtEl>
                                          <p:spTgt spid="706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06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70659">
                                            <p:txEl>
                                              <p:pRg st="2" end="2"/>
                                            </p:txEl>
                                          </p:spTgt>
                                        </p:tgtEl>
                                        <p:attrNameLst>
                                          <p:attrName>style.visibility</p:attrName>
                                        </p:attrNameLst>
                                      </p:cBhvr>
                                      <p:to>
                                        <p:strVal val="visible"/>
                                      </p:to>
                                    </p:set>
                                    <p:anim calcmode="lin" valueType="num">
                                      <p:cBhvr>
                                        <p:cTn id="14" dur="500" fill="hold"/>
                                        <p:tgtEl>
                                          <p:spTgt spid="70659">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70659">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70659">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70659">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70659">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70659">
                                            <p:txEl>
                                              <p:pRg st="3" end="3"/>
                                            </p:txEl>
                                          </p:spTgt>
                                        </p:tgtEl>
                                        <p:attrNameLst>
                                          <p:attrName>style.visibility</p:attrName>
                                        </p:attrNameLst>
                                      </p:cBhvr>
                                      <p:to>
                                        <p:strVal val="visible"/>
                                      </p:to>
                                    </p:set>
                                    <p:anim calcmode="lin" valueType="num">
                                      <p:cBhvr>
                                        <p:cTn id="23" dur="500" fill="hold"/>
                                        <p:tgtEl>
                                          <p:spTgt spid="70659">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0659">
                                            <p:txEl>
                                              <p:pRg st="3" end="3"/>
                                            </p:txEl>
                                          </p:spTgt>
                                        </p:tgtEl>
                                        <p:attrNameLst>
                                          <p:attrName>ppt_y</p:attrName>
                                        </p:attrNameLst>
                                      </p:cBhvr>
                                      <p:tavLst>
                                        <p:tav tm="0">
                                          <p:val>
                                            <p:strVal val="#ppt_y"/>
                                          </p:val>
                                        </p:tav>
                                        <p:tav tm="100000">
                                          <p:val>
                                            <p:strVal val="#ppt_y"/>
                                          </p:val>
                                        </p:tav>
                                      </p:tavLst>
                                    </p:anim>
                                    <p:anim calcmode="lin" valueType="num">
                                      <p:cBhvr>
                                        <p:cTn id="25" dur="500" fill="hold"/>
                                        <p:tgtEl>
                                          <p:spTgt spid="70659">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0659">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06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Rot="1" noChangeArrowheads="1"/>
          </p:cNvSpPr>
          <p:nvPr>
            <p:ph idx="1"/>
          </p:nvPr>
        </p:nvSpPr>
        <p:spPr>
          <a:xfrm>
            <a:off x="533400" y="457200"/>
            <a:ext cx="8312151" cy="5638800"/>
          </a:xfrm>
        </p:spPr>
        <p:txBody>
          <a:bodyPr>
            <a:normAutofit/>
          </a:bodyPr>
          <a:lstStyle/>
          <a:p>
            <a:pPr eaLnBrk="1" hangingPunct="1"/>
            <a:r>
              <a:rPr lang="fr-FR" sz="3600" smtClean="0">
                <a:solidFill>
                  <a:srgbClr val="FFC000"/>
                </a:solidFill>
              </a:rPr>
              <a:t>L’auto-négociation :</a:t>
            </a:r>
            <a:endParaRPr lang="fr-FR" smtClean="0">
              <a:latin typeface="Arial Black" pitchFamily="34" charset="0"/>
            </a:endParaRPr>
          </a:p>
          <a:p>
            <a:pPr eaLnBrk="1" hangingPunct="1">
              <a:buFont typeface="Wingdings" pitchFamily="2" charset="2"/>
              <a:buNone/>
            </a:pPr>
            <a:endParaRPr lang="fr-FR" smtClean="0"/>
          </a:p>
          <a:p>
            <a:pPr eaLnBrk="1" hangingPunct="1">
              <a:buFont typeface="Wingdings" pitchFamily="2" charset="2"/>
              <a:buNone/>
            </a:pPr>
            <a:r>
              <a:rPr lang="fr-FR" smtClean="0"/>
              <a:t>	</a:t>
            </a:r>
            <a:r>
              <a:rPr lang="fr-FR" smtClean="0">
                <a:latin typeface="Verdana" pitchFamily="34" charset="0"/>
                <a:ea typeface="Verdana" pitchFamily="34" charset="0"/>
                <a:cs typeface="Verdana" pitchFamily="34" charset="0"/>
              </a:rPr>
              <a:t>	 Les personnes qui pratiquent ce style de communication veulent bien fournir une rétroaction et s’ouvrir aux autres pourvu qu’elles constatent une réciprocité. Ces individus n’ont envie de s’ouvrir que dans la mesure o</a:t>
            </a:r>
            <a:r>
              <a:rPr lang="en-US" smtClean="0">
                <a:latin typeface="Verdana" pitchFamily="34" charset="0"/>
                <a:ea typeface="Verdana" pitchFamily="34" charset="0"/>
                <a:cs typeface="Verdana" pitchFamily="34" charset="0"/>
              </a:rPr>
              <a:t>ù les autres s’ouvrent à eux de la même manière. Donc une rétroaction et une ouverture moyenne.</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fade">
                                      <p:cBhvr>
                                        <p:cTn id="7" dur="1000"/>
                                        <p:tgtEl>
                                          <p:spTgt spid="71683">
                                            <p:txEl>
                                              <p:pRg st="0" end="0"/>
                                            </p:txEl>
                                          </p:spTgt>
                                        </p:tgtEl>
                                      </p:cBhvr>
                                    </p:animEffect>
                                    <p:anim calcmode="lin" valueType="num">
                                      <p:cBhvr>
                                        <p:cTn id="8" dur="1000" fill="hold"/>
                                        <p:tgtEl>
                                          <p:spTgt spid="716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6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71683">
                                            <p:txEl>
                                              <p:pRg st="2" end="2"/>
                                            </p:txEl>
                                          </p:spTgt>
                                        </p:tgtEl>
                                        <p:attrNameLst>
                                          <p:attrName>style.visibility</p:attrName>
                                        </p:attrNameLst>
                                      </p:cBhvr>
                                      <p:to>
                                        <p:strVal val="visible"/>
                                      </p:to>
                                    </p:set>
                                    <p:anim calcmode="lin" valueType="num">
                                      <p:cBhvr>
                                        <p:cTn id="14" dur="500" fill="hold"/>
                                        <p:tgtEl>
                                          <p:spTgt spid="7168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71683">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7168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7168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71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Rot="1" noChangeArrowheads="1"/>
          </p:cNvSpPr>
          <p:nvPr>
            <p:ph idx="1"/>
          </p:nvPr>
        </p:nvSpPr>
        <p:spPr>
          <a:xfrm>
            <a:off x="457201" y="381000"/>
            <a:ext cx="8007351" cy="5867400"/>
          </a:xfrm>
        </p:spPr>
        <p:txBody>
          <a:bodyPr/>
          <a:lstStyle/>
          <a:p>
            <a:pPr eaLnBrk="1" hangingPunct="1"/>
            <a:r>
              <a:rPr lang="fr-FR" sz="3600" dirty="0" smtClean="0">
                <a:solidFill>
                  <a:srgbClr val="FFC000"/>
                </a:solidFill>
              </a:rPr>
              <a:t>L’auto-</a:t>
            </a:r>
            <a:r>
              <a:rPr lang="fr-FR" sz="3600" dirty="0" err="1" smtClean="0">
                <a:solidFill>
                  <a:srgbClr val="FFC000"/>
                </a:solidFill>
              </a:rPr>
              <a:t>accomplssement</a:t>
            </a:r>
            <a:r>
              <a:rPr lang="fr-FR" sz="3600" dirty="0" smtClean="0">
                <a:solidFill>
                  <a:srgbClr val="FFC000"/>
                </a:solidFill>
              </a:rPr>
              <a:t> :</a:t>
            </a:r>
            <a:endParaRPr lang="fr-FR" dirty="0" smtClean="0">
              <a:latin typeface="Arial Black" pitchFamily="34" charset="0"/>
            </a:endParaRPr>
          </a:p>
          <a:p>
            <a:pPr eaLnBrk="1" hangingPunct="1">
              <a:buFont typeface="Wingdings" pitchFamily="2" charset="2"/>
              <a:buNone/>
            </a:pPr>
            <a:endParaRPr lang="fr-FR" dirty="0" smtClean="0">
              <a:latin typeface="Arial Black" pitchFamily="34" charset="0"/>
            </a:endParaRPr>
          </a:p>
          <a:p>
            <a:pPr eaLnBrk="1" hangingPunct="1">
              <a:buFont typeface="Wingdings" pitchFamily="2" charset="2"/>
              <a:buNone/>
            </a:pPr>
            <a:r>
              <a:rPr lang="fr-FR" dirty="0" smtClean="0"/>
              <a:t>	</a:t>
            </a:r>
            <a:r>
              <a:rPr lang="fr-FR" dirty="0" smtClean="0">
                <a:latin typeface="Verdana" pitchFamily="34" charset="0"/>
                <a:ea typeface="Verdana" pitchFamily="34" charset="0"/>
                <a:cs typeface="Verdana" pitchFamily="34" charset="0"/>
              </a:rPr>
              <a:t>	 Les individus fournissent spontanément toute l’information nécessaire à propos d’eux m</a:t>
            </a:r>
            <a:r>
              <a:rPr lang="en-US" dirty="0" err="1" smtClean="0">
                <a:latin typeface="Verdana" pitchFamily="34" charset="0"/>
                <a:ea typeface="Verdana" pitchFamily="34" charset="0"/>
                <a:cs typeface="Verdana" pitchFamily="34" charset="0"/>
              </a:rPr>
              <a:t>êmes</a:t>
            </a:r>
            <a:r>
              <a:rPr lang="en-US" dirty="0" smtClean="0">
                <a:latin typeface="Verdana" pitchFamily="34" charset="0"/>
                <a:ea typeface="Verdana" pitchFamily="34" charset="0"/>
                <a:cs typeface="Verdana" pitchFamily="34" charset="0"/>
              </a:rPr>
              <a:t>, et </a:t>
            </a:r>
            <a:r>
              <a:rPr lang="en-US" dirty="0" err="1" smtClean="0">
                <a:latin typeface="Verdana" pitchFamily="34" charset="0"/>
                <a:ea typeface="Verdana" pitchFamily="34" charset="0"/>
                <a:cs typeface="Verdana" pitchFamily="34" charset="0"/>
              </a:rPr>
              <a:t>demandent</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une</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rétroaction</a:t>
            </a:r>
            <a:r>
              <a:rPr lang="en-US" dirty="0" smtClean="0">
                <a:latin typeface="Verdana" pitchFamily="34" charset="0"/>
                <a:ea typeface="Verdana" pitchFamily="34" charset="0"/>
                <a:cs typeface="Verdana" pitchFamily="34" charset="0"/>
              </a:rPr>
              <a:t> et </a:t>
            </a:r>
            <a:r>
              <a:rPr lang="en-US" dirty="0" err="1" smtClean="0">
                <a:latin typeface="Verdana" pitchFamily="34" charset="0"/>
                <a:ea typeface="Verdana" pitchFamily="34" charset="0"/>
                <a:cs typeface="Verdana" pitchFamily="34" charset="0"/>
              </a:rPr>
              <a:t>fournissent</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eux-mêmes</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une</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rétroaction</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dans</a:t>
            </a:r>
            <a:r>
              <a:rPr lang="en-US" dirty="0" smtClean="0">
                <a:latin typeface="Verdana" pitchFamily="34" charset="0"/>
                <a:ea typeface="Verdana" pitchFamily="34" charset="0"/>
                <a:cs typeface="Verdana" pitchFamily="34" charset="0"/>
              </a:rPr>
              <a:t> un </a:t>
            </a:r>
            <a:r>
              <a:rPr lang="en-US" dirty="0" err="1" smtClean="0">
                <a:latin typeface="Verdana" pitchFamily="34" charset="0"/>
                <a:ea typeface="Verdana" pitchFamily="34" charset="0"/>
                <a:cs typeface="Verdana" pitchFamily="34" charset="0"/>
              </a:rPr>
              <a:t>ésprit</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constructif</a:t>
            </a:r>
            <a:r>
              <a:rPr lang="en-US" dirty="0" smtClean="0">
                <a:latin typeface="Verdana" pitchFamily="34" charset="0"/>
                <a:ea typeface="Verdana" pitchFamily="34" charset="0"/>
                <a:cs typeface="Verdana" pitchFamily="34" charset="0"/>
              </a:rPr>
              <a:t> sans </a:t>
            </a:r>
            <a:r>
              <a:rPr lang="en-US" dirty="0" err="1" smtClean="0">
                <a:latin typeface="Verdana" pitchFamily="34" charset="0"/>
                <a:ea typeface="Verdana" pitchFamily="34" charset="0"/>
                <a:cs typeface="Verdana" pitchFamily="34" charset="0"/>
              </a:rPr>
              <a:t>arrière</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pensées</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défensives</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Alors</a:t>
            </a:r>
            <a:r>
              <a:rPr lang="en-US" dirty="0" smtClean="0">
                <a:latin typeface="Verdana" pitchFamily="34" charset="0"/>
                <a:ea typeface="Verdana" pitchFamily="34" charset="0"/>
                <a:cs typeface="Verdana" pitchFamily="34" charset="0"/>
              </a:rPr>
              <a:t> forte </a:t>
            </a:r>
            <a:r>
              <a:rPr lang="en-US" dirty="0" err="1" smtClean="0">
                <a:latin typeface="Verdana" pitchFamily="34" charset="0"/>
                <a:ea typeface="Verdana" pitchFamily="34" charset="0"/>
                <a:cs typeface="Verdana" pitchFamily="34" charset="0"/>
              </a:rPr>
              <a:t>rétroaction</a:t>
            </a:r>
            <a:r>
              <a:rPr lang="en-US" dirty="0" smtClean="0">
                <a:latin typeface="Verdana" pitchFamily="34" charset="0"/>
                <a:ea typeface="Verdana" pitchFamily="34" charset="0"/>
                <a:cs typeface="Verdana" pitchFamily="34" charset="0"/>
              </a:rPr>
              <a:t> et </a:t>
            </a:r>
            <a:r>
              <a:rPr lang="en-US" dirty="0" err="1" smtClean="0">
                <a:latin typeface="Verdana" pitchFamily="34" charset="0"/>
                <a:ea typeface="Verdana" pitchFamily="34" charset="0"/>
                <a:cs typeface="Verdana" pitchFamily="34" charset="0"/>
              </a:rPr>
              <a:t>une</a:t>
            </a:r>
            <a:r>
              <a:rPr lang="en-US" dirty="0" smtClean="0">
                <a:latin typeface="Verdana" pitchFamily="34" charset="0"/>
                <a:ea typeface="Verdana" pitchFamily="34" charset="0"/>
                <a:cs typeface="Verdana" pitchFamily="34" charset="0"/>
              </a:rPr>
              <a:t> bonne </a:t>
            </a:r>
            <a:r>
              <a:rPr lang="en-US" dirty="0" err="1" smtClean="0">
                <a:latin typeface="Verdana" pitchFamily="34" charset="0"/>
                <a:ea typeface="Verdana" pitchFamily="34" charset="0"/>
                <a:cs typeface="Verdana" pitchFamily="34" charset="0"/>
              </a:rPr>
              <a:t>ouverture</a:t>
            </a:r>
            <a:r>
              <a:rPr lang="en-US" dirty="0" smtClean="0">
                <a:latin typeface="Verdana" pitchFamily="34" charset="0"/>
                <a:ea typeface="Verdana" pitchFamily="34" charset="0"/>
                <a:cs typeface="Verdana" pitchFamily="34" charset="0"/>
              </a:rPr>
              <a:t>.</a:t>
            </a:r>
          </a:p>
        </p:txBody>
      </p:sp>
    </p:spTree>
  </p:cSld>
  <p:clrMapOvr>
    <a:masterClrMapping/>
  </p:clrMapOvr>
  <mc:AlternateContent xmlns:mc="http://schemas.openxmlformats.org/markup-compatibility/2006">
    <mc:Choice xmlns=""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fade">
                                      <p:cBhvr>
                                        <p:cTn id="7" dur="500"/>
                                        <p:tgtEl>
                                          <p:spTgt spid="72707">
                                            <p:txEl>
                                              <p:pRg st="0" end="0"/>
                                            </p:txEl>
                                          </p:spTgt>
                                        </p:tgtEl>
                                      </p:cBhvr>
                                    </p:animEffect>
                                    <p:anim calcmode="lin" valueType="num">
                                      <p:cBhvr>
                                        <p:cTn id="8" dur="5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27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nodeType="clickEffect">
                                  <p:stCondLst>
                                    <p:cond delay="0"/>
                                  </p:stCondLst>
                                  <p:iterate type="lt">
                                    <p:tmPct val="10000"/>
                                  </p:iterate>
                                  <p:childTnLst>
                                    <p:set>
                                      <p:cBhvr>
                                        <p:cTn id="13" dur="1" fill="hold">
                                          <p:stCondLst>
                                            <p:cond delay="0"/>
                                          </p:stCondLst>
                                        </p:cTn>
                                        <p:tgtEl>
                                          <p:spTgt spid="72707">
                                            <p:txEl>
                                              <p:pRg st="2" end="2"/>
                                            </p:txEl>
                                          </p:spTgt>
                                        </p:tgtEl>
                                        <p:attrNameLst>
                                          <p:attrName>style.visibility</p:attrName>
                                        </p:attrNameLst>
                                      </p:cBhvr>
                                      <p:to>
                                        <p:strVal val="visible"/>
                                      </p:to>
                                    </p:set>
                                    <p:anim calcmode="lin" valueType="num">
                                      <p:cBhvr>
                                        <p:cTn id="14" dur="500" fill="hold"/>
                                        <p:tgtEl>
                                          <p:spTgt spid="7270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72707">
                                            <p:txEl>
                                              <p:pRg st="2" end="2"/>
                                            </p:txEl>
                                          </p:spTgt>
                                        </p:tgtEl>
                                        <p:attrNameLst>
                                          <p:attrName>ppt_y</p:attrName>
                                        </p:attrNameLst>
                                      </p:cBhvr>
                                      <p:tavLst>
                                        <p:tav tm="0">
                                          <p:val>
                                            <p:strVal val="#ppt_y"/>
                                          </p:val>
                                        </p:tav>
                                        <p:tav tm="100000">
                                          <p:val>
                                            <p:strVal val="#ppt_y"/>
                                          </p:val>
                                        </p:tav>
                                      </p:tavLst>
                                    </p:anim>
                                    <p:anim calcmode="lin" valueType="num">
                                      <p:cBhvr>
                                        <p:cTn id="16" dur="500" fill="hold"/>
                                        <p:tgtEl>
                                          <p:spTgt spid="7270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7270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727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533</TotalTime>
  <Words>179</Words>
  <Application>Microsoft Office PowerPoint</Application>
  <PresentationFormat>Affichage à l'écran (4:3)</PresentationFormat>
  <Paragraphs>61</Paragraphs>
  <Slides>17</Slides>
  <Notes>0</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Verve</vt:lpstr>
      <vt:lpstr>Introduction</vt:lpstr>
      <vt:lpstr>Diapositive 2</vt:lpstr>
      <vt:lpstr>Diapositive 3</vt:lpstr>
      <vt:lpstr>Styles de communication</vt:lpstr>
      <vt:lpstr>Diapositive 5</vt:lpstr>
      <vt:lpstr>Diapositive 6</vt:lpstr>
      <vt:lpstr>On adopte ces styles pour: </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Hicho</dc:creator>
  <cp:lastModifiedBy>MCours</cp:lastModifiedBy>
  <cp:revision>26</cp:revision>
  <cp:lastPrinted>1601-01-01T00:00:00Z</cp:lastPrinted>
  <dcterms:created xsi:type="dcterms:W3CDTF">1601-01-01T00:00:00Z</dcterms:created>
  <dcterms:modified xsi:type="dcterms:W3CDTF">2015-05-30T23:15:30Z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