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51" r:id="rId2"/>
    <p:sldId id="360" r:id="rId3"/>
    <p:sldId id="361" r:id="rId4"/>
    <p:sldId id="363" r:id="rId5"/>
    <p:sldId id="364" r:id="rId6"/>
    <p:sldId id="368" r:id="rId7"/>
    <p:sldId id="365" r:id="rId8"/>
    <p:sldId id="366" r:id="rId9"/>
    <p:sldId id="367" r:id="rId10"/>
    <p:sldId id="362" r:id="rId11"/>
    <p:sldId id="352" r:id="rId12"/>
    <p:sldId id="345" r:id="rId13"/>
    <p:sldId id="346" r:id="rId14"/>
    <p:sldId id="355" r:id="rId15"/>
    <p:sldId id="356" r:id="rId16"/>
    <p:sldId id="370" r:id="rId17"/>
    <p:sldId id="371" r:id="rId18"/>
    <p:sldId id="349" r:id="rId19"/>
    <p:sldId id="350" r:id="rId20"/>
    <p:sldId id="369" r:id="rId21"/>
    <p:sldId id="359" r:id="rId22"/>
  </p:sldIdLst>
  <p:sldSz cx="9144000" cy="6858000" type="screen4x3"/>
  <p:notesSz cx="6851650" cy="9747250"/>
  <p:defaultTextStyle>
    <a:defPPr>
      <a:defRPr lang="fr-FR"/>
    </a:defPPr>
    <a:lvl1pPr algn="l" rtl="0" eaLnBrk="0" fontAlgn="base" hangingPunct="0">
      <a:spcBef>
        <a:spcPct val="50000"/>
      </a:spcBef>
      <a:spcAft>
        <a:spcPct val="0"/>
      </a:spcAft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rgbClr val="FF006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66"/>
    <a:srgbClr val="009999"/>
    <a:srgbClr val="FF7C80"/>
    <a:srgbClr val="00CCFF"/>
    <a:srgbClr val="CC9900"/>
    <a:srgbClr val="FF00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3376" y="-1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58"/>
    </p:cViewPr>
  </p:sorterViewPr>
  <p:notesViewPr>
    <p:cSldViewPr>
      <p:cViewPr>
        <p:scale>
          <a:sx n="150" d="100"/>
          <a:sy n="150" d="100"/>
        </p:scale>
        <p:origin x="-78" y="6024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9737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r>
              <a:rPr lang="fr-FR"/>
              <a:t>OHSAS 18001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2713" y="9297988"/>
            <a:ext cx="3198812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r>
              <a:rPr lang="fr-FR"/>
              <a:t>P.Baracchini, www.qsp.ch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4729163" y="9463088"/>
            <a:ext cx="18129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chemeClr val="tx1"/>
                </a:solidFill>
                <a:effectLst/>
                <a:latin typeface="Times New Roman" pitchFamily="18" charset="0"/>
              </a:rPr>
              <a:t>Page 7</a:t>
            </a:r>
            <a:endParaRPr lang="fr-FR" sz="240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269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r>
              <a:rPr lang="fr-FR"/>
              <a:t>OHSAS 18001</a:t>
            </a:r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0450" cy="36528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58300"/>
            <a:ext cx="29686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r>
              <a:rPr lang="fr-FR"/>
              <a:t>P.Baracchini, www.qsp.ch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58300"/>
            <a:ext cx="29686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fld id="{6DFE6ED1-6A74-442A-9118-ECD4EBD56DF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17523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fr-FR"/>
              <a:t>OHSAS 18001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fr-FR"/>
              <a:t>P.Baracchini, www.qsp.ch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82DBB-B9BD-44F6-8058-9CE1D33EC269}" type="slidenum">
              <a:rPr lang="fr-FR"/>
              <a:pPr/>
              <a:t>1</a:t>
            </a:fld>
            <a:endParaRPr lang="fr-FR"/>
          </a:p>
        </p:txBody>
      </p:sp>
      <p:sp>
        <p:nvSpPr>
          <p:cNvPr id="483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fr-FR"/>
              <a:t>OHSAS 18001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fr-FR"/>
              <a:t>P.Baracchini, www.qsp.ch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AE8408-9BE3-4EFA-848F-7F9BB10C088F}" type="slidenum">
              <a:rPr lang="fr-FR"/>
              <a:pPr/>
              <a:t>14</a:t>
            </a:fld>
            <a:endParaRPr lang="fr-FR"/>
          </a:p>
        </p:txBody>
      </p:sp>
      <p:sp>
        <p:nvSpPr>
          <p:cNvPr id="49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39775"/>
            <a:ext cx="4852987" cy="3640138"/>
          </a:xfrm>
          <a:ln w="12700" cap="flat">
            <a:solidFill>
              <a:schemeClr val="tx1"/>
            </a:solidFill>
          </a:ln>
        </p:spPr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29150"/>
            <a:ext cx="5021263" cy="4386263"/>
          </a:xfrm>
          <a:ln/>
        </p:spPr>
        <p:txBody>
          <a:bodyPr lIns="92735" tIns="47154" rIns="92735" bIns="47154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fr-FR"/>
              <a:t>OHSAS 18001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fr-FR"/>
              <a:t>P.Baracchini, www.qsp.ch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839E0-A5AF-413F-A967-ADF504DF76EC}" type="slidenum">
              <a:rPr lang="fr-FR"/>
              <a:pPr/>
              <a:t>15</a:t>
            </a:fld>
            <a:endParaRPr lang="fr-FR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39775"/>
            <a:ext cx="4852987" cy="3640138"/>
          </a:xfrm>
          <a:ln w="12700" cap="flat">
            <a:solidFill>
              <a:schemeClr val="tx1"/>
            </a:solidFill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29150"/>
            <a:ext cx="5021263" cy="4386263"/>
          </a:xfrm>
          <a:ln/>
        </p:spPr>
        <p:txBody>
          <a:bodyPr lIns="92735" tIns="47154" rIns="92735" bIns="47154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fr-FR"/>
              <a:t>OHSAS 18001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fr-FR"/>
              <a:t>P.Baracchini, www.qsp.ch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2AE3F3-B187-420B-864A-19B7ACD9CC2A}" type="slidenum">
              <a:rPr lang="fr-FR"/>
              <a:pPr/>
              <a:t>18</a:t>
            </a:fld>
            <a:endParaRPr lang="fr-FR"/>
          </a:p>
        </p:txBody>
      </p:sp>
      <p:sp>
        <p:nvSpPr>
          <p:cNvPr id="47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39775"/>
            <a:ext cx="4852987" cy="3640138"/>
          </a:xfrm>
          <a:ln w="12700" cap="flat">
            <a:solidFill>
              <a:schemeClr val="tx1"/>
            </a:solidFill>
          </a:ln>
        </p:spPr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29150"/>
            <a:ext cx="5021263" cy="4386263"/>
          </a:xfrm>
          <a:ln/>
        </p:spPr>
        <p:txBody>
          <a:bodyPr lIns="92735" tIns="47154" rIns="92735" bIns="47154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fr-FR"/>
              <a:t>OHSAS 18001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fr-FR"/>
              <a:t>P.Baracchini, www.qsp.ch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E3562-4CB2-4B15-AC28-440F65BD292E}" type="slidenum">
              <a:rPr lang="fr-FR"/>
              <a:pPr/>
              <a:t>19</a:t>
            </a:fld>
            <a:endParaRPr lang="fr-FR"/>
          </a:p>
        </p:txBody>
      </p:sp>
      <p:sp>
        <p:nvSpPr>
          <p:cNvPr id="47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39775"/>
            <a:ext cx="4852987" cy="3640138"/>
          </a:xfrm>
          <a:ln w="12700" cap="flat">
            <a:solidFill>
              <a:schemeClr val="tx1"/>
            </a:solidFill>
          </a:ln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29150"/>
            <a:ext cx="5021263" cy="4386263"/>
          </a:xfrm>
          <a:ln/>
        </p:spPr>
        <p:txBody>
          <a:bodyPr lIns="92735" tIns="47154" rIns="92735" bIns="47154"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3C9281-0093-481E-822E-B369F20EDB9B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03FCEF-F4EB-4AB2-93C0-D2945F1F23C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8B6BB7-9CC8-41DD-8216-018E6EAC4555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D7DD7C3-29FE-44C5-ABDE-0B252B3F679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C873C3-AF19-461C-94E9-8A54B935437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065B-81A3-4E47-B3CC-9B9EC844899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4549CD7-2875-4AD1-868D-642EF3787CA5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78A3DC-C078-47DB-93FE-8588234257F6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F44D22-6857-4374-9C66-59309B79AEDC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25F3DF-6CF8-403C-810F-6675B4C8D96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2588" y="152400"/>
            <a:ext cx="2160587" cy="5943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0825" y="152400"/>
            <a:ext cx="6329363" cy="5943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10AA65-DAA4-436B-95E1-A6CFFA015FE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52400"/>
            <a:ext cx="86423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165850"/>
            <a:ext cx="217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fr-FR"/>
              <a:t>P.Baracchini, 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241CE37-3B75-40C8-B758-10D85CBE8C43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u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99"/>
        </a:buClr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ü"/>
        <a:defRPr sz="20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3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32FA63-DDA6-4515-8778-258554BA841C}" type="slidenum">
              <a:rPr lang="fr-FR"/>
              <a:pPr/>
              <a:t>1</a:t>
            </a:fld>
            <a:endParaRPr lang="fr-FR"/>
          </a:p>
        </p:txBody>
      </p:sp>
      <p:sp>
        <p:nvSpPr>
          <p:cNvPr id="482307" name="Text Box 3"/>
          <p:cNvSpPr txBox="1">
            <a:spLocks noChangeArrowheads="1"/>
          </p:cNvSpPr>
          <p:nvPr/>
        </p:nvSpPr>
        <p:spPr bwMode="auto">
          <a:xfrm>
            <a:off x="684213" y="1341438"/>
            <a:ext cx="8050212" cy="2838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C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referentiel </a:t>
            </a:r>
            <a:endParaRPr lang="fr-CH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defTabSz="762000"/>
            <a:r>
              <a:rPr lang="fr-CH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OHSAS 18001 et la directive MSST</a:t>
            </a:r>
          </a:p>
          <a:p>
            <a:pPr algn="ctr" defTabSz="762000"/>
            <a:r>
              <a:rPr lang="fr-CH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Gérer la santé et la sécurité au travail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565D62-6299-44C6-A9D8-D5D98A18C074}" type="slidenum">
              <a:rPr lang="fr-FR"/>
              <a:pPr/>
              <a:t>2</a:t>
            </a:fld>
            <a:endParaRPr lang="fr-FR"/>
          </a:p>
        </p:txBody>
      </p:sp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305800" cy="990600"/>
          </a:xfrm>
        </p:spPr>
        <p:txBody>
          <a:bodyPr/>
          <a:lstStyle/>
          <a:p>
            <a:r>
              <a:rPr lang="fr-FR"/>
              <a:t>Les accidents professionnels (96-04)</a:t>
            </a:r>
          </a:p>
        </p:txBody>
      </p:sp>
      <p:pic>
        <p:nvPicPr>
          <p:cNvPr id="498692" name="Picture 4"/>
          <p:cNvPicPr>
            <a:picLocks noChangeAspect="1" noChangeArrowheads="1"/>
          </p:cNvPicPr>
          <p:nvPr/>
        </p:nvPicPr>
        <p:blipFill>
          <a:blip r:embed="rId2" cstate="print"/>
          <a:srcRect t="13663" r="5557"/>
          <a:stretch>
            <a:fillRect/>
          </a:stretch>
        </p:blipFill>
        <p:spPr bwMode="auto">
          <a:xfrm>
            <a:off x="468313" y="1322388"/>
            <a:ext cx="8135937" cy="45386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C7F8CF-F95D-4ED2-87B3-3807BEE03CC7}" type="slidenum">
              <a:rPr lang="fr-FR"/>
              <a:pPr/>
              <a:t>3</a:t>
            </a:fld>
            <a:endParaRPr lang="fr-FR"/>
          </a:p>
        </p:txBody>
      </p: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52400"/>
            <a:ext cx="8154987" cy="990600"/>
          </a:xfrm>
        </p:spPr>
        <p:txBody>
          <a:bodyPr/>
          <a:lstStyle/>
          <a:p>
            <a:r>
              <a:rPr lang="fr-FR"/>
              <a:t>Répartition des absences au travail</a:t>
            </a:r>
          </a:p>
        </p:txBody>
      </p:sp>
      <p:grpSp>
        <p:nvGrpSpPr>
          <p:cNvPr id="499719" name="Group 7"/>
          <p:cNvGrpSpPr>
            <a:grpSpLocks/>
          </p:cNvGrpSpPr>
          <p:nvPr/>
        </p:nvGrpSpPr>
        <p:grpSpPr bwMode="auto">
          <a:xfrm>
            <a:off x="323850" y="1177925"/>
            <a:ext cx="8424863" cy="4843463"/>
            <a:chOff x="204" y="651"/>
            <a:chExt cx="5307" cy="3051"/>
          </a:xfrm>
        </p:grpSpPr>
        <p:pic>
          <p:nvPicPr>
            <p:cNvPr id="49971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b="3253"/>
            <a:stretch>
              <a:fillRect/>
            </a:stretch>
          </p:blipFill>
          <p:spPr bwMode="auto">
            <a:xfrm>
              <a:off x="340" y="651"/>
              <a:ext cx="5171" cy="288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</p:pic>
        <p:sp>
          <p:nvSpPr>
            <p:cNvPr id="499717" name="Rectangle 5"/>
            <p:cNvSpPr>
              <a:spLocks noChangeArrowheads="1"/>
            </p:cNvSpPr>
            <p:nvPr/>
          </p:nvSpPr>
          <p:spPr bwMode="auto">
            <a:xfrm>
              <a:off x="204" y="3430"/>
              <a:ext cx="2767" cy="27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r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99718" name="Rectangle 6"/>
            <p:cNvSpPr>
              <a:spLocks noChangeArrowheads="1"/>
            </p:cNvSpPr>
            <p:nvPr/>
          </p:nvSpPr>
          <p:spPr bwMode="auto">
            <a:xfrm>
              <a:off x="4694" y="3339"/>
              <a:ext cx="726" cy="3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rIns="0" anchor="ctr">
              <a:spAutoFit/>
            </a:bodyPr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98CD40-D869-4260-A6C3-205A15F2D731}" type="slidenum">
              <a:rPr lang="fr-FR"/>
              <a:pPr/>
              <a:t>4</a:t>
            </a:fld>
            <a:endParaRPr lang="fr-FR"/>
          </a:p>
        </p:txBody>
      </p:sp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sécurité est une élément du management</a:t>
            </a:r>
          </a:p>
        </p:txBody>
      </p:sp>
      <p:pic>
        <p:nvPicPr>
          <p:cNvPr id="5017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33525"/>
            <a:ext cx="8569325" cy="38227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8BC899-26E0-4176-9525-9A51BF11BEE5}" type="slidenum">
              <a:rPr lang="fr-FR"/>
              <a:pPr/>
              <a:t>5</a:t>
            </a:fld>
            <a:endParaRPr lang="fr-FR"/>
          </a:p>
        </p:txBody>
      </p:sp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684213"/>
          </a:xfrm>
        </p:spPr>
        <p:txBody>
          <a:bodyPr/>
          <a:lstStyle/>
          <a:p>
            <a:r>
              <a:rPr lang="fr-FR"/>
              <a:t>En termes financiers …</a:t>
            </a:r>
          </a:p>
        </p:txBody>
      </p:sp>
      <p:pic>
        <p:nvPicPr>
          <p:cNvPr id="5027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92188"/>
            <a:ext cx="7777162" cy="49657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476451-E80B-44DC-A926-58065C6D5B71}" type="slidenum">
              <a:rPr lang="fr-FR"/>
              <a:pPr/>
              <a:t>6</a:t>
            </a:fld>
            <a:endParaRPr lang="fr-FR"/>
          </a:p>
        </p:txBody>
      </p: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684213"/>
          </a:xfrm>
        </p:spPr>
        <p:txBody>
          <a:bodyPr/>
          <a:lstStyle/>
          <a:p>
            <a:r>
              <a:rPr lang="fr-FR"/>
              <a:t>Les coûts des accidents </a:t>
            </a:r>
          </a:p>
        </p:txBody>
      </p:sp>
      <p:grpSp>
        <p:nvGrpSpPr>
          <p:cNvPr id="506886" name="Group 6"/>
          <p:cNvGrpSpPr>
            <a:grpSpLocks/>
          </p:cNvGrpSpPr>
          <p:nvPr/>
        </p:nvGrpSpPr>
        <p:grpSpPr bwMode="auto">
          <a:xfrm>
            <a:off x="468313" y="1341438"/>
            <a:ext cx="8424862" cy="4706937"/>
            <a:chOff x="295" y="953"/>
            <a:chExt cx="5307" cy="2965"/>
          </a:xfrm>
        </p:grpSpPr>
        <p:pic>
          <p:nvPicPr>
            <p:cNvPr id="50688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5" y="953"/>
              <a:ext cx="5307" cy="71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</p:pic>
        <p:pic>
          <p:nvPicPr>
            <p:cNvPr id="50688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0" y="1661"/>
              <a:ext cx="2583" cy="225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3C98B4-3110-4E53-BCFC-7A82FC8C6FED}" type="slidenum">
              <a:rPr lang="fr-FR"/>
              <a:pPr/>
              <a:t>7</a:t>
            </a:fld>
            <a:endParaRPr lang="fr-FR"/>
          </a:p>
        </p:txBody>
      </p:sp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684213"/>
          </a:xfrm>
        </p:spPr>
        <p:txBody>
          <a:bodyPr/>
          <a:lstStyle/>
          <a:p>
            <a:r>
              <a:rPr lang="fr-FR"/>
              <a:t>En termes légaux …</a:t>
            </a:r>
          </a:p>
        </p:txBody>
      </p:sp>
      <p:pic>
        <p:nvPicPr>
          <p:cNvPr id="5038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260475"/>
            <a:ext cx="8569325" cy="43005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A9582F-F1FD-4FB0-951B-70D8788FCC4F}" type="slidenum">
              <a:rPr lang="fr-FR"/>
              <a:pPr/>
              <a:t>8</a:t>
            </a:fld>
            <a:endParaRPr lang="fr-FR"/>
          </a:p>
        </p:txBody>
      </p:sp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684213"/>
          </a:xfrm>
        </p:spPr>
        <p:txBody>
          <a:bodyPr/>
          <a:lstStyle/>
          <a:p>
            <a:r>
              <a:rPr lang="fr-FR"/>
              <a:t>Les acteurs de la démarche</a:t>
            </a:r>
          </a:p>
        </p:txBody>
      </p:sp>
      <p:pic>
        <p:nvPicPr>
          <p:cNvPr id="504836" name="Picture 4"/>
          <p:cNvPicPr>
            <a:picLocks noChangeAspect="1" noChangeArrowheads="1"/>
          </p:cNvPicPr>
          <p:nvPr/>
        </p:nvPicPr>
        <p:blipFill>
          <a:blip r:embed="rId2" cstate="print"/>
          <a:srcRect b="1315"/>
          <a:stretch>
            <a:fillRect/>
          </a:stretch>
        </p:blipFill>
        <p:spPr bwMode="auto">
          <a:xfrm>
            <a:off x="250825" y="912813"/>
            <a:ext cx="8569325" cy="532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29018E-903A-45D5-A85F-7E1A9EBAB06D}" type="slidenum">
              <a:rPr lang="fr-FR"/>
              <a:pPr/>
              <a:t>9</a:t>
            </a:fld>
            <a:endParaRPr lang="fr-FR"/>
          </a:p>
        </p:txBody>
      </p:sp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Facteurs de succès pour la gestion de la ST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8207375" cy="4608512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La direction montre l’exemple, exprime sa volonté et intègre la sécurité dans sa stratégie.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Le management se préoccupe directement de la sécurité du personnel.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On informe sur les résultats obtenus.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Imputer les coûts directs et indirects aux secteurs concernés.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Formation régulière des cadres et sensibilisation de tout le personnel.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Analyser les causes de accidents et définir des solutions.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Application de la sécurité systémique (PDCA)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fr-FR" sz="2400"/>
              <a:t>Impliquer les collaborateurs dans la recherche des les analyses des risques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501E36-C294-49BE-B700-DBE6FD312DBF}" type="slidenum">
              <a:rPr lang="fr-FR"/>
              <a:pPr/>
              <a:t>10</a:t>
            </a:fld>
            <a:endParaRPr lang="fr-FR"/>
          </a:p>
        </p:txBody>
      </p: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684213"/>
          </a:xfrm>
        </p:spPr>
        <p:txBody>
          <a:bodyPr/>
          <a:lstStyle/>
          <a:p>
            <a:r>
              <a:rPr lang="fr-FR"/>
              <a:t>Analyser le problème dans sa globalité</a:t>
            </a:r>
          </a:p>
        </p:txBody>
      </p:sp>
      <p:pic>
        <p:nvPicPr>
          <p:cNvPr id="5007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981075"/>
            <a:ext cx="7991475" cy="50736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03B00B-379D-4354-8A21-6629A5CC8D31}" type="slidenum">
              <a:rPr lang="fr-FR"/>
              <a:pPr/>
              <a:t>11</a:t>
            </a:fld>
            <a:endParaRPr lang="fr-FR"/>
          </a:p>
        </p:txBody>
      </p:sp>
      <p:sp>
        <p:nvSpPr>
          <p:cNvPr id="486402" name="Rectangle 2"/>
          <p:cNvSpPr>
            <a:spLocks noChangeArrowheads="1"/>
          </p:cNvSpPr>
          <p:nvPr/>
        </p:nvSpPr>
        <p:spPr bwMode="auto">
          <a:xfrm>
            <a:off x="228600" y="457200"/>
            <a:ext cx="833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Le rôle du référentiel OHSAS 18001</a:t>
            </a:r>
          </a:p>
        </p:txBody>
      </p:sp>
      <p:sp>
        <p:nvSpPr>
          <p:cNvPr id="486403" name="Text Box 3"/>
          <p:cNvSpPr txBox="1">
            <a:spLocks noChangeArrowheads="1"/>
          </p:cNvSpPr>
          <p:nvPr/>
        </p:nvSpPr>
        <p:spPr bwMode="auto">
          <a:xfrm>
            <a:off x="1447800" y="2133600"/>
            <a:ext cx="6624638" cy="2227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 defTabSz="3238500"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Aider à gérer les activités de l’entreprise pour maîtriser les risques associés pour la sécurité du personnel dans le but d </a:t>
            </a:r>
            <a:r>
              <a:rPr lang="fr-FR" sz="2800" b="1" u="sng">
                <a:solidFill>
                  <a:schemeClr val="accent2"/>
                </a:solidFill>
                <a:effectLst/>
                <a:latin typeface="Times New Roman" pitchFamily="18" charset="0"/>
              </a:rPr>
              <a:t>’améliorer sans cesse</a:t>
            </a: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 la performance de l ’entreprise.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BFB539-1AEF-4CC2-9581-C06A1CF464E2}" type="slidenum">
              <a:rPr lang="fr-FR"/>
              <a:pPr/>
              <a:t>12</a:t>
            </a:fld>
            <a:endParaRPr lang="fr-FR"/>
          </a:p>
        </p:txBody>
      </p:sp>
      <p:sp>
        <p:nvSpPr>
          <p:cNvPr id="470018" name="Rectangle 2"/>
          <p:cNvSpPr>
            <a:spLocks noChangeArrowheads="1"/>
          </p:cNvSpPr>
          <p:nvPr/>
        </p:nvSpPr>
        <p:spPr bwMode="auto">
          <a:xfrm>
            <a:off x="304800" y="533400"/>
            <a:ext cx="7848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 objectifs prioritaires de OHSAS</a:t>
            </a:r>
            <a:r>
              <a:rPr lang="fr-F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18001</a:t>
            </a:r>
            <a:endParaRPr lang="fr-FR" sz="2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0019" name="Text Box 3"/>
          <p:cNvSpPr txBox="1">
            <a:spLocks noChangeArrowheads="1"/>
          </p:cNvSpPr>
          <p:nvPr/>
        </p:nvSpPr>
        <p:spPr bwMode="auto">
          <a:xfrm>
            <a:off x="1066800" y="1371600"/>
            <a:ext cx="7467600" cy="3140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Assurer le la pérennité de l’entreprise.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Répondre à une exigence légale significative (MSST)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Favoriser le déroulement des activités.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Assurer la satisfaction et le bien-être du personnel.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Mieux gérer des risques liés à la sécurité du personnel.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Améliorer sa performance financière.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>
                <a:solidFill>
                  <a:schemeClr val="tx1"/>
                </a:solidFill>
                <a:effectLst/>
                <a:latin typeface="Times New Roman" pitchFamily="18" charset="0"/>
              </a:rPr>
              <a:t>Obtenir une reconnaissance officielle pour son SMS.</a:t>
            </a:r>
          </a:p>
        </p:txBody>
      </p:sp>
      <p:sp>
        <p:nvSpPr>
          <p:cNvPr id="470020" name="Text Box 4"/>
          <p:cNvSpPr txBox="1">
            <a:spLocks noChangeArrowheads="1"/>
          </p:cNvSpPr>
          <p:nvPr/>
        </p:nvSpPr>
        <p:spPr bwMode="auto">
          <a:xfrm>
            <a:off x="914400" y="5197475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CH" sz="2400">
                <a:solidFill>
                  <a:srgbClr val="FF0000"/>
                </a:solidFill>
                <a:effectLst/>
                <a:latin typeface="Times New Roman" pitchFamily="18" charset="0"/>
              </a:rPr>
              <a:t>Instrumentalisation de la sécurité à la performance de l’entreprise</a:t>
            </a:r>
            <a:endParaRPr lang="fr-FR" sz="240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470021" name="AutoShape 5"/>
          <p:cNvSpPr>
            <a:spLocks noChangeArrowheads="1"/>
          </p:cNvSpPr>
          <p:nvPr/>
        </p:nvSpPr>
        <p:spPr bwMode="auto">
          <a:xfrm>
            <a:off x="4191000" y="4572000"/>
            <a:ext cx="7620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7F529-56B1-46E2-9603-320FD06A8B9B}" type="slidenum">
              <a:rPr lang="fr-FR"/>
              <a:pPr/>
              <a:t>13</a:t>
            </a:fld>
            <a:endParaRPr lang="fr-FR"/>
          </a:p>
        </p:txBody>
      </p:sp>
      <p:sp>
        <p:nvSpPr>
          <p:cNvPr id="471042" name="Oval 2"/>
          <p:cNvSpPr>
            <a:spLocks noChangeArrowheads="1"/>
          </p:cNvSpPr>
          <p:nvPr/>
        </p:nvSpPr>
        <p:spPr bwMode="auto">
          <a:xfrm>
            <a:off x="1936750" y="2057400"/>
            <a:ext cx="5378450" cy="3581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43" name="Text Box 3"/>
          <p:cNvSpPr txBox="1">
            <a:spLocks noChangeArrowheads="1"/>
          </p:cNvSpPr>
          <p:nvPr/>
        </p:nvSpPr>
        <p:spPr bwMode="auto">
          <a:xfrm>
            <a:off x="228600" y="457200"/>
            <a:ext cx="805021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762000"/>
            <a:r>
              <a:rPr lang="fr-CH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 philosophie du référentiel OHSAS 18001</a:t>
            </a:r>
          </a:p>
        </p:txBody>
      </p:sp>
      <p:sp>
        <p:nvSpPr>
          <p:cNvPr id="471044" name="Text Box 4"/>
          <p:cNvSpPr txBox="1">
            <a:spLocks noChangeArrowheads="1"/>
          </p:cNvSpPr>
          <p:nvPr/>
        </p:nvSpPr>
        <p:spPr bwMode="auto">
          <a:xfrm>
            <a:off x="3586163" y="1752600"/>
            <a:ext cx="1936750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FR" sz="2400" b="1">
                <a:solidFill>
                  <a:schemeClr val="bg1"/>
                </a:solidFill>
                <a:effectLst/>
                <a:latin typeface="Times New Roman" pitchFamily="18" charset="0"/>
              </a:rPr>
              <a:t>Engagement et politique</a:t>
            </a:r>
          </a:p>
        </p:txBody>
      </p:sp>
      <p:sp>
        <p:nvSpPr>
          <p:cNvPr id="471045" name="Text Box 5"/>
          <p:cNvSpPr txBox="1">
            <a:spLocks noChangeArrowheads="1"/>
          </p:cNvSpPr>
          <p:nvPr/>
        </p:nvSpPr>
        <p:spPr bwMode="auto">
          <a:xfrm>
            <a:off x="5737225" y="3124200"/>
            <a:ext cx="1936750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FR" sz="2400" b="1">
                <a:solidFill>
                  <a:schemeClr val="bg1"/>
                </a:solidFill>
                <a:effectLst/>
                <a:latin typeface="Times New Roman" pitchFamily="18" charset="0"/>
              </a:rPr>
              <a:t>Planification</a:t>
            </a:r>
          </a:p>
        </p:txBody>
      </p:sp>
      <p:sp>
        <p:nvSpPr>
          <p:cNvPr id="471046" name="Text Box 6"/>
          <p:cNvSpPr txBox="1">
            <a:spLocks noChangeArrowheads="1"/>
          </p:cNvSpPr>
          <p:nvPr/>
        </p:nvSpPr>
        <p:spPr bwMode="auto">
          <a:xfrm>
            <a:off x="1219200" y="2971800"/>
            <a:ext cx="1936750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FR" sz="2400" b="1">
                <a:solidFill>
                  <a:schemeClr val="bg1"/>
                </a:solidFill>
                <a:effectLst/>
                <a:latin typeface="Times New Roman" pitchFamily="18" charset="0"/>
              </a:rPr>
              <a:t>Revue de direction</a:t>
            </a:r>
          </a:p>
        </p:txBody>
      </p:sp>
      <p:sp>
        <p:nvSpPr>
          <p:cNvPr id="471047" name="Text Box 7"/>
          <p:cNvSpPr txBox="1">
            <a:spLocks noChangeArrowheads="1"/>
          </p:cNvSpPr>
          <p:nvPr/>
        </p:nvSpPr>
        <p:spPr bwMode="auto">
          <a:xfrm>
            <a:off x="5378450" y="4572000"/>
            <a:ext cx="2393950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FR" sz="2400" b="1">
                <a:solidFill>
                  <a:schemeClr val="bg1"/>
                </a:solidFill>
                <a:effectLst/>
                <a:latin typeface="Times New Roman" pitchFamily="18" charset="0"/>
              </a:rPr>
              <a:t>Implémentation et gestion</a:t>
            </a:r>
          </a:p>
        </p:txBody>
      </p:sp>
      <p:sp>
        <p:nvSpPr>
          <p:cNvPr id="471048" name="Text Box 8"/>
          <p:cNvSpPr txBox="1">
            <a:spLocks noChangeArrowheads="1"/>
          </p:cNvSpPr>
          <p:nvPr/>
        </p:nvSpPr>
        <p:spPr bwMode="auto">
          <a:xfrm>
            <a:off x="2295525" y="4572000"/>
            <a:ext cx="1935163" cy="120015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fr-FR" sz="2400" b="1">
                <a:solidFill>
                  <a:schemeClr val="bg1"/>
                </a:solidFill>
                <a:effectLst/>
                <a:latin typeface="Times New Roman" pitchFamily="18" charset="0"/>
              </a:rPr>
              <a:t>Contrôle et actions correctives</a:t>
            </a:r>
          </a:p>
        </p:txBody>
      </p:sp>
      <p:sp>
        <p:nvSpPr>
          <p:cNvPr id="471049" name="AutoShape 9"/>
          <p:cNvSpPr>
            <a:spLocks noChangeArrowheads="1"/>
          </p:cNvSpPr>
          <p:nvPr/>
        </p:nvSpPr>
        <p:spPr bwMode="auto">
          <a:xfrm>
            <a:off x="3944938" y="2971800"/>
            <a:ext cx="1290637" cy="1219200"/>
          </a:xfrm>
          <a:custGeom>
            <a:avLst/>
            <a:gdLst>
              <a:gd name="G0" fmla="+- 0 0 0"/>
              <a:gd name="G1" fmla="+- 2767035 0 0"/>
              <a:gd name="G2" fmla="+- 0 0 2767035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2767035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2767035"/>
              <a:gd name="G36" fmla="sin G34 2767035"/>
              <a:gd name="G37" fmla="+/ 2767035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724 w 21600"/>
              <a:gd name="T5" fmla="*/ 6910 h 21600"/>
              <a:gd name="T6" fmla="*/ 16798 w 21600"/>
              <a:gd name="T7" fmla="*/ 16243 h 21600"/>
              <a:gd name="T8" fmla="*/ 5762 w 21600"/>
              <a:gd name="T9" fmla="*/ 8855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400" y="13782"/>
                  <a:pt x="7817" y="16200"/>
                  <a:pt x="10800" y="16200"/>
                </a:cubicBezTo>
                <a:cubicBezTo>
                  <a:pt x="12323" y="16200"/>
                  <a:pt x="13775" y="15556"/>
                  <a:pt x="14798" y="14428"/>
                </a:cubicBezTo>
                <a:lnTo>
                  <a:pt x="18797" y="18057"/>
                </a:lnTo>
                <a:cubicBezTo>
                  <a:pt x="16750" y="20313"/>
                  <a:pt x="13846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50" name="AutoShape 10"/>
          <p:cNvSpPr>
            <a:spLocks noChangeArrowheads="1"/>
          </p:cNvSpPr>
          <p:nvPr/>
        </p:nvSpPr>
        <p:spPr bwMode="auto">
          <a:xfrm rot="1781949">
            <a:off x="6311900" y="2438400"/>
            <a:ext cx="501650" cy="304800"/>
          </a:xfrm>
          <a:prstGeom prst="chevron">
            <a:avLst>
              <a:gd name="adj" fmla="val 4114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51" name="AutoShape 11"/>
          <p:cNvSpPr>
            <a:spLocks noChangeArrowheads="1"/>
          </p:cNvSpPr>
          <p:nvPr/>
        </p:nvSpPr>
        <p:spPr bwMode="auto">
          <a:xfrm rot="-1904229">
            <a:off x="2581275" y="2362200"/>
            <a:ext cx="503238" cy="304800"/>
          </a:xfrm>
          <a:prstGeom prst="chevron">
            <a:avLst>
              <a:gd name="adj" fmla="val 4127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52" name="AutoShape 12"/>
          <p:cNvSpPr>
            <a:spLocks noChangeArrowheads="1"/>
          </p:cNvSpPr>
          <p:nvPr/>
        </p:nvSpPr>
        <p:spPr bwMode="auto">
          <a:xfrm rot="15030104">
            <a:off x="1741488" y="4162425"/>
            <a:ext cx="533400" cy="285750"/>
          </a:xfrm>
          <a:prstGeom prst="chevron">
            <a:avLst>
              <a:gd name="adj" fmla="val 466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53" name="AutoShape 13"/>
          <p:cNvSpPr>
            <a:spLocks noChangeArrowheads="1"/>
          </p:cNvSpPr>
          <p:nvPr/>
        </p:nvSpPr>
        <p:spPr bwMode="auto">
          <a:xfrm rot="10509164">
            <a:off x="4660900" y="5486400"/>
            <a:ext cx="503238" cy="304800"/>
          </a:xfrm>
          <a:prstGeom prst="chevron">
            <a:avLst>
              <a:gd name="adj" fmla="val 4127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71054" name="AutoShape 14"/>
          <p:cNvSpPr>
            <a:spLocks noChangeArrowheads="1"/>
          </p:cNvSpPr>
          <p:nvPr/>
        </p:nvSpPr>
        <p:spPr bwMode="auto">
          <a:xfrm rot="6672285">
            <a:off x="6976269" y="4009231"/>
            <a:ext cx="533400" cy="287338"/>
          </a:xfrm>
          <a:prstGeom prst="chevron">
            <a:avLst>
              <a:gd name="adj" fmla="val 4640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73F6DF-1DC5-45FA-9D22-9A5F1B904992}" type="slidenum">
              <a:rPr lang="fr-FR"/>
              <a:pPr/>
              <a:t>14</a:t>
            </a:fld>
            <a:endParaRPr lang="fr-FR"/>
          </a:p>
        </p:txBody>
      </p:sp>
      <p:sp>
        <p:nvSpPr>
          <p:cNvPr id="489474" name="Rectangle 2"/>
          <p:cNvSpPr>
            <a:spLocks noChangeArrowheads="1"/>
          </p:cNvSpPr>
          <p:nvPr/>
        </p:nvSpPr>
        <p:spPr bwMode="auto">
          <a:xfrm>
            <a:off x="304800" y="457200"/>
            <a:ext cx="833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Les chapitres du référentiel 18001</a:t>
            </a:r>
          </a:p>
        </p:txBody>
      </p:sp>
      <p:sp>
        <p:nvSpPr>
          <p:cNvPr id="489475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7772400" cy="3725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4.1 : Exigences générales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4.2 : Politique santé et sécurité au travail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4.3 : Planification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4.4 : Implémentation et gestion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4.5 : Contrôle et actions correctives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4.6 : Revue de direction</a:t>
            </a:r>
            <a:endParaRPr lang="fr-FR" sz="280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4CDE787-22D6-4053-AAD9-7E95390EBFE8}" type="slidenum">
              <a:rPr lang="fr-FR"/>
              <a:pPr/>
              <a:t>15</a:t>
            </a:fld>
            <a:endParaRPr lang="fr-FR"/>
          </a:p>
        </p:txBody>
      </p:sp>
      <p:sp>
        <p:nvSpPr>
          <p:cNvPr id="491522" name="Rectangle 2"/>
          <p:cNvSpPr>
            <a:spLocks noChangeArrowheads="1"/>
          </p:cNvSpPr>
          <p:nvPr/>
        </p:nvSpPr>
        <p:spPr bwMode="auto">
          <a:xfrm>
            <a:off x="381000" y="457200"/>
            <a:ext cx="833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4.3 : Planification</a:t>
            </a:r>
          </a:p>
        </p:txBody>
      </p:sp>
      <p:sp>
        <p:nvSpPr>
          <p:cNvPr id="491523" name="Text Box 3"/>
          <p:cNvSpPr txBox="1">
            <a:spLocks noChangeArrowheads="1"/>
          </p:cNvSpPr>
          <p:nvPr/>
        </p:nvSpPr>
        <p:spPr bwMode="auto">
          <a:xfrm>
            <a:off x="762000" y="1981200"/>
            <a:ext cx="8001000" cy="2870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77825" indent="-377825" defTabSz="3238500">
              <a:buFontTx/>
              <a:buChar char="•"/>
              <a:tabLst>
                <a:tab pos="1436688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4.3.1 : Identification des situations dangereuses  	et évaluation 	des risques associés </a:t>
            </a:r>
          </a:p>
          <a:p>
            <a:pPr marL="377825" indent="-377825" defTabSz="3238500">
              <a:buFontTx/>
              <a:buChar char="•"/>
              <a:tabLst>
                <a:tab pos="1436688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4.3.2 : Exigences légales et autres</a:t>
            </a:r>
          </a:p>
          <a:p>
            <a:pPr marL="377825" indent="-377825" defTabSz="3238500">
              <a:buFontTx/>
              <a:buChar char="•"/>
              <a:tabLst>
                <a:tab pos="1436688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4.3.3 : Objectifs</a:t>
            </a:r>
          </a:p>
          <a:p>
            <a:pPr marL="377825" indent="-377825" defTabSz="3238500">
              <a:buFontTx/>
              <a:buChar char="•"/>
              <a:tabLst>
                <a:tab pos="1436688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4.3.4 : Programme Santé&amp;Sécurité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4AA99D-5C2E-486C-BC81-B08E6123C727}" type="slidenum">
              <a:rPr lang="fr-FR"/>
              <a:pPr/>
              <a:t>16</a:t>
            </a:fld>
            <a:endParaRPr lang="fr-FR"/>
          </a:p>
        </p:txBody>
      </p:sp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539750"/>
          </a:xfrm>
        </p:spPr>
        <p:txBody>
          <a:bodyPr/>
          <a:lstStyle/>
          <a:p>
            <a:r>
              <a:rPr lang="fr-FR"/>
              <a:t>Terminologie de la sécurité au travail</a:t>
            </a:r>
          </a:p>
        </p:txBody>
      </p:sp>
      <p:pic>
        <p:nvPicPr>
          <p:cNvPr id="5099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" y="692150"/>
            <a:ext cx="8448675" cy="55245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49C314-67C8-4739-81DB-0A1EBC0615A0}" type="slidenum">
              <a:rPr lang="fr-FR"/>
              <a:pPr/>
              <a:t>17</a:t>
            </a:fld>
            <a:endParaRPr lang="fr-FR"/>
          </a:p>
        </p:txBody>
      </p: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539750"/>
          </a:xfrm>
        </p:spPr>
        <p:txBody>
          <a:bodyPr/>
          <a:lstStyle/>
          <a:p>
            <a:r>
              <a:rPr lang="fr-FR"/>
              <a:t>Identifier les situations dangereuses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8A15-6729-4C81-8501-24181F9366CC}" type="slidenum">
              <a:rPr lang="fr-FR"/>
              <a:pPr/>
              <a:t>18</a:t>
            </a:fld>
            <a:endParaRPr lang="fr-FR"/>
          </a:p>
        </p:txBody>
      </p:sp>
      <p:sp>
        <p:nvSpPr>
          <p:cNvPr id="476162" name="Rectangle 2"/>
          <p:cNvSpPr>
            <a:spLocks noChangeArrowheads="1"/>
          </p:cNvSpPr>
          <p:nvPr/>
        </p:nvSpPr>
        <p:spPr bwMode="auto">
          <a:xfrm>
            <a:off x="381000" y="381000"/>
            <a:ext cx="833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4.4 : Implémentation et gestion</a:t>
            </a:r>
          </a:p>
        </p:txBody>
      </p:sp>
      <p:sp>
        <p:nvSpPr>
          <p:cNvPr id="476163" name="Text Box 3"/>
          <p:cNvSpPr txBox="1">
            <a:spLocks noChangeArrowheads="1"/>
          </p:cNvSpPr>
          <p:nvPr/>
        </p:nvSpPr>
        <p:spPr bwMode="auto">
          <a:xfrm>
            <a:off x="838200" y="1524000"/>
            <a:ext cx="7772400" cy="42910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4.4.1 : Organisation et responsabilité 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4.4.2 : Formation, sensibilisation et compétences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4.3.3 : </a:t>
            </a:r>
            <a:r>
              <a:rPr lang="fr-FR" sz="2400" b="1">
                <a:solidFill>
                  <a:schemeClr val="accent2"/>
                </a:solidFill>
                <a:effectLst/>
                <a:latin typeface="Times New Roman" pitchFamily="18" charset="0"/>
              </a:rPr>
              <a:t>Consultation avec les PP</a:t>
            </a: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 et communication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4.4.4 : Documentation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4.4.5 : Gestion des enregistrements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4.4.5 : Contrôle documentaire et données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4.4.6 : Gestion opérationnelle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400" b="1">
                <a:solidFill>
                  <a:schemeClr val="tx1"/>
                </a:solidFill>
                <a:effectLst/>
                <a:latin typeface="Times New Roman" pitchFamily="18" charset="0"/>
              </a:rPr>
              <a:t>4.4.7 : Gestion des situations d’urgence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887E67-D3C4-42AB-9312-A07AE94C0C35}" type="slidenum">
              <a:rPr lang="fr-FR"/>
              <a:pPr/>
              <a:t>19</a:t>
            </a:fld>
            <a:endParaRPr lang="fr-FR"/>
          </a:p>
        </p:txBody>
      </p:sp>
      <p:sp>
        <p:nvSpPr>
          <p:cNvPr id="478210" name="Rectangle 2"/>
          <p:cNvSpPr>
            <a:spLocks noChangeArrowheads="1"/>
          </p:cNvSpPr>
          <p:nvPr/>
        </p:nvSpPr>
        <p:spPr bwMode="auto">
          <a:xfrm>
            <a:off x="381000" y="457200"/>
            <a:ext cx="833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4.5 : Mesure et actions correctives</a:t>
            </a:r>
          </a:p>
        </p:txBody>
      </p:sp>
      <p:sp>
        <p:nvSpPr>
          <p:cNvPr id="478211" name="Text Box 3"/>
          <p:cNvSpPr txBox="1">
            <a:spLocks noChangeArrowheads="1"/>
          </p:cNvSpPr>
          <p:nvPr/>
        </p:nvSpPr>
        <p:spPr bwMode="auto">
          <a:xfrm>
            <a:off x="827088" y="1905000"/>
            <a:ext cx="7859712" cy="2870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90500" indent="-190500" defTabSz="3238500">
              <a:buFontTx/>
              <a:buChar char="•"/>
              <a:tabLst>
                <a:tab pos="1149350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4.5.1 : </a:t>
            </a:r>
            <a:r>
              <a:rPr lang="fr-FR" sz="2800" b="1">
                <a:solidFill>
                  <a:schemeClr val="accent2"/>
                </a:solidFill>
                <a:effectLst/>
                <a:latin typeface="Times New Roman" pitchFamily="18" charset="0"/>
              </a:rPr>
              <a:t>Mesure de la performance</a:t>
            </a: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 et 	monitoring </a:t>
            </a:r>
          </a:p>
          <a:p>
            <a:pPr marL="190500" indent="-190500" defTabSz="3238500">
              <a:buFontTx/>
              <a:buChar char="•"/>
              <a:tabLst>
                <a:tab pos="1149350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4.5.2 : </a:t>
            </a:r>
            <a:r>
              <a:rPr lang="fr-FR" sz="2800" b="1">
                <a:solidFill>
                  <a:schemeClr val="accent2"/>
                </a:solidFill>
                <a:effectLst/>
                <a:latin typeface="Times New Roman" pitchFamily="18" charset="0"/>
              </a:rPr>
              <a:t>Incidents, accidents, actions 	préventives et  	correctives</a:t>
            </a:r>
          </a:p>
          <a:p>
            <a:pPr marL="190500" indent="-190500" defTabSz="3238500">
              <a:buFontTx/>
              <a:buChar char="•"/>
              <a:tabLst>
                <a:tab pos="1149350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4.5.3 : Gestion des enregistrements </a:t>
            </a:r>
          </a:p>
          <a:p>
            <a:pPr marL="190500" indent="-190500" defTabSz="3238500">
              <a:buFontTx/>
              <a:buChar char="•"/>
              <a:tabLst>
                <a:tab pos="1149350" algn="l"/>
                <a:tab pos="5810250" algn="r"/>
              </a:tabLst>
            </a:pPr>
            <a:r>
              <a:rPr lang="fr-FR" sz="2800" b="1">
                <a:solidFill>
                  <a:schemeClr val="tx1"/>
                </a:solidFill>
                <a:effectLst/>
                <a:latin typeface="Times New Roman" pitchFamily="18" charset="0"/>
              </a:rPr>
              <a:t>4.5.4 : Audits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3B48A1-DC6C-49F1-8944-393A0469C121}" type="slidenum">
              <a:rPr lang="fr-FR"/>
              <a:pPr/>
              <a:t>20</a:t>
            </a:fld>
            <a:endParaRPr lang="fr-FR"/>
          </a:p>
        </p:txBody>
      </p:sp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642350" cy="539750"/>
          </a:xfrm>
        </p:spPr>
        <p:txBody>
          <a:bodyPr/>
          <a:lstStyle/>
          <a:p>
            <a:r>
              <a:rPr lang="fr-FR"/>
              <a:t>Les audits sécurité</a:t>
            </a:r>
          </a:p>
        </p:txBody>
      </p:sp>
      <p:pic>
        <p:nvPicPr>
          <p:cNvPr id="5089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125538"/>
            <a:ext cx="7848600" cy="4865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44C582-D9D1-43A0-9075-C0E131F9A862}" type="slidenum">
              <a:rPr lang="fr-FR"/>
              <a:pPr/>
              <a:t>21</a:t>
            </a:fld>
            <a:endParaRPr lang="fr-FR"/>
          </a:p>
        </p:txBody>
      </p:sp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762000" y="533400"/>
            <a:ext cx="784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 avantages</a:t>
            </a:r>
            <a:endParaRPr lang="fr-FR" sz="2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97667" name="Text Box 3"/>
          <p:cNvSpPr txBox="1">
            <a:spLocks noChangeArrowheads="1"/>
          </p:cNvSpPr>
          <p:nvPr/>
        </p:nvSpPr>
        <p:spPr bwMode="auto">
          <a:xfrm>
            <a:off x="900113" y="1484313"/>
            <a:ext cx="7467600" cy="4359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Suit totalement la structure de la norme ISO 14001.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Garantie une correspondance avec la norme ISO 9001:2000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Assure une meilleure intégration dans le système de management existant.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Facilite l’application de la directive fédérale suisse sur la sécurité (MSST).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Dispose d’un système structuré de suivi à travers les audits internes.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Offre une reconnaissance internationale.</a:t>
            </a:r>
          </a:p>
          <a:p>
            <a:pPr marL="190500" indent="-190500" defTabSz="3238500">
              <a:buFontTx/>
              <a:buChar char="•"/>
              <a:tabLst>
                <a:tab pos="5810250" algn="r"/>
              </a:tabLst>
            </a:pPr>
            <a:r>
              <a:rPr lang="fr-FR" sz="2000" b="1">
                <a:solidFill>
                  <a:schemeClr val="tx1"/>
                </a:solidFill>
                <a:effectLst/>
                <a:latin typeface="Times New Roman" pitchFamily="18" charset="0"/>
              </a:rPr>
              <a:t>Exige la prise en compte de la sécurité dans le suivi de la performance de l’entreprise.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sysman">
  <a:themeElements>
    <a:clrScheme name="Modèle sysma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sysma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3600" b="0" i="0" u="none" strike="noStrike" cap="none" normalizeH="0" baseline="0" smtClean="0">
            <a:ln>
              <a:noFill/>
            </a:ln>
            <a:solidFill>
              <a:srgbClr val="FF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3600" b="0" i="0" u="none" strike="noStrike" cap="none" normalizeH="0" baseline="0" smtClean="0">
            <a:ln>
              <a:noFill/>
            </a:ln>
            <a:solidFill>
              <a:srgbClr val="FF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Modèle sysma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ysma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ysma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ysma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ysma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ysma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ysma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présentation\Modèle sysman.pot</Template>
  <TotalTime>1136</TotalTime>
  <Words>523</Words>
  <Application>Microsoft Macintosh PowerPoint</Application>
  <PresentationFormat>Présentation à l'écran (4:3)</PresentationFormat>
  <Paragraphs>110</Paragraphs>
  <Slides>21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Modèle sysman</vt:lpstr>
      <vt:lpstr>Présentation PowerPoint</vt:lpstr>
      <vt:lpstr>Les accidents professionnels (96-04)</vt:lpstr>
      <vt:lpstr>Répartition des absences au travail</vt:lpstr>
      <vt:lpstr>La sécurité est une élément du management</vt:lpstr>
      <vt:lpstr>En termes financiers …</vt:lpstr>
      <vt:lpstr>Les coûts des accidents </vt:lpstr>
      <vt:lpstr>En termes légaux …</vt:lpstr>
      <vt:lpstr>Les acteurs de la démarche</vt:lpstr>
      <vt:lpstr>Facteurs de succès pour la gestion de la ST</vt:lpstr>
      <vt:lpstr>Analyser le problème dans sa globalité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Terminologie de la sécurité au travail</vt:lpstr>
      <vt:lpstr>Identifier les situations dangereuses</vt:lpstr>
      <vt:lpstr>Présentation PowerPoint</vt:lpstr>
      <vt:lpstr>Présentation PowerPoint</vt:lpstr>
      <vt:lpstr>Les audits sécurité</vt:lpstr>
      <vt:lpstr>Présentation PowerPoint</vt:lpstr>
    </vt:vector>
  </TitlesOfParts>
  <Company>EPFL, CH-1015 Lausanne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exigences  de la norme OHSAS 18001</dc:title>
  <dc:subject>Dossier des participants</dc:subject>
  <dc:creator>paolo</dc:creator>
  <cp:lastModifiedBy>Brahim ABASALAH</cp:lastModifiedBy>
  <cp:revision>43</cp:revision>
  <cp:lastPrinted>1999-03-17T13:17:04Z</cp:lastPrinted>
  <dcterms:created xsi:type="dcterms:W3CDTF">2000-02-03T15:25:00Z</dcterms:created>
  <dcterms:modified xsi:type="dcterms:W3CDTF">2016-01-11T12:33:51Z</dcterms:modified>
</cp:coreProperties>
</file>