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diagrams/data3.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55" r:id="rId1"/>
  </p:sldMasterIdLst>
  <p:notesMasterIdLst>
    <p:notesMasterId r:id="rId39"/>
  </p:notesMasterIdLst>
  <p:sldIdLst>
    <p:sldId id="256" r:id="rId2"/>
    <p:sldId id="258" r:id="rId3"/>
    <p:sldId id="293" r:id="rId4"/>
    <p:sldId id="259" r:id="rId5"/>
    <p:sldId id="292" r:id="rId6"/>
    <p:sldId id="281" r:id="rId7"/>
    <p:sldId id="294" r:id="rId8"/>
    <p:sldId id="283" r:id="rId9"/>
    <p:sldId id="284" r:id="rId10"/>
    <p:sldId id="261" r:id="rId11"/>
    <p:sldId id="262" r:id="rId12"/>
    <p:sldId id="295" r:id="rId13"/>
    <p:sldId id="263" r:id="rId14"/>
    <p:sldId id="264" r:id="rId15"/>
    <p:sldId id="265" r:id="rId16"/>
    <p:sldId id="266" r:id="rId17"/>
    <p:sldId id="285" r:id="rId18"/>
    <p:sldId id="267" r:id="rId19"/>
    <p:sldId id="268" r:id="rId20"/>
    <p:sldId id="286" r:id="rId21"/>
    <p:sldId id="269" r:id="rId22"/>
    <p:sldId id="270" r:id="rId23"/>
    <p:sldId id="271" r:id="rId24"/>
    <p:sldId id="272" r:id="rId25"/>
    <p:sldId id="273" r:id="rId26"/>
    <p:sldId id="287" r:id="rId27"/>
    <p:sldId id="296" r:id="rId28"/>
    <p:sldId id="297" r:id="rId29"/>
    <p:sldId id="275" r:id="rId30"/>
    <p:sldId id="276" r:id="rId31"/>
    <p:sldId id="289" r:id="rId32"/>
    <p:sldId id="277" r:id="rId33"/>
    <p:sldId id="278" r:id="rId34"/>
    <p:sldId id="279" r:id="rId35"/>
    <p:sldId id="280" r:id="rId36"/>
    <p:sldId id="290" r:id="rId37"/>
    <p:sldId id="291" r:id="rId38"/>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94660"/>
  </p:normalViewPr>
  <p:slideViewPr>
    <p:cSldViewPr>
      <p:cViewPr varScale="1">
        <p:scale>
          <a:sx n="73" d="100"/>
          <a:sy n="73" d="100"/>
        </p:scale>
        <p:origin x="-118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67399A-96B9-4F1E-9F35-19E96B8A8310}"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US"/>
        </a:p>
      </dgm:t>
    </dgm:pt>
    <dgm:pt modelId="{2BD45496-6A5C-4841-B836-31A022CF1D74}">
      <dgm:prSet custT="1"/>
      <dgm:spPr/>
      <dgm:t>
        <a:bodyPr/>
        <a:lstStyle/>
        <a:p>
          <a:pPr algn="just"/>
          <a:r>
            <a:rPr lang="fr-FR" sz="1400" dirty="0" smtClean="0"/>
            <a:t>Le risque de crédit, ou de contrepartie, est le risque de perte sur une créance   ou plus généralement celui d'un tiers qui ne paie pas sa dette à temps. Il est naturellement fonction de trois paramètres: le montant de la créance, la probabilité de défaut et la proportion de la créance qui ne sera pas recouvrée en cas de défaut.</a:t>
          </a:r>
          <a:endParaRPr lang="en-US" sz="1400" dirty="0"/>
        </a:p>
      </dgm:t>
    </dgm:pt>
    <dgm:pt modelId="{8B2F5DA8-B593-433B-8CC2-55D8617060B9}" type="parTrans" cxnId="{9E08478A-E58A-47FF-B0EB-D5C0DEF9A06A}">
      <dgm:prSet/>
      <dgm:spPr/>
      <dgm:t>
        <a:bodyPr/>
        <a:lstStyle/>
        <a:p>
          <a:endParaRPr lang="en-US"/>
        </a:p>
      </dgm:t>
    </dgm:pt>
    <dgm:pt modelId="{4DF74A57-8CF9-4976-91B7-5835075E6F46}" type="sibTrans" cxnId="{9E08478A-E58A-47FF-B0EB-D5C0DEF9A06A}">
      <dgm:prSet/>
      <dgm:spPr/>
      <dgm:t>
        <a:bodyPr/>
        <a:lstStyle/>
        <a:p>
          <a:endParaRPr lang="en-US"/>
        </a:p>
      </dgm:t>
    </dgm:pt>
    <dgm:pt modelId="{F3AB5D38-5530-49CA-A8EE-1F615E09CEC3}">
      <dgm:prSet custT="1"/>
      <dgm:spPr>
        <a:solidFill>
          <a:schemeClr val="tx2"/>
        </a:solidFill>
      </dgm:spPr>
      <dgm:t>
        <a:bodyPr/>
        <a:lstStyle/>
        <a:p>
          <a:pPr algn="just"/>
          <a:r>
            <a:rPr lang="fr-FR" sz="1400" dirty="0" smtClean="0"/>
            <a:t>Le risque de crédit exprime la possibilité que les débiteurs ou les émetteurs des titres de ne pas honorer ses obligations comme conséquence de la dégradation de la situation financière qui peut être déterminée par les conditions des affaires de l’emprunteur ou par la situation général de l’économie.</a:t>
          </a:r>
          <a:endParaRPr lang="en-US" sz="1400" dirty="0"/>
        </a:p>
      </dgm:t>
    </dgm:pt>
    <dgm:pt modelId="{4339729B-E03A-439C-B7DF-524B17424037}" type="parTrans" cxnId="{2604AF5A-0791-469D-94F1-B2142E36434A}">
      <dgm:prSet/>
      <dgm:spPr/>
      <dgm:t>
        <a:bodyPr/>
        <a:lstStyle/>
        <a:p>
          <a:endParaRPr lang="en-US"/>
        </a:p>
      </dgm:t>
    </dgm:pt>
    <dgm:pt modelId="{229978ED-4784-4B9A-A04F-515D692D76BC}" type="sibTrans" cxnId="{2604AF5A-0791-469D-94F1-B2142E36434A}">
      <dgm:prSet/>
      <dgm:spPr/>
      <dgm:t>
        <a:bodyPr/>
        <a:lstStyle/>
        <a:p>
          <a:endParaRPr lang="en-US"/>
        </a:p>
      </dgm:t>
    </dgm:pt>
    <dgm:pt modelId="{A45C97A1-797C-4010-80B5-FE465D2B3A31}" type="pres">
      <dgm:prSet presAssocID="{FB67399A-96B9-4F1E-9F35-19E96B8A8310}" presName="linear" presStyleCnt="0">
        <dgm:presLayoutVars>
          <dgm:animLvl val="lvl"/>
          <dgm:resizeHandles val="exact"/>
        </dgm:presLayoutVars>
      </dgm:prSet>
      <dgm:spPr/>
      <dgm:t>
        <a:bodyPr/>
        <a:lstStyle/>
        <a:p>
          <a:endParaRPr lang="en-US"/>
        </a:p>
      </dgm:t>
    </dgm:pt>
    <dgm:pt modelId="{9BC71927-A07C-429E-9591-0494418A885C}" type="pres">
      <dgm:prSet presAssocID="{2BD45496-6A5C-4841-B836-31A022CF1D74}" presName="parentText" presStyleLbl="node1" presStyleIdx="0" presStyleCnt="2" custScaleY="150013" custLinFactNeighborX="-11569" custLinFactNeighborY="-15572">
        <dgm:presLayoutVars>
          <dgm:chMax val="0"/>
          <dgm:bulletEnabled val="1"/>
        </dgm:presLayoutVars>
      </dgm:prSet>
      <dgm:spPr/>
      <dgm:t>
        <a:bodyPr/>
        <a:lstStyle/>
        <a:p>
          <a:endParaRPr lang="en-US"/>
        </a:p>
      </dgm:t>
    </dgm:pt>
    <dgm:pt modelId="{229EAB54-11C4-464D-9800-ECDF0FCDE9B6}" type="pres">
      <dgm:prSet presAssocID="{4DF74A57-8CF9-4976-91B7-5835075E6F46}" presName="spacer" presStyleCnt="0"/>
      <dgm:spPr/>
    </dgm:pt>
    <dgm:pt modelId="{C12BADB2-CE3F-4469-AB33-39A59C622915}" type="pres">
      <dgm:prSet presAssocID="{F3AB5D38-5530-49CA-A8EE-1F615E09CEC3}" presName="parentText" presStyleLbl="node1" presStyleIdx="1" presStyleCnt="2" custScaleY="140894" custLinFactY="13860" custLinFactNeighborY="100000">
        <dgm:presLayoutVars>
          <dgm:chMax val="0"/>
          <dgm:bulletEnabled val="1"/>
        </dgm:presLayoutVars>
      </dgm:prSet>
      <dgm:spPr/>
      <dgm:t>
        <a:bodyPr/>
        <a:lstStyle/>
        <a:p>
          <a:endParaRPr lang="en-US"/>
        </a:p>
      </dgm:t>
    </dgm:pt>
  </dgm:ptLst>
  <dgm:cxnLst>
    <dgm:cxn modelId="{2AA74F81-F1A5-49C4-940C-1AB0A65F4520}" type="presOf" srcId="{F3AB5D38-5530-49CA-A8EE-1F615E09CEC3}" destId="{C12BADB2-CE3F-4469-AB33-39A59C622915}" srcOrd="0" destOrd="0" presId="urn:microsoft.com/office/officeart/2005/8/layout/vList2"/>
    <dgm:cxn modelId="{D44C41DF-5045-434E-8B41-D7A279BC7B9F}" type="presOf" srcId="{FB67399A-96B9-4F1E-9F35-19E96B8A8310}" destId="{A45C97A1-797C-4010-80B5-FE465D2B3A31}" srcOrd="0" destOrd="0" presId="urn:microsoft.com/office/officeart/2005/8/layout/vList2"/>
    <dgm:cxn modelId="{9E08478A-E58A-47FF-B0EB-D5C0DEF9A06A}" srcId="{FB67399A-96B9-4F1E-9F35-19E96B8A8310}" destId="{2BD45496-6A5C-4841-B836-31A022CF1D74}" srcOrd="0" destOrd="0" parTransId="{8B2F5DA8-B593-433B-8CC2-55D8617060B9}" sibTransId="{4DF74A57-8CF9-4976-91B7-5835075E6F46}"/>
    <dgm:cxn modelId="{2604AF5A-0791-469D-94F1-B2142E36434A}" srcId="{FB67399A-96B9-4F1E-9F35-19E96B8A8310}" destId="{F3AB5D38-5530-49CA-A8EE-1F615E09CEC3}" srcOrd="1" destOrd="0" parTransId="{4339729B-E03A-439C-B7DF-524B17424037}" sibTransId="{229978ED-4784-4B9A-A04F-515D692D76BC}"/>
    <dgm:cxn modelId="{4884068A-959E-48A9-9F7D-6EC44FB8073B}" type="presOf" srcId="{2BD45496-6A5C-4841-B836-31A022CF1D74}" destId="{9BC71927-A07C-429E-9591-0494418A885C}" srcOrd="0" destOrd="0" presId="urn:microsoft.com/office/officeart/2005/8/layout/vList2"/>
    <dgm:cxn modelId="{D6DA5AC5-6075-4D74-ABFC-08267FAA314F}" type="presParOf" srcId="{A45C97A1-797C-4010-80B5-FE465D2B3A31}" destId="{9BC71927-A07C-429E-9591-0494418A885C}" srcOrd="0" destOrd="0" presId="urn:microsoft.com/office/officeart/2005/8/layout/vList2"/>
    <dgm:cxn modelId="{180ECDD1-010D-4704-99E6-BC2AEB2C81F2}" type="presParOf" srcId="{A45C97A1-797C-4010-80B5-FE465D2B3A31}" destId="{229EAB54-11C4-464D-9800-ECDF0FCDE9B6}" srcOrd="1" destOrd="0" presId="urn:microsoft.com/office/officeart/2005/8/layout/vList2"/>
    <dgm:cxn modelId="{F7AFD196-C373-4E12-96CF-7ECC0E633516}" type="presParOf" srcId="{A45C97A1-797C-4010-80B5-FE465D2B3A31}" destId="{C12BADB2-CE3F-4469-AB33-39A59C622915}"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13A8A1-825C-4D6D-BBF6-9AE126B2D92F}" type="doc">
      <dgm:prSet loTypeId="urn:microsoft.com/office/officeart/2008/layout/HorizontalMultiLevelHierarchy" loCatId="hierarchy" qsTypeId="urn:microsoft.com/office/officeart/2005/8/quickstyle/simple1#2" qsCatId="simple" csTypeId="urn:microsoft.com/office/officeart/2005/8/colors/accent1_2#2" csCatId="accent1" phldr="1"/>
      <dgm:spPr/>
      <dgm:t>
        <a:bodyPr/>
        <a:lstStyle/>
        <a:p>
          <a:endParaRPr lang="en-US"/>
        </a:p>
      </dgm:t>
    </dgm:pt>
    <dgm:pt modelId="{DEFC507F-454C-462E-BFCB-1BD1CC2C5CA2}">
      <dgm:prSet phldrT="[Text]" custT="1"/>
      <dgm:spPr/>
      <dgm:t>
        <a:bodyPr/>
        <a:lstStyle/>
        <a:p>
          <a:r>
            <a:rPr lang="en-US" sz="1400" b="1" dirty="0" smtClean="0"/>
            <a:t>a)</a:t>
          </a:r>
          <a:r>
            <a:rPr lang="en-US" sz="1400" dirty="0" smtClean="0"/>
            <a:t> </a:t>
          </a:r>
          <a:r>
            <a:rPr lang="en-US" sz="1400" b="1" dirty="0" err="1" smtClean="0"/>
            <a:t>hypothèques</a:t>
          </a:r>
          <a:r>
            <a:rPr lang="en-US" sz="1400" dirty="0" smtClean="0"/>
            <a:t> </a:t>
          </a:r>
          <a:r>
            <a:rPr lang="en-US" sz="1400" i="1" dirty="0" smtClean="0"/>
            <a:t>(</a:t>
          </a:r>
          <a:r>
            <a:rPr lang="en-US" sz="1400" i="1" dirty="0" err="1" smtClean="0"/>
            <a:t>propriétés</a:t>
          </a:r>
          <a:r>
            <a:rPr lang="en-US" sz="1400" i="1" dirty="0" smtClean="0"/>
            <a:t> </a:t>
          </a:r>
          <a:r>
            <a:rPr lang="en-US" sz="1400" i="1" dirty="0" err="1" smtClean="0"/>
            <a:t>industrielles</a:t>
          </a:r>
          <a:r>
            <a:rPr lang="en-US" sz="1400" i="1" dirty="0" smtClean="0"/>
            <a:t>, </a:t>
          </a:r>
          <a:r>
            <a:rPr lang="en-US" sz="1400" i="1" dirty="0" err="1" smtClean="0"/>
            <a:t>propriétes</a:t>
          </a:r>
          <a:r>
            <a:rPr lang="en-US" sz="1400" i="1" dirty="0" smtClean="0"/>
            <a:t> pour le </a:t>
          </a:r>
          <a:r>
            <a:rPr lang="en-US" sz="1400" i="1" dirty="0" err="1" smtClean="0"/>
            <a:t>logement</a:t>
          </a:r>
          <a:r>
            <a:rPr lang="en-US" sz="1400" i="1" dirty="0" smtClean="0"/>
            <a:t> ,</a:t>
          </a:r>
          <a:r>
            <a:rPr lang="en-US" sz="1400" i="1" dirty="0" err="1" smtClean="0"/>
            <a:t>d’autres</a:t>
          </a:r>
          <a:r>
            <a:rPr lang="en-US" sz="1400" i="1" dirty="0" smtClean="0"/>
            <a:t> </a:t>
          </a:r>
          <a:r>
            <a:rPr lang="en-US" sz="1400" i="1" dirty="0" err="1" smtClean="0"/>
            <a:t>propriétés</a:t>
          </a:r>
          <a:r>
            <a:rPr lang="en-US" sz="1400" i="1" dirty="0" smtClean="0"/>
            <a:t> );</a:t>
          </a:r>
          <a:endParaRPr lang="en-US" sz="1400" i="1" dirty="0"/>
        </a:p>
      </dgm:t>
    </dgm:pt>
    <dgm:pt modelId="{34D02162-8C70-46BF-B8A4-1878966AE791}" type="sibTrans" cxnId="{20C4C952-8BF2-402F-9B20-57A9CC3866AB}">
      <dgm:prSet/>
      <dgm:spPr/>
      <dgm:t>
        <a:bodyPr/>
        <a:lstStyle/>
        <a:p>
          <a:endParaRPr lang="en-US"/>
        </a:p>
      </dgm:t>
    </dgm:pt>
    <dgm:pt modelId="{29BB8C5E-66D3-4777-A18B-E92FE0A39DED}" type="parTrans" cxnId="{20C4C952-8BF2-402F-9B20-57A9CC3866AB}">
      <dgm:prSet/>
      <dgm:spPr/>
      <dgm:t>
        <a:bodyPr/>
        <a:lstStyle/>
        <a:p>
          <a:endParaRPr lang="en-US"/>
        </a:p>
      </dgm:t>
    </dgm:pt>
    <dgm:pt modelId="{44E33673-C47B-4A12-A202-A1867FBD92D6}">
      <dgm:prSet phldrT="[Text]" custT="1"/>
      <dgm:spPr>
        <a:solidFill>
          <a:schemeClr val="tx2"/>
        </a:solidFill>
      </dgm:spPr>
      <dgm:t>
        <a:bodyPr/>
        <a:lstStyle/>
        <a:p>
          <a:r>
            <a:rPr lang="en-US" sz="1800" dirty="0" smtClean="0"/>
            <a:t>6.Garanties </a:t>
          </a:r>
          <a:r>
            <a:rPr lang="en-US" sz="1800" dirty="0" err="1" smtClean="0"/>
            <a:t>materielles</a:t>
          </a:r>
          <a:r>
            <a:rPr lang="en-US" sz="1800" dirty="0" smtClean="0"/>
            <a:t>:</a:t>
          </a:r>
          <a:endParaRPr lang="en-US" sz="1800" dirty="0"/>
        </a:p>
      </dgm:t>
    </dgm:pt>
    <dgm:pt modelId="{864BA0BE-7DC4-47A4-BF18-07E8B55AAF2B}" type="sibTrans" cxnId="{4E024A82-25E6-484E-A4C5-0DAC227DBCB7}">
      <dgm:prSet/>
      <dgm:spPr/>
      <dgm:t>
        <a:bodyPr/>
        <a:lstStyle/>
        <a:p>
          <a:endParaRPr lang="en-US"/>
        </a:p>
      </dgm:t>
    </dgm:pt>
    <dgm:pt modelId="{4521E831-0B99-4438-A2E0-CEDBA894A2CA}" type="parTrans" cxnId="{4E024A82-25E6-484E-A4C5-0DAC227DBCB7}">
      <dgm:prSet/>
      <dgm:spPr/>
      <dgm:t>
        <a:bodyPr/>
        <a:lstStyle/>
        <a:p>
          <a:endParaRPr lang="en-US"/>
        </a:p>
      </dgm:t>
    </dgm:pt>
    <dgm:pt modelId="{29C732ED-ADCE-4CCC-B765-296219C5C0D5}">
      <dgm:prSet custT="1"/>
      <dgm:spPr/>
      <dgm:t>
        <a:bodyPr/>
        <a:lstStyle/>
        <a:p>
          <a:r>
            <a:rPr lang="en-US" sz="1400" b="1" dirty="0" smtClean="0"/>
            <a:t>b)  gages </a:t>
          </a:r>
          <a:r>
            <a:rPr lang="en-US" sz="1400" i="1" dirty="0" smtClean="0"/>
            <a:t>(</a:t>
          </a:r>
          <a:r>
            <a:rPr lang="en-US" sz="1400" i="1" dirty="0" err="1" smtClean="0"/>
            <a:t>équipements</a:t>
          </a:r>
          <a:r>
            <a:rPr lang="en-US" sz="1400" i="1" dirty="0" smtClean="0"/>
            <a:t>, stocks, </a:t>
          </a:r>
          <a:r>
            <a:rPr lang="en-US" sz="1400" i="1" dirty="0" err="1" smtClean="0"/>
            <a:t>biens</a:t>
          </a:r>
          <a:r>
            <a:rPr lang="en-US" sz="1400" i="1" dirty="0" smtClean="0"/>
            <a:t> </a:t>
          </a:r>
          <a:r>
            <a:rPr lang="en-US" sz="1400" i="1" dirty="0" err="1" smtClean="0"/>
            <a:t>meubles</a:t>
          </a:r>
          <a:r>
            <a:rPr lang="en-US" sz="1400" i="1" dirty="0" smtClean="0"/>
            <a:t>, </a:t>
          </a:r>
          <a:r>
            <a:rPr lang="en-US" sz="1400" i="1" dirty="0" err="1" smtClean="0"/>
            <a:t>d’autres</a:t>
          </a:r>
          <a:r>
            <a:rPr lang="en-US" sz="1400" i="1" dirty="0" smtClean="0"/>
            <a:t>);</a:t>
          </a:r>
        </a:p>
      </dgm:t>
    </dgm:pt>
    <dgm:pt modelId="{833A255C-7F07-4AB3-A7F5-9CB094F304F6}" type="parTrans" cxnId="{3835FA21-F657-4707-B900-8BB477312CD3}">
      <dgm:prSet/>
      <dgm:spPr/>
      <dgm:t>
        <a:bodyPr/>
        <a:lstStyle/>
        <a:p>
          <a:endParaRPr lang="en-US"/>
        </a:p>
      </dgm:t>
    </dgm:pt>
    <dgm:pt modelId="{80C18203-81C4-480C-8553-3FE6D174D49D}" type="sibTrans" cxnId="{3835FA21-F657-4707-B900-8BB477312CD3}">
      <dgm:prSet/>
      <dgm:spPr/>
      <dgm:t>
        <a:bodyPr/>
        <a:lstStyle/>
        <a:p>
          <a:endParaRPr lang="en-US"/>
        </a:p>
      </dgm:t>
    </dgm:pt>
    <dgm:pt modelId="{66CA6805-6CF8-47D7-A468-4BC852297465}">
      <dgm:prSet custT="1"/>
      <dgm:spPr/>
      <dgm:t>
        <a:bodyPr/>
        <a:lstStyle/>
        <a:p>
          <a:r>
            <a:rPr lang="en-US" sz="1400" b="1" dirty="0" smtClean="0"/>
            <a:t>c) cessions de </a:t>
          </a:r>
          <a:r>
            <a:rPr lang="en-US" sz="1400" b="1" dirty="0" err="1" smtClean="0"/>
            <a:t>créances</a:t>
          </a:r>
          <a:r>
            <a:rPr lang="en-US" sz="1400" b="1" dirty="0" smtClean="0"/>
            <a:t> </a:t>
          </a:r>
          <a:r>
            <a:rPr lang="en-US" sz="1400" i="1" dirty="0" smtClean="0"/>
            <a:t>(</a:t>
          </a:r>
          <a:r>
            <a:rPr lang="en-US" sz="1400" i="1" dirty="0" err="1" smtClean="0"/>
            <a:t>dûes</a:t>
          </a:r>
          <a:r>
            <a:rPr lang="en-US" sz="1400" i="1" dirty="0" smtClean="0"/>
            <a:t> , futures, instruments de </a:t>
          </a:r>
          <a:r>
            <a:rPr lang="en-US" sz="1400" i="1" dirty="0" err="1" smtClean="0"/>
            <a:t>paiement</a:t>
          </a:r>
          <a:r>
            <a:rPr lang="en-US" sz="1400" i="1" dirty="0" smtClean="0"/>
            <a:t> </a:t>
          </a:r>
          <a:r>
            <a:rPr lang="en-US" sz="1400" i="1" dirty="0" err="1" smtClean="0"/>
            <a:t>émis</a:t>
          </a:r>
          <a:r>
            <a:rPr lang="en-US" sz="1400" i="1" dirty="0" smtClean="0"/>
            <a:t> en </a:t>
          </a:r>
          <a:r>
            <a:rPr lang="en-US" sz="1400" i="1" dirty="0" err="1" smtClean="0"/>
            <a:t>faveur</a:t>
          </a:r>
          <a:r>
            <a:rPr lang="en-US" sz="1400" i="1" dirty="0" smtClean="0"/>
            <a:t> de </a:t>
          </a:r>
          <a:r>
            <a:rPr lang="en-US" sz="1400" i="1" dirty="0" err="1" smtClean="0"/>
            <a:t>l’emprunteur</a:t>
          </a:r>
          <a:r>
            <a:rPr lang="en-US" sz="1400" i="1" dirty="0" smtClean="0"/>
            <a:t> et </a:t>
          </a:r>
          <a:r>
            <a:rPr lang="en-US" sz="1400" i="1" dirty="0" err="1" smtClean="0"/>
            <a:t>giré</a:t>
          </a:r>
          <a:r>
            <a:rPr lang="en-US" sz="1400" i="1" dirty="0" smtClean="0"/>
            <a:t> a la </a:t>
          </a:r>
          <a:r>
            <a:rPr lang="en-US" sz="1400" i="1" dirty="0" err="1" smtClean="0"/>
            <a:t>Banque</a:t>
          </a:r>
          <a:r>
            <a:rPr lang="en-US" sz="1400" i="1" dirty="0" smtClean="0"/>
            <a:t> </a:t>
          </a:r>
          <a:r>
            <a:rPr lang="en-US" sz="1400" i="1" dirty="0" err="1" smtClean="0"/>
            <a:t>d’autres</a:t>
          </a:r>
          <a:r>
            <a:rPr lang="en-US" sz="1400" i="1" dirty="0" smtClean="0"/>
            <a:t>, </a:t>
          </a:r>
          <a:r>
            <a:rPr lang="en-US" sz="1400" i="1" dirty="0" err="1" smtClean="0"/>
            <a:t>d’autres</a:t>
          </a:r>
          <a:r>
            <a:rPr lang="en-US" sz="1400" i="1" dirty="0" smtClean="0"/>
            <a:t> </a:t>
          </a:r>
          <a:r>
            <a:rPr lang="en-US" sz="1400" i="1" dirty="0" err="1" smtClean="0"/>
            <a:t>garanties</a:t>
          </a:r>
          <a:r>
            <a:rPr lang="en-US" sz="1400" i="1" dirty="0" smtClean="0"/>
            <a:t> </a:t>
          </a:r>
          <a:r>
            <a:rPr lang="en-US" sz="1400" i="1" dirty="0" err="1" smtClean="0"/>
            <a:t>considérées</a:t>
          </a:r>
          <a:r>
            <a:rPr lang="en-US" sz="1400" i="1" dirty="0" smtClean="0"/>
            <a:t> </a:t>
          </a:r>
          <a:r>
            <a:rPr lang="en-US" sz="1400" i="1" dirty="0" err="1" smtClean="0"/>
            <a:t>acceptables</a:t>
          </a:r>
          <a:r>
            <a:rPr lang="en-US" sz="1400" i="1" dirty="0" smtClean="0"/>
            <a:t>).</a:t>
          </a:r>
        </a:p>
      </dgm:t>
    </dgm:pt>
    <dgm:pt modelId="{F17604DF-6B12-4640-A1BB-D1CE4FF983AA}" type="parTrans" cxnId="{7189BAB8-F1B9-4FF8-A412-B8EC6D32A8BE}">
      <dgm:prSet/>
      <dgm:spPr/>
      <dgm:t>
        <a:bodyPr/>
        <a:lstStyle/>
        <a:p>
          <a:endParaRPr lang="en-US"/>
        </a:p>
      </dgm:t>
    </dgm:pt>
    <dgm:pt modelId="{14AC69FC-8230-43AB-862F-B2D029FA7DC5}" type="sibTrans" cxnId="{7189BAB8-F1B9-4FF8-A412-B8EC6D32A8BE}">
      <dgm:prSet/>
      <dgm:spPr/>
      <dgm:t>
        <a:bodyPr/>
        <a:lstStyle/>
        <a:p>
          <a:endParaRPr lang="en-US"/>
        </a:p>
      </dgm:t>
    </dgm:pt>
    <dgm:pt modelId="{0BD9E27B-B642-4AFC-9ACF-617B38C92602}" type="pres">
      <dgm:prSet presAssocID="{0813A8A1-825C-4D6D-BBF6-9AE126B2D92F}" presName="Name0" presStyleCnt="0">
        <dgm:presLayoutVars>
          <dgm:chPref val="1"/>
          <dgm:dir/>
          <dgm:animOne val="branch"/>
          <dgm:animLvl val="lvl"/>
          <dgm:resizeHandles val="exact"/>
        </dgm:presLayoutVars>
      </dgm:prSet>
      <dgm:spPr/>
      <dgm:t>
        <a:bodyPr/>
        <a:lstStyle/>
        <a:p>
          <a:endParaRPr lang="en-US"/>
        </a:p>
      </dgm:t>
    </dgm:pt>
    <dgm:pt modelId="{718B92BA-DD13-4EFB-9A14-E52BC83EAEC0}" type="pres">
      <dgm:prSet presAssocID="{44E33673-C47B-4A12-A202-A1867FBD92D6}" presName="root1" presStyleCnt="0"/>
      <dgm:spPr/>
    </dgm:pt>
    <dgm:pt modelId="{A7946C09-08BE-4776-AB8C-71DADA09D297}" type="pres">
      <dgm:prSet presAssocID="{44E33673-C47B-4A12-A202-A1867FBD92D6}" presName="LevelOneTextNode" presStyleLbl="node0" presStyleIdx="0" presStyleCnt="1" custScaleY="68571" custLinFactNeighborX="298" custLinFactNeighborY="0">
        <dgm:presLayoutVars>
          <dgm:chPref val="3"/>
        </dgm:presLayoutVars>
      </dgm:prSet>
      <dgm:spPr/>
      <dgm:t>
        <a:bodyPr/>
        <a:lstStyle/>
        <a:p>
          <a:endParaRPr lang="en-US"/>
        </a:p>
      </dgm:t>
    </dgm:pt>
    <dgm:pt modelId="{33A8F344-DC40-4FEA-B8CF-DA8C5FF07F68}" type="pres">
      <dgm:prSet presAssocID="{44E33673-C47B-4A12-A202-A1867FBD92D6}" presName="level2hierChild" presStyleCnt="0"/>
      <dgm:spPr/>
    </dgm:pt>
    <dgm:pt modelId="{0E7C3CB1-4B4E-4D39-B5D0-9113CDC68962}" type="pres">
      <dgm:prSet presAssocID="{29BB8C5E-66D3-4777-A18B-E92FE0A39DED}" presName="conn2-1" presStyleLbl="parChTrans1D2" presStyleIdx="0" presStyleCnt="3"/>
      <dgm:spPr/>
      <dgm:t>
        <a:bodyPr/>
        <a:lstStyle/>
        <a:p>
          <a:endParaRPr lang="en-US"/>
        </a:p>
      </dgm:t>
    </dgm:pt>
    <dgm:pt modelId="{EF3BF3AF-52D2-499A-AEDE-1B72289EB862}" type="pres">
      <dgm:prSet presAssocID="{29BB8C5E-66D3-4777-A18B-E92FE0A39DED}" presName="connTx" presStyleLbl="parChTrans1D2" presStyleIdx="0" presStyleCnt="3"/>
      <dgm:spPr/>
      <dgm:t>
        <a:bodyPr/>
        <a:lstStyle/>
        <a:p>
          <a:endParaRPr lang="en-US"/>
        </a:p>
      </dgm:t>
    </dgm:pt>
    <dgm:pt modelId="{C7BC1D9E-F06D-4AEE-B1FE-1AE6E4B11611}" type="pres">
      <dgm:prSet presAssocID="{DEFC507F-454C-462E-BFCB-1BD1CC2C5CA2}" presName="root2" presStyleCnt="0"/>
      <dgm:spPr/>
    </dgm:pt>
    <dgm:pt modelId="{85DB0A6D-F994-4DFE-BC91-9826165C1056}" type="pres">
      <dgm:prSet presAssocID="{DEFC507F-454C-462E-BFCB-1BD1CC2C5CA2}" presName="LevelTwoTextNode" presStyleLbl="node2" presStyleIdx="0" presStyleCnt="3" custLinFactNeighborX="-459" custLinFactNeighborY="2068">
        <dgm:presLayoutVars>
          <dgm:chPref val="3"/>
        </dgm:presLayoutVars>
      </dgm:prSet>
      <dgm:spPr/>
      <dgm:t>
        <a:bodyPr/>
        <a:lstStyle/>
        <a:p>
          <a:endParaRPr lang="en-US"/>
        </a:p>
      </dgm:t>
    </dgm:pt>
    <dgm:pt modelId="{0615EAF7-8FE7-4AB9-8726-2BF103502D3F}" type="pres">
      <dgm:prSet presAssocID="{DEFC507F-454C-462E-BFCB-1BD1CC2C5CA2}" presName="level3hierChild" presStyleCnt="0"/>
      <dgm:spPr/>
    </dgm:pt>
    <dgm:pt modelId="{FB1D5371-36D0-419E-9BED-4BFE43BA8801}" type="pres">
      <dgm:prSet presAssocID="{833A255C-7F07-4AB3-A7F5-9CB094F304F6}" presName="conn2-1" presStyleLbl="parChTrans1D2" presStyleIdx="1" presStyleCnt="3"/>
      <dgm:spPr/>
      <dgm:t>
        <a:bodyPr/>
        <a:lstStyle/>
        <a:p>
          <a:endParaRPr lang="en-US"/>
        </a:p>
      </dgm:t>
    </dgm:pt>
    <dgm:pt modelId="{53A7DD43-E246-4F15-B1EC-BC44A34919EC}" type="pres">
      <dgm:prSet presAssocID="{833A255C-7F07-4AB3-A7F5-9CB094F304F6}" presName="connTx" presStyleLbl="parChTrans1D2" presStyleIdx="1" presStyleCnt="3"/>
      <dgm:spPr/>
      <dgm:t>
        <a:bodyPr/>
        <a:lstStyle/>
        <a:p>
          <a:endParaRPr lang="en-US"/>
        </a:p>
      </dgm:t>
    </dgm:pt>
    <dgm:pt modelId="{3750A2B6-F8DA-48BE-978A-428CCBA60DCA}" type="pres">
      <dgm:prSet presAssocID="{29C732ED-ADCE-4CCC-B765-296219C5C0D5}" presName="root2" presStyleCnt="0"/>
      <dgm:spPr/>
    </dgm:pt>
    <dgm:pt modelId="{65ABD8C1-EAB0-4732-BEB6-459B549477D6}" type="pres">
      <dgm:prSet presAssocID="{29C732ED-ADCE-4CCC-B765-296219C5C0D5}" presName="LevelTwoTextNode" presStyleLbl="node2" presStyleIdx="1" presStyleCnt="3">
        <dgm:presLayoutVars>
          <dgm:chPref val="3"/>
        </dgm:presLayoutVars>
      </dgm:prSet>
      <dgm:spPr/>
      <dgm:t>
        <a:bodyPr/>
        <a:lstStyle/>
        <a:p>
          <a:endParaRPr lang="en-US"/>
        </a:p>
      </dgm:t>
    </dgm:pt>
    <dgm:pt modelId="{7484299F-7EFA-4016-B579-2115E327F5AE}" type="pres">
      <dgm:prSet presAssocID="{29C732ED-ADCE-4CCC-B765-296219C5C0D5}" presName="level3hierChild" presStyleCnt="0"/>
      <dgm:spPr/>
    </dgm:pt>
    <dgm:pt modelId="{27A06EBB-A8BB-4752-A521-DF330870F6E7}" type="pres">
      <dgm:prSet presAssocID="{F17604DF-6B12-4640-A1BB-D1CE4FF983AA}" presName="conn2-1" presStyleLbl="parChTrans1D2" presStyleIdx="2" presStyleCnt="3"/>
      <dgm:spPr/>
      <dgm:t>
        <a:bodyPr/>
        <a:lstStyle/>
        <a:p>
          <a:endParaRPr lang="en-US"/>
        </a:p>
      </dgm:t>
    </dgm:pt>
    <dgm:pt modelId="{9438586E-EA6E-43CC-BD17-2E8E831F9347}" type="pres">
      <dgm:prSet presAssocID="{F17604DF-6B12-4640-A1BB-D1CE4FF983AA}" presName="connTx" presStyleLbl="parChTrans1D2" presStyleIdx="2" presStyleCnt="3"/>
      <dgm:spPr/>
      <dgm:t>
        <a:bodyPr/>
        <a:lstStyle/>
        <a:p>
          <a:endParaRPr lang="en-US"/>
        </a:p>
      </dgm:t>
    </dgm:pt>
    <dgm:pt modelId="{52916454-7972-4E0E-B9DE-7FE15AAD358B}" type="pres">
      <dgm:prSet presAssocID="{66CA6805-6CF8-47D7-A468-4BC852297465}" presName="root2" presStyleCnt="0"/>
      <dgm:spPr/>
    </dgm:pt>
    <dgm:pt modelId="{725AEE6F-3200-4A95-86E9-C4D7910EA3AE}" type="pres">
      <dgm:prSet presAssocID="{66CA6805-6CF8-47D7-A468-4BC852297465}" presName="LevelTwoTextNode" presStyleLbl="node2" presStyleIdx="2" presStyleCnt="3">
        <dgm:presLayoutVars>
          <dgm:chPref val="3"/>
        </dgm:presLayoutVars>
      </dgm:prSet>
      <dgm:spPr/>
      <dgm:t>
        <a:bodyPr/>
        <a:lstStyle/>
        <a:p>
          <a:endParaRPr lang="en-US"/>
        </a:p>
      </dgm:t>
    </dgm:pt>
    <dgm:pt modelId="{21ADC3E8-6051-4549-8758-7F92D723408A}" type="pres">
      <dgm:prSet presAssocID="{66CA6805-6CF8-47D7-A468-4BC852297465}" presName="level3hierChild" presStyleCnt="0"/>
      <dgm:spPr/>
    </dgm:pt>
  </dgm:ptLst>
  <dgm:cxnLst>
    <dgm:cxn modelId="{2314F292-8886-4963-B5A4-73B2D3FFE331}" type="presOf" srcId="{29BB8C5E-66D3-4777-A18B-E92FE0A39DED}" destId="{EF3BF3AF-52D2-499A-AEDE-1B72289EB862}" srcOrd="1" destOrd="0" presId="urn:microsoft.com/office/officeart/2008/layout/HorizontalMultiLevelHierarchy"/>
    <dgm:cxn modelId="{7189BAB8-F1B9-4FF8-A412-B8EC6D32A8BE}" srcId="{44E33673-C47B-4A12-A202-A1867FBD92D6}" destId="{66CA6805-6CF8-47D7-A468-4BC852297465}" srcOrd="2" destOrd="0" parTransId="{F17604DF-6B12-4640-A1BB-D1CE4FF983AA}" sibTransId="{14AC69FC-8230-43AB-862F-B2D029FA7DC5}"/>
    <dgm:cxn modelId="{302BE879-2434-43CB-BA97-1939ED43A052}" type="presOf" srcId="{DEFC507F-454C-462E-BFCB-1BD1CC2C5CA2}" destId="{85DB0A6D-F994-4DFE-BC91-9826165C1056}" srcOrd="0" destOrd="0" presId="urn:microsoft.com/office/officeart/2008/layout/HorizontalMultiLevelHierarchy"/>
    <dgm:cxn modelId="{E61D24C8-AEB1-4098-9BD5-CAB2B9AB6BCD}" type="presOf" srcId="{F17604DF-6B12-4640-A1BB-D1CE4FF983AA}" destId="{9438586E-EA6E-43CC-BD17-2E8E831F9347}" srcOrd="1" destOrd="0" presId="urn:microsoft.com/office/officeart/2008/layout/HorizontalMultiLevelHierarchy"/>
    <dgm:cxn modelId="{7154169F-5122-4D45-A0D7-99242D4752DE}" type="presOf" srcId="{833A255C-7F07-4AB3-A7F5-9CB094F304F6}" destId="{FB1D5371-36D0-419E-9BED-4BFE43BA8801}" srcOrd="0" destOrd="0" presId="urn:microsoft.com/office/officeart/2008/layout/HorizontalMultiLevelHierarchy"/>
    <dgm:cxn modelId="{73886B6B-445C-4CE8-9D64-534C2199D29C}" type="presOf" srcId="{29BB8C5E-66D3-4777-A18B-E92FE0A39DED}" destId="{0E7C3CB1-4B4E-4D39-B5D0-9113CDC68962}" srcOrd="0" destOrd="0" presId="urn:microsoft.com/office/officeart/2008/layout/HorizontalMultiLevelHierarchy"/>
    <dgm:cxn modelId="{F4573299-759D-4AF3-A12A-66A498DEE012}" type="presOf" srcId="{44E33673-C47B-4A12-A202-A1867FBD92D6}" destId="{A7946C09-08BE-4776-AB8C-71DADA09D297}" srcOrd="0" destOrd="0" presId="urn:microsoft.com/office/officeart/2008/layout/HorizontalMultiLevelHierarchy"/>
    <dgm:cxn modelId="{FD823829-0AE1-4E40-8A89-221BA360FBF6}" type="presOf" srcId="{833A255C-7F07-4AB3-A7F5-9CB094F304F6}" destId="{53A7DD43-E246-4F15-B1EC-BC44A34919EC}" srcOrd="1" destOrd="0" presId="urn:microsoft.com/office/officeart/2008/layout/HorizontalMultiLevelHierarchy"/>
    <dgm:cxn modelId="{4E024A82-25E6-484E-A4C5-0DAC227DBCB7}" srcId="{0813A8A1-825C-4D6D-BBF6-9AE126B2D92F}" destId="{44E33673-C47B-4A12-A202-A1867FBD92D6}" srcOrd="0" destOrd="0" parTransId="{4521E831-0B99-4438-A2E0-CEDBA894A2CA}" sibTransId="{864BA0BE-7DC4-47A4-BF18-07E8B55AAF2B}"/>
    <dgm:cxn modelId="{20C4C952-8BF2-402F-9B20-57A9CC3866AB}" srcId="{44E33673-C47B-4A12-A202-A1867FBD92D6}" destId="{DEFC507F-454C-462E-BFCB-1BD1CC2C5CA2}" srcOrd="0" destOrd="0" parTransId="{29BB8C5E-66D3-4777-A18B-E92FE0A39DED}" sibTransId="{34D02162-8C70-46BF-B8A4-1878966AE791}"/>
    <dgm:cxn modelId="{6F5F7DD0-D65A-4486-A280-868470E17B25}" type="presOf" srcId="{66CA6805-6CF8-47D7-A468-4BC852297465}" destId="{725AEE6F-3200-4A95-86E9-C4D7910EA3AE}" srcOrd="0" destOrd="0" presId="urn:microsoft.com/office/officeart/2008/layout/HorizontalMultiLevelHierarchy"/>
    <dgm:cxn modelId="{4B8B0C66-AEA3-4D77-85BA-331BC87EFDF1}" type="presOf" srcId="{F17604DF-6B12-4640-A1BB-D1CE4FF983AA}" destId="{27A06EBB-A8BB-4752-A521-DF330870F6E7}" srcOrd="0" destOrd="0" presId="urn:microsoft.com/office/officeart/2008/layout/HorizontalMultiLevelHierarchy"/>
    <dgm:cxn modelId="{53496A69-AB56-4886-8D1D-F8EC0124291B}" type="presOf" srcId="{29C732ED-ADCE-4CCC-B765-296219C5C0D5}" destId="{65ABD8C1-EAB0-4732-BEB6-459B549477D6}" srcOrd="0" destOrd="0" presId="urn:microsoft.com/office/officeart/2008/layout/HorizontalMultiLevelHierarchy"/>
    <dgm:cxn modelId="{3835FA21-F657-4707-B900-8BB477312CD3}" srcId="{44E33673-C47B-4A12-A202-A1867FBD92D6}" destId="{29C732ED-ADCE-4CCC-B765-296219C5C0D5}" srcOrd="1" destOrd="0" parTransId="{833A255C-7F07-4AB3-A7F5-9CB094F304F6}" sibTransId="{80C18203-81C4-480C-8553-3FE6D174D49D}"/>
    <dgm:cxn modelId="{FD3C48B2-BA41-4C52-9A48-FF1D4C33663E}" type="presOf" srcId="{0813A8A1-825C-4D6D-BBF6-9AE126B2D92F}" destId="{0BD9E27B-B642-4AFC-9ACF-617B38C92602}" srcOrd="0" destOrd="0" presId="urn:microsoft.com/office/officeart/2008/layout/HorizontalMultiLevelHierarchy"/>
    <dgm:cxn modelId="{D7390813-2BB4-4A55-BB5C-BC3E58EB6E16}" type="presParOf" srcId="{0BD9E27B-B642-4AFC-9ACF-617B38C92602}" destId="{718B92BA-DD13-4EFB-9A14-E52BC83EAEC0}" srcOrd="0" destOrd="0" presId="urn:microsoft.com/office/officeart/2008/layout/HorizontalMultiLevelHierarchy"/>
    <dgm:cxn modelId="{D1ABACCF-8878-4CA3-9FA5-E3830678F8A3}" type="presParOf" srcId="{718B92BA-DD13-4EFB-9A14-E52BC83EAEC0}" destId="{A7946C09-08BE-4776-AB8C-71DADA09D297}" srcOrd="0" destOrd="0" presId="urn:microsoft.com/office/officeart/2008/layout/HorizontalMultiLevelHierarchy"/>
    <dgm:cxn modelId="{650C5156-A30E-476C-AC0E-5E43F034F08C}" type="presParOf" srcId="{718B92BA-DD13-4EFB-9A14-E52BC83EAEC0}" destId="{33A8F344-DC40-4FEA-B8CF-DA8C5FF07F68}" srcOrd="1" destOrd="0" presId="urn:microsoft.com/office/officeart/2008/layout/HorizontalMultiLevelHierarchy"/>
    <dgm:cxn modelId="{7DA81963-F63B-4389-8DAE-20D0483C7A24}" type="presParOf" srcId="{33A8F344-DC40-4FEA-B8CF-DA8C5FF07F68}" destId="{0E7C3CB1-4B4E-4D39-B5D0-9113CDC68962}" srcOrd="0" destOrd="0" presId="urn:microsoft.com/office/officeart/2008/layout/HorizontalMultiLevelHierarchy"/>
    <dgm:cxn modelId="{24F617DD-96F8-4C21-8AE0-2D2EB62D8AF6}" type="presParOf" srcId="{0E7C3CB1-4B4E-4D39-B5D0-9113CDC68962}" destId="{EF3BF3AF-52D2-499A-AEDE-1B72289EB862}" srcOrd="0" destOrd="0" presId="urn:microsoft.com/office/officeart/2008/layout/HorizontalMultiLevelHierarchy"/>
    <dgm:cxn modelId="{9D31A301-55EF-4109-99A6-1841468521AA}" type="presParOf" srcId="{33A8F344-DC40-4FEA-B8CF-DA8C5FF07F68}" destId="{C7BC1D9E-F06D-4AEE-B1FE-1AE6E4B11611}" srcOrd="1" destOrd="0" presId="urn:microsoft.com/office/officeart/2008/layout/HorizontalMultiLevelHierarchy"/>
    <dgm:cxn modelId="{414A2B06-1B7F-4FE9-81D4-CC2B9FCEF742}" type="presParOf" srcId="{C7BC1D9E-F06D-4AEE-B1FE-1AE6E4B11611}" destId="{85DB0A6D-F994-4DFE-BC91-9826165C1056}" srcOrd="0" destOrd="0" presId="urn:microsoft.com/office/officeart/2008/layout/HorizontalMultiLevelHierarchy"/>
    <dgm:cxn modelId="{E09B49BC-A278-4DD2-BC89-4C3B4C8C42DE}" type="presParOf" srcId="{C7BC1D9E-F06D-4AEE-B1FE-1AE6E4B11611}" destId="{0615EAF7-8FE7-4AB9-8726-2BF103502D3F}" srcOrd="1" destOrd="0" presId="urn:microsoft.com/office/officeart/2008/layout/HorizontalMultiLevelHierarchy"/>
    <dgm:cxn modelId="{8EF8EA4B-BC09-4335-93F1-770B1CB8BCBF}" type="presParOf" srcId="{33A8F344-DC40-4FEA-B8CF-DA8C5FF07F68}" destId="{FB1D5371-36D0-419E-9BED-4BFE43BA8801}" srcOrd="2" destOrd="0" presId="urn:microsoft.com/office/officeart/2008/layout/HorizontalMultiLevelHierarchy"/>
    <dgm:cxn modelId="{9EA9E607-7904-4D01-9F6E-835229568B14}" type="presParOf" srcId="{FB1D5371-36D0-419E-9BED-4BFE43BA8801}" destId="{53A7DD43-E246-4F15-B1EC-BC44A34919EC}" srcOrd="0" destOrd="0" presId="urn:microsoft.com/office/officeart/2008/layout/HorizontalMultiLevelHierarchy"/>
    <dgm:cxn modelId="{CEDF9131-9F45-4CCB-8019-397890F1E321}" type="presParOf" srcId="{33A8F344-DC40-4FEA-B8CF-DA8C5FF07F68}" destId="{3750A2B6-F8DA-48BE-978A-428CCBA60DCA}" srcOrd="3" destOrd="0" presId="urn:microsoft.com/office/officeart/2008/layout/HorizontalMultiLevelHierarchy"/>
    <dgm:cxn modelId="{5FBA7A97-1158-41EF-B366-0C2C2E1ABD9D}" type="presParOf" srcId="{3750A2B6-F8DA-48BE-978A-428CCBA60DCA}" destId="{65ABD8C1-EAB0-4732-BEB6-459B549477D6}" srcOrd="0" destOrd="0" presId="urn:microsoft.com/office/officeart/2008/layout/HorizontalMultiLevelHierarchy"/>
    <dgm:cxn modelId="{851921F7-83B1-49D8-949F-EBBAA3EBF95E}" type="presParOf" srcId="{3750A2B6-F8DA-48BE-978A-428CCBA60DCA}" destId="{7484299F-7EFA-4016-B579-2115E327F5AE}" srcOrd="1" destOrd="0" presId="urn:microsoft.com/office/officeart/2008/layout/HorizontalMultiLevelHierarchy"/>
    <dgm:cxn modelId="{87FF21A4-C320-4E48-A262-8C0A7679FBA1}" type="presParOf" srcId="{33A8F344-DC40-4FEA-B8CF-DA8C5FF07F68}" destId="{27A06EBB-A8BB-4752-A521-DF330870F6E7}" srcOrd="4" destOrd="0" presId="urn:microsoft.com/office/officeart/2008/layout/HorizontalMultiLevelHierarchy"/>
    <dgm:cxn modelId="{6466E009-9A31-4EE9-9CDB-02581E21CDA5}" type="presParOf" srcId="{27A06EBB-A8BB-4752-A521-DF330870F6E7}" destId="{9438586E-EA6E-43CC-BD17-2E8E831F9347}" srcOrd="0" destOrd="0" presId="urn:microsoft.com/office/officeart/2008/layout/HorizontalMultiLevelHierarchy"/>
    <dgm:cxn modelId="{BAB1B6AF-1785-417E-8AAB-4FDFD7E73AAB}" type="presParOf" srcId="{33A8F344-DC40-4FEA-B8CF-DA8C5FF07F68}" destId="{52916454-7972-4E0E-B9DE-7FE15AAD358B}" srcOrd="5" destOrd="0" presId="urn:microsoft.com/office/officeart/2008/layout/HorizontalMultiLevelHierarchy"/>
    <dgm:cxn modelId="{E4E10139-97AE-4F44-93F5-DA6062A18B35}" type="presParOf" srcId="{52916454-7972-4E0E-B9DE-7FE15AAD358B}" destId="{725AEE6F-3200-4A95-86E9-C4D7910EA3AE}" srcOrd="0" destOrd="0" presId="urn:microsoft.com/office/officeart/2008/layout/HorizontalMultiLevelHierarchy"/>
    <dgm:cxn modelId="{766F82FF-62D6-45DD-9FB4-82844219C370}" type="presParOf" srcId="{52916454-7972-4E0E-B9DE-7FE15AAD358B}" destId="{21ADC3E8-6051-4549-8758-7F92D723408A}" srcOrd="1" destOrd="0" presId="urn:microsoft.com/office/officeart/2008/layout/HorizontalMultiLevelHierarchy"/>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79E749-60F0-4999-8E13-4BC59623754F}" type="doc">
      <dgm:prSet loTypeId="urn:microsoft.com/office/officeart/2005/8/layout/chevron2" loCatId="list" qsTypeId="urn:microsoft.com/office/officeart/2005/8/quickstyle/simple1#3" qsCatId="simple" csTypeId="urn:microsoft.com/office/officeart/2005/8/colors/accent1_2#3" csCatId="accent1" phldr="1"/>
      <dgm:spPr/>
      <dgm:t>
        <a:bodyPr/>
        <a:lstStyle/>
        <a:p>
          <a:endParaRPr lang="en-US"/>
        </a:p>
      </dgm:t>
    </dgm:pt>
    <dgm:pt modelId="{4C6B028B-CD77-4F47-97AA-3BF3661408AA}">
      <dgm:prSet phldrT="[Text]" custT="1"/>
      <dgm:spPr/>
      <dgm:t>
        <a:bodyPr/>
        <a:lstStyle/>
        <a:p>
          <a:pPr algn="just"/>
          <a:r>
            <a:rPr lang="en-US" sz="1600" i="1" dirty="0" smtClean="0">
              <a:solidFill>
                <a:schemeClr val="accent1"/>
              </a:solidFill>
            </a:rPr>
            <a:t>La </a:t>
          </a:r>
          <a:r>
            <a:rPr lang="en-US" sz="1600" i="1" dirty="0" err="1" smtClean="0">
              <a:solidFill>
                <a:schemeClr val="accent1"/>
              </a:solidFill>
            </a:rPr>
            <a:t>juste</a:t>
          </a:r>
          <a:r>
            <a:rPr lang="en-US" sz="1600" i="1" dirty="0" smtClean="0">
              <a:solidFill>
                <a:schemeClr val="accent1"/>
              </a:solidFill>
            </a:rPr>
            <a:t> </a:t>
          </a:r>
          <a:r>
            <a:rPr lang="en-US" sz="1600" i="1" dirty="0" err="1" smtClean="0">
              <a:solidFill>
                <a:schemeClr val="accent1"/>
              </a:solidFill>
            </a:rPr>
            <a:t>valeur</a:t>
          </a:r>
          <a:r>
            <a:rPr lang="en-US" sz="1600" i="1" dirty="0" smtClean="0">
              <a:solidFill>
                <a:schemeClr val="accent1"/>
              </a:solidFill>
            </a:rPr>
            <a:t> en </a:t>
          </a:r>
          <a:r>
            <a:rPr lang="en-US" sz="1600" i="1" dirty="0" err="1" smtClean="0">
              <a:solidFill>
                <a:schemeClr val="accent1"/>
              </a:solidFill>
            </a:rPr>
            <a:t>cas</a:t>
          </a:r>
          <a:r>
            <a:rPr lang="en-US" sz="1600" i="1" dirty="0" smtClean="0">
              <a:solidFill>
                <a:schemeClr val="accent1"/>
              </a:solidFill>
            </a:rPr>
            <a:t> de cession de </a:t>
          </a:r>
          <a:r>
            <a:rPr lang="en-US" sz="1600" i="1" dirty="0" err="1" smtClean="0">
              <a:solidFill>
                <a:schemeClr val="accent1"/>
              </a:solidFill>
            </a:rPr>
            <a:t>créances</a:t>
          </a:r>
          <a:r>
            <a:rPr lang="en-US" sz="1600" i="1" dirty="0" smtClean="0">
              <a:solidFill>
                <a:schemeClr val="accent1"/>
              </a:solidFill>
            </a:rPr>
            <a:t> sera la </a:t>
          </a:r>
          <a:r>
            <a:rPr lang="en-US" sz="1600" i="1" dirty="0" err="1" smtClean="0">
              <a:solidFill>
                <a:schemeClr val="accent1"/>
              </a:solidFill>
            </a:rPr>
            <a:t>valeur</a:t>
          </a:r>
          <a:r>
            <a:rPr lang="en-US" sz="1600" i="1" dirty="0" smtClean="0">
              <a:solidFill>
                <a:schemeClr val="accent1"/>
              </a:solidFill>
            </a:rPr>
            <a:t> du </a:t>
          </a:r>
          <a:r>
            <a:rPr lang="en-US" sz="1600" i="1" dirty="0" err="1" smtClean="0">
              <a:solidFill>
                <a:schemeClr val="accent1"/>
              </a:solidFill>
            </a:rPr>
            <a:t>contrat</a:t>
          </a:r>
          <a:r>
            <a:rPr lang="en-US" sz="1600" i="1" dirty="0" smtClean="0">
              <a:solidFill>
                <a:schemeClr val="accent1"/>
              </a:solidFill>
            </a:rPr>
            <a:t> commercial </a:t>
          </a:r>
          <a:r>
            <a:rPr lang="en-US" sz="1600" i="1" dirty="0" err="1" smtClean="0">
              <a:solidFill>
                <a:schemeClr val="accent1"/>
              </a:solidFill>
            </a:rPr>
            <a:t>signé</a:t>
          </a:r>
          <a:r>
            <a:rPr lang="en-US" sz="1600" i="1" dirty="0" smtClean="0">
              <a:solidFill>
                <a:schemeClr val="accent1"/>
              </a:solidFill>
            </a:rPr>
            <a:t> par le client de la </a:t>
          </a:r>
          <a:r>
            <a:rPr lang="en-US" sz="1600" i="1" dirty="0" err="1" smtClean="0">
              <a:solidFill>
                <a:schemeClr val="accent1"/>
              </a:solidFill>
            </a:rPr>
            <a:t>Banque</a:t>
          </a:r>
          <a:r>
            <a:rPr lang="en-US" sz="1600" i="1" dirty="0" smtClean="0">
              <a:solidFill>
                <a:schemeClr val="accent1"/>
              </a:solidFill>
            </a:rPr>
            <a:t> </a:t>
          </a:r>
          <a:r>
            <a:rPr lang="en-US" sz="1600" i="1" dirty="0" err="1" smtClean="0">
              <a:solidFill>
                <a:schemeClr val="accent1"/>
              </a:solidFill>
            </a:rPr>
            <a:t>emprunté</a:t>
          </a:r>
          <a:r>
            <a:rPr lang="en-US" sz="1600" i="1" dirty="0" smtClean="0">
              <a:solidFill>
                <a:schemeClr val="accent1"/>
              </a:solidFill>
            </a:rPr>
            <a:t> avec </a:t>
          </a:r>
          <a:r>
            <a:rPr lang="en-US" sz="1600" i="1" dirty="0" err="1" smtClean="0">
              <a:solidFill>
                <a:schemeClr val="accent1"/>
              </a:solidFill>
            </a:rPr>
            <a:t>ses</a:t>
          </a:r>
          <a:r>
            <a:rPr lang="en-US" sz="1600" i="1" dirty="0" smtClean="0">
              <a:solidFill>
                <a:schemeClr val="accent1"/>
              </a:solidFill>
            </a:rPr>
            <a:t> </a:t>
          </a:r>
          <a:r>
            <a:rPr lang="en-US" sz="1600" i="1" dirty="0" err="1" smtClean="0">
              <a:solidFill>
                <a:schemeClr val="accent1"/>
              </a:solidFill>
            </a:rPr>
            <a:t>partenaires</a:t>
          </a:r>
          <a:r>
            <a:rPr lang="en-US" sz="1600" i="1" dirty="0" smtClean="0">
              <a:solidFill>
                <a:schemeClr val="accent1"/>
              </a:solidFill>
            </a:rPr>
            <a:t> </a:t>
          </a:r>
          <a:r>
            <a:rPr lang="en-US" sz="1600" i="1" dirty="0" err="1" smtClean="0">
              <a:solidFill>
                <a:schemeClr val="accent1"/>
              </a:solidFill>
            </a:rPr>
            <a:t>ou</a:t>
          </a:r>
          <a:r>
            <a:rPr lang="en-US" sz="1600" i="1" dirty="0" smtClean="0">
              <a:solidFill>
                <a:schemeClr val="accent1"/>
              </a:solidFill>
            </a:rPr>
            <a:t> de </a:t>
          </a:r>
          <a:r>
            <a:rPr lang="en-US" sz="1600" i="1" dirty="0" err="1" smtClean="0">
              <a:solidFill>
                <a:schemeClr val="accent1"/>
              </a:solidFill>
            </a:rPr>
            <a:t>commandes</a:t>
          </a:r>
          <a:r>
            <a:rPr lang="en-US" sz="1600" i="1" dirty="0" smtClean="0">
              <a:solidFill>
                <a:schemeClr val="accent1"/>
              </a:solidFill>
            </a:rPr>
            <a:t> </a:t>
          </a:r>
          <a:r>
            <a:rPr lang="en-US" sz="1600" i="1" dirty="0" err="1" smtClean="0">
              <a:solidFill>
                <a:schemeClr val="accent1"/>
              </a:solidFill>
            </a:rPr>
            <a:t>fermes</a:t>
          </a:r>
          <a:r>
            <a:rPr lang="en-US" sz="1600" i="1" dirty="0" smtClean="0">
              <a:solidFill>
                <a:schemeClr val="accent1"/>
              </a:solidFill>
            </a:rPr>
            <a:t>  de </a:t>
          </a:r>
          <a:r>
            <a:rPr lang="en-US" sz="1600" i="1" dirty="0" err="1" smtClean="0">
              <a:solidFill>
                <a:schemeClr val="accent1"/>
              </a:solidFill>
            </a:rPr>
            <a:t>quelles</a:t>
          </a:r>
          <a:r>
            <a:rPr lang="en-US" sz="1600" i="1" dirty="0" smtClean="0">
              <a:solidFill>
                <a:schemeClr val="accent1"/>
              </a:solidFill>
            </a:rPr>
            <a:t> </a:t>
          </a:r>
          <a:r>
            <a:rPr lang="en-US" sz="1600" i="1" dirty="0" err="1" smtClean="0">
              <a:solidFill>
                <a:schemeClr val="accent1"/>
              </a:solidFill>
            </a:rPr>
            <a:t>il</a:t>
          </a:r>
          <a:r>
            <a:rPr lang="en-US" sz="1600" i="1" dirty="0" smtClean="0">
              <a:solidFill>
                <a:schemeClr val="accent1"/>
              </a:solidFill>
            </a:rPr>
            <a:t> dispose.  </a:t>
          </a:r>
          <a:r>
            <a:rPr lang="en-US" sz="1600" b="1" i="1" dirty="0" smtClean="0">
              <a:solidFill>
                <a:schemeClr val="accent1"/>
              </a:solidFill>
            </a:rPr>
            <a:t> </a:t>
          </a:r>
          <a:endParaRPr lang="en-US" sz="1600" dirty="0">
            <a:solidFill>
              <a:schemeClr val="accent1"/>
            </a:solidFill>
          </a:endParaRPr>
        </a:p>
      </dgm:t>
    </dgm:pt>
    <dgm:pt modelId="{7C5CFFB9-740E-40DE-9AAF-5823AC887EF8}" type="parTrans" cxnId="{4B093254-46E5-4BB3-9172-0FB4790C138A}">
      <dgm:prSet/>
      <dgm:spPr/>
      <dgm:t>
        <a:bodyPr/>
        <a:lstStyle/>
        <a:p>
          <a:endParaRPr lang="en-US"/>
        </a:p>
      </dgm:t>
    </dgm:pt>
    <dgm:pt modelId="{28D51C6D-9460-49B7-BFE6-5E72C1EEFC5A}" type="sibTrans" cxnId="{4B093254-46E5-4BB3-9172-0FB4790C138A}">
      <dgm:prSet/>
      <dgm:spPr/>
      <dgm:t>
        <a:bodyPr/>
        <a:lstStyle/>
        <a:p>
          <a:endParaRPr lang="en-US"/>
        </a:p>
      </dgm:t>
    </dgm:pt>
    <dgm:pt modelId="{CD72E7D4-6D08-4F54-8995-94950261AD60}">
      <dgm:prSet phldrT="[Text]" phldr="1"/>
      <dgm:spPr>
        <a:solidFill>
          <a:schemeClr val="tx2"/>
        </a:solidFill>
      </dgm:spPr>
      <dgm:t>
        <a:bodyPr/>
        <a:lstStyle/>
        <a:p>
          <a:endParaRPr lang="en-US" dirty="0"/>
        </a:p>
      </dgm:t>
    </dgm:pt>
    <dgm:pt modelId="{AFCCC6ED-DA05-42CD-B1E0-8CDAB96F1B2F}" type="parTrans" cxnId="{3F76D7D0-7DAB-46E3-AB93-D34BD7C907B1}">
      <dgm:prSet/>
      <dgm:spPr/>
      <dgm:t>
        <a:bodyPr/>
        <a:lstStyle/>
        <a:p>
          <a:endParaRPr lang="en-US"/>
        </a:p>
      </dgm:t>
    </dgm:pt>
    <dgm:pt modelId="{DDB20084-8931-4968-8EEC-14F3A82E46D7}" type="sibTrans" cxnId="{3F76D7D0-7DAB-46E3-AB93-D34BD7C907B1}">
      <dgm:prSet/>
      <dgm:spPr/>
      <dgm:t>
        <a:bodyPr/>
        <a:lstStyle/>
        <a:p>
          <a:endParaRPr lang="en-US"/>
        </a:p>
      </dgm:t>
    </dgm:pt>
    <dgm:pt modelId="{827F8995-2F65-4BE0-BB6C-BC4D8BD00758}">
      <dgm:prSet phldrT="[Text]" custT="1"/>
      <dgm:spPr/>
      <dgm:t>
        <a:bodyPr/>
        <a:lstStyle/>
        <a:p>
          <a:pPr algn="just"/>
          <a:endParaRPr lang="en-US" sz="1600" dirty="0"/>
        </a:p>
      </dgm:t>
    </dgm:pt>
    <dgm:pt modelId="{44B40284-A2D2-45F2-95B5-E35810950E18}" type="parTrans" cxnId="{87566804-C861-43B3-99DA-3308E485D001}">
      <dgm:prSet/>
      <dgm:spPr/>
      <dgm:t>
        <a:bodyPr/>
        <a:lstStyle/>
        <a:p>
          <a:endParaRPr lang="en-US"/>
        </a:p>
      </dgm:t>
    </dgm:pt>
    <dgm:pt modelId="{3B8C41EE-2A91-4A41-B772-2721D6D733BD}" type="sibTrans" cxnId="{87566804-C861-43B3-99DA-3308E485D001}">
      <dgm:prSet/>
      <dgm:spPr/>
      <dgm:t>
        <a:bodyPr/>
        <a:lstStyle/>
        <a:p>
          <a:endParaRPr lang="en-US"/>
        </a:p>
      </dgm:t>
    </dgm:pt>
    <dgm:pt modelId="{8E0E157D-F5C1-43D9-B97F-E89A3B11FC47}">
      <dgm:prSet phldrT="[Text]" phldr="1"/>
      <dgm:spPr/>
      <dgm:t>
        <a:bodyPr/>
        <a:lstStyle/>
        <a:p>
          <a:endParaRPr lang="en-US" dirty="0"/>
        </a:p>
      </dgm:t>
    </dgm:pt>
    <dgm:pt modelId="{58DC03DC-2681-4E9A-A7D9-66B52CA84636}" type="parTrans" cxnId="{E6056852-E4DD-4A37-A736-EA9951809E1A}">
      <dgm:prSet/>
      <dgm:spPr/>
      <dgm:t>
        <a:bodyPr/>
        <a:lstStyle/>
        <a:p>
          <a:endParaRPr lang="en-US"/>
        </a:p>
      </dgm:t>
    </dgm:pt>
    <dgm:pt modelId="{9F45E1E3-C6B0-4362-8483-96A64BBB0DEC}" type="sibTrans" cxnId="{E6056852-E4DD-4A37-A736-EA9951809E1A}">
      <dgm:prSet/>
      <dgm:spPr/>
      <dgm:t>
        <a:bodyPr/>
        <a:lstStyle/>
        <a:p>
          <a:endParaRPr lang="en-US"/>
        </a:p>
      </dgm:t>
    </dgm:pt>
    <dgm:pt modelId="{D2D67191-ACC3-4979-80C3-7308335E4E5B}">
      <dgm:prSet phldrT="[Text]" custT="1"/>
      <dgm:spPr/>
      <dgm:t>
        <a:bodyPr/>
        <a:lstStyle/>
        <a:p>
          <a:pPr algn="just"/>
          <a:endParaRPr lang="en-US" sz="1600" dirty="0">
            <a:solidFill>
              <a:schemeClr val="tx2"/>
            </a:solidFill>
          </a:endParaRPr>
        </a:p>
      </dgm:t>
    </dgm:pt>
    <dgm:pt modelId="{F5D18625-2D04-4C1E-8354-F5DC85F91033}" type="parTrans" cxnId="{67967ADC-CBF8-4016-9C88-CC380404A254}">
      <dgm:prSet/>
      <dgm:spPr/>
      <dgm:t>
        <a:bodyPr/>
        <a:lstStyle/>
        <a:p>
          <a:endParaRPr lang="en-US"/>
        </a:p>
      </dgm:t>
    </dgm:pt>
    <dgm:pt modelId="{A3FA0A79-7AED-4A39-8826-5C7B7AEBADD5}" type="sibTrans" cxnId="{67967ADC-CBF8-4016-9C88-CC380404A254}">
      <dgm:prSet/>
      <dgm:spPr/>
      <dgm:t>
        <a:bodyPr/>
        <a:lstStyle/>
        <a:p>
          <a:endParaRPr lang="en-US"/>
        </a:p>
      </dgm:t>
    </dgm:pt>
    <dgm:pt modelId="{6F3E3CA9-94AB-435E-9A39-3D5E7B9B0600}">
      <dgm:prSet phldrT="[Text]" phldr="1"/>
      <dgm:spPr>
        <a:solidFill>
          <a:schemeClr val="tx2"/>
        </a:solidFill>
      </dgm:spPr>
      <dgm:t>
        <a:bodyPr/>
        <a:lstStyle/>
        <a:p>
          <a:endParaRPr lang="en-US" dirty="0"/>
        </a:p>
      </dgm:t>
    </dgm:pt>
    <dgm:pt modelId="{34428C1F-22E9-40A4-87EA-A65686230485}" type="sibTrans" cxnId="{39169BDD-FC21-4C1F-BCF8-A68165803AF3}">
      <dgm:prSet/>
      <dgm:spPr/>
      <dgm:t>
        <a:bodyPr/>
        <a:lstStyle/>
        <a:p>
          <a:endParaRPr lang="en-US"/>
        </a:p>
      </dgm:t>
    </dgm:pt>
    <dgm:pt modelId="{9A712A53-FC7E-4E85-B6BA-637E397FE437}" type="parTrans" cxnId="{39169BDD-FC21-4C1F-BCF8-A68165803AF3}">
      <dgm:prSet/>
      <dgm:spPr/>
      <dgm:t>
        <a:bodyPr/>
        <a:lstStyle/>
        <a:p>
          <a:endParaRPr lang="en-US"/>
        </a:p>
      </dgm:t>
    </dgm:pt>
    <dgm:pt modelId="{98C2BB00-0D0F-4B79-9A71-61E6BB133E97}">
      <dgm:prSet/>
      <dgm:spPr/>
      <dgm:t>
        <a:bodyPr/>
        <a:lstStyle/>
        <a:p>
          <a:r>
            <a:rPr lang="en-US" i="1" smtClean="0">
              <a:solidFill>
                <a:schemeClr val="accent1"/>
              </a:solidFill>
            </a:rPr>
            <a:t>La juste valeur de lettre de garantie corporatives our de lettres de garantie émises par de personnes physiques sera la valeur écrite dans la lettre, ce qui représente un engagement  pris par l’entité émettrice de paiement.</a:t>
          </a:r>
          <a:endParaRPr lang="en-US" i="1" dirty="0" smtClean="0"/>
        </a:p>
      </dgm:t>
    </dgm:pt>
    <dgm:pt modelId="{54E5368F-7719-4FC6-B02C-9FD0D431D07C}" type="parTrans" cxnId="{D402A95E-57B3-4753-9844-7F80C5E8B5AA}">
      <dgm:prSet/>
      <dgm:spPr/>
      <dgm:t>
        <a:bodyPr/>
        <a:lstStyle/>
        <a:p>
          <a:endParaRPr lang="en-US"/>
        </a:p>
      </dgm:t>
    </dgm:pt>
    <dgm:pt modelId="{B3B5212A-BD48-4160-A5C7-04F1D4969536}" type="sibTrans" cxnId="{D402A95E-57B3-4753-9844-7F80C5E8B5AA}">
      <dgm:prSet/>
      <dgm:spPr/>
      <dgm:t>
        <a:bodyPr/>
        <a:lstStyle/>
        <a:p>
          <a:endParaRPr lang="en-US"/>
        </a:p>
      </dgm:t>
    </dgm:pt>
    <dgm:pt modelId="{D71750D5-C84B-4C56-9BEE-086E428CAF0D}">
      <dgm:prSet/>
      <dgm:spPr/>
      <dgm:t>
        <a:bodyPr/>
        <a:lstStyle/>
        <a:p>
          <a:pPr algn="just"/>
          <a:r>
            <a:rPr lang="en-US" i="1" dirty="0" smtClean="0">
              <a:solidFill>
                <a:schemeClr val="tx2"/>
              </a:solidFill>
            </a:rPr>
            <a:t>La </a:t>
          </a:r>
          <a:r>
            <a:rPr lang="en-US" i="1" dirty="0" err="1" smtClean="0">
              <a:solidFill>
                <a:schemeClr val="tx2"/>
              </a:solidFill>
            </a:rPr>
            <a:t>juste</a:t>
          </a:r>
          <a:r>
            <a:rPr lang="en-US" i="1" dirty="0" smtClean="0">
              <a:solidFill>
                <a:schemeClr val="tx2"/>
              </a:solidFill>
            </a:rPr>
            <a:t> </a:t>
          </a:r>
          <a:r>
            <a:rPr lang="en-US" i="1" dirty="0" err="1" smtClean="0">
              <a:solidFill>
                <a:schemeClr val="tx2"/>
              </a:solidFill>
            </a:rPr>
            <a:t>valeur</a:t>
          </a:r>
          <a:r>
            <a:rPr lang="en-US" i="1" dirty="0" smtClean="0">
              <a:solidFill>
                <a:schemeClr val="tx2"/>
              </a:solidFill>
            </a:rPr>
            <a:t> en </a:t>
          </a:r>
          <a:r>
            <a:rPr lang="en-US" i="1" dirty="0" err="1" smtClean="0">
              <a:solidFill>
                <a:schemeClr val="tx2"/>
              </a:solidFill>
            </a:rPr>
            <a:t>cas</a:t>
          </a:r>
          <a:r>
            <a:rPr lang="en-US" i="1" dirty="0" smtClean="0">
              <a:solidFill>
                <a:schemeClr val="tx2"/>
              </a:solidFill>
            </a:rPr>
            <a:t> de </a:t>
          </a:r>
          <a:r>
            <a:rPr lang="en-US" i="1" dirty="0" err="1" smtClean="0">
              <a:solidFill>
                <a:schemeClr val="tx2"/>
              </a:solidFill>
            </a:rPr>
            <a:t>l’instrument</a:t>
          </a:r>
          <a:r>
            <a:rPr lang="en-US" i="1" dirty="0" smtClean="0">
              <a:solidFill>
                <a:schemeClr val="tx2"/>
              </a:solidFill>
            </a:rPr>
            <a:t>  de </a:t>
          </a:r>
          <a:r>
            <a:rPr lang="en-US" i="1" dirty="0" err="1" smtClean="0">
              <a:solidFill>
                <a:schemeClr val="tx2"/>
              </a:solidFill>
            </a:rPr>
            <a:t>paiement</a:t>
          </a:r>
          <a:r>
            <a:rPr lang="en-US" i="1" dirty="0" smtClean="0">
              <a:solidFill>
                <a:schemeClr val="tx2"/>
              </a:solidFill>
            </a:rPr>
            <a:t>  </a:t>
          </a:r>
          <a:r>
            <a:rPr lang="en-US" i="1" dirty="0" err="1" smtClean="0">
              <a:solidFill>
                <a:schemeClr val="tx2"/>
              </a:solidFill>
            </a:rPr>
            <a:t>gire</a:t>
          </a:r>
          <a:r>
            <a:rPr lang="en-US" i="1" dirty="0" smtClean="0">
              <a:solidFill>
                <a:schemeClr val="tx2"/>
              </a:solidFill>
            </a:rPr>
            <a:t> à la </a:t>
          </a:r>
          <a:r>
            <a:rPr lang="en-US" i="1" dirty="0" err="1" smtClean="0">
              <a:solidFill>
                <a:schemeClr val="tx2"/>
              </a:solidFill>
            </a:rPr>
            <a:t>Banque</a:t>
          </a:r>
          <a:r>
            <a:rPr lang="en-US" i="1" dirty="0" smtClean="0">
              <a:solidFill>
                <a:schemeClr val="tx2"/>
              </a:solidFill>
            </a:rPr>
            <a:t>  et aux  Billets à </a:t>
          </a:r>
          <a:r>
            <a:rPr lang="en-US" i="1" dirty="0" err="1" smtClean="0">
              <a:solidFill>
                <a:schemeClr val="tx2"/>
              </a:solidFill>
            </a:rPr>
            <a:t>Ordre</a:t>
          </a:r>
          <a:r>
            <a:rPr lang="en-US" i="1" dirty="0" smtClean="0">
              <a:solidFill>
                <a:schemeClr val="tx2"/>
              </a:solidFill>
            </a:rPr>
            <a:t>  </a:t>
          </a:r>
          <a:r>
            <a:rPr lang="en-US" i="1" dirty="0" err="1" smtClean="0">
              <a:solidFill>
                <a:schemeClr val="tx2"/>
              </a:solidFill>
            </a:rPr>
            <a:t>émises</a:t>
          </a:r>
          <a:r>
            <a:rPr lang="en-US" i="1" dirty="0" smtClean="0">
              <a:solidFill>
                <a:schemeClr val="tx2"/>
              </a:solidFill>
            </a:rPr>
            <a:t>  en </a:t>
          </a:r>
          <a:r>
            <a:rPr lang="en-US" i="1" dirty="0" err="1" smtClean="0">
              <a:solidFill>
                <a:schemeClr val="tx2"/>
              </a:solidFill>
            </a:rPr>
            <a:t>faveur</a:t>
          </a:r>
          <a:r>
            <a:rPr lang="en-US" i="1" dirty="0" smtClean="0">
              <a:solidFill>
                <a:schemeClr val="tx2"/>
              </a:solidFill>
            </a:rPr>
            <a:t> de la </a:t>
          </a:r>
          <a:r>
            <a:rPr lang="en-US" i="1" dirty="0" err="1" smtClean="0">
              <a:solidFill>
                <a:schemeClr val="tx2"/>
              </a:solidFill>
            </a:rPr>
            <a:t>Banque</a:t>
          </a:r>
          <a:r>
            <a:rPr lang="en-US" i="1" dirty="0" smtClean="0">
              <a:solidFill>
                <a:schemeClr val="tx2"/>
              </a:solidFill>
            </a:rPr>
            <a:t> sera la </a:t>
          </a:r>
          <a:r>
            <a:rPr lang="en-US" i="1" dirty="0" err="1" smtClean="0">
              <a:solidFill>
                <a:schemeClr val="tx2"/>
              </a:solidFill>
            </a:rPr>
            <a:t>valeur</a:t>
          </a:r>
          <a:r>
            <a:rPr lang="en-US" i="1" dirty="0" smtClean="0">
              <a:solidFill>
                <a:schemeClr val="tx2"/>
              </a:solidFill>
            </a:rPr>
            <a:t> des instruments </a:t>
          </a:r>
          <a:r>
            <a:rPr lang="en-US" i="1" dirty="0" err="1" smtClean="0">
              <a:solidFill>
                <a:schemeClr val="tx2"/>
              </a:solidFill>
            </a:rPr>
            <a:t>respectifs</a:t>
          </a:r>
          <a:r>
            <a:rPr lang="en-US" i="1" dirty="0" smtClean="0">
              <a:solidFill>
                <a:schemeClr val="tx2"/>
              </a:solidFill>
            </a:rPr>
            <a:t> .</a:t>
          </a:r>
          <a:endParaRPr lang="en-US" dirty="0">
            <a:solidFill>
              <a:schemeClr val="tx2"/>
            </a:solidFill>
          </a:endParaRPr>
        </a:p>
      </dgm:t>
    </dgm:pt>
    <dgm:pt modelId="{AD9581BD-630B-4794-B492-4A38378BEB1C}" type="parTrans" cxnId="{91BCA0EE-D393-4A65-BDF3-CB3579DD7A8F}">
      <dgm:prSet/>
      <dgm:spPr/>
      <dgm:t>
        <a:bodyPr/>
        <a:lstStyle/>
        <a:p>
          <a:endParaRPr lang="en-US"/>
        </a:p>
      </dgm:t>
    </dgm:pt>
    <dgm:pt modelId="{27B6316F-68E8-43D3-84EC-3358E1DA0014}" type="sibTrans" cxnId="{91BCA0EE-D393-4A65-BDF3-CB3579DD7A8F}">
      <dgm:prSet/>
      <dgm:spPr/>
      <dgm:t>
        <a:bodyPr/>
        <a:lstStyle/>
        <a:p>
          <a:endParaRPr lang="en-US"/>
        </a:p>
      </dgm:t>
    </dgm:pt>
    <dgm:pt modelId="{4DD8DFC1-E0DD-4D0F-A465-F5FB72322487}">
      <dgm:prSet custT="1"/>
      <dgm:spPr/>
      <dgm:t>
        <a:bodyPr/>
        <a:lstStyle/>
        <a:p>
          <a:pPr algn="just"/>
          <a:r>
            <a:rPr lang="en-US" sz="1600" i="1" dirty="0" smtClean="0">
              <a:solidFill>
                <a:schemeClr val="accent1"/>
              </a:solidFill>
            </a:rPr>
            <a:t>La </a:t>
          </a:r>
          <a:r>
            <a:rPr lang="en-US" sz="1600" i="1" dirty="0" err="1" smtClean="0">
              <a:solidFill>
                <a:schemeClr val="accent1"/>
              </a:solidFill>
            </a:rPr>
            <a:t>juste</a:t>
          </a:r>
          <a:r>
            <a:rPr lang="en-US" sz="1600" i="1" dirty="0" smtClean="0">
              <a:solidFill>
                <a:schemeClr val="accent1"/>
              </a:solidFill>
            </a:rPr>
            <a:t> </a:t>
          </a:r>
          <a:r>
            <a:rPr lang="en-US" sz="1600" i="1" dirty="0" err="1" smtClean="0">
              <a:solidFill>
                <a:schemeClr val="accent1"/>
              </a:solidFill>
            </a:rPr>
            <a:t>valeur</a:t>
          </a:r>
          <a:r>
            <a:rPr lang="en-US" sz="1600" i="1" dirty="0" smtClean="0">
              <a:solidFill>
                <a:schemeClr val="accent1"/>
              </a:solidFill>
            </a:rPr>
            <a:t> de </a:t>
          </a:r>
          <a:r>
            <a:rPr lang="en-US" sz="1600" i="1" dirty="0" err="1" smtClean="0">
              <a:solidFill>
                <a:schemeClr val="accent1"/>
              </a:solidFill>
            </a:rPr>
            <a:t>lettre</a:t>
          </a:r>
          <a:r>
            <a:rPr lang="en-US" sz="1600" i="1" dirty="0" smtClean="0">
              <a:solidFill>
                <a:schemeClr val="accent1"/>
              </a:solidFill>
            </a:rPr>
            <a:t> de </a:t>
          </a:r>
          <a:r>
            <a:rPr lang="en-US" sz="1600" i="1" dirty="0" err="1" smtClean="0">
              <a:solidFill>
                <a:schemeClr val="accent1"/>
              </a:solidFill>
            </a:rPr>
            <a:t>garantie</a:t>
          </a:r>
          <a:r>
            <a:rPr lang="en-US" sz="1600" i="1" dirty="0" smtClean="0">
              <a:solidFill>
                <a:schemeClr val="accent1"/>
              </a:solidFill>
            </a:rPr>
            <a:t> </a:t>
          </a:r>
          <a:r>
            <a:rPr lang="en-US" sz="1600" i="1" dirty="0" err="1" smtClean="0">
              <a:solidFill>
                <a:schemeClr val="accent1"/>
              </a:solidFill>
            </a:rPr>
            <a:t>corporatives</a:t>
          </a:r>
          <a:r>
            <a:rPr lang="en-US" sz="1600" i="1" dirty="0" smtClean="0">
              <a:solidFill>
                <a:schemeClr val="accent1"/>
              </a:solidFill>
            </a:rPr>
            <a:t> </a:t>
          </a:r>
          <a:r>
            <a:rPr lang="en-US" sz="1600" i="1" dirty="0" err="1" smtClean="0">
              <a:solidFill>
                <a:schemeClr val="accent1"/>
              </a:solidFill>
            </a:rPr>
            <a:t>ou</a:t>
          </a:r>
          <a:r>
            <a:rPr lang="en-US" sz="1600" i="1" dirty="0" smtClean="0">
              <a:solidFill>
                <a:schemeClr val="accent1"/>
              </a:solidFill>
            </a:rPr>
            <a:t> de </a:t>
          </a:r>
          <a:r>
            <a:rPr lang="en-US" sz="1600" i="1" dirty="0" err="1" smtClean="0">
              <a:solidFill>
                <a:schemeClr val="accent1"/>
              </a:solidFill>
            </a:rPr>
            <a:t>lettres</a:t>
          </a:r>
          <a:r>
            <a:rPr lang="en-US" sz="1600" i="1" dirty="0" smtClean="0">
              <a:solidFill>
                <a:schemeClr val="accent1"/>
              </a:solidFill>
            </a:rPr>
            <a:t> de </a:t>
          </a:r>
          <a:r>
            <a:rPr lang="en-US" sz="1600" i="1" dirty="0" err="1" smtClean="0">
              <a:solidFill>
                <a:schemeClr val="accent1"/>
              </a:solidFill>
            </a:rPr>
            <a:t>garantie</a:t>
          </a:r>
          <a:r>
            <a:rPr lang="en-US" sz="1600" i="1" dirty="0" smtClean="0">
              <a:solidFill>
                <a:schemeClr val="accent1"/>
              </a:solidFill>
            </a:rPr>
            <a:t> </a:t>
          </a:r>
          <a:r>
            <a:rPr lang="en-US" sz="1600" i="1" dirty="0" err="1" smtClean="0">
              <a:solidFill>
                <a:schemeClr val="accent1"/>
              </a:solidFill>
            </a:rPr>
            <a:t>émises</a:t>
          </a:r>
          <a:r>
            <a:rPr lang="en-US" sz="1600" i="1" dirty="0" smtClean="0">
              <a:solidFill>
                <a:schemeClr val="accent1"/>
              </a:solidFill>
            </a:rPr>
            <a:t> par de </a:t>
          </a:r>
          <a:r>
            <a:rPr lang="en-US" sz="1600" i="1" dirty="0" err="1" smtClean="0">
              <a:solidFill>
                <a:schemeClr val="accent1"/>
              </a:solidFill>
            </a:rPr>
            <a:t>personnes</a:t>
          </a:r>
          <a:r>
            <a:rPr lang="en-US" sz="1600" i="1" dirty="0" smtClean="0">
              <a:solidFill>
                <a:schemeClr val="accent1"/>
              </a:solidFill>
            </a:rPr>
            <a:t> physiques sera la </a:t>
          </a:r>
          <a:r>
            <a:rPr lang="en-US" sz="1600" i="1" dirty="0" err="1" smtClean="0">
              <a:solidFill>
                <a:schemeClr val="accent1"/>
              </a:solidFill>
            </a:rPr>
            <a:t>valeur</a:t>
          </a:r>
          <a:r>
            <a:rPr lang="en-US" sz="1600" i="1" dirty="0" smtClean="0">
              <a:solidFill>
                <a:schemeClr val="accent1"/>
              </a:solidFill>
            </a:rPr>
            <a:t> </a:t>
          </a:r>
          <a:r>
            <a:rPr lang="en-US" sz="1600" i="1" dirty="0" err="1" smtClean="0">
              <a:solidFill>
                <a:schemeClr val="accent1"/>
              </a:solidFill>
            </a:rPr>
            <a:t>écrite</a:t>
          </a:r>
          <a:r>
            <a:rPr lang="en-US" sz="1600" i="1" dirty="0" smtClean="0">
              <a:solidFill>
                <a:schemeClr val="accent1"/>
              </a:solidFill>
            </a:rPr>
            <a:t> </a:t>
          </a:r>
          <a:r>
            <a:rPr lang="en-US" sz="1600" i="1" dirty="0" err="1" smtClean="0">
              <a:solidFill>
                <a:schemeClr val="accent1"/>
              </a:solidFill>
            </a:rPr>
            <a:t>dans</a:t>
          </a:r>
          <a:r>
            <a:rPr lang="en-US" sz="1600" i="1" dirty="0" smtClean="0">
              <a:solidFill>
                <a:schemeClr val="accent1"/>
              </a:solidFill>
            </a:rPr>
            <a:t> la </a:t>
          </a:r>
          <a:r>
            <a:rPr lang="en-US" sz="1600" i="1" dirty="0" err="1" smtClean="0">
              <a:solidFill>
                <a:schemeClr val="accent1"/>
              </a:solidFill>
            </a:rPr>
            <a:t>lettre</a:t>
          </a:r>
          <a:r>
            <a:rPr lang="en-US" sz="1600" i="1" dirty="0" smtClean="0">
              <a:solidFill>
                <a:schemeClr val="accent1"/>
              </a:solidFill>
            </a:rPr>
            <a:t>, </a:t>
          </a:r>
          <a:r>
            <a:rPr lang="en-US" sz="1600" i="1" dirty="0" err="1" smtClean="0">
              <a:solidFill>
                <a:schemeClr val="accent1"/>
              </a:solidFill>
            </a:rPr>
            <a:t>ce</a:t>
          </a:r>
          <a:r>
            <a:rPr lang="en-US" sz="1600" i="1" dirty="0" smtClean="0">
              <a:solidFill>
                <a:schemeClr val="accent1"/>
              </a:solidFill>
            </a:rPr>
            <a:t> qui </a:t>
          </a:r>
          <a:r>
            <a:rPr lang="en-US" sz="1600" i="1" dirty="0" err="1" smtClean="0">
              <a:solidFill>
                <a:schemeClr val="accent1"/>
              </a:solidFill>
            </a:rPr>
            <a:t>représente</a:t>
          </a:r>
          <a:r>
            <a:rPr lang="en-US" sz="1600" i="1" dirty="0" smtClean="0">
              <a:solidFill>
                <a:schemeClr val="accent1"/>
              </a:solidFill>
            </a:rPr>
            <a:t> un engagement  </a:t>
          </a:r>
          <a:r>
            <a:rPr lang="en-US" sz="1600" i="1" dirty="0" err="1" smtClean="0">
              <a:solidFill>
                <a:schemeClr val="accent1"/>
              </a:solidFill>
            </a:rPr>
            <a:t>pris</a:t>
          </a:r>
          <a:r>
            <a:rPr lang="en-US" sz="1600" i="1" dirty="0" smtClean="0">
              <a:solidFill>
                <a:schemeClr val="accent1"/>
              </a:solidFill>
            </a:rPr>
            <a:t> par </a:t>
          </a:r>
          <a:r>
            <a:rPr lang="en-US" sz="1600" i="1" dirty="0" err="1" smtClean="0">
              <a:solidFill>
                <a:schemeClr val="accent1"/>
              </a:solidFill>
            </a:rPr>
            <a:t>l’entité</a:t>
          </a:r>
          <a:r>
            <a:rPr lang="en-US" sz="1600" i="1" dirty="0" smtClean="0">
              <a:solidFill>
                <a:schemeClr val="accent1"/>
              </a:solidFill>
            </a:rPr>
            <a:t> </a:t>
          </a:r>
          <a:r>
            <a:rPr lang="en-US" sz="1600" i="1" dirty="0" err="1" smtClean="0">
              <a:solidFill>
                <a:schemeClr val="accent1"/>
              </a:solidFill>
            </a:rPr>
            <a:t>émettrice</a:t>
          </a:r>
          <a:r>
            <a:rPr lang="en-US" sz="1600" i="1" dirty="0" smtClean="0">
              <a:solidFill>
                <a:schemeClr val="accent1"/>
              </a:solidFill>
            </a:rPr>
            <a:t> de </a:t>
          </a:r>
          <a:r>
            <a:rPr lang="en-US" sz="1600" i="1" dirty="0" err="1" smtClean="0">
              <a:solidFill>
                <a:schemeClr val="accent1"/>
              </a:solidFill>
            </a:rPr>
            <a:t>paiement</a:t>
          </a:r>
          <a:r>
            <a:rPr lang="en-US" sz="1600" i="1" dirty="0" smtClean="0">
              <a:solidFill>
                <a:schemeClr val="accent1"/>
              </a:solidFill>
            </a:rPr>
            <a:t>.</a:t>
          </a:r>
          <a:endParaRPr lang="en-US" sz="1600" dirty="0">
            <a:solidFill>
              <a:schemeClr val="accent1"/>
            </a:solidFill>
          </a:endParaRPr>
        </a:p>
      </dgm:t>
    </dgm:pt>
    <dgm:pt modelId="{C6CC7EFD-076D-4956-BB0E-466A7F6B0444}" type="parTrans" cxnId="{8AE4FD0B-ECE9-41A7-9B58-7323D3724F88}">
      <dgm:prSet/>
      <dgm:spPr/>
      <dgm:t>
        <a:bodyPr/>
        <a:lstStyle/>
        <a:p>
          <a:endParaRPr lang="en-US"/>
        </a:p>
      </dgm:t>
    </dgm:pt>
    <dgm:pt modelId="{248008AD-5B02-4C9C-871E-2570CBD3E62D}" type="sibTrans" cxnId="{8AE4FD0B-ECE9-41A7-9B58-7323D3724F88}">
      <dgm:prSet/>
      <dgm:spPr/>
      <dgm:t>
        <a:bodyPr/>
        <a:lstStyle/>
        <a:p>
          <a:endParaRPr lang="en-US"/>
        </a:p>
      </dgm:t>
    </dgm:pt>
    <dgm:pt modelId="{B335BA29-5EA8-43BB-A41D-BBB0970F88F0}">
      <dgm:prSet custT="1"/>
      <dgm:spPr/>
      <dgm:t>
        <a:bodyPr/>
        <a:lstStyle/>
        <a:p>
          <a:pPr algn="just"/>
          <a:r>
            <a:rPr lang="en-US" sz="1600" i="1" dirty="0" smtClean="0">
              <a:solidFill>
                <a:schemeClr val="tx2"/>
              </a:solidFill>
            </a:rPr>
            <a:t>La </a:t>
          </a:r>
          <a:r>
            <a:rPr lang="en-US" sz="1600" i="1" dirty="0" err="1" smtClean="0">
              <a:solidFill>
                <a:schemeClr val="tx2"/>
              </a:solidFill>
            </a:rPr>
            <a:t>juste</a:t>
          </a:r>
          <a:r>
            <a:rPr lang="en-US" sz="1600" i="1" dirty="0" smtClean="0">
              <a:solidFill>
                <a:schemeClr val="tx2"/>
              </a:solidFill>
            </a:rPr>
            <a:t> </a:t>
          </a:r>
          <a:r>
            <a:rPr lang="en-US" sz="1600" i="1" dirty="0" err="1" smtClean="0">
              <a:solidFill>
                <a:schemeClr val="tx2"/>
              </a:solidFill>
            </a:rPr>
            <a:t>valeur</a:t>
          </a:r>
          <a:r>
            <a:rPr lang="en-US" sz="1600" i="1" dirty="0" smtClean="0">
              <a:solidFill>
                <a:schemeClr val="tx2"/>
              </a:solidFill>
            </a:rPr>
            <a:t> de </a:t>
          </a:r>
          <a:r>
            <a:rPr lang="en-US" sz="1600" i="1" dirty="0" err="1" smtClean="0">
              <a:solidFill>
                <a:schemeClr val="tx2"/>
              </a:solidFill>
            </a:rPr>
            <a:t>garantie</a:t>
          </a:r>
          <a:r>
            <a:rPr lang="en-US" sz="1600" i="1" dirty="0" smtClean="0">
              <a:solidFill>
                <a:schemeClr val="tx2"/>
              </a:solidFill>
            </a:rPr>
            <a:t> </a:t>
          </a:r>
          <a:r>
            <a:rPr lang="en-US" sz="1600" i="1" dirty="0" err="1" smtClean="0">
              <a:solidFill>
                <a:schemeClr val="tx2"/>
              </a:solidFill>
            </a:rPr>
            <a:t>émis</a:t>
          </a:r>
          <a:r>
            <a:rPr lang="en-US" sz="1600" i="1" dirty="0" smtClean="0">
              <a:solidFill>
                <a:schemeClr val="tx2"/>
              </a:solidFill>
            </a:rPr>
            <a:t> des institutions </a:t>
          </a:r>
          <a:r>
            <a:rPr lang="en-US" sz="1600" i="1" dirty="0" err="1" smtClean="0">
              <a:solidFill>
                <a:schemeClr val="tx2"/>
              </a:solidFill>
            </a:rPr>
            <a:t>spécialisées</a:t>
          </a:r>
          <a:r>
            <a:rPr lang="en-US" sz="1600" i="1" dirty="0" smtClean="0">
              <a:solidFill>
                <a:schemeClr val="tx2"/>
              </a:solidFill>
            </a:rPr>
            <a:t> </a:t>
          </a:r>
          <a:r>
            <a:rPr lang="en-US" sz="1600" i="1" dirty="0" err="1" smtClean="0">
              <a:solidFill>
                <a:schemeClr val="tx2"/>
              </a:solidFill>
            </a:rPr>
            <a:t>dans</a:t>
          </a:r>
          <a:r>
            <a:rPr lang="en-US" sz="1600" i="1" dirty="0" smtClean="0">
              <a:solidFill>
                <a:schemeClr val="tx2"/>
              </a:solidFill>
            </a:rPr>
            <a:t> la </a:t>
          </a:r>
          <a:r>
            <a:rPr lang="en-US" sz="1600" i="1" dirty="0" err="1" smtClean="0">
              <a:solidFill>
                <a:schemeClr val="tx2"/>
              </a:solidFill>
            </a:rPr>
            <a:t>garantie</a:t>
          </a:r>
          <a:r>
            <a:rPr lang="en-US" sz="1600" i="1" dirty="0" smtClean="0">
              <a:solidFill>
                <a:schemeClr val="tx2"/>
              </a:solidFill>
            </a:rPr>
            <a:t> sera la </a:t>
          </a:r>
          <a:r>
            <a:rPr lang="en-US" sz="1600" i="1" dirty="0" err="1" smtClean="0">
              <a:solidFill>
                <a:schemeClr val="tx2"/>
              </a:solidFill>
            </a:rPr>
            <a:t>valeur</a:t>
          </a:r>
          <a:r>
            <a:rPr lang="en-US" sz="1600" i="1" dirty="0" smtClean="0">
              <a:solidFill>
                <a:schemeClr val="tx2"/>
              </a:solidFill>
            </a:rPr>
            <a:t> </a:t>
          </a:r>
          <a:r>
            <a:rPr lang="en-US" sz="1600" i="1" dirty="0" err="1" smtClean="0">
              <a:solidFill>
                <a:schemeClr val="tx2"/>
              </a:solidFill>
            </a:rPr>
            <a:t>écrite</a:t>
          </a:r>
          <a:r>
            <a:rPr lang="en-US" sz="1600" i="1" dirty="0" smtClean="0">
              <a:solidFill>
                <a:schemeClr val="tx2"/>
              </a:solidFill>
            </a:rPr>
            <a:t> </a:t>
          </a:r>
          <a:r>
            <a:rPr lang="en-US" sz="1600" i="1" dirty="0" err="1" smtClean="0">
              <a:solidFill>
                <a:schemeClr val="tx2"/>
              </a:solidFill>
            </a:rPr>
            <a:t>dans</a:t>
          </a:r>
          <a:r>
            <a:rPr lang="en-US" sz="1600" i="1" dirty="0" smtClean="0">
              <a:solidFill>
                <a:schemeClr val="tx2"/>
              </a:solidFill>
            </a:rPr>
            <a:t> le document, </a:t>
          </a:r>
          <a:r>
            <a:rPr lang="en-US" sz="1600" i="1" dirty="0" err="1" smtClean="0">
              <a:solidFill>
                <a:schemeClr val="tx2"/>
              </a:solidFill>
            </a:rPr>
            <a:t>ce</a:t>
          </a:r>
          <a:r>
            <a:rPr lang="en-US" sz="1600" i="1" dirty="0" smtClean="0">
              <a:solidFill>
                <a:schemeClr val="tx2"/>
              </a:solidFill>
            </a:rPr>
            <a:t> qui </a:t>
          </a:r>
          <a:r>
            <a:rPr lang="en-US" sz="1600" i="1" dirty="0" err="1" smtClean="0">
              <a:solidFill>
                <a:schemeClr val="tx2"/>
              </a:solidFill>
            </a:rPr>
            <a:t>répresente</a:t>
          </a:r>
          <a:r>
            <a:rPr lang="en-US" sz="1600" i="1" dirty="0" smtClean="0">
              <a:solidFill>
                <a:schemeClr val="tx2"/>
              </a:solidFill>
            </a:rPr>
            <a:t> </a:t>
          </a:r>
          <a:r>
            <a:rPr lang="en-US" sz="1600" i="1" dirty="0" err="1" smtClean="0">
              <a:solidFill>
                <a:schemeClr val="tx2"/>
              </a:solidFill>
            </a:rPr>
            <a:t>l’engagement</a:t>
          </a:r>
          <a:r>
            <a:rPr lang="en-US" sz="1600" i="1" dirty="0" smtClean="0">
              <a:solidFill>
                <a:schemeClr val="tx2"/>
              </a:solidFill>
            </a:rPr>
            <a:t> </a:t>
          </a:r>
          <a:r>
            <a:rPr lang="en-US" sz="1600" i="1" dirty="0" err="1" smtClean="0">
              <a:solidFill>
                <a:schemeClr val="tx2"/>
              </a:solidFill>
            </a:rPr>
            <a:t>pris</a:t>
          </a:r>
          <a:r>
            <a:rPr lang="en-US" sz="1600" i="1" dirty="0" smtClean="0">
              <a:solidFill>
                <a:schemeClr val="tx2"/>
              </a:solidFill>
            </a:rPr>
            <a:t> par </a:t>
          </a:r>
          <a:r>
            <a:rPr lang="en-US" sz="1600" i="1" dirty="0" err="1" smtClean="0">
              <a:solidFill>
                <a:schemeClr val="tx2"/>
              </a:solidFill>
            </a:rPr>
            <a:t>l’éntité</a:t>
          </a:r>
          <a:r>
            <a:rPr lang="en-US" sz="1600" i="1" dirty="0" smtClean="0">
              <a:solidFill>
                <a:schemeClr val="tx2"/>
              </a:solidFill>
            </a:rPr>
            <a:t> </a:t>
          </a:r>
          <a:r>
            <a:rPr lang="en-US" sz="1600" i="1" dirty="0" err="1" smtClean="0">
              <a:solidFill>
                <a:schemeClr val="tx2"/>
              </a:solidFill>
            </a:rPr>
            <a:t>émettrice</a:t>
          </a:r>
          <a:r>
            <a:rPr lang="en-US" sz="1600" i="1" dirty="0" smtClean="0">
              <a:solidFill>
                <a:schemeClr val="tx2"/>
              </a:solidFill>
            </a:rPr>
            <a:t> de </a:t>
          </a:r>
          <a:r>
            <a:rPr lang="en-US" sz="1600" i="1" dirty="0" err="1" smtClean="0">
              <a:solidFill>
                <a:schemeClr val="tx2"/>
              </a:solidFill>
            </a:rPr>
            <a:t>paiement</a:t>
          </a:r>
          <a:r>
            <a:rPr lang="en-US" sz="1600" i="1" dirty="0" smtClean="0">
              <a:solidFill>
                <a:schemeClr val="tx2"/>
              </a:solidFill>
            </a:rPr>
            <a:t>.</a:t>
          </a:r>
        </a:p>
      </dgm:t>
    </dgm:pt>
    <dgm:pt modelId="{9FA0CD50-15CE-4C4C-B36F-56E6E07CE0B8}" type="parTrans" cxnId="{4586FB57-6D8C-4447-9CE9-EADC15D90C41}">
      <dgm:prSet/>
      <dgm:spPr/>
      <dgm:t>
        <a:bodyPr/>
        <a:lstStyle/>
        <a:p>
          <a:endParaRPr lang="en-US"/>
        </a:p>
      </dgm:t>
    </dgm:pt>
    <dgm:pt modelId="{53EC6B18-968D-4B77-ABF2-2B665DA9D884}" type="sibTrans" cxnId="{4586FB57-6D8C-4447-9CE9-EADC15D90C41}">
      <dgm:prSet/>
      <dgm:spPr/>
      <dgm:t>
        <a:bodyPr/>
        <a:lstStyle/>
        <a:p>
          <a:endParaRPr lang="en-US"/>
        </a:p>
      </dgm:t>
    </dgm:pt>
    <dgm:pt modelId="{60CC408F-08B3-4FD9-9933-A5CCB164ACF4}" type="pres">
      <dgm:prSet presAssocID="{BA79E749-60F0-4999-8E13-4BC59623754F}" presName="linearFlow" presStyleCnt="0">
        <dgm:presLayoutVars>
          <dgm:dir/>
          <dgm:animLvl val="lvl"/>
          <dgm:resizeHandles val="exact"/>
        </dgm:presLayoutVars>
      </dgm:prSet>
      <dgm:spPr/>
      <dgm:t>
        <a:bodyPr/>
        <a:lstStyle/>
        <a:p>
          <a:endParaRPr lang="en-US"/>
        </a:p>
      </dgm:t>
    </dgm:pt>
    <dgm:pt modelId="{2CF85D39-51C1-4F38-859C-93CDE6EEC877}" type="pres">
      <dgm:prSet presAssocID="{6F3E3CA9-94AB-435E-9A39-3D5E7B9B0600}" presName="composite" presStyleCnt="0"/>
      <dgm:spPr/>
    </dgm:pt>
    <dgm:pt modelId="{CFB62264-F569-4D8B-ABBD-80C3A729CD7D}" type="pres">
      <dgm:prSet presAssocID="{6F3E3CA9-94AB-435E-9A39-3D5E7B9B0600}" presName="parentText" presStyleLbl="alignNode1" presStyleIdx="0" presStyleCnt="4">
        <dgm:presLayoutVars>
          <dgm:chMax val="1"/>
          <dgm:bulletEnabled val="1"/>
        </dgm:presLayoutVars>
      </dgm:prSet>
      <dgm:spPr/>
      <dgm:t>
        <a:bodyPr/>
        <a:lstStyle/>
        <a:p>
          <a:endParaRPr lang="en-US"/>
        </a:p>
      </dgm:t>
    </dgm:pt>
    <dgm:pt modelId="{CF83EBC4-842C-432B-A8EE-FA64700A0305}" type="pres">
      <dgm:prSet presAssocID="{6F3E3CA9-94AB-435E-9A39-3D5E7B9B0600}" presName="descendantText" presStyleLbl="alignAcc1" presStyleIdx="0" presStyleCnt="4">
        <dgm:presLayoutVars>
          <dgm:bulletEnabled val="1"/>
        </dgm:presLayoutVars>
      </dgm:prSet>
      <dgm:spPr/>
      <dgm:t>
        <a:bodyPr/>
        <a:lstStyle/>
        <a:p>
          <a:endParaRPr lang="en-US"/>
        </a:p>
      </dgm:t>
    </dgm:pt>
    <dgm:pt modelId="{33D08D70-7D43-4B23-B63C-08B69301E206}" type="pres">
      <dgm:prSet presAssocID="{34428C1F-22E9-40A4-87EA-A65686230485}" presName="sp" presStyleCnt="0"/>
      <dgm:spPr/>
    </dgm:pt>
    <dgm:pt modelId="{2FB54B84-AF4A-45BE-B9A2-4F84D82D3D67}" type="pres">
      <dgm:prSet presAssocID="{98C2BB00-0D0F-4B79-9A71-61E6BB133E97}" presName="composite" presStyleCnt="0"/>
      <dgm:spPr/>
    </dgm:pt>
    <dgm:pt modelId="{253ED314-613D-47D8-8F08-5013DDAAEAD2}" type="pres">
      <dgm:prSet presAssocID="{98C2BB00-0D0F-4B79-9A71-61E6BB133E97}" presName="parentText" presStyleLbl="alignNode1" presStyleIdx="1" presStyleCnt="4">
        <dgm:presLayoutVars>
          <dgm:chMax val="1"/>
          <dgm:bulletEnabled val="1"/>
        </dgm:presLayoutVars>
      </dgm:prSet>
      <dgm:spPr/>
      <dgm:t>
        <a:bodyPr/>
        <a:lstStyle/>
        <a:p>
          <a:endParaRPr lang="en-US"/>
        </a:p>
      </dgm:t>
    </dgm:pt>
    <dgm:pt modelId="{A10A26BE-B41C-451F-B0A5-625F73213255}" type="pres">
      <dgm:prSet presAssocID="{98C2BB00-0D0F-4B79-9A71-61E6BB133E97}" presName="descendantText" presStyleLbl="alignAcc1" presStyleIdx="1" presStyleCnt="4">
        <dgm:presLayoutVars>
          <dgm:bulletEnabled val="1"/>
        </dgm:presLayoutVars>
      </dgm:prSet>
      <dgm:spPr/>
      <dgm:t>
        <a:bodyPr/>
        <a:lstStyle/>
        <a:p>
          <a:endParaRPr lang="en-US"/>
        </a:p>
      </dgm:t>
    </dgm:pt>
    <dgm:pt modelId="{45ED2E7E-0560-42E2-8A72-A476EFE0A743}" type="pres">
      <dgm:prSet presAssocID="{B3B5212A-BD48-4160-A5C7-04F1D4969536}" presName="sp" presStyleCnt="0"/>
      <dgm:spPr/>
    </dgm:pt>
    <dgm:pt modelId="{0EF5A573-5446-4799-8363-0E922CB249B7}" type="pres">
      <dgm:prSet presAssocID="{CD72E7D4-6D08-4F54-8995-94950261AD60}" presName="composite" presStyleCnt="0"/>
      <dgm:spPr/>
    </dgm:pt>
    <dgm:pt modelId="{E9E5B5B9-A9B9-4C35-8140-6174BA265406}" type="pres">
      <dgm:prSet presAssocID="{CD72E7D4-6D08-4F54-8995-94950261AD60}" presName="parentText" presStyleLbl="alignNode1" presStyleIdx="2" presStyleCnt="4">
        <dgm:presLayoutVars>
          <dgm:chMax val="1"/>
          <dgm:bulletEnabled val="1"/>
        </dgm:presLayoutVars>
      </dgm:prSet>
      <dgm:spPr/>
      <dgm:t>
        <a:bodyPr/>
        <a:lstStyle/>
        <a:p>
          <a:endParaRPr lang="en-US"/>
        </a:p>
      </dgm:t>
    </dgm:pt>
    <dgm:pt modelId="{75D22A3B-F4F0-4CE9-81FE-D4E5471045D1}" type="pres">
      <dgm:prSet presAssocID="{CD72E7D4-6D08-4F54-8995-94950261AD60}" presName="descendantText" presStyleLbl="alignAcc1" presStyleIdx="2" presStyleCnt="4" custScaleY="139399">
        <dgm:presLayoutVars>
          <dgm:bulletEnabled val="1"/>
        </dgm:presLayoutVars>
      </dgm:prSet>
      <dgm:spPr/>
      <dgm:t>
        <a:bodyPr/>
        <a:lstStyle/>
        <a:p>
          <a:endParaRPr lang="en-US"/>
        </a:p>
      </dgm:t>
    </dgm:pt>
    <dgm:pt modelId="{8DEAE630-863E-429B-BFEE-E2154A042833}" type="pres">
      <dgm:prSet presAssocID="{DDB20084-8931-4968-8EEC-14F3A82E46D7}" presName="sp" presStyleCnt="0"/>
      <dgm:spPr/>
    </dgm:pt>
    <dgm:pt modelId="{E4D92686-4A7B-4362-899D-911910908616}" type="pres">
      <dgm:prSet presAssocID="{8E0E157D-F5C1-43D9-B97F-E89A3B11FC47}" presName="composite" presStyleCnt="0"/>
      <dgm:spPr/>
    </dgm:pt>
    <dgm:pt modelId="{D27A9E0C-7B2D-4D62-894A-1F0C24BF98BD}" type="pres">
      <dgm:prSet presAssocID="{8E0E157D-F5C1-43D9-B97F-E89A3B11FC47}" presName="parentText" presStyleLbl="alignNode1" presStyleIdx="3" presStyleCnt="4">
        <dgm:presLayoutVars>
          <dgm:chMax val="1"/>
          <dgm:bulletEnabled val="1"/>
        </dgm:presLayoutVars>
      </dgm:prSet>
      <dgm:spPr/>
      <dgm:t>
        <a:bodyPr/>
        <a:lstStyle/>
        <a:p>
          <a:endParaRPr lang="en-US"/>
        </a:p>
      </dgm:t>
    </dgm:pt>
    <dgm:pt modelId="{E61D7A16-3958-4F78-A974-682D678B0EB7}" type="pres">
      <dgm:prSet presAssocID="{8E0E157D-F5C1-43D9-B97F-E89A3B11FC47}" presName="descendantText" presStyleLbl="alignAcc1" presStyleIdx="3" presStyleCnt="4" custScaleY="125122">
        <dgm:presLayoutVars>
          <dgm:bulletEnabled val="1"/>
        </dgm:presLayoutVars>
      </dgm:prSet>
      <dgm:spPr/>
      <dgm:t>
        <a:bodyPr/>
        <a:lstStyle/>
        <a:p>
          <a:endParaRPr lang="en-US"/>
        </a:p>
      </dgm:t>
    </dgm:pt>
  </dgm:ptLst>
  <dgm:cxnLst>
    <dgm:cxn modelId="{39169BDD-FC21-4C1F-BCF8-A68165803AF3}" srcId="{BA79E749-60F0-4999-8E13-4BC59623754F}" destId="{6F3E3CA9-94AB-435E-9A39-3D5E7B9B0600}" srcOrd="0" destOrd="0" parTransId="{9A712A53-FC7E-4E85-B6BA-637E397FE437}" sibTransId="{34428C1F-22E9-40A4-87EA-A65686230485}"/>
    <dgm:cxn modelId="{4586FB57-6D8C-4447-9CE9-EADC15D90C41}" srcId="{8E0E157D-F5C1-43D9-B97F-E89A3B11FC47}" destId="{B335BA29-5EA8-43BB-A41D-BBB0970F88F0}" srcOrd="1" destOrd="0" parTransId="{9FA0CD50-15CE-4C4C-B36F-56E6E07CE0B8}" sibTransId="{53EC6B18-968D-4B77-ABF2-2B665DA9D884}"/>
    <dgm:cxn modelId="{B0A50FDA-58ED-4897-A35F-1028CD2A86B6}" type="presOf" srcId="{B335BA29-5EA8-43BB-A41D-BBB0970F88F0}" destId="{E61D7A16-3958-4F78-A974-682D678B0EB7}" srcOrd="0" destOrd="1" presId="urn:microsoft.com/office/officeart/2005/8/layout/chevron2"/>
    <dgm:cxn modelId="{D402A95E-57B3-4753-9844-7F80C5E8B5AA}" srcId="{BA79E749-60F0-4999-8E13-4BC59623754F}" destId="{98C2BB00-0D0F-4B79-9A71-61E6BB133E97}" srcOrd="1" destOrd="0" parTransId="{54E5368F-7719-4FC6-B02C-9FD0D431D07C}" sibTransId="{B3B5212A-BD48-4160-A5C7-04F1D4969536}"/>
    <dgm:cxn modelId="{2CB8B1F8-A39E-42FC-9245-5F7F838EBD93}" type="presOf" srcId="{CD72E7D4-6D08-4F54-8995-94950261AD60}" destId="{E9E5B5B9-A9B9-4C35-8140-6174BA265406}" srcOrd="0" destOrd="0" presId="urn:microsoft.com/office/officeart/2005/8/layout/chevron2"/>
    <dgm:cxn modelId="{67967ADC-CBF8-4016-9C88-CC380404A254}" srcId="{8E0E157D-F5C1-43D9-B97F-E89A3B11FC47}" destId="{D2D67191-ACC3-4979-80C3-7308335E4E5B}" srcOrd="0" destOrd="0" parTransId="{F5D18625-2D04-4C1E-8354-F5DC85F91033}" sibTransId="{A3FA0A79-7AED-4A39-8826-5C7B7AEBADD5}"/>
    <dgm:cxn modelId="{474EB319-16B4-4ACE-806A-CED32F69F65B}" type="presOf" srcId="{4C6B028B-CD77-4F47-97AA-3BF3661408AA}" destId="{CF83EBC4-842C-432B-A8EE-FA64700A0305}" srcOrd="0" destOrd="0" presId="urn:microsoft.com/office/officeart/2005/8/layout/chevron2"/>
    <dgm:cxn modelId="{EA7989B5-596C-4BE6-9537-01C42439D2C6}" type="presOf" srcId="{6F3E3CA9-94AB-435E-9A39-3D5E7B9B0600}" destId="{CFB62264-F569-4D8B-ABBD-80C3A729CD7D}" srcOrd="0" destOrd="0" presId="urn:microsoft.com/office/officeart/2005/8/layout/chevron2"/>
    <dgm:cxn modelId="{E6056852-E4DD-4A37-A736-EA9951809E1A}" srcId="{BA79E749-60F0-4999-8E13-4BC59623754F}" destId="{8E0E157D-F5C1-43D9-B97F-E89A3B11FC47}" srcOrd="3" destOrd="0" parTransId="{58DC03DC-2681-4E9A-A7D9-66B52CA84636}" sibTransId="{9F45E1E3-C6B0-4362-8483-96A64BBB0DEC}"/>
    <dgm:cxn modelId="{0985E04C-3524-444E-8C4F-EFE441785E22}" type="presOf" srcId="{8E0E157D-F5C1-43D9-B97F-E89A3B11FC47}" destId="{D27A9E0C-7B2D-4D62-894A-1F0C24BF98BD}" srcOrd="0" destOrd="0" presId="urn:microsoft.com/office/officeart/2005/8/layout/chevron2"/>
    <dgm:cxn modelId="{97062D26-7E09-4B7A-A88F-A1521EDDBAA6}" type="presOf" srcId="{D2D67191-ACC3-4979-80C3-7308335E4E5B}" destId="{E61D7A16-3958-4F78-A974-682D678B0EB7}" srcOrd="0" destOrd="0" presId="urn:microsoft.com/office/officeart/2005/8/layout/chevron2"/>
    <dgm:cxn modelId="{4B093254-46E5-4BB3-9172-0FB4790C138A}" srcId="{6F3E3CA9-94AB-435E-9A39-3D5E7B9B0600}" destId="{4C6B028B-CD77-4F47-97AA-3BF3661408AA}" srcOrd="0" destOrd="0" parTransId="{7C5CFFB9-740E-40DE-9AAF-5823AC887EF8}" sibTransId="{28D51C6D-9460-49B7-BFE6-5E72C1EEFC5A}"/>
    <dgm:cxn modelId="{CE8DF281-B604-4ADD-B051-91D51BDCCF87}" type="presOf" srcId="{827F8995-2F65-4BE0-BB6C-BC4D8BD00758}" destId="{75D22A3B-F4F0-4CE9-81FE-D4E5471045D1}" srcOrd="0" destOrd="0" presId="urn:microsoft.com/office/officeart/2005/8/layout/chevron2"/>
    <dgm:cxn modelId="{75E975A9-02AF-4C13-9B24-B492C9A977BE}" type="presOf" srcId="{BA79E749-60F0-4999-8E13-4BC59623754F}" destId="{60CC408F-08B3-4FD9-9933-A5CCB164ACF4}" srcOrd="0" destOrd="0" presId="urn:microsoft.com/office/officeart/2005/8/layout/chevron2"/>
    <dgm:cxn modelId="{92B085CE-862E-47CA-A16D-43122B323448}" type="presOf" srcId="{98C2BB00-0D0F-4B79-9A71-61E6BB133E97}" destId="{253ED314-613D-47D8-8F08-5013DDAAEAD2}" srcOrd="0" destOrd="0" presId="urn:microsoft.com/office/officeart/2005/8/layout/chevron2"/>
    <dgm:cxn modelId="{79F244C3-9396-41DA-AB07-10862C665B9B}" type="presOf" srcId="{D71750D5-C84B-4C56-9BEE-086E428CAF0D}" destId="{A10A26BE-B41C-451F-B0A5-625F73213255}" srcOrd="0" destOrd="0" presId="urn:microsoft.com/office/officeart/2005/8/layout/chevron2"/>
    <dgm:cxn modelId="{3F76D7D0-7DAB-46E3-AB93-D34BD7C907B1}" srcId="{BA79E749-60F0-4999-8E13-4BC59623754F}" destId="{CD72E7D4-6D08-4F54-8995-94950261AD60}" srcOrd="2" destOrd="0" parTransId="{AFCCC6ED-DA05-42CD-B1E0-8CDAB96F1B2F}" sibTransId="{DDB20084-8931-4968-8EEC-14F3A82E46D7}"/>
    <dgm:cxn modelId="{87566804-C861-43B3-99DA-3308E485D001}" srcId="{CD72E7D4-6D08-4F54-8995-94950261AD60}" destId="{827F8995-2F65-4BE0-BB6C-BC4D8BD00758}" srcOrd="0" destOrd="0" parTransId="{44B40284-A2D2-45F2-95B5-E35810950E18}" sibTransId="{3B8C41EE-2A91-4A41-B772-2721D6D733BD}"/>
    <dgm:cxn modelId="{A9B9605F-0F68-42C4-A409-64E43812BE1B}" type="presOf" srcId="{4DD8DFC1-E0DD-4D0F-A465-F5FB72322487}" destId="{75D22A3B-F4F0-4CE9-81FE-D4E5471045D1}" srcOrd="0" destOrd="1" presId="urn:microsoft.com/office/officeart/2005/8/layout/chevron2"/>
    <dgm:cxn modelId="{8AE4FD0B-ECE9-41A7-9B58-7323D3724F88}" srcId="{CD72E7D4-6D08-4F54-8995-94950261AD60}" destId="{4DD8DFC1-E0DD-4D0F-A465-F5FB72322487}" srcOrd="1" destOrd="0" parTransId="{C6CC7EFD-076D-4956-BB0E-466A7F6B0444}" sibTransId="{248008AD-5B02-4C9C-871E-2570CBD3E62D}"/>
    <dgm:cxn modelId="{91BCA0EE-D393-4A65-BDF3-CB3579DD7A8F}" srcId="{98C2BB00-0D0F-4B79-9A71-61E6BB133E97}" destId="{D71750D5-C84B-4C56-9BEE-086E428CAF0D}" srcOrd="0" destOrd="0" parTransId="{AD9581BD-630B-4794-B492-4A38378BEB1C}" sibTransId="{27B6316F-68E8-43D3-84EC-3358E1DA0014}"/>
    <dgm:cxn modelId="{2FCCC877-E525-46E3-88D6-3B56864A9AE5}" type="presParOf" srcId="{60CC408F-08B3-4FD9-9933-A5CCB164ACF4}" destId="{2CF85D39-51C1-4F38-859C-93CDE6EEC877}" srcOrd="0" destOrd="0" presId="urn:microsoft.com/office/officeart/2005/8/layout/chevron2"/>
    <dgm:cxn modelId="{54B6A890-BA35-4BB5-811B-9775FE20717C}" type="presParOf" srcId="{2CF85D39-51C1-4F38-859C-93CDE6EEC877}" destId="{CFB62264-F569-4D8B-ABBD-80C3A729CD7D}" srcOrd="0" destOrd="0" presId="urn:microsoft.com/office/officeart/2005/8/layout/chevron2"/>
    <dgm:cxn modelId="{134A183B-E35A-40BE-AB7E-C72E8B704C4E}" type="presParOf" srcId="{2CF85D39-51C1-4F38-859C-93CDE6EEC877}" destId="{CF83EBC4-842C-432B-A8EE-FA64700A0305}" srcOrd="1" destOrd="0" presId="urn:microsoft.com/office/officeart/2005/8/layout/chevron2"/>
    <dgm:cxn modelId="{807C798C-B4D3-4F78-B3BB-3BD454F07CF0}" type="presParOf" srcId="{60CC408F-08B3-4FD9-9933-A5CCB164ACF4}" destId="{33D08D70-7D43-4B23-B63C-08B69301E206}" srcOrd="1" destOrd="0" presId="urn:microsoft.com/office/officeart/2005/8/layout/chevron2"/>
    <dgm:cxn modelId="{D6951293-9A91-476C-87E0-AF14BC7D4A12}" type="presParOf" srcId="{60CC408F-08B3-4FD9-9933-A5CCB164ACF4}" destId="{2FB54B84-AF4A-45BE-B9A2-4F84D82D3D67}" srcOrd="2" destOrd="0" presId="urn:microsoft.com/office/officeart/2005/8/layout/chevron2"/>
    <dgm:cxn modelId="{1E0C9D11-5912-4AF0-BCB0-5BED06DC6F53}" type="presParOf" srcId="{2FB54B84-AF4A-45BE-B9A2-4F84D82D3D67}" destId="{253ED314-613D-47D8-8F08-5013DDAAEAD2}" srcOrd="0" destOrd="0" presId="urn:microsoft.com/office/officeart/2005/8/layout/chevron2"/>
    <dgm:cxn modelId="{8139F25D-FDB2-454D-94D8-218375CF5E34}" type="presParOf" srcId="{2FB54B84-AF4A-45BE-B9A2-4F84D82D3D67}" destId="{A10A26BE-B41C-451F-B0A5-625F73213255}" srcOrd="1" destOrd="0" presId="urn:microsoft.com/office/officeart/2005/8/layout/chevron2"/>
    <dgm:cxn modelId="{50D8C9F5-5E23-4ACD-B2F6-1621EEB978BE}" type="presParOf" srcId="{60CC408F-08B3-4FD9-9933-A5CCB164ACF4}" destId="{45ED2E7E-0560-42E2-8A72-A476EFE0A743}" srcOrd="3" destOrd="0" presId="urn:microsoft.com/office/officeart/2005/8/layout/chevron2"/>
    <dgm:cxn modelId="{8354D8B1-7A95-4A62-9631-10B16FA664FF}" type="presParOf" srcId="{60CC408F-08B3-4FD9-9933-A5CCB164ACF4}" destId="{0EF5A573-5446-4799-8363-0E922CB249B7}" srcOrd="4" destOrd="0" presId="urn:microsoft.com/office/officeart/2005/8/layout/chevron2"/>
    <dgm:cxn modelId="{FAF9EE3B-C4C1-4711-937A-A4B665A9EACF}" type="presParOf" srcId="{0EF5A573-5446-4799-8363-0E922CB249B7}" destId="{E9E5B5B9-A9B9-4C35-8140-6174BA265406}" srcOrd="0" destOrd="0" presId="urn:microsoft.com/office/officeart/2005/8/layout/chevron2"/>
    <dgm:cxn modelId="{17C29887-1552-40A1-916D-36BB2E26298E}" type="presParOf" srcId="{0EF5A573-5446-4799-8363-0E922CB249B7}" destId="{75D22A3B-F4F0-4CE9-81FE-D4E5471045D1}" srcOrd="1" destOrd="0" presId="urn:microsoft.com/office/officeart/2005/8/layout/chevron2"/>
    <dgm:cxn modelId="{3549ADE4-FEC5-4078-A923-EB2C20966F6E}" type="presParOf" srcId="{60CC408F-08B3-4FD9-9933-A5CCB164ACF4}" destId="{8DEAE630-863E-429B-BFEE-E2154A042833}" srcOrd="5" destOrd="0" presId="urn:microsoft.com/office/officeart/2005/8/layout/chevron2"/>
    <dgm:cxn modelId="{66483DC4-D10E-41A5-B099-65EE5A519F5A}" type="presParOf" srcId="{60CC408F-08B3-4FD9-9933-A5CCB164ACF4}" destId="{E4D92686-4A7B-4362-899D-911910908616}" srcOrd="6" destOrd="0" presId="urn:microsoft.com/office/officeart/2005/8/layout/chevron2"/>
    <dgm:cxn modelId="{49186151-515A-4453-9DAF-BDE6EC523237}" type="presParOf" srcId="{E4D92686-4A7B-4362-899D-911910908616}" destId="{D27A9E0C-7B2D-4D62-894A-1F0C24BF98BD}" srcOrd="0" destOrd="0" presId="urn:microsoft.com/office/officeart/2005/8/layout/chevron2"/>
    <dgm:cxn modelId="{C55FF756-68A6-49D4-880F-BBF0A6C3F396}" type="presParOf" srcId="{E4D92686-4A7B-4362-899D-911910908616}" destId="{E61D7A16-3958-4F78-A974-682D678B0EB7}"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 Id="rId4"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Substituent dată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72AC4DEB-E405-4FFC-AC3A-4DF0BECE8908}" type="datetimeFigureOut">
              <a:rPr lang="en-US"/>
              <a:pPr>
                <a:defRPr/>
              </a:pPr>
              <a:t>6/7/2014</a:t>
            </a:fld>
            <a:endParaRPr lang="en-US"/>
          </a:p>
        </p:txBody>
      </p:sp>
      <p:sp>
        <p:nvSpPr>
          <p:cNvPr id="4" name="Substituent imagine diapozitiv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Substituent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o-RO" noProof="0" smtClean="0"/>
              <a:t>Clic pentru editare stiluri text Coordonator</a:t>
            </a:r>
          </a:p>
          <a:p>
            <a:pPr lvl="1"/>
            <a:r>
              <a:rPr lang="ro-RO" noProof="0" smtClean="0"/>
              <a:t>Al doilea nivel</a:t>
            </a:r>
          </a:p>
          <a:p>
            <a:pPr lvl="2"/>
            <a:r>
              <a:rPr lang="ro-RO" noProof="0" smtClean="0"/>
              <a:t>Al treilea nivel</a:t>
            </a:r>
          </a:p>
          <a:p>
            <a:pPr lvl="3"/>
            <a:r>
              <a:rPr lang="ro-RO" noProof="0" smtClean="0"/>
              <a:t>Al patrulea nivel</a:t>
            </a:r>
          </a:p>
          <a:p>
            <a:pPr lvl="4"/>
            <a:r>
              <a:rPr lang="ro-RO" noProof="0" smtClean="0"/>
              <a:t>Al cincilea nivel</a:t>
            </a:r>
            <a:endParaRPr lang="en-US" noProof="0"/>
          </a:p>
        </p:txBody>
      </p:sp>
      <p:sp>
        <p:nvSpPr>
          <p:cNvPr id="6" name="Substituent subsol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ubstituent număr diapozitiv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EF73C8E6-D997-4EE4-A847-2B06D0B86BB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ubstituent imagine diapozitiv 1"/>
          <p:cNvSpPr>
            <a:spLocks noGrp="1" noRot="1" noChangeAspect="1"/>
          </p:cNvSpPr>
          <p:nvPr>
            <p:ph type="sldImg"/>
          </p:nvPr>
        </p:nvSpPr>
        <p:spPr bwMode="auto">
          <a:noFill/>
          <a:ln>
            <a:solidFill>
              <a:srgbClr val="000000"/>
            </a:solidFill>
            <a:miter lim="800000"/>
            <a:headEnd/>
            <a:tailEnd/>
          </a:ln>
        </p:spPr>
      </p:sp>
      <p:sp>
        <p:nvSpPr>
          <p:cNvPr id="24578" name="Substituent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4579" name="Substituent număr diapozitiv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365D594-1636-43E0-89DF-77D9A2C7EBDA}" type="slidenum">
              <a:rPr lang="en-US">
                <a:cs typeface="Arial" charset="0"/>
              </a:rPr>
              <a:pPr fontAlgn="base">
                <a:spcBef>
                  <a:spcPct val="0"/>
                </a:spcBef>
                <a:spcAft>
                  <a:spcPct val="0"/>
                </a:spcAft>
              </a:pPr>
              <a:t>5</a:t>
            </a:fld>
            <a:endParaRPr lang="en-US">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ubstituent imagine diapozitiv 1"/>
          <p:cNvSpPr>
            <a:spLocks noGrp="1" noRot="1" noChangeAspect="1"/>
          </p:cNvSpPr>
          <p:nvPr>
            <p:ph type="sldImg"/>
          </p:nvPr>
        </p:nvSpPr>
        <p:spPr bwMode="auto">
          <a:noFill/>
          <a:ln>
            <a:solidFill>
              <a:srgbClr val="000000"/>
            </a:solidFill>
            <a:miter lim="800000"/>
            <a:headEnd/>
            <a:tailEnd/>
          </a:ln>
        </p:spPr>
      </p:sp>
      <p:sp>
        <p:nvSpPr>
          <p:cNvPr id="41986" name="Substituent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1987" name="Substituent număr diapozitiv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1846206-C64F-4905-BCFB-02959CE3D395}" type="slidenum">
              <a:rPr lang="en-US">
                <a:cs typeface="Arial" charset="0"/>
              </a:rPr>
              <a:pPr fontAlgn="base">
                <a:spcBef>
                  <a:spcPct val="0"/>
                </a:spcBef>
                <a:spcAft>
                  <a:spcPct val="0"/>
                </a:spcAft>
              </a:pPr>
              <a:t>19</a:t>
            </a:fld>
            <a:endParaRPr lang="en-U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u diapozitiv">
    <p:spTree>
      <p:nvGrpSpPr>
        <p:cNvPr id="1" name=""/>
        <p:cNvGrpSpPr/>
        <p:nvPr/>
      </p:nvGrpSpPr>
      <p:grpSpPr>
        <a:xfrm>
          <a:off x="0" y="0"/>
          <a:ext cx="0" cy="0"/>
          <a:chOff x="0" y="0"/>
          <a:chExt cx="0" cy="0"/>
        </a:xfrm>
      </p:grpSpPr>
      <p:sp>
        <p:nvSpPr>
          <p:cNvPr id="4" name="Freeform 8"/>
          <p:cNvSpPr>
            <a:spLocks/>
          </p:cNvSpPr>
          <p:nvPr/>
        </p:nvSpPr>
        <p:spPr bwMode="auto">
          <a:xfrm>
            <a:off x="-31750" y="4321175"/>
            <a:ext cx="1395413" cy="781050"/>
          </a:xfrm>
          <a:custGeom>
            <a:avLst/>
            <a:gdLst/>
            <a:ahLst/>
            <a:cxnLst>
              <a:cxn ang="0">
                <a:pos x="5799" y="10000"/>
              </a:cxn>
              <a:cxn ang="0">
                <a:pos x="5961" y="9880"/>
              </a:cxn>
              <a:cxn ang="0">
                <a:pos x="5988" y="9820"/>
              </a:cxn>
              <a:cxn ang="0">
                <a:pos x="8042" y="5260"/>
              </a:cxn>
              <a:cxn ang="0">
                <a:pos x="8042" y="4721"/>
              </a:cxn>
              <a:cxn ang="0">
                <a:pos x="5988" y="221"/>
              </a:cxn>
              <a:cxn ang="0">
                <a:pos x="5961" y="160"/>
              </a:cxn>
              <a:cxn ang="0">
                <a:pos x="5799" y="41"/>
              </a:cxn>
              <a:cxn ang="0">
                <a:pos x="18" y="0"/>
              </a:cxn>
              <a:cxn ang="0">
                <a:pos x="0" y="9991"/>
              </a:cxn>
              <a:cxn ang="0">
                <a:pos x="5799" y="10000"/>
              </a:cxn>
            </a:cxnLst>
            <a:rect l="0" t="0"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w="9525">
            <a:noFill/>
            <a:round/>
            <a:headEnd/>
            <a:tailEnd/>
          </a:ln>
        </p:spPr>
        <p:txBody>
          <a:bodyPr/>
          <a:lstStyle/>
          <a:p>
            <a:endParaRPr lang="en-US"/>
          </a:p>
        </p:txBody>
      </p:sp>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ro-RO" smtClean="0"/>
              <a:t>Clic pentru editare stil titlu</a:t>
            </a:r>
            <a:endParaRPr lang="en-US" dirty="0"/>
          </a:p>
        </p:txBody>
      </p:sp>
      <p:sp>
        <p:nvSpPr>
          <p:cNvPr id="3" name="Subtitle 2"/>
          <p:cNvSpPr>
            <a:spLocks noGrp="1"/>
          </p:cNvSpPr>
          <p:nvPr>
            <p:ph type="subTitle" idx="1"/>
          </p:nvPr>
        </p:nvSpPr>
        <p:spPr>
          <a:xfrm>
            <a:off x="1942416" y="4777380"/>
            <a:ext cx="6600451" cy="1126283"/>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smtClean="0"/>
              <a:t>Clic pentru a edita stilul de subtitlu</a:t>
            </a:r>
            <a:endParaRPr lang="en-US" dirty="0"/>
          </a:p>
        </p:txBody>
      </p:sp>
      <p:sp>
        <p:nvSpPr>
          <p:cNvPr id="5" name="Date Placeholder 3"/>
          <p:cNvSpPr>
            <a:spLocks noGrp="1"/>
          </p:cNvSpPr>
          <p:nvPr>
            <p:ph type="dt" sz="half" idx="10"/>
          </p:nvPr>
        </p:nvSpPr>
        <p:spPr/>
        <p:txBody>
          <a:bodyPr/>
          <a:lstStyle>
            <a:lvl1pPr>
              <a:defRPr/>
            </a:lvl1pPr>
          </a:lstStyle>
          <a:p>
            <a:pPr>
              <a:defRPr/>
            </a:pPr>
            <a:fld id="{EB4D4CE2-C586-48B6-96C4-67724A39B9C1}" type="datetimeFigureOut">
              <a:rPr lang="fr-FR"/>
              <a:pPr>
                <a:defRPr/>
              </a:pPr>
              <a:t>07/06/2014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a:xfrm>
            <a:off x="423863" y="4529138"/>
            <a:ext cx="584200" cy="365125"/>
          </a:xfrm>
        </p:spPr>
        <p:txBody>
          <a:bodyPr/>
          <a:lstStyle>
            <a:lvl1pPr>
              <a:defRPr/>
            </a:lvl1pPr>
          </a:lstStyle>
          <a:p>
            <a:pPr>
              <a:defRPr/>
            </a:pPr>
            <a:fld id="{62E30A0B-4354-46AD-BD17-B9E63B859673}" type="slidenum">
              <a:rPr lang="fr-FR"/>
              <a:pPr>
                <a:defRPr/>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4" name="Freeform 11"/>
          <p:cNvSpPr>
            <a:spLocks/>
          </p:cNvSpPr>
          <p:nvPr/>
        </p:nvSpPr>
        <p:spPr bwMode="auto">
          <a:xfrm flipV="1">
            <a:off x="0" y="711200"/>
            <a:ext cx="1358900" cy="508000"/>
          </a:xfrm>
          <a:custGeom>
            <a:avLst/>
            <a:gdLst/>
            <a:ahLst/>
            <a:cxnLst>
              <a:cxn ang="0">
                <a:pos x="7908" y="4694"/>
              </a:cxn>
              <a:cxn ang="0">
                <a:pos x="6575" y="188"/>
              </a:cxn>
              <a:cxn ang="0">
                <a:pos x="6546" y="94"/>
              </a:cxn>
              <a:cxn ang="0">
                <a:pos x="6463" y="0"/>
              </a:cxn>
              <a:cxn ang="0">
                <a:pos x="5935" y="0"/>
              </a:cxn>
              <a:cxn ang="0">
                <a:pos x="0" y="62"/>
              </a:cxn>
              <a:cxn ang="0">
                <a:pos x="0" y="10000"/>
              </a:cxn>
              <a:cxn ang="0">
                <a:pos x="5935" y="9952"/>
              </a:cxn>
              <a:cxn ang="0">
                <a:pos x="6463" y="9952"/>
              </a:cxn>
              <a:cxn ang="0">
                <a:pos x="6546" y="9859"/>
              </a:cxn>
              <a:cxn ang="0">
                <a:pos x="6575" y="9764"/>
              </a:cxn>
              <a:cxn ang="0">
                <a:pos x="7908" y="5258"/>
              </a:cxn>
              <a:cxn ang="0">
                <a:pos x="7908" y="4694"/>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round/>
            <a:headEnd/>
            <a:tailEnd/>
          </a:ln>
        </p:spPr>
        <p:txBody>
          <a:bodyPr/>
          <a:lstStyle/>
          <a:p>
            <a:endParaRPr lang="en-US"/>
          </a:p>
        </p:txBody>
      </p:sp>
      <p:sp>
        <p:nvSpPr>
          <p:cNvPr id="2" name="Title 1"/>
          <p:cNvSpPr>
            <a:spLocks noGrp="1"/>
          </p:cNvSpPr>
          <p:nvPr>
            <p:ph type="title"/>
          </p:nvPr>
        </p:nvSpPr>
        <p:spPr>
          <a:xfrm>
            <a:off x="1945201" y="624110"/>
            <a:ext cx="6589199" cy="1280890"/>
          </a:xfrm>
        </p:spPr>
        <p:txBody>
          <a:bodyPr/>
          <a:lstStyle/>
          <a:p>
            <a:r>
              <a:rPr lang="ro-RO" smtClean="0"/>
              <a:t>Clic pentru editare stil titlu</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5" name="Date Placeholder 3"/>
          <p:cNvSpPr>
            <a:spLocks noGrp="1"/>
          </p:cNvSpPr>
          <p:nvPr>
            <p:ph type="dt" sz="half" idx="10"/>
          </p:nvPr>
        </p:nvSpPr>
        <p:spPr/>
        <p:txBody>
          <a:bodyPr/>
          <a:lstStyle>
            <a:lvl1pPr>
              <a:defRPr/>
            </a:lvl1pPr>
          </a:lstStyle>
          <a:p>
            <a:pPr>
              <a:defRPr/>
            </a:pPr>
            <a:fld id="{F572ACE5-EC5B-4A44-9A4B-BCD74BC264F5}" type="datetimeFigureOut">
              <a:rPr lang="fr-FR"/>
              <a:pPr>
                <a:defRPr/>
              </a:pPr>
              <a:t>07/06/2014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pPr>
              <a:defRPr/>
            </a:pPr>
            <a:fld id="{B991A941-5F00-4E16-A481-51C8EDEBC52D}" type="slidenum">
              <a:rPr lang="fr-FR"/>
              <a:pPr>
                <a:defRPr/>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4" name="Freeform 11"/>
          <p:cNvSpPr>
            <a:spLocks/>
          </p:cNvSpPr>
          <p:nvPr/>
        </p:nvSpPr>
        <p:spPr bwMode="auto">
          <a:xfrm flipV="1">
            <a:off x="0" y="3167063"/>
            <a:ext cx="1358900" cy="508000"/>
          </a:xfrm>
          <a:custGeom>
            <a:avLst/>
            <a:gdLst/>
            <a:ahLst/>
            <a:cxnLst>
              <a:cxn ang="0">
                <a:pos x="7908" y="4694"/>
              </a:cxn>
              <a:cxn ang="0">
                <a:pos x="6575" y="188"/>
              </a:cxn>
              <a:cxn ang="0">
                <a:pos x="6546" y="94"/>
              </a:cxn>
              <a:cxn ang="0">
                <a:pos x="6463" y="0"/>
              </a:cxn>
              <a:cxn ang="0">
                <a:pos x="5935" y="0"/>
              </a:cxn>
              <a:cxn ang="0">
                <a:pos x="0" y="62"/>
              </a:cxn>
              <a:cxn ang="0">
                <a:pos x="0" y="10000"/>
              </a:cxn>
              <a:cxn ang="0">
                <a:pos x="5935" y="9952"/>
              </a:cxn>
              <a:cxn ang="0">
                <a:pos x="6463" y="9952"/>
              </a:cxn>
              <a:cxn ang="0">
                <a:pos x="6546" y="9859"/>
              </a:cxn>
              <a:cxn ang="0">
                <a:pos x="6575" y="9764"/>
              </a:cxn>
              <a:cxn ang="0">
                <a:pos x="7908" y="5258"/>
              </a:cxn>
              <a:cxn ang="0">
                <a:pos x="7908" y="4694"/>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round/>
            <a:headEnd/>
            <a:tailEnd/>
          </a:ln>
        </p:spPr>
        <p:txBody>
          <a:bodyPr/>
          <a:lstStyle/>
          <a:p>
            <a:endParaRPr lang="en-US"/>
          </a:p>
        </p:txBody>
      </p:sp>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ro-RO" smtClean="0"/>
              <a:t>Clic pentru editare stil titlu</a:t>
            </a:r>
            <a:endParaRPr lang="en-US" dirty="0"/>
          </a:p>
        </p:txBody>
      </p:sp>
      <p:sp>
        <p:nvSpPr>
          <p:cNvPr id="3" name="Text Placeholder 2"/>
          <p:cNvSpPr>
            <a:spLocks noGrp="1"/>
          </p:cNvSpPr>
          <p:nvPr>
            <p:ph type="body" idx="1"/>
          </p:nvPr>
        </p:nvSpPr>
        <p:spPr>
          <a:xfrm>
            <a:off x="1942415" y="3581400"/>
            <a:ext cx="6591985" cy="860400"/>
          </a:xfrm>
        </p:spPr>
        <p:txBody>
          <a:bodyPr/>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smtClean="0"/>
              <a:t>Clic pentru editare stiluri text Coordonator</a:t>
            </a:r>
          </a:p>
        </p:txBody>
      </p:sp>
      <p:sp>
        <p:nvSpPr>
          <p:cNvPr id="5" name="Date Placeholder 3"/>
          <p:cNvSpPr>
            <a:spLocks noGrp="1"/>
          </p:cNvSpPr>
          <p:nvPr>
            <p:ph type="dt" sz="half" idx="10"/>
          </p:nvPr>
        </p:nvSpPr>
        <p:spPr/>
        <p:txBody>
          <a:bodyPr/>
          <a:lstStyle>
            <a:lvl1pPr>
              <a:defRPr/>
            </a:lvl1pPr>
          </a:lstStyle>
          <a:p>
            <a:pPr>
              <a:defRPr/>
            </a:pPr>
            <a:fld id="{C4839EA9-514D-45BA-B95C-421B7B00F759}" type="datetimeFigureOut">
              <a:rPr lang="fr-FR"/>
              <a:pPr>
                <a:defRPr/>
              </a:pPr>
              <a:t>07/06/2014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a:xfrm>
            <a:off x="511175" y="3244850"/>
            <a:ext cx="585788" cy="365125"/>
          </a:xfrm>
        </p:spPr>
        <p:txBody>
          <a:bodyPr/>
          <a:lstStyle>
            <a:lvl1pPr>
              <a:defRPr/>
            </a:lvl1pPr>
          </a:lstStyle>
          <a:p>
            <a:pPr>
              <a:defRPr/>
            </a:pPr>
            <a:fld id="{84A45E15-8E36-4447-BE88-87B5457605BF}" type="slidenum">
              <a:rPr lang="fr-FR"/>
              <a:pPr>
                <a:defRPr/>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5" name="Freeform 11"/>
          <p:cNvSpPr>
            <a:spLocks/>
          </p:cNvSpPr>
          <p:nvPr/>
        </p:nvSpPr>
        <p:spPr bwMode="auto">
          <a:xfrm flipV="1">
            <a:off x="0" y="711200"/>
            <a:ext cx="1358900" cy="508000"/>
          </a:xfrm>
          <a:custGeom>
            <a:avLst/>
            <a:gdLst/>
            <a:ahLst/>
            <a:cxnLst>
              <a:cxn ang="0">
                <a:pos x="7908" y="4694"/>
              </a:cxn>
              <a:cxn ang="0">
                <a:pos x="6575" y="188"/>
              </a:cxn>
              <a:cxn ang="0">
                <a:pos x="6546" y="94"/>
              </a:cxn>
              <a:cxn ang="0">
                <a:pos x="6463" y="0"/>
              </a:cxn>
              <a:cxn ang="0">
                <a:pos x="5935" y="0"/>
              </a:cxn>
              <a:cxn ang="0">
                <a:pos x="0" y="62"/>
              </a:cxn>
              <a:cxn ang="0">
                <a:pos x="0" y="10000"/>
              </a:cxn>
              <a:cxn ang="0">
                <a:pos x="5935" y="9952"/>
              </a:cxn>
              <a:cxn ang="0">
                <a:pos x="6463" y="9952"/>
              </a:cxn>
              <a:cxn ang="0">
                <a:pos x="6546" y="9859"/>
              </a:cxn>
              <a:cxn ang="0">
                <a:pos x="6575" y="9764"/>
              </a:cxn>
              <a:cxn ang="0">
                <a:pos x="7908" y="5258"/>
              </a:cxn>
              <a:cxn ang="0">
                <a:pos x="7908" y="4694"/>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round/>
            <a:headEnd/>
            <a:tailEnd/>
          </a:ln>
        </p:spPr>
        <p:txBody>
          <a:bodyPr/>
          <a:lstStyle/>
          <a:p>
            <a:endParaRPr lang="en-US"/>
          </a:p>
        </p:txBody>
      </p:sp>
      <p:sp>
        <p:nvSpPr>
          <p:cNvPr id="8" name="Title 7"/>
          <p:cNvSpPr>
            <a:spLocks noGrp="1"/>
          </p:cNvSpPr>
          <p:nvPr>
            <p:ph type="title"/>
          </p:nvPr>
        </p:nvSpPr>
        <p:spPr/>
        <p:txBody>
          <a:bodyPr/>
          <a:lstStyle/>
          <a:p>
            <a:r>
              <a:rPr lang="ro-RO" smtClean="0"/>
              <a:t>Clic pentru editare stil titlu</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6" name="Date Placeholder 4"/>
          <p:cNvSpPr>
            <a:spLocks noGrp="1"/>
          </p:cNvSpPr>
          <p:nvPr>
            <p:ph type="dt" sz="half" idx="10"/>
          </p:nvPr>
        </p:nvSpPr>
        <p:spPr/>
        <p:txBody>
          <a:bodyPr/>
          <a:lstStyle>
            <a:lvl1pPr>
              <a:defRPr/>
            </a:lvl1pPr>
          </a:lstStyle>
          <a:p>
            <a:pPr>
              <a:defRPr/>
            </a:pPr>
            <a:fld id="{A5EDA31C-35E0-4356-A00B-F46639A3F869}" type="datetimeFigureOut">
              <a:rPr lang="fr-FR"/>
              <a:pPr>
                <a:defRPr/>
              </a:pPr>
              <a:t>07/06/2014</a:t>
            </a:fld>
            <a:endParaRPr lang="fr-FR"/>
          </a:p>
        </p:txBody>
      </p:sp>
      <p:sp>
        <p:nvSpPr>
          <p:cNvPr id="7" name="Footer Placeholder 5"/>
          <p:cNvSpPr>
            <a:spLocks noGrp="1"/>
          </p:cNvSpPr>
          <p:nvPr>
            <p:ph type="ftr" sz="quarter" idx="11"/>
          </p:nvPr>
        </p:nvSpPr>
        <p:spPr/>
        <p:txBody>
          <a:bodyPr/>
          <a:lstStyle>
            <a:lvl1pPr>
              <a:defRPr/>
            </a:lvl1pPr>
          </a:lstStyle>
          <a:p>
            <a:pPr>
              <a:defRPr/>
            </a:pPr>
            <a:endParaRPr lang="fr-FR"/>
          </a:p>
        </p:txBody>
      </p:sp>
      <p:sp>
        <p:nvSpPr>
          <p:cNvPr id="9" name="Slide Number Placeholder 5"/>
          <p:cNvSpPr>
            <a:spLocks noGrp="1"/>
          </p:cNvSpPr>
          <p:nvPr>
            <p:ph type="sldNum" sz="quarter" idx="12"/>
          </p:nvPr>
        </p:nvSpPr>
        <p:spPr/>
        <p:txBody>
          <a:bodyPr/>
          <a:lstStyle>
            <a:lvl1pPr>
              <a:defRPr/>
            </a:lvl1pPr>
          </a:lstStyle>
          <a:p>
            <a:pPr>
              <a:defRPr/>
            </a:pPr>
            <a:fld id="{A20FF166-C6F2-4520-BFE2-19CDF531312F}" type="slidenum">
              <a:rPr lang="fr-FR"/>
              <a:pPr>
                <a:defRPr/>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7" name="Freeform 11"/>
          <p:cNvSpPr>
            <a:spLocks/>
          </p:cNvSpPr>
          <p:nvPr/>
        </p:nvSpPr>
        <p:spPr bwMode="auto">
          <a:xfrm flipV="1">
            <a:off x="0" y="711200"/>
            <a:ext cx="1358900" cy="508000"/>
          </a:xfrm>
          <a:custGeom>
            <a:avLst/>
            <a:gdLst/>
            <a:ahLst/>
            <a:cxnLst>
              <a:cxn ang="0">
                <a:pos x="7908" y="4694"/>
              </a:cxn>
              <a:cxn ang="0">
                <a:pos x="6575" y="188"/>
              </a:cxn>
              <a:cxn ang="0">
                <a:pos x="6546" y="94"/>
              </a:cxn>
              <a:cxn ang="0">
                <a:pos x="6463" y="0"/>
              </a:cxn>
              <a:cxn ang="0">
                <a:pos x="5935" y="0"/>
              </a:cxn>
              <a:cxn ang="0">
                <a:pos x="0" y="62"/>
              </a:cxn>
              <a:cxn ang="0">
                <a:pos x="0" y="10000"/>
              </a:cxn>
              <a:cxn ang="0">
                <a:pos x="5935" y="9952"/>
              </a:cxn>
              <a:cxn ang="0">
                <a:pos x="6463" y="9952"/>
              </a:cxn>
              <a:cxn ang="0">
                <a:pos x="6546" y="9859"/>
              </a:cxn>
              <a:cxn ang="0">
                <a:pos x="6575" y="9764"/>
              </a:cxn>
              <a:cxn ang="0">
                <a:pos x="7908" y="5258"/>
              </a:cxn>
              <a:cxn ang="0">
                <a:pos x="7908" y="4694"/>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round/>
            <a:headEnd/>
            <a:tailEnd/>
          </a:ln>
        </p:spPr>
        <p:txBody>
          <a:bodyPr/>
          <a:lstStyle/>
          <a:p>
            <a:endParaRPr lang="en-US"/>
          </a:p>
        </p:txBody>
      </p:sp>
      <p:sp>
        <p:nvSpPr>
          <p:cNvPr id="10" name="Title 9"/>
          <p:cNvSpPr>
            <a:spLocks noGrp="1"/>
          </p:cNvSpPr>
          <p:nvPr>
            <p:ph type="title"/>
          </p:nvPr>
        </p:nvSpPr>
        <p:spPr/>
        <p:txBody>
          <a:bodyPr/>
          <a:lstStyle/>
          <a:p>
            <a:r>
              <a:rPr lang="ro-RO" smtClean="0"/>
              <a:t>Clic pentru editare stil titlu</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Clic pentru editare stiluri text Coordonator</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Clic pentru editare stiluri text Coordonator</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8" name="Date Placeholder 6"/>
          <p:cNvSpPr>
            <a:spLocks noGrp="1"/>
          </p:cNvSpPr>
          <p:nvPr>
            <p:ph type="dt" sz="half" idx="10"/>
          </p:nvPr>
        </p:nvSpPr>
        <p:spPr/>
        <p:txBody>
          <a:bodyPr/>
          <a:lstStyle>
            <a:lvl1pPr>
              <a:defRPr/>
            </a:lvl1pPr>
          </a:lstStyle>
          <a:p>
            <a:pPr>
              <a:defRPr/>
            </a:pPr>
            <a:fld id="{4E894F35-8C2D-42FF-91A1-91A2C335C316}" type="datetimeFigureOut">
              <a:rPr lang="fr-FR"/>
              <a:pPr>
                <a:defRPr/>
              </a:pPr>
              <a:t>07/06/2014</a:t>
            </a:fld>
            <a:endParaRPr lang="fr-FR"/>
          </a:p>
        </p:txBody>
      </p:sp>
      <p:sp>
        <p:nvSpPr>
          <p:cNvPr id="9" name="Footer Placeholder 7"/>
          <p:cNvSpPr>
            <a:spLocks noGrp="1"/>
          </p:cNvSpPr>
          <p:nvPr>
            <p:ph type="ftr" sz="quarter" idx="11"/>
          </p:nvPr>
        </p:nvSpPr>
        <p:spPr/>
        <p:txBody>
          <a:bodyPr/>
          <a:lstStyle>
            <a:lvl1pPr>
              <a:defRPr/>
            </a:lvl1pPr>
          </a:lstStyle>
          <a:p>
            <a:pPr>
              <a:defRPr/>
            </a:pPr>
            <a:endParaRPr lang="fr-FR"/>
          </a:p>
        </p:txBody>
      </p:sp>
      <p:sp>
        <p:nvSpPr>
          <p:cNvPr id="11" name="Slide Number Placeholder 5"/>
          <p:cNvSpPr>
            <a:spLocks noGrp="1"/>
          </p:cNvSpPr>
          <p:nvPr>
            <p:ph type="sldNum" sz="quarter" idx="12"/>
          </p:nvPr>
        </p:nvSpPr>
        <p:spPr/>
        <p:txBody>
          <a:bodyPr/>
          <a:lstStyle>
            <a:lvl1pPr>
              <a:defRPr/>
            </a:lvl1pPr>
          </a:lstStyle>
          <a:p>
            <a:pPr>
              <a:defRPr/>
            </a:pPr>
            <a:fld id="{27D92D7D-F55D-4CEA-9C73-790C3B61CBCA}" type="slidenum">
              <a:rPr lang="fr-FR"/>
              <a:pPr>
                <a:defRPr/>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3" name="Freeform 11"/>
          <p:cNvSpPr>
            <a:spLocks/>
          </p:cNvSpPr>
          <p:nvPr/>
        </p:nvSpPr>
        <p:spPr bwMode="auto">
          <a:xfrm flipV="1">
            <a:off x="0" y="711200"/>
            <a:ext cx="1358900" cy="508000"/>
          </a:xfrm>
          <a:custGeom>
            <a:avLst/>
            <a:gdLst/>
            <a:ahLst/>
            <a:cxnLst>
              <a:cxn ang="0">
                <a:pos x="7908" y="4694"/>
              </a:cxn>
              <a:cxn ang="0">
                <a:pos x="6575" y="188"/>
              </a:cxn>
              <a:cxn ang="0">
                <a:pos x="6546" y="94"/>
              </a:cxn>
              <a:cxn ang="0">
                <a:pos x="6463" y="0"/>
              </a:cxn>
              <a:cxn ang="0">
                <a:pos x="5935" y="0"/>
              </a:cxn>
              <a:cxn ang="0">
                <a:pos x="0" y="62"/>
              </a:cxn>
              <a:cxn ang="0">
                <a:pos x="0" y="10000"/>
              </a:cxn>
              <a:cxn ang="0">
                <a:pos x="5935" y="9952"/>
              </a:cxn>
              <a:cxn ang="0">
                <a:pos x="6463" y="9952"/>
              </a:cxn>
              <a:cxn ang="0">
                <a:pos x="6546" y="9859"/>
              </a:cxn>
              <a:cxn ang="0">
                <a:pos x="6575" y="9764"/>
              </a:cxn>
              <a:cxn ang="0">
                <a:pos x="7908" y="5258"/>
              </a:cxn>
              <a:cxn ang="0">
                <a:pos x="7908" y="4694"/>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round/>
            <a:headEnd/>
            <a:tailEnd/>
          </a:ln>
        </p:spPr>
        <p:txBody>
          <a:bodyPr/>
          <a:lstStyle/>
          <a:p>
            <a:endParaRPr lang="en-US"/>
          </a:p>
        </p:txBody>
      </p:sp>
      <p:sp>
        <p:nvSpPr>
          <p:cNvPr id="2" name="Title 1"/>
          <p:cNvSpPr>
            <a:spLocks noGrp="1"/>
          </p:cNvSpPr>
          <p:nvPr>
            <p:ph type="title"/>
          </p:nvPr>
        </p:nvSpPr>
        <p:spPr>
          <a:xfrm>
            <a:off x="1945200" y="624110"/>
            <a:ext cx="6589200" cy="1280890"/>
          </a:xfrm>
        </p:spPr>
        <p:txBody>
          <a:bodyPr/>
          <a:lstStyle/>
          <a:p>
            <a:r>
              <a:rPr lang="ro-RO" smtClean="0"/>
              <a:t>Clic pentru editare stil titlu</a:t>
            </a:r>
            <a:endParaRPr lang="en-US" dirty="0"/>
          </a:p>
        </p:txBody>
      </p:sp>
      <p:sp>
        <p:nvSpPr>
          <p:cNvPr id="4" name="Date Placeholder 2"/>
          <p:cNvSpPr>
            <a:spLocks noGrp="1"/>
          </p:cNvSpPr>
          <p:nvPr>
            <p:ph type="dt" sz="half" idx="10"/>
          </p:nvPr>
        </p:nvSpPr>
        <p:spPr/>
        <p:txBody>
          <a:bodyPr/>
          <a:lstStyle>
            <a:lvl1pPr>
              <a:defRPr/>
            </a:lvl1pPr>
          </a:lstStyle>
          <a:p>
            <a:pPr>
              <a:defRPr/>
            </a:pPr>
            <a:fld id="{71027245-BC5B-4179-AF4D-6B4E7155D90B}" type="datetimeFigureOut">
              <a:rPr lang="fr-FR"/>
              <a:pPr>
                <a:defRPr/>
              </a:pPr>
              <a:t>07/06/2014</a:t>
            </a:fld>
            <a:endParaRPr lang="fr-FR"/>
          </a:p>
        </p:txBody>
      </p:sp>
      <p:sp>
        <p:nvSpPr>
          <p:cNvPr id="5" name="Footer Placeholder 3"/>
          <p:cNvSpPr>
            <a:spLocks noGrp="1"/>
          </p:cNvSpPr>
          <p:nvPr>
            <p:ph type="ftr" sz="quarter" idx="11"/>
          </p:nvPr>
        </p:nvSpPr>
        <p:spPr/>
        <p:txBody>
          <a:bodyPr/>
          <a:lstStyle>
            <a:lvl1pPr>
              <a:defRPr/>
            </a:lvl1pPr>
          </a:lstStyle>
          <a:p>
            <a:pPr>
              <a:defRPr/>
            </a:pPr>
            <a:endParaRPr lang="fr-FR"/>
          </a:p>
        </p:txBody>
      </p:sp>
      <p:sp>
        <p:nvSpPr>
          <p:cNvPr id="6" name="Slide Number Placeholder 4"/>
          <p:cNvSpPr>
            <a:spLocks noGrp="1"/>
          </p:cNvSpPr>
          <p:nvPr>
            <p:ph type="sldNum" sz="quarter" idx="12"/>
          </p:nvPr>
        </p:nvSpPr>
        <p:spPr/>
        <p:txBody>
          <a:bodyPr/>
          <a:lstStyle>
            <a:lvl1pPr>
              <a:defRPr/>
            </a:lvl1pPr>
          </a:lstStyle>
          <a:p>
            <a:pPr>
              <a:defRPr/>
            </a:pPr>
            <a:fld id="{1DFDAD62-53E2-4443-A718-497B3A5BA892}" type="slidenum">
              <a:rPr lang="fr-FR"/>
              <a:pPr>
                <a:defRPr/>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Freeform 11"/>
          <p:cNvSpPr>
            <a:spLocks/>
          </p:cNvSpPr>
          <p:nvPr/>
        </p:nvSpPr>
        <p:spPr bwMode="auto">
          <a:xfrm flipV="1">
            <a:off x="0" y="711200"/>
            <a:ext cx="1358900" cy="508000"/>
          </a:xfrm>
          <a:custGeom>
            <a:avLst/>
            <a:gdLst/>
            <a:ahLst/>
            <a:cxnLst>
              <a:cxn ang="0">
                <a:pos x="7908" y="4694"/>
              </a:cxn>
              <a:cxn ang="0">
                <a:pos x="6575" y="188"/>
              </a:cxn>
              <a:cxn ang="0">
                <a:pos x="6546" y="94"/>
              </a:cxn>
              <a:cxn ang="0">
                <a:pos x="6463" y="0"/>
              </a:cxn>
              <a:cxn ang="0">
                <a:pos x="5935" y="0"/>
              </a:cxn>
              <a:cxn ang="0">
                <a:pos x="0" y="62"/>
              </a:cxn>
              <a:cxn ang="0">
                <a:pos x="0" y="10000"/>
              </a:cxn>
              <a:cxn ang="0">
                <a:pos x="5935" y="9952"/>
              </a:cxn>
              <a:cxn ang="0">
                <a:pos x="6463" y="9952"/>
              </a:cxn>
              <a:cxn ang="0">
                <a:pos x="6546" y="9859"/>
              </a:cxn>
              <a:cxn ang="0">
                <a:pos x="6575" y="9764"/>
              </a:cxn>
              <a:cxn ang="0">
                <a:pos x="7908" y="5258"/>
              </a:cxn>
              <a:cxn ang="0">
                <a:pos x="7908" y="4694"/>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round/>
            <a:headEnd/>
            <a:tailEnd/>
          </a:ln>
        </p:spPr>
        <p:txBody>
          <a:bodyPr/>
          <a:lstStyle/>
          <a:p>
            <a:endParaRPr lang="en-US"/>
          </a:p>
        </p:txBody>
      </p:sp>
      <p:sp>
        <p:nvSpPr>
          <p:cNvPr id="3" name="Date Placeholder 1"/>
          <p:cNvSpPr>
            <a:spLocks noGrp="1"/>
          </p:cNvSpPr>
          <p:nvPr>
            <p:ph type="dt" sz="half" idx="10"/>
          </p:nvPr>
        </p:nvSpPr>
        <p:spPr/>
        <p:txBody>
          <a:bodyPr/>
          <a:lstStyle>
            <a:lvl1pPr>
              <a:defRPr/>
            </a:lvl1pPr>
          </a:lstStyle>
          <a:p>
            <a:pPr>
              <a:defRPr/>
            </a:pPr>
            <a:fld id="{B5096B3B-91C0-4004-991A-8B3B1F44EDAC}" type="datetimeFigureOut">
              <a:rPr lang="fr-FR"/>
              <a:pPr>
                <a:defRPr/>
              </a:pPr>
              <a:t>07/06/2014</a:t>
            </a:fld>
            <a:endParaRPr lang="fr-FR"/>
          </a:p>
        </p:txBody>
      </p:sp>
      <p:sp>
        <p:nvSpPr>
          <p:cNvPr id="4" name="Footer Placeholder 2"/>
          <p:cNvSpPr>
            <a:spLocks noGrp="1"/>
          </p:cNvSpPr>
          <p:nvPr>
            <p:ph type="ftr" sz="quarter" idx="11"/>
          </p:nvPr>
        </p:nvSpPr>
        <p:spPr/>
        <p:txBody>
          <a:bodyPr/>
          <a:lstStyle>
            <a:lvl1pPr>
              <a:defRPr/>
            </a:lvl1pPr>
          </a:lstStyle>
          <a:p>
            <a:pPr>
              <a:defRPr/>
            </a:pPr>
            <a:endParaRPr lang="fr-FR"/>
          </a:p>
        </p:txBody>
      </p:sp>
      <p:sp>
        <p:nvSpPr>
          <p:cNvPr id="5" name="Slide Number Placeholder 3"/>
          <p:cNvSpPr>
            <a:spLocks noGrp="1"/>
          </p:cNvSpPr>
          <p:nvPr>
            <p:ph type="sldNum" sz="quarter" idx="12"/>
          </p:nvPr>
        </p:nvSpPr>
        <p:spPr/>
        <p:txBody>
          <a:bodyPr/>
          <a:lstStyle>
            <a:lvl1pPr>
              <a:defRPr/>
            </a:lvl1pPr>
          </a:lstStyle>
          <a:p>
            <a:pPr>
              <a:defRPr/>
            </a:pPr>
            <a:fld id="{11D35971-79C1-4A2A-8AF9-45109F78DDF1}" type="slidenum">
              <a:rPr lang="fr-FR"/>
              <a:pPr>
                <a:defRPr/>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5" name="Freeform 11"/>
          <p:cNvSpPr>
            <a:spLocks/>
          </p:cNvSpPr>
          <p:nvPr/>
        </p:nvSpPr>
        <p:spPr bwMode="auto">
          <a:xfrm flipV="1">
            <a:off x="0" y="711200"/>
            <a:ext cx="1358900" cy="508000"/>
          </a:xfrm>
          <a:custGeom>
            <a:avLst/>
            <a:gdLst/>
            <a:ahLst/>
            <a:cxnLst>
              <a:cxn ang="0">
                <a:pos x="7908" y="4694"/>
              </a:cxn>
              <a:cxn ang="0">
                <a:pos x="6575" y="188"/>
              </a:cxn>
              <a:cxn ang="0">
                <a:pos x="6546" y="94"/>
              </a:cxn>
              <a:cxn ang="0">
                <a:pos x="6463" y="0"/>
              </a:cxn>
              <a:cxn ang="0">
                <a:pos x="5935" y="0"/>
              </a:cxn>
              <a:cxn ang="0">
                <a:pos x="0" y="62"/>
              </a:cxn>
              <a:cxn ang="0">
                <a:pos x="0" y="10000"/>
              </a:cxn>
              <a:cxn ang="0">
                <a:pos x="5935" y="9952"/>
              </a:cxn>
              <a:cxn ang="0">
                <a:pos x="6463" y="9952"/>
              </a:cxn>
              <a:cxn ang="0">
                <a:pos x="6546" y="9859"/>
              </a:cxn>
              <a:cxn ang="0">
                <a:pos x="6575" y="9764"/>
              </a:cxn>
              <a:cxn ang="0">
                <a:pos x="7908" y="5258"/>
              </a:cxn>
              <a:cxn ang="0">
                <a:pos x="7908" y="4694"/>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round/>
            <a:headEnd/>
            <a:tailEnd/>
          </a:ln>
        </p:spPr>
        <p:txBody>
          <a:bodyPr/>
          <a:lstStyle/>
          <a:p>
            <a:endParaRPr lang="en-US"/>
          </a:p>
        </p:txBody>
      </p:sp>
      <p:sp>
        <p:nvSpPr>
          <p:cNvPr id="2" name="Title 1"/>
          <p:cNvSpPr>
            <a:spLocks noGrp="1"/>
          </p:cNvSpPr>
          <p:nvPr>
            <p:ph type="title"/>
          </p:nvPr>
        </p:nvSpPr>
        <p:spPr>
          <a:xfrm>
            <a:off x="1942415" y="446088"/>
            <a:ext cx="2629584" cy="976312"/>
          </a:xfrm>
        </p:spPr>
        <p:txBody>
          <a:bodyPr anchor="b"/>
          <a:lstStyle>
            <a:lvl1pPr algn="l">
              <a:defRPr sz="2000" b="0"/>
            </a:lvl1pPr>
          </a:lstStyle>
          <a:p>
            <a:r>
              <a:rPr lang="ro-RO" smtClean="0"/>
              <a:t>Clic pentru editare stil titlu</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Clic pentru editare stiluri text Coordonator</a:t>
            </a:r>
          </a:p>
        </p:txBody>
      </p:sp>
      <p:sp>
        <p:nvSpPr>
          <p:cNvPr id="6" name="Date Placeholder 4"/>
          <p:cNvSpPr>
            <a:spLocks noGrp="1"/>
          </p:cNvSpPr>
          <p:nvPr>
            <p:ph type="dt" sz="half" idx="10"/>
          </p:nvPr>
        </p:nvSpPr>
        <p:spPr/>
        <p:txBody>
          <a:bodyPr/>
          <a:lstStyle>
            <a:lvl1pPr>
              <a:defRPr/>
            </a:lvl1pPr>
          </a:lstStyle>
          <a:p>
            <a:pPr>
              <a:defRPr/>
            </a:pPr>
            <a:fld id="{E8B74F9E-56A9-46C9-8136-94B6FE1601AA}" type="datetimeFigureOut">
              <a:rPr lang="fr-FR"/>
              <a:pPr>
                <a:defRPr/>
              </a:pPr>
              <a:t>07/06/2014</a:t>
            </a:fld>
            <a:endParaRPr lang="fr-FR"/>
          </a:p>
        </p:txBody>
      </p:sp>
      <p:sp>
        <p:nvSpPr>
          <p:cNvPr id="7" name="Footer Placeholder 5"/>
          <p:cNvSpPr>
            <a:spLocks noGrp="1"/>
          </p:cNvSpPr>
          <p:nvPr>
            <p:ph type="ftr" sz="quarter" idx="11"/>
          </p:nvPr>
        </p:nvSpPr>
        <p:spPr/>
        <p:txBody>
          <a:bodyPr/>
          <a:lstStyle>
            <a:lvl1pPr>
              <a:defRPr/>
            </a:lvl1pPr>
          </a:lstStyle>
          <a:p>
            <a:pPr>
              <a:defRPr/>
            </a:pPr>
            <a:endParaRPr lang="fr-FR"/>
          </a:p>
        </p:txBody>
      </p:sp>
      <p:sp>
        <p:nvSpPr>
          <p:cNvPr id="8" name="Slide Number Placeholder 6"/>
          <p:cNvSpPr>
            <a:spLocks noGrp="1"/>
          </p:cNvSpPr>
          <p:nvPr>
            <p:ph type="sldNum" sz="quarter" idx="12"/>
          </p:nvPr>
        </p:nvSpPr>
        <p:spPr/>
        <p:txBody>
          <a:bodyPr/>
          <a:lstStyle>
            <a:lvl1pPr>
              <a:defRPr/>
            </a:lvl1pPr>
          </a:lstStyle>
          <a:p>
            <a:pPr>
              <a:defRPr/>
            </a:pPr>
            <a:fld id="{3267D64F-B1DD-46B4-9B73-2C1A06352193}" type="slidenum">
              <a:rPr lang="fr-FR"/>
              <a:pPr>
                <a:defRPr/>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358900" cy="508000"/>
          </a:xfrm>
          <a:custGeom>
            <a:avLst/>
            <a:gdLst/>
            <a:ahLst/>
            <a:cxnLst>
              <a:cxn ang="0">
                <a:pos x="7908" y="4694"/>
              </a:cxn>
              <a:cxn ang="0">
                <a:pos x="6575" y="188"/>
              </a:cxn>
              <a:cxn ang="0">
                <a:pos x="6546" y="94"/>
              </a:cxn>
              <a:cxn ang="0">
                <a:pos x="6463" y="0"/>
              </a:cxn>
              <a:cxn ang="0">
                <a:pos x="5935" y="0"/>
              </a:cxn>
              <a:cxn ang="0">
                <a:pos x="0" y="62"/>
              </a:cxn>
              <a:cxn ang="0">
                <a:pos x="0" y="10000"/>
              </a:cxn>
              <a:cxn ang="0">
                <a:pos x="5935" y="9952"/>
              </a:cxn>
              <a:cxn ang="0">
                <a:pos x="6463" y="9952"/>
              </a:cxn>
              <a:cxn ang="0">
                <a:pos x="6546" y="9859"/>
              </a:cxn>
              <a:cxn ang="0">
                <a:pos x="6575" y="9764"/>
              </a:cxn>
              <a:cxn ang="0">
                <a:pos x="7908" y="5258"/>
              </a:cxn>
              <a:cxn ang="0">
                <a:pos x="7908" y="4694"/>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round/>
            <a:headEnd/>
            <a:tailEnd/>
          </a:ln>
        </p:spPr>
        <p:txBody>
          <a:bodyPr/>
          <a:lstStyle/>
          <a:p>
            <a:endParaRPr lang="en-US"/>
          </a:p>
        </p:txBody>
      </p:sp>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ro-RO" smtClean="0"/>
              <a:t>Clic pentru editare stil titlu</a:t>
            </a:r>
            <a:endParaRPr lang="en-US" dirty="0"/>
          </a:p>
        </p:txBody>
      </p:sp>
      <p:sp>
        <p:nvSpPr>
          <p:cNvPr id="3" name="Picture Placeholder 2"/>
          <p:cNvSpPr>
            <a:spLocks noGrp="1" noChangeAspect="1"/>
          </p:cNvSpPr>
          <p:nvPr>
            <p:ph type="pic" idx="1"/>
          </p:nvPr>
        </p:nvSpPr>
        <p:spPr>
          <a:xfrm>
            <a:off x="1942415" y="634965"/>
            <a:ext cx="6591985" cy="3854970"/>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o-RO" noProof="0" smtClean="0"/>
              <a:t>Faceți clic pe pictogramă pentru a adăuga o imagine</a:t>
            </a:r>
            <a:endParaRPr lang="en-US" noProof="0"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Clic pentru editare stiluri text Coordonator</a:t>
            </a:r>
          </a:p>
        </p:txBody>
      </p:sp>
      <p:sp>
        <p:nvSpPr>
          <p:cNvPr id="6" name="Date Placeholder 4"/>
          <p:cNvSpPr>
            <a:spLocks noGrp="1"/>
          </p:cNvSpPr>
          <p:nvPr>
            <p:ph type="dt" sz="half" idx="10"/>
          </p:nvPr>
        </p:nvSpPr>
        <p:spPr/>
        <p:txBody>
          <a:bodyPr/>
          <a:lstStyle>
            <a:lvl1pPr>
              <a:defRPr/>
            </a:lvl1pPr>
          </a:lstStyle>
          <a:p>
            <a:pPr>
              <a:defRPr/>
            </a:pPr>
            <a:fld id="{B6ECDAB9-EC41-420C-986F-2C9CC9292618}" type="datetimeFigureOut">
              <a:rPr lang="fr-FR"/>
              <a:pPr>
                <a:defRPr/>
              </a:pPr>
              <a:t>07/06/2014</a:t>
            </a:fld>
            <a:endParaRPr lang="fr-FR"/>
          </a:p>
        </p:txBody>
      </p:sp>
      <p:sp>
        <p:nvSpPr>
          <p:cNvPr id="7" name="Footer Placeholder 5"/>
          <p:cNvSpPr>
            <a:spLocks noGrp="1"/>
          </p:cNvSpPr>
          <p:nvPr>
            <p:ph type="ftr" sz="quarter" idx="11"/>
          </p:nvPr>
        </p:nvSpPr>
        <p:spPr/>
        <p:txBody>
          <a:bodyPr/>
          <a:lstStyle>
            <a:lvl1pPr>
              <a:defRPr dirty="0"/>
            </a:lvl1pPr>
          </a:lstStyle>
          <a:p>
            <a:pPr>
              <a:defRPr/>
            </a:pPr>
            <a:endParaRPr lang="en-US"/>
          </a:p>
        </p:txBody>
      </p:sp>
      <p:sp>
        <p:nvSpPr>
          <p:cNvPr id="8" name="Slide Number Placeholder 6"/>
          <p:cNvSpPr>
            <a:spLocks noGrp="1"/>
          </p:cNvSpPr>
          <p:nvPr>
            <p:ph type="sldNum" sz="quarter" idx="12"/>
          </p:nvPr>
        </p:nvSpPr>
        <p:spPr>
          <a:xfrm>
            <a:off x="511175" y="4983163"/>
            <a:ext cx="585788" cy="365125"/>
          </a:xfrm>
        </p:spPr>
        <p:txBody>
          <a:bodyPr/>
          <a:lstStyle>
            <a:lvl1pPr>
              <a:defRPr/>
            </a:lvl1pPr>
          </a:lstStyle>
          <a:p>
            <a:pPr>
              <a:defRPr/>
            </a:pPr>
            <a:fld id="{25EADE9F-CA61-4342-BD65-4B0DF3709A4E}" type="slidenum">
              <a:rPr lang="fr-FR"/>
              <a:pPr>
                <a:defRPr/>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u și legendă">
    <p:spTree>
      <p:nvGrpSpPr>
        <p:cNvPr id="1" name=""/>
        <p:cNvGrpSpPr/>
        <p:nvPr/>
      </p:nvGrpSpPr>
      <p:grpSpPr>
        <a:xfrm>
          <a:off x="0" y="0"/>
          <a:ext cx="0" cy="0"/>
          <a:chOff x="0" y="0"/>
          <a:chExt cx="0" cy="0"/>
        </a:xfrm>
      </p:grpSpPr>
      <p:sp>
        <p:nvSpPr>
          <p:cNvPr id="4" name="Freeform 11"/>
          <p:cNvSpPr>
            <a:spLocks/>
          </p:cNvSpPr>
          <p:nvPr/>
        </p:nvSpPr>
        <p:spPr bwMode="auto">
          <a:xfrm flipV="1">
            <a:off x="0" y="3167063"/>
            <a:ext cx="1358900" cy="508000"/>
          </a:xfrm>
          <a:custGeom>
            <a:avLst/>
            <a:gdLst/>
            <a:ahLst/>
            <a:cxnLst>
              <a:cxn ang="0">
                <a:pos x="7908" y="4694"/>
              </a:cxn>
              <a:cxn ang="0">
                <a:pos x="6575" y="188"/>
              </a:cxn>
              <a:cxn ang="0">
                <a:pos x="6546" y="94"/>
              </a:cxn>
              <a:cxn ang="0">
                <a:pos x="6463" y="0"/>
              </a:cxn>
              <a:cxn ang="0">
                <a:pos x="5935" y="0"/>
              </a:cxn>
              <a:cxn ang="0">
                <a:pos x="0" y="62"/>
              </a:cxn>
              <a:cxn ang="0">
                <a:pos x="0" y="10000"/>
              </a:cxn>
              <a:cxn ang="0">
                <a:pos x="5935" y="9952"/>
              </a:cxn>
              <a:cxn ang="0">
                <a:pos x="6463" y="9952"/>
              </a:cxn>
              <a:cxn ang="0">
                <a:pos x="6546" y="9859"/>
              </a:cxn>
              <a:cxn ang="0">
                <a:pos x="6575" y="9764"/>
              </a:cxn>
              <a:cxn ang="0">
                <a:pos x="7908" y="5258"/>
              </a:cxn>
              <a:cxn ang="0">
                <a:pos x="7908" y="4694"/>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round/>
            <a:headEnd/>
            <a:tailEnd/>
          </a:ln>
        </p:spPr>
        <p:txBody>
          <a:bodyPr/>
          <a:lstStyle/>
          <a:p>
            <a:endParaRPr lang="en-US"/>
          </a:p>
        </p:txBody>
      </p:sp>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ro-RO" smtClean="0"/>
              <a:t>Clic pentru editare stil titlu</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smtClean="0"/>
              <a:t>Clic pentru editare stiluri text Coordonator</a:t>
            </a:r>
          </a:p>
        </p:txBody>
      </p:sp>
      <p:sp>
        <p:nvSpPr>
          <p:cNvPr id="5" name="Date Placeholder 3"/>
          <p:cNvSpPr>
            <a:spLocks noGrp="1"/>
          </p:cNvSpPr>
          <p:nvPr>
            <p:ph type="dt" sz="half" idx="10"/>
          </p:nvPr>
        </p:nvSpPr>
        <p:spPr/>
        <p:txBody>
          <a:bodyPr/>
          <a:lstStyle>
            <a:lvl1pPr>
              <a:defRPr/>
            </a:lvl1pPr>
          </a:lstStyle>
          <a:p>
            <a:pPr>
              <a:defRPr/>
            </a:pPr>
            <a:fld id="{48082919-2549-406A-AD8B-C55238DDBFED}" type="datetimeFigureOut">
              <a:rPr lang="fr-FR"/>
              <a:pPr>
                <a:defRPr/>
              </a:pPr>
              <a:t>07/06/2014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a:xfrm>
            <a:off x="511175" y="3244850"/>
            <a:ext cx="585788" cy="365125"/>
          </a:xfrm>
        </p:spPr>
        <p:txBody>
          <a:bodyPr/>
          <a:lstStyle>
            <a:lvl1pPr>
              <a:defRPr/>
            </a:lvl1pPr>
          </a:lstStyle>
          <a:p>
            <a:pPr>
              <a:defRPr/>
            </a:pPr>
            <a:fld id="{D9C2E13D-3204-447F-821D-02E652A68AB1}" type="slidenum">
              <a:rPr lang="fr-FR"/>
              <a:pPr>
                <a:defRPr/>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cu legendă">
    <p:spTree>
      <p:nvGrpSpPr>
        <p:cNvPr id="1" name=""/>
        <p:cNvGrpSpPr/>
        <p:nvPr/>
      </p:nvGrpSpPr>
      <p:grpSpPr>
        <a:xfrm>
          <a:off x="0" y="0"/>
          <a:ext cx="0" cy="0"/>
          <a:chOff x="0" y="0"/>
          <a:chExt cx="0" cy="0"/>
        </a:xfrm>
      </p:grpSpPr>
      <p:sp>
        <p:nvSpPr>
          <p:cNvPr id="5" name="Freeform 11"/>
          <p:cNvSpPr>
            <a:spLocks/>
          </p:cNvSpPr>
          <p:nvPr/>
        </p:nvSpPr>
        <p:spPr bwMode="auto">
          <a:xfrm flipV="1">
            <a:off x="0" y="3167063"/>
            <a:ext cx="1358900" cy="508000"/>
          </a:xfrm>
          <a:custGeom>
            <a:avLst/>
            <a:gdLst/>
            <a:ahLst/>
            <a:cxnLst>
              <a:cxn ang="0">
                <a:pos x="7908" y="4694"/>
              </a:cxn>
              <a:cxn ang="0">
                <a:pos x="6575" y="188"/>
              </a:cxn>
              <a:cxn ang="0">
                <a:pos x="6546" y="94"/>
              </a:cxn>
              <a:cxn ang="0">
                <a:pos x="6463" y="0"/>
              </a:cxn>
              <a:cxn ang="0">
                <a:pos x="5935" y="0"/>
              </a:cxn>
              <a:cxn ang="0">
                <a:pos x="0" y="62"/>
              </a:cxn>
              <a:cxn ang="0">
                <a:pos x="0" y="10000"/>
              </a:cxn>
              <a:cxn ang="0">
                <a:pos x="5935" y="9952"/>
              </a:cxn>
              <a:cxn ang="0">
                <a:pos x="6463" y="9952"/>
              </a:cxn>
              <a:cxn ang="0">
                <a:pos x="6546" y="9859"/>
              </a:cxn>
              <a:cxn ang="0">
                <a:pos x="6575" y="9764"/>
              </a:cxn>
              <a:cxn ang="0">
                <a:pos x="7908" y="5258"/>
              </a:cxn>
              <a:cxn ang="0">
                <a:pos x="7908" y="4694"/>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round/>
            <a:headEnd/>
            <a:tailEnd/>
          </a:ln>
        </p:spPr>
        <p:txBody>
          <a:bodyPr/>
          <a:lstStyle/>
          <a:p>
            <a:endParaRPr lang="en-US"/>
          </a:p>
        </p:txBody>
      </p:sp>
      <p:sp>
        <p:nvSpPr>
          <p:cNvPr id="6" name="TextBox 13"/>
          <p:cNvSpPr txBox="1"/>
          <p:nvPr/>
        </p:nvSpPr>
        <p:spPr>
          <a:xfrm>
            <a:off x="1808163" y="647700"/>
            <a:ext cx="457200" cy="585788"/>
          </a:xfrm>
          <a:prstGeom prst="rect">
            <a:avLst/>
          </a:prstGeom>
        </p:spPr>
        <p:txBody>
          <a:bodyPr anchor="ctr"/>
          <a:lstStyle/>
          <a:p>
            <a:pPr fontAlgn="auto">
              <a:spcBef>
                <a:spcPts val="0"/>
              </a:spcBef>
              <a:spcAft>
                <a:spcPts val="0"/>
              </a:spcAft>
              <a:defRPr/>
            </a:pPr>
            <a:r>
              <a:rPr lang="en-US" sz="8000" dirty="0">
                <a:ln w="3175" cmpd="sng">
                  <a:noFill/>
                </a:ln>
                <a:solidFill>
                  <a:schemeClr val="accent1"/>
                </a:solidFill>
                <a:latin typeface="Arial"/>
                <a:cs typeface="+mn-cs"/>
              </a:rPr>
              <a:t>“</a:t>
            </a:r>
          </a:p>
        </p:txBody>
      </p:sp>
      <p:sp>
        <p:nvSpPr>
          <p:cNvPr id="7" name="TextBox 14"/>
          <p:cNvSpPr txBox="1"/>
          <p:nvPr/>
        </p:nvSpPr>
        <p:spPr>
          <a:xfrm>
            <a:off x="8169275" y="2905125"/>
            <a:ext cx="457200" cy="584200"/>
          </a:xfrm>
          <a:prstGeom prst="rect">
            <a:avLst/>
          </a:prstGeom>
        </p:spPr>
        <p:txBody>
          <a:bodyPr anchor="ctr"/>
          <a:lstStyle/>
          <a:p>
            <a:pPr fontAlgn="auto">
              <a:spcBef>
                <a:spcPts val="0"/>
              </a:spcBef>
              <a:spcAft>
                <a:spcPts val="0"/>
              </a:spcAft>
              <a:defRPr/>
            </a:pPr>
            <a:r>
              <a:rPr lang="en-US" sz="8000" dirty="0">
                <a:ln w="3175" cmpd="sng">
                  <a:noFill/>
                </a:ln>
                <a:solidFill>
                  <a:schemeClr val="accent1"/>
                </a:solidFill>
                <a:latin typeface="Arial"/>
                <a:cs typeface="+mn-cs"/>
              </a:rPr>
              <a:t>”</a:t>
            </a:r>
          </a:p>
        </p:txBody>
      </p:sp>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o-RO" smtClean="0"/>
              <a:t>Clic pentru editare stil titlu</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smtClean="0"/>
              <a:t>Clic pentru editare stiluri text Coordonator</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smtClean="0"/>
              <a:t>Clic pentru editare stiluri text Coordonator</a:t>
            </a:r>
          </a:p>
        </p:txBody>
      </p:sp>
      <p:sp>
        <p:nvSpPr>
          <p:cNvPr id="8" name="Date Placeholder 3"/>
          <p:cNvSpPr>
            <a:spLocks noGrp="1"/>
          </p:cNvSpPr>
          <p:nvPr>
            <p:ph type="dt" sz="half" idx="14"/>
          </p:nvPr>
        </p:nvSpPr>
        <p:spPr/>
        <p:txBody>
          <a:bodyPr/>
          <a:lstStyle>
            <a:lvl1pPr>
              <a:defRPr/>
            </a:lvl1pPr>
          </a:lstStyle>
          <a:p>
            <a:pPr>
              <a:defRPr/>
            </a:pPr>
            <a:fld id="{7455A3F0-2565-41CA-B378-ACCFF60D70EC}" type="datetimeFigureOut">
              <a:rPr lang="fr-FR"/>
              <a:pPr>
                <a:defRPr/>
              </a:pPr>
              <a:t>07/06/2014</a:t>
            </a:fld>
            <a:endParaRPr lang="fr-FR"/>
          </a:p>
        </p:txBody>
      </p:sp>
      <p:sp>
        <p:nvSpPr>
          <p:cNvPr id="9" name="Footer Placeholder 4"/>
          <p:cNvSpPr>
            <a:spLocks noGrp="1"/>
          </p:cNvSpPr>
          <p:nvPr>
            <p:ph type="ftr" sz="quarter" idx="15"/>
          </p:nvPr>
        </p:nvSpPr>
        <p:spPr/>
        <p:txBody>
          <a:bodyPr/>
          <a:lstStyle>
            <a:lvl1pPr>
              <a:defRPr/>
            </a:lvl1pPr>
          </a:lstStyle>
          <a:p>
            <a:pPr>
              <a:defRPr/>
            </a:pPr>
            <a:endParaRPr lang="fr-FR"/>
          </a:p>
        </p:txBody>
      </p:sp>
      <p:sp>
        <p:nvSpPr>
          <p:cNvPr id="10" name="Slide Number Placeholder 5"/>
          <p:cNvSpPr>
            <a:spLocks noGrp="1"/>
          </p:cNvSpPr>
          <p:nvPr>
            <p:ph type="sldNum" sz="quarter" idx="16"/>
          </p:nvPr>
        </p:nvSpPr>
        <p:spPr>
          <a:xfrm>
            <a:off x="511175" y="3244850"/>
            <a:ext cx="585788" cy="365125"/>
          </a:xfrm>
        </p:spPr>
        <p:txBody>
          <a:bodyPr/>
          <a:lstStyle>
            <a:lvl1pPr>
              <a:defRPr/>
            </a:lvl1pPr>
          </a:lstStyle>
          <a:p>
            <a:pPr>
              <a:defRPr/>
            </a:pPr>
            <a:fld id="{D8EDED53-9BD9-48D5-B5BC-38E4F037155C}" type="slidenum">
              <a:rPr lang="fr-FR"/>
              <a:pPr>
                <a:defRPr/>
              </a:pPr>
              <a:t>‹#›</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de vizită">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358900" cy="508000"/>
          </a:xfrm>
          <a:custGeom>
            <a:avLst/>
            <a:gdLst/>
            <a:ahLst/>
            <a:cxnLst>
              <a:cxn ang="0">
                <a:pos x="7908" y="4694"/>
              </a:cxn>
              <a:cxn ang="0">
                <a:pos x="6575" y="188"/>
              </a:cxn>
              <a:cxn ang="0">
                <a:pos x="6546" y="94"/>
              </a:cxn>
              <a:cxn ang="0">
                <a:pos x="6463" y="0"/>
              </a:cxn>
              <a:cxn ang="0">
                <a:pos x="5935" y="0"/>
              </a:cxn>
              <a:cxn ang="0">
                <a:pos x="0" y="62"/>
              </a:cxn>
              <a:cxn ang="0">
                <a:pos x="0" y="10000"/>
              </a:cxn>
              <a:cxn ang="0">
                <a:pos x="5935" y="9952"/>
              </a:cxn>
              <a:cxn ang="0">
                <a:pos x="6463" y="9952"/>
              </a:cxn>
              <a:cxn ang="0">
                <a:pos x="6546" y="9859"/>
              </a:cxn>
              <a:cxn ang="0">
                <a:pos x="6575" y="9764"/>
              </a:cxn>
              <a:cxn ang="0">
                <a:pos x="7908" y="5258"/>
              </a:cxn>
              <a:cxn ang="0">
                <a:pos x="7908" y="4694"/>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round/>
            <a:headEnd/>
            <a:tailEnd/>
          </a:ln>
        </p:spPr>
        <p:txBody>
          <a:bodyPr/>
          <a:lstStyle/>
          <a:p>
            <a:endParaRPr lang="en-US"/>
          </a:p>
        </p:txBody>
      </p:sp>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ro-RO" smtClean="0"/>
              <a:t>Clic pentru editare stil titlu</a:t>
            </a:r>
            <a:endParaRPr lang="en-US" dirty="0"/>
          </a:p>
        </p:txBody>
      </p:sp>
      <p:sp>
        <p:nvSpPr>
          <p:cNvPr id="4" name="Text Placeholder 3"/>
          <p:cNvSpPr>
            <a:spLocks noGrp="1"/>
          </p:cNvSpPr>
          <p:nvPr>
            <p:ph type="body" sz="half" idx="2"/>
          </p:nvPr>
        </p:nvSpPr>
        <p:spPr>
          <a:xfrm>
            <a:off x="1942415" y="5181600"/>
            <a:ext cx="6591985" cy="729622"/>
          </a:xfrm>
        </p:spPr>
        <p:txBody>
          <a:bodyPr rtlCol="0">
            <a:normAutofit/>
          </a:bodyPr>
          <a:lstStyle>
            <a:lvl1pPr>
              <a:buNone/>
              <a:defRPr lang="en-US">
                <a:solidFill>
                  <a:schemeClr val="tx1">
                    <a:lumMod val="65000"/>
                    <a:lumOff val="35000"/>
                  </a:schemeClr>
                </a:solidFill>
              </a:defRPr>
            </a:lvl1pPr>
          </a:lstStyle>
          <a:p>
            <a:pPr lvl="0"/>
            <a:r>
              <a:rPr lang="ro-RO" smtClean="0"/>
              <a:t>Clic pentru editare stiluri text Coordonator</a:t>
            </a:r>
          </a:p>
        </p:txBody>
      </p:sp>
      <p:sp>
        <p:nvSpPr>
          <p:cNvPr id="6" name="Date Placeholder 4"/>
          <p:cNvSpPr>
            <a:spLocks noGrp="1"/>
          </p:cNvSpPr>
          <p:nvPr>
            <p:ph type="dt" sz="half" idx="10"/>
          </p:nvPr>
        </p:nvSpPr>
        <p:spPr/>
        <p:txBody>
          <a:bodyPr/>
          <a:lstStyle>
            <a:lvl1pPr>
              <a:defRPr/>
            </a:lvl1pPr>
          </a:lstStyle>
          <a:p>
            <a:pPr>
              <a:defRPr/>
            </a:pPr>
            <a:fld id="{FA11C8B5-F025-4A96-A187-20571485BD69}" type="datetimeFigureOut">
              <a:rPr lang="fr-FR"/>
              <a:pPr>
                <a:defRPr/>
              </a:pPr>
              <a:t>07/06/2014</a:t>
            </a:fld>
            <a:endParaRPr lang="fr-FR"/>
          </a:p>
        </p:txBody>
      </p:sp>
      <p:sp>
        <p:nvSpPr>
          <p:cNvPr id="7" name="Footer Placeholder 5"/>
          <p:cNvSpPr>
            <a:spLocks noGrp="1"/>
          </p:cNvSpPr>
          <p:nvPr>
            <p:ph type="ftr" sz="quarter" idx="11"/>
          </p:nvPr>
        </p:nvSpPr>
        <p:spPr/>
        <p:txBody>
          <a:bodyPr/>
          <a:lstStyle>
            <a:lvl1pPr>
              <a:defRPr/>
            </a:lvl1pPr>
          </a:lstStyle>
          <a:p>
            <a:pPr>
              <a:defRPr/>
            </a:pPr>
            <a:endParaRPr lang="fr-FR"/>
          </a:p>
        </p:txBody>
      </p:sp>
      <p:sp>
        <p:nvSpPr>
          <p:cNvPr id="8" name="Slide Number Placeholder 6"/>
          <p:cNvSpPr>
            <a:spLocks noGrp="1"/>
          </p:cNvSpPr>
          <p:nvPr>
            <p:ph type="sldNum" sz="quarter" idx="12"/>
          </p:nvPr>
        </p:nvSpPr>
        <p:spPr>
          <a:xfrm>
            <a:off x="511175" y="4983163"/>
            <a:ext cx="585788" cy="365125"/>
          </a:xfrm>
        </p:spPr>
        <p:txBody>
          <a:bodyPr/>
          <a:lstStyle>
            <a:lvl1pPr>
              <a:defRPr/>
            </a:lvl1pPr>
          </a:lstStyle>
          <a:p>
            <a:pPr>
              <a:defRPr/>
            </a:pPr>
            <a:fld id="{C832FCF6-5841-4430-A7AD-DA8A6E3D1630}" type="slidenum">
              <a:rPr lang="fr-FR"/>
              <a:pPr>
                <a:defRPr/>
              </a:pPr>
              <a:t>‹#›</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t carte de vizită">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358900" cy="508000"/>
          </a:xfrm>
          <a:custGeom>
            <a:avLst/>
            <a:gdLst/>
            <a:ahLst/>
            <a:cxnLst>
              <a:cxn ang="0">
                <a:pos x="7908" y="4694"/>
              </a:cxn>
              <a:cxn ang="0">
                <a:pos x="6575" y="188"/>
              </a:cxn>
              <a:cxn ang="0">
                <a:pos x="6546" y="94"/>
              </a:cxn>
              <a:cxn ang="0">
                <a:pos x="6463" y="0"/>
              </a:cxn>
              <a:cxn ang="0">
                <a:pos x="5935" y="0"/>
              </a:cxn>
              <a:cxn ang="0">
                <a:pos x="0" y="62"/>
              </a:cxn>
              <a:cxn ang="0">
                <a:pos x="0" y="10000"/>
              </a:cxn>
              <a:cxn ang="0">
                <a:pos x="5935" y="9952"/>
              </a:cxn>
              <a:cxn ang="0">
                <a:pos x="6463" y="9952"/>
              </a:cxn>
              <a:cxn ang="0">
                <a:pos x="6546" y="9859"/>
              </a:cxn>
              <a:cxn ang="0">
                <a:pos x="6575" y="9764"/>
              </a:cxn>
              <a:cxn ang="0">
                <a:pos x="7908" y="5258"/>
              </a:cxn>
              <a:cxn ang="0">
                <a:pos x="7908" y="4694"/>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round/>
            <a:headEnd/>
            <a:tailEnd/>
          </a:ln>
        </p:spPr>
        <p:txBody>
          <a:bodyPr/>
          <a:lstStyle/>
          <a:p>
            <a:endParaRPr lang="en-US"/>
          </a:p>
        </p:txBody>
      </p:sp>
      <p:sp>
        <p:nvSpPr>
          <p:cNvPr id="6" name="TextBox 10"/>
          <p:cNvSpPr txBox="1"/>
          <p:nvPr/>
        </p:nvSpPr>
        <p:spPr>
          <a:xfrm>
            <a:off x="1808163" y="647700"/>
            <a:ext cx="457200" cy="585788"/>
          </a:xfrm>
          <a:prstGeom prst="rect">
            <a:avLst/>
          </a:prstGeom>
        </p:spPr>
        <p:txBody>
          <a:bodyPr anchor="ctr"/>
          <a:lstStyle/>
          <a:p>
            <a:pPr fontAlgn="auto">
              <a:spcBef>
                <a:spcPts val="0"/>
              </a:spcBef>
              <a:spcAft>
                <a:spcPts val="0"/>
              </a:spcAft>
              <a:defRPr/>
            </a:pPr>
            <a:r>
              <a:rPr lang="en-US" sz="8000" dirty="0">
                <a:ln w="3175" cmpd="sng">
                  <a:noFill/>
                </a:ln>
                <a:solidFill>
                  <a:schemeClr val="accent1"/>
                </a:solidFill>
                <a:latin typeface="Arial"/>
                <a:cs typeface="+mn-cs"/>
              </a:rPr>
              <a:t>“</a:t>
            </a:r>
          </a:p>
        </p:txBody>
      </p:sp>
      <p:sp>
        <p:nvSpPr>
          <p:cNvPr id="7" name="TextBox 11"/>
          <p:cNvSpPr txBox="1"/>
          <p:nvPr/>
        </p:nvSpPr>
        <p:spPr>
          <a:xfrm>
            <a:off x="8169275" y="2905125"/>
            <a:ext cx="457200" cy="584200"/>
          </a:xfrm>
          <a:prstGeom prst="rect">
            <a:avLst/>
          </a:prstGeom>
        </p:spPr>
        <p:txBody>
          <a:bodyPr anchor="ctr"/>
          <a:lstStyle/>
          <a:p>
            <a:pPr fontAlgn="auto">
              <a:spcBef>
                <a:spcPts val="0"/>
              </a:spcBef>
              <a:spcAft>
                <a:spcPts val="0"/>
              </a:spcAft>
              <a:defRPr/>
            </a:pPr>
            <a:r>
              <a:rPr lang="en-US" sz="8000" dirty="0">
                <a:ln w="3175" cmpd="sng">
                  <a:noFill/>
                </a:ln>
                <a:solidFill>
                  <a:schemeClr val="accent1"/>
                </a:solidFill>
                <a:latin typeface="Arial"/>
                <a:cs typeface="+mn-cs"/>
              </a:rPr>
              <a:t>”</a:t>
            </a:r>
          </a:p>
        </p:txBody>
      </p:sp>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o-RO" smtClean="0"/>
              <a:t>Clic pentru editare stil titlu</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smtClean="0"/>
              <a:t>Clic pentru editare stiluri text Coordonator</a:t>
            </a:r>
          </a:p>
        </p:txBody>
      </p:sp>
      <p:sp>
        <p:nvSpPr>
          <p:cNvPr id="4" name="Text Placeholder 3"/>
          <p:cNvSpPr>
            <a:spLocks noGrp="1"/>
          </p:cNvSpPr>
          <p:nvPr>
            <p:ph type="body" sz="half" idx="2"/>
          </p:nvPr>
        </p:nvSpPr>
        <p:spPr>
          <a:xfrm>
            <a:off x="1942415" y="5181600"/>
            <a:ext cx="6688292" cy="729622"/>
          </a:xfrm>
        </p:spPr>
        <p:txBody>
          <a:bodyPr rtlCol="0">
            <a:normAutofit/>
          </a:bodyPr>
          <a:lstStyle>
            <a:lvl1pPr>
              <a:buNone/>
              <a:defRPr lang="en-US">
                <a:solidFill>
                  <a:schemeClr val="tx1">
                    <a:lumMod val="65000"/>
                    <a:lumOff val="35000"/>
                  </a:schemeClr>
                </a:solidFill>
              </a:defRPr>
            </a:lvl1pPr>
          </a:lstStyle>
          <a:p>
            <a:pPr lvl="0"/>
            <a:r>
              <a:rPr lang="ro-RO" smtClean="0"/>
              <a:t>Clic pentru editare stiluri text Coordonator</a:t>
            </a:r>
          </a:p>
        </p:txBody>
      </p:sp>
      <p:sp>
        <p:nvSpPr>
          <p:cNvPr id="8" name="Date Placeholder 4"/>
          <p:cNvSpPr>
            <a:spLocks noGrp="1"/>
          </p:cNvSpPr>
          <p:nvPr>
            <p:ph type="dt" sz="half" idx="14"/>
          </p:nvPr>
        </p:nvSpPr>
        <p:spPr/>
        <p:txBody>
          <a:bodyPr/>
          <a:lstStyle>
            <a:lvl1pPr>
              <a:defRPr/>
            </a:lvl1pPr>
          </a:lstStyle>
          <a:p>
            <a:pPr>
              <a:defRPr/>
            </a:pPr>
            <a:fld id="{A5A3DFD0-8D94-46B8-9D36-FCD3A0AC3129}" type="datetimeFigureOut">
              <a:rPr lang="fr-FR"/>
              <a:pPr>
                <a:defRPr/>
              </a:pPr>
              <a:t>07/06/2014</a:t>
            </a:fld>
            <a:endParaRPr lang="fr-FR"/>
          </a:p>
        </p:txBody>
      </p:sp>
      <p:sp>
        <p:nvSpPr>
          <p:cNvPr id="9" name="Footer Placeholder 5"/>
          <p:cNvSpPr>
            <a:spLocks noGrp="1"/>
          </p:cNvSpPr>
          <p:nvPr>
            <p:ph type="ftr" sz="quarter" idx="15"/>
          </p:nvPr>
        </p:nvSpPr>
        <p:spPr/>
        <p:txBody>
          <a:bodyPr/>
          <a:lstStyle>
            <a:lvl1pPr>
              <a:defRPr/>
            </a:lvl1pPr>
          </a:lstStyle>
          <a:p>
            <a:pPr>
              <a:defRPr/>
            </a:pPr>
            <a:endParaRPr lang="fr-FR"/>
          </a:p>
        </p:txBody>
      </p:sp>
      <p:sp>
        <p:nvSpPr>
          <p:cNvPr id="10" name="Slide Number Placeholder 6"/>
          <p:cNvSpPr>
            <a:spLocks noGrp="1"/>
          </p:cNvSpPr>
          <p:nvPr>
            <p:ph type="sldNum" sz="quarter" idx="16"/>
          </p:nvPr>
        </p:nvSpPr>
        <p:spPr>
          <a:xfrm>
            <a:off x="511175" y="4983163"/>
            <a:ext cx="585788" cy="365125"/>
          </a:xfrm>
        </p:spPr>
        <p:txBody>
          <a:bodyPr/>
          <a:lstStyle>
            <a:lvl1pPr>
              <a:defRPr/>
            </a:lvl1pPr>
          </a:lstStyle>
          <a:p>
            <a:pPr>
              <a:defRPr/>
            </a:pPr>
            <a:fld id="{C68F9DF3-8FBA-4473-A20A-9F8ED3805131}" type="slidenum">
              <a:rPr lang="fr-FR"/>
              <a:pPr>
                <a:defRPr/>
              </a:pPr>
              <a:t>‹#›</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devărat sau fals">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358900" cy="508000"/>
          </a:xfrm>
          <a:custGeom>
            <a:avLst/>
            <a:gdLst/>
            <a:ahLst/>
            <a:cxnLst>
              <a:cxn ang="0">
                <a:pos x="7908" y="4694"/>
              </a:cxn>
              <a:cxn ang="0">
                <a:pos x="6575" y="188"/>
              </a:cxn>
              <a:cxn ang="0">
                <a:pos x="6546" y="94"/>
              </a:cxn>
              <a:cxn ang="0">
                <a:pos x="6463" y="0"/>
              </a:cxn>
              <a:cxn ang="0">
                <a:pos x="5935" y="0"/>
              </a:cxn>
              <a:cxn ang="0">
                <a:pos x="0" y="62"/>
              </a:cxn>
              <a:cxn ang="0">
                <a:pos x="0" y="10000"/>
              </a:cxn>
              <a:cxn ang="0">
                <a:pos x="5935" y="9952"/>
              </a:cxn>
              <a:cxn ang="0">
                <a:pos x="6463" y="9952"/>
              </a:cxn>
              <a:cxn ang="0">
                <a:pos x="6546" y="9859"/>
              </a:cxn>
              <a:cxn ang="0">
                <a:pos x="6575" y="9764"/>
              </a:cxn>
              <a:cxn ang="0">
                <a:pos x="7908" y="5258"/>
              </a:cxn>
              <a:cxn ang="0">
                <a:pos x="7908" y="4694"/>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round/>
            <a:headEnd/>
            <a:tailEnd/>
          </a:ln>
        </p:spPr>
        <p:txBody>
          <a:bodyPr/>
          <a:lstStyle/>
          <a:p>
            <a:endParaRPr lang="en-US"/>
          </a:p>
        </p:txBody>
      </p:sp>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ro-RO" smtClean="0"/>
              <a:t>Clic pentru editare stil titlu</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smtClean="0"/>
              <a:t>Clic pentru editare stiluri text Coordonator</a:t>
            </a:r>
          </a:p>
        </p:txBody>
      </p:sp>
      <p:sp>
        <p:nvSpPr>
          <p:cNvPr id="4" name="Text Placeholder 3"/>
          <p:cNvSpPr>
            <a:spLocks noGrp="1"/>
          </p:cNvSpPr>
          <p:nvPr>
            <p:ph type="body" sz="half" idx="2"/>
          </p:nvPr>
        </p:nvSpPr>
        <p:spPr>
          <a:xfrm>
            <a:off x="1942415" y="5181600"/>
            <a:ext cx="6591985" cy="729622"/>
          </a:xfrm>
        </p:spPr>
        <p:txBody>
          <a:bodyPr rtlCol="0">
            <a:normAutofit/>
          </a:bodyPr>
          <a:lstStyle>
            <a:lvl1pPr>
              <a:buNone/>
              <a:defRPr lang="en-US">
                <a:solidFill>
                  <a:schemeClr val="tx1">
                    <a:lumMod val="65000"/>
                    <a:lumOff val="35000"/>
                  </a:schemeClr>
                </a:solidFill>
              </a:defRPr>
            </a:lvl1pPr>
          </a:lstStyle>
          <a:p>
            <a:pPr lvl="0"/>
            <a:r>
              <a:rPr lang="ro-RO" smtClean="0"/>
              <a:t>Clic pentru editare stiluri text Coordonator</a:t>
            </a:r>
          </a:p>
        </p:txBody>
      </p:sp>
      <p:sp>
        <p:nvSpPr>
          <p:cNvPr id="6" name="Date Placeholder 4"/>
          <p:cNvSpPr>
            <a:spLocks noGrp="1"/>
          </p:cNvSpPr>
          <p:nvPr>
            <p:ph type="dt" sz="half" idx="14"/>
          </p:nvPr>
        </p:nvSpPr>
        <p:spPr/>
        <p:txBody>
          <a:bodyPr/>
          <a:lstStyle>
            <a:lvl1pPr>
              <a:defRPr/>
            </a:lvl1pPr>
          </a:lstStyle>
          <a:p>
            <a:pPr>
              <a:defRPr/>
            </a:pPr>
            <a:fld id="{D0685DC4-35ED-44C0-8B86-72F695DFC23B}" type="datetimeFigureOut">
              <a:rPr lang="fr-FR"/>
              <a:pPr>
                <a:defRPr/>
              </a:pPr>
              <a:t>07/06/2014</a:t>
            </a:fld>
            <a:endParaRPr lang="fr-FR"/>
          </a:p>
        </p:txBody>
      </p:sp>
      <p:sp>
        <p:nvSpPr>
          <p:cNvPr id="7" name="Footer Placeholder 5"/>
          <p:cNvSpPr>
            <a:spLocks noGrp="1"/>
          </p:cNvSpPr>
          <p:nvPr>
            <p:ph type="ftr" sz="quarter" idx="15"/>
          </p:nvPr>
        </p:nvSpPr>
        <p:spPr/>
        <p:txBody>
          <a:bodyPr/>
          <a:lstStyle>
            <a:lvl1pPr>
              <a:defRPr/>
            </a:lvl1pPr>
          </a:lstStyle>
          <a:p>
            <a:pPr>
              <a:defRPr/>
            </a:pPr>
            <a:endParaRPr lang="fr-FR"/>
          </a:p>
        </p:txBody>
      </p:sp>
      <p:sp>
        <p:nvSpPr>
          <p:cNvPr id="8" name="Slide Number Placeholder 6"/>
          <p:cNvSpPr>
            <a:spLocks noGrp="1"/>
          </p:cNvSpPr>
          <p:nvPr>
            <p:ph type="sldNum" sz="quarter" idx="16"/>
          </p:nvPr>
        </p:nvSpPr>
        <p:spPr>
          <a:xfrm>
            <a:off x="511175" y="4983163"/>
            <a:ext cx="585788" cy="365125"/>
          </a:xfrm>
        </p:spPr>
        <p:txBody>
          <a:bodyPr/>
          <a:lstStyle>
            <a:lvl1pPr>
              <a:defRPr/>
            </a:lvl1pPr>
          </a:lstStyle>
          <a:p>
            <a:pPr>
              <a:defRPr/>
            </a:pPr>
            <a:fld id="{AB569880-75F4-4962-BA4F-FCEEFC21DF5C}" type="slidenum">
              <a:rPr lang="fr-FR"/>
              <a:pPr>
                <a:defRPr/>
              </a:pPr>
              <a:t>‹#›</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4" name="Freeform 11"/>
          <p:cNvSpPr>
            <a:spLocks/>
          </p:cNvSpPr>
          <p:nvPr/>
        </p:nvSpPr>
        <p:spPr bwMode="auto">
          <a:xfrm flipV="1">
            <a:off x="0" y="711200"/>
            <a:ext cx="1358900" cy="508000"/>
          </a:xfrm>
          <a:custGeom>
            <a:avLst/>
            <a:gdLst/>
            <a:ahLst/>
            <a:cxnLst>
              <a:cxn ang="0">
                <a:pos x="7908" y="4694"/>
              </a:cxn>
              <a:cxn ang="0">
                <a:pos x="6575" y="188"/>
              </a:cxn>
              <a:cxn ang="0">
                <a:pos x="6546" y="94"/>
              </a:cxn>
              <a:cxn ang="0">
                <a:pos x="6463" y="0"/>
              </a:cxn>
              <a:cxn ang="0">
                <a:pos x="5935" y="0"/>
              </a:cxn>
              <a:cxn ang="0">
                <a:pos x="0" y="62"/>
              </a:cxn>
              <a:cxn ang="0">
                <a:pos x="0" y="10000"/>
              </a:cxn>
              <a:cxn ang="0">
                <a:pos x="5935" y="9952"/>
              </a:cxn>
              <a:cxn ang="0">
                <a:pos x="6463" y="9952"/>
              </a:cxn>
              <a:cxn ang="0">
                <a:pos x="6546" y="9859"/>
              </a:cxn>
              <a:cxn ang="0">
                <a:pos x="6575" y="9764"/>
              </a:cxn>
              <a:cxn ang="0">
                <a:pos x="7908" y="5258"/>
              </a:cxn>
              <a:cxn ang="0">
                <a:pos x="7908" y="4694"/>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round/>
            <a:headEnd/>
            <a:tailEnd/>
          </a:ln>
        </p:spPr>
        <p:txBody>
          <a:bodyPr/>
          <a:lstStyle/>
          <a:p>
            <a:endParaRPr lang="en-US"/>
          </a:p>
        </p:txBody>
      </p:sp>
      <p:sp>
        <p:nvSpPr>
          <p:cNvPr id="2" name="Title 1"/>
          <p:cNvSpPr>
            <a:spLocks noGrp="1"/>
          </p:cNvSpPr>
          <p:nvPr>
            <p:ph type="title"/>
          </p:nvPr>
        </p:nvSpPr>
        <p:spPr/>
        <p:txBody>
          <a:bodyPr/>
          <a:lstStyle/>
          <a:p>
            <a:r>
              <a:rPr lang="ro-RO" smtClean="0"/>
              <a:t>Clic pentru editare stil titlu</a:t>
            </a:r>
            <a:endParaRPr lang="en-US" dirty="0"/>
          </a:p>
        </p:txBody>
      </p:sp>
      <p:sp>
        <p:nvSpPr>
          <p:cNvPr id="3" name="Vertical Text Placeholder 2"/>
          <p:cNvSpPr>
            <a:spLocks noGrp="1"/>
          </p:cNvSpPr>
          <p:nvPr>
            <p:ph type="body" orient="vert" idx="1"/>
          </p:nvPr>
        </p:nvSpPr>
        <p:spPr/>
        <p:txBody>
          <a:bodyPr vert="eaVert"/>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5" name="Date Placeholder 3"/>
          <p:cNvSpPr>
            <a:spLocks noGrp="1"/>
          </p:cNvSpPr>
          <p:nvPr>
            <p:ph type="dt" sz="half" idx="10"/>
          </p:nvPr>
        </p:nvSpPr>
        <p:spPr/>
        <p:txBody>
          <a:bodyPr/>
          <a:lstStyle>
            <a:lvl1pPr>
              <a:defRPr/>
            </a:lvl1pPr>
          </a:lstStyle>
          <a:p>
            <a:pPr>
              <a:defRPr/>
            </a:pPr>
            <a:fld id="{E7A77BBC-6BFD-46FF-9C9B-F0EC404B12BC}" type="datetimeFigureOut">
              <a:rPr lang="fr-FR"/>
              <a:pPr>
                <a:defRPr/>
              </a:pPr>
              <a:t>07/06/2014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pPr>
              <a:defRPr/>
            </a:pPr>
            <a:fld id="{52E581B0-F78C-4866-86BD-B75754A027E4}" type="slidenum">
              <a:rPr lang="fr-FR"/>
              <a:pPr>
                <a:defRPr/>
              </a:pPr>
              <a:t>‹#›</a:t>
            </a:fld>
            <a:endParaRPr lang="fr-F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4" name="Freeform 11"/>
          <p:cNvSpPr>
            <a:spLocks/>
          </p:cNvSpPr>
          <p:nvPr/>
        </p:nvSpPr>
        <p:spPr bwMode="auto">
          <a:xfrm flipV="1">
            <a:off x="0" y="711200"/>
            <a:ext cx="1358900" cy="508000"/>
          </a:xfrm>
          <a:custGeom>
            <a:avLst/>
            <a:gdLst/>
            <a:ahLst/>
            <a:cxnLst>
              <a:cxn ang="0">
                <a:pos x="7908" y="4694"/>
              </a:cxn>
              <a:cxn ang="0">
                <a:pos x="6575" y="188"/>
              </a:cxn>
              <a:cxn ang="0">
                <a:pos x="6546" y="94"/>
              </a:cxn>
              <a:cxn ang="0">
                <a:pos x="6463" y="0"/>
              </a:cxn>
              <a:cxn ang="0">
                <a:pos x="5935" y="0"/>
              </a:cxn>
              <a:cxn ang="0">
                <a:pos x="0" y="62"/>
              </a:cxn>
              <a:cxn ang="0">
                <a:pos x="0" y="10000"/>
              </a:cxn>
              <a:cxn ang="0">
                <a:pos x="5935" y="9952"/>
              </a:cxn>
              <a:cxn ang="0">
                <a:pos x="6463" y="9952"/>
              </a:cxn>
              <a:cxn ang="0">
                <a:pos x="6546" y="9859"/>
              </a:cxn>
              <a:cxn ang="0">
                <a:pos x="6575" y="9764"/>
              </a:cxn>
              <a:cxn ang="0">
                <a:pos x="7908" y="5258"/>
              </a:cxn>
              <a:cxn ang="0">
                <a:pos x="7908" y="4694"/>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round/>
            <a:headEnd/>
            <a:tailEnd/>
          </a:ln>
        </p:spPr>
        <p:txBody>
          <a:bodyPr/>
          <a:lstStyle/>
          <a:p>
            <a:endParaRPr lang="en-US"/>
          </a:p>
        </p:txBody>
      </p:sp>
      <p:sp>
        <p:nvSpPr>
          <p:cNvPr id="2" name="Vertical Title 1"/>
          <p:cNvSpPr>
            <a:spLocks noGrp="1"/>
          </p:cNvSpPr>
          <p:nvPr>
            <p:ph type="title" orient="vert"/>
          </p:nvPr>
        </p:nvSpPr>
        <p:spPr>
          <a:xfrm>
            <a:off x="6878535" y="627406"/>
            <a:ext cx="1656132" cy="5283817"/>
          </a:xfrm>
        </p:spPr>
        <p:txBody>
          <a:bodyPr vert="eaVert" anchor="ctr"/>
          <a:lstStyle/>
          <a:p>
            <a:r>
              <a:rPr lang="ro-RO" smtClean="0"/>
              <a:t>Clic pentru editare stil titlu</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5" name="Date Placeholder 3"/>
          <p:cNvSpPr>
            <a:spLocks noGrp="1"/>
          </p:cNvSpPr>
          <p:nvPr>
            <p:ph type="dt" sz="half" idx="10"/>
          </p:nvPr>
        </p:nvSpPr>
        <p:spPr/>
        <p:txBody>
          <a:bodyPr/>
          <a:lstStyle>
            <a:lvl1pPr>
              <a:defRPr/>
            </a:lvl1pPr>
          </a:lstStyle>
          <a:p>
            <a:pPr>
              <a:defRPr/>
            </a:pPr>
            <a:fld id="{36D13720-D419-4FD4-A8F7-24DCEF3C2AF8}" type="datetimeFigureOut">
              <a:rPr lang="fr-FR"/>
              <a:pPr>
                <a:defRPr/>
              </a:pPr>
              <a:t>07/06/2014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pPr>
              <a:defRPr/>
            </a:pPr>
            <a:fld id="{82F65191-91C7-4C32-ADD7-9587450B0DFB}" type="slidenum">
              <a:rPr lang="fr-FR"/>
              <a:pPr>
                <a:defRPr/>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4818" name="Group 35"/>
          <p:cNvGrpSpPr>
            <a:grpSpLocks/>
          </p:cNvGrpSpPr>
          <p:nvPr/>
        </p:nvGrpSpPr>
        <p:grpSpPr bwMode="auto">
          <a:xfrm>
            <a:off x="0" y="228600"/>
            <a:ext cx="1981200" cy="6638925"/>
            <a:chOff x="2487613" y="285750"/>
            <a:chExt cx="2428875" cy="5654676"/>
          </a:xfrm>
        </p:grpSpPr>
        <p:sp>
          <p:nvSpPr>
            <p:cNvPr id="34838" name="Freeform 11"/>
            <p:cNvSpPr>
              <a:spLocks/>
            </p:cNvSpPr>
            <p:nvPr/>
          </p:nvSpPr>
          <p:spPr bwMode="auto">
            <a:xfrm>
              <a:off x="2487613" y="2284413"/>
              <a:ext cx="85725" cy="533400"/>
            </a:xfrm>
            <a:custGeom>
              <a:avLst/>
              <a:gdLst>
                <a:gd name="T0" fmla="*/ 0 w 22"/>
                <a:gd name="T1" fmla="*/ 0 h 136"/>
                <a:gd name="T2" fmla="*/ 22 w 22"/>
                <a:gd name="T3" fmla="*/ 136 h 136"/>
              </a:gdLst>
              <a:ahLst/>
              <a:cxnLst>
                <a:cxn ang="0">
                  <a:pos x="22" y="136"/>
                </a:cxn>
                <a:cxn ang="0">
                  <a:pos x="17" y="80"/>
                </a:cxn>
                <a:cxn ang="0">
                  <a:pos x="0" y="0"/>
                </a:cxn>
                <a:cxn ang="0">
                  <a:pos x="0" y="35"/>
                </a:cxn>
                <a:cxn ang="0">
                  <a:pos x="20" y="124"/>
                </a:cxn>
                <a:cxn ang="0">
                  <a:pos x="22" y="136"/>
                </a:cxn>
              </a:cxnLst>
              <a:rect l="T0" t="T1" r="T2" b="T3"/>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9525">
              <a:noFill/>
              <a:round/>
              <a:headEnd/>
              <a:tailEnd/>
            </a:ln>
          </p:spPr>
          <p:txBody>
            <a:bodyPr/>
            <a:lstStyle/>
            <a:p>
              <a:endParaRPr lang="en-US"/>
            </a:p>
          </p:txBody>
        </p:sp>
        <p:sp>
          <p:nvSpPr>
            <p:cNvPr id="34839" name="Freeform 12"/>
            <p:cNvSpPr>
              <a:spLocks/>
            </p:cNvSpPr>
            <p:nvPr/>
          </p:nvSpPr>
          <p:spPr bwMode="auto">
            <a:xfrm>
              <a:off x="2597151" y="2779713"/>
              <a:ext cx="550863" cy="1978025"/>
            </a:xfrm>
            <a:custGeom>
              <a:avLst/>
              <a:gdLst>
                <a:gd name="T0" fmla="*/ 0 w 140"/>
                <a:gd name="T1" fmla="*/ 0 h 504"/>
                <a:gd name="T2" fmla="*/ 140 w 140"/>
                <a:gd name="T3" fmla="*/ 504 h 504"/>
              </a:gdLst>
              <a:ahLst/>
              <a:cxnLst>
                <a:cxn ang="0">
                  <a:pos x="86" y="350"/>
                </a:cxn>
                <a:cxn ang="0">
                  <a:pos x="139" y="504"/>
                </a:cxn>
                <a:cxn ang="0">
                  <a:pos x="140" y="478"/>
                </a:cxn>
                <a:cxn ang="0">
                  <a:pos x="95" y="347"/>
                </a:cxn>
                <a:cxn ang="0">
                  <a:pos x="0" y="0"/>
                </a:cxn>
                <a:cxn ang="0">
                  <a:pos x="6" y="61"/>
                </a:cxn>
                <a:cxn ang="0">
                  <a:pos x="86" y="350"/>
                </a:cxn>
              </a:cxnLst>
              <a:rect l="T0" t="T1" r="T2" b="T3"/>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9525">
              <a:noFill/>
              <a:round/>
              <a:headEnd/>
              <a:tailEnd/>
            </a:ln>
          </p:spPr>
          <p:txBody>
            <a:bodyPr/>
            <a:lstStyle/>
            <a:p>
              <a:endParaRPr lang="en-US"/>
            </a:p>
          </p:txBody>
        </p:sp>
        <p:sp>
          <p:nvSpPr>
            <p:cNvPr id="34840" name="Freeform 13"/>
            <p:cNvSpPr>
              <a:spLocks/>
            </p:cNvSpPr>
            <p:nvPr/>
          </p:nvSpPr>
          <p:spPr bwMode="auto">
            <a:xfrm>
              <a:off x="3175001" y="4730750"/>
              <a:ext cx="519113" cy="1209675"/>
            </a:xfrm>
            <a:custGeom>
              <a:avLst/>
              <a:gdLst>
                <a:gd name="T0" fmla="*/ 0 w 132"/>
                <a:gd name="T1" fmla="*/ 0 h 308"/>
                <a:gd name="T2" fmla="*/ 132 w 132"/>
                <a:gd name="T3" fmla="*/ 308 h 308"/>
              </a:gdLst>
              <a:ahLst/>
              <a:cxnLst>
                <a:cxn ang="0">
                  <a:pos x="8" y="22"/>
                </a:cxn>
                <a:cxn ang="0">
                  <a:pos x="0" y="0"/>
                </a:cxn>
                <a:cxn ang="0">
                  <a:pos x="0" y="29"/>
                </a:cxn>
                <a:cxn ang="0">
                  <a:pos x="68" y="194"/>
                </a:cxn>
                <a:cxn ang="0">
                  <a:pos x="123" y="308"/>
                </a:cxn>
                <a:cxn ang="0">
                  <a:pos x="132" y="308"/>
                </a:cxn>
                <a:cxn ang="0">
                  <a:pos x="77" y="190"/>
                </a:cxn>
                <a:cxn ang="0">
                  <a:pos x="8" y="22"/>
                </a:cxn>
              </a:cxnLst>
              <a:rect l="T0" t="T1" r="T2" b="T3"/>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9525">
              <a:noFill/>
              <a:round/>
              <a:headEnd/>
              <a:tailEnd/>
            </a:ln>
          </p:spPr>
          <p:txBody>
            <a:bodyPr/>
            <a:lstStyle/>
            <a:p>
              <a:endParaRPr lang="en-US"/>
            </a:p>
          </p:txBody>
        </p:sp>
        <p:sp>
          <p:nvSpPr>
            <p:cNvPr id="34841" name="Freeform 14"/>
            <p:cNvSpPr>
              <a:spLocks/>
            </p:cNvSpPr>
            <p:nvPr/>
          </p:nvSpPr>
          <p:spPr bwMode="auto">
            <a:xfrm>
              <a:off x="3305176" y="5630863"/>
              <a:ext cx="146050" cy="309563"/>
            </a:xfrm>
            <a:custGeom>
              <a:avLst/>
              <a:gdLst>
                <a:gd name="T0" fmla="*/ 0 w 37"/>
                <a:gd name="T1" fmla="*/ 0 h 79"/>
                <a:gd name="T2" fmla="*/ 37 w 37"/>
                <a:gd name="T3" fmla="*/ 79 h 79"/>
              </a:gdLst>
              <a:ahLst/>
              <a:cxnLst>
                <a:cxn ang="0">
                  <a:pos x="28" y="79"/>
                </a:cxn>
                <a:cxn ang="0">
                  <a:pos x="37" y="79"/>
                </a:cxn>
                <a:cxn ang="0">
                  <a:pos x="0" y="0"/>
                </a:cxn>
                <a:cxn ang="0">
                  <a:pos x="28" y="79"/>
                </a:cxn>
              </a:cxnLst>
              <a:rect l="T0" t="T1" r="T2" b="T3"/>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9525">
              <a:noFill/>
              <a:round/>
              <a:headEnd/>
              <a:tailEnd/>
            </a:ln>
          </p:spPr>
          <p:txBody>
            <a:bodyPr/>
            <a:lstStyle/>
            <a:p>
              <a:endParaRPr lang="en-US"/>
            </a:p>
          </p:txBody>
        </p:sp>
        <p:sp>
          <p:nvSpPr>
            <p:cNvPr id="34842" name="Freeform 15"/>
            <p:cNvSpPr>
              <a:spLocks/>
            </p:cNvSpPr>
            <p:nvPr/>
          </p:nvSpPr>
          <p:spPr bwMode="auto">
            <a:xfrm>
              <a:off x="2573338" y="2817813"/>
              <a:ext cx="700088" cy="2835275"/>
            </a:xfrm>
            <a:custGeom>
              <a:avLst/>
              <a:gdLst>
                <a:gd name="T0" fmla="*/ 0 w 178"/>
                <a:gd name="T1" fmla="*/ 0 h 722"/>
                <a:gd name="T2" fmla="*/ 178 w 178"/>
                <a:gd name="T3" fmla="*/ 722 h 722"/>
              </a:gdLst>
              <a:ahLst/>
              <a:cxnLst>
                <a:cxn ang="0">
                  <a:pos x="162" y="660"/>
                </a:cxn>
                <a:cxn ang="0">
                  <a:pos x="116" y="534"/>
                </a:cxn>
                <a:cxn ang="0">
                  <a:pos x="40" y="236"/>
                </a:cxn>
                <a:cxn ang="0">
                  <a:pos x="12" y="51"/>
                </a:cxn>
                <a:cxn ang="0">
                  <a:pos x="0" y="0"/>
                </a:cxn>
                <a:cxn ang="0">
                  <a:pos x="33" y="237"/>
                </a:cxn>
                <a:cxn ang="0">
                  <a:pos x="107" y="537"/>
                </a:cxn>
                <a:cxn ang="0">
                  <a:pos x="160" y="681"/>
                </a:cxn>
                <a:cxn ang="0">
                  <a:pos x="178" y="722"/>
                </a:cxn>
                <a:cxn ang="0">
                  <a:pos x="174" y="708"/>
                </a:cxn>
                <a:cxn ang="0">
                  <a:pos x="162" y="660"/>
                </a:cxn>
              </a:cxnLst>
              <a:rect l="T0" t="T1" r="T2" b="T3"/>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9525">
              <a:noFill/>
              <a:round/>
              <a:headEnd/>
              <a:tailEnd/>
            </a:ln>
          </p:spPr>
          <p:txBody>
            <a:bodyPr/>
            <a:lstStyle/>
            <a:p>
              <a:endParaRPr lang="en-US"/>
            </a:p>
          </p:txBody>
        </p:sp>
        <p:sp>
          <p:nvSpPr>
            <p:cNvPr id="34843" name="Freeform 16"/>
            <p:cNvSpPr>
              <a:spLocks/>
            </p:cNvSpPr>
            <p:nvPr/>
          </p:nvSpPr>
          <p:spPr bwMode="auto">
            <a:xfrm>
              <a:off x="2506663" y="285750"/>
              <a:ext cx="90488" cy="2493963"/>
            </a:xfrm>
            <a:custGeom>
              <a:avLst/>
              <a:gdLst>
                <a:gd name="T0" fmla="*/ 0 w 23"/>
                <a:gd name="T1" fmla="*/ 0 h 635"/>
                <a:gd name="T2" fmla="*/ 23 w 23"/>
                <a:gd name="T3" fmla="*/ 635 h 635"/>
              </a:gdLst>
              <a:ahLst/>
              <a:cxnLst>
                <a:cxn ang="0">
                  <a:pos x="11" y="577"/>
                </a:cxn>
                <a:cxn ang="0">
                  <a:pos x="12" y="589"/>
                </a:cxn>
                <a:cxn ang="0">
                  <a:pos x="22" y="632"/>
                </a:cxn>
                <a:cxn ang="0">
                  <a:pos x="23" y="635"/>
                </a:cxn>
                <a:cxn ang="0">
                  <a:pos x="17" y="576"/>
                </a:cxn>
                <a:cxn ang="0">
                  <a:pos x="5" y="269"/>
                </a:cxn>
                <a:cxn ang="0">
                  <a:pos x="15" y="0"/>
                </a:cxn>
                <a:cxn ang="0">
                  <a:pos x="12" y="0"/>
                </a:cxn>
                <a:cxn ang="0">
                  <a:pos x="1" y="269"/>
                </a:cxn>
                <a:cxn ang="0">
                  <a:pos x="11" y="577"/>
                </a:cxn>
              </a:cxnLst>
              <a:rect l="T0" t="T1" r="T2" b="T3"/>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9525">
              <a:noFill/>
              <a:round/>
              <a:headEnd/>
              <a:tailEnd/>
            </a:ln>
          </p:spPr>
          <p:txBody>
            <a:bodyPr/>
            <a:lstStyle/>
            <a:p>
              <a:endParaRPr lang="en-US"/>
            </a:p>
          </p:txBody>
        </p:sp>
        <p:sp>
          <p:nvSpPr>
            <p:cNvPr id="34844" name="Freeform 17"/>
            <p:cNvSpPr>
              <a:spLocks/>
            </p:cNvSpPr>
            <p:nvPr/>
          </p:nvSpPr>
          <p:spPr bwMode="auto">
            <a:xfrm>
              <a:off x="2554288" y="2598738"/>
              <a:ext cx="66675" cy="420688"/>
            </a:xfrm>
            <a:custGeom>
              <a:avLst/>
              <a:gdLst>
                <a:gd name="T0" fmla="*/ 0 w 17"/>
                <a:gd name="T1" fmla="*/ 0 h 107"/>
                <a:gd name="T2" fmla="*/ 17 w 17"/>
                <a:gd name="T3" fmla="*/ 107 h 107"/>
              </a:gdLst>
              <a:ahLst/>
              <a:cxnLst>
                <a:cxn ang="0">
                  <a:pos x="0" y="0"/>
                </a:cxn>
                <a:cxn ang="0">
                  <a:pos x="5" y="56"/>
                </a:cxn>
                <a:cxn ang="0">
                  <a:pos x="17" y="107"/>
                </a:cxn>
                <a:cxn ang="0">
                  <a:pos x="11" y="46"/>
                </a:cxn>
                <a:cxn ang="0">
                  <a:pos x="10" y="43"/>
                </a:cxn>
                <a:cxn ang="0">
                  <a:pos x="0" y="0"/>
                </a:cxn>
              </a:cxnLst>
              <a:rect l="T0" t="T1" r="T2" b="T3"/>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9525">
              <a:noFill/>
              <a:round/>
              <a:headEnd/>
              <a:tailEnd/>
            </a:ln>
          </p:spPr>
          <p:txBody>
            <a:bodyPr/>
            <a:lstStyle/>
            <a:p>
              <a:endParaRPr lang="en-US"/>
            </a:p>
          </p:txBody>
        </p:sp>
        <p:sp>
          <p:nvSpPr>
            <p:cNvPr id="34845" name="Freeform 18"/>
            <p:cNvSpPr>
              <a:spLocks/>
            </p:cNvSpPr>
            <p:nvPr/>
          </p:nvSpPr>
          <p:spPr bwMode="auto">
            <a:xfrm>
              <a:off x="3143251" y="4757738"/>
              <a:ext cx="161925" cy="873125"/>
            </a:xfrm>
            <a:custGeom>
              <a:avLst/>
              <a:gdLst>
                <a:gd name="T0" fmla="*/ 0 w 41"/>
                <a:gd name="T1" fmla="*/ 0 h 222"/>
                <a:gd name="T2" fmla="*/ 41 w 41"/>
                <a:gd name="T3" fmla="*/ 222 h 222"/>
              </a:gdLst>
              <a:ahLst/>
              <a:cxnLst>
                <a:cxn ang="0">
                  <a:pos x="0" y="0"/>
                </a:cxn>
                <a:cxn ang="0">
                  <a:pos x="5" y="93"/>
                </a:cxn>
                <a:cxn ang="0">
                  <a:pos x="17" y="166"/>
                </a:cxn>
                <a:cxn ang="0">
                  <a:pos x="24" y="184"/>
                </a:cxn>
                <a:cxn ang="0">
                  <a:pos x="41" y="222"/>
                </a:cxn>
                <a:cxn ang="0">
                  <a:pos x="38" y="212"/>
                </a:cxn>
                <a:cxn ang="0">
                  <a:pos x="13" y="92"/>
                </a:cxn>
                <a:cxn ang="0">
                  <a:pos x="8" y="22"/>
                </a:cxn>
                <a:cxn ang="0">
                  <a:pos x="7" y="18"/>
                </a:cxn>
                <a:cxn ang="0">
                  <a:pos x="0" y="0"/>
                </a:cxn>
              </a:cxnLst>
              <a:rect l="T0" t="T1" r="T2" b="T3"/>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9525">
              <a:noFill/>
              <a:round/>
              <a:headEnd/>
              <a:tailEnd/>
            </a:ln>
          </p:spPr>
          <p:txBody>
            <a:bodyPr/>
            <a:lstStyle/>
            <a:p>
              <a:endParaRPr lang="en-US"/>
            </a:p>
          </p:txBody>
        </p:sp>
        <p:sp>
          <p:nvSpPr>
            <p:cNvPr id="34846" name="Freeform 19"/>
            <p:cNvSpPr>
              <a:spLocks/>
            </p:cNvSpPr>
            <p:nvPr/>
          </p:nvSpPr>
          <p:spPr bwMode="auto">
            <a:xfrm>
              <a:off x="3148013" y="1282700"/>
              <a:ext cx="1768475" cy="3448050"/>
            </a:xfrm>
            <a:custGeom>
              <a:avLst/>
              <a:gdLst>
                <a:gd name="T0" fmla="*/ 0 w 450"/>
                <a:gd name="T1" fmla="*/ 0 h 878"/>
                <a:gd name="T2" fmla="*/ 450 w 450"/>
                <a:gd name="T3" fmla="*/ 878 h 878"/>
              </a:gdLst>
              <a:ahLst/>
              <a:cxnLst>
                <a:cxn ang="0">
                  <a:pos x="7" y="854"/>
                </a:cxn>
                <a:cxn ang="0">
                  <a:pos x="50" y="613"/>
                </a:cxn>
                <a:cxn ang="0">
                  <a:pos x="149" y="388"/>
                </a:cxn>
                <a:cxn ang="0">
                  <a:pos x="285" y="183"/>
                </a:cxn>
                <a:cxn ang="0">
                  <a:pos x="364" y="89"/>
                </a:cxn>
                <a:cxn ang="0">
                  <a:pos x="406" y="44"/>
                </a:cxn>
                <a:cxn ang="0">
                  <a:pos x="450" y="1"/>
                </a:cxn>
                <a:cxn ang="0">
                  <a:pos x="450" y="0"/>
                </a:cxn>
                <a:cxn ang="0">
                  <a:pos x="405" y="43"/>
                </a:cxn>
                <a:cxn ang="0">
                  <a:pos x="363" y="88"/>
                </a:cxn>
                <a:cxn ang="0">
                  <a:pos x="283" y="181"/>
                </a:cxn>
                <a:cxn ang="0">
                  <a:pos x="145" y="386"/>
                </a:cxn>
                <a:cxn ang="0">
                  <a:pos x="45" y="611"/>
                </a:cxn>
                <a:cxn ang="0">
                  <a:pos x="0" y="854"/>
                </a:cxn>
                <a:cxn ang="0">
                  <a:pos x="0" y="859"/>
                </a:cxn>
                <a:cxn ang="0">
                  <a:pos x="7" y="878"/>
                </a:cxn>
                <a:cxn ang="0">
                  <a:pos x="7" y="854"/>
                </a:cxn>
              </a:cxnLst>
              <a:rect l="T0" t="T1" r="T2" b="T3"/>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9525">
              <a:noFill/>
              <a:round/>
              <a:headEnd/>
              <a:tailEnd/>
            </a:ln>
          </p:spPr>
          <p:txBody>
            <a:bodyPr/>
            <a:lstStyle/>
            <a:p>
              <a:endParaRPr lang="en-US"/>
            </a:p>
          </p:txBody>
        </p:sp>
        <p:sp>
          <p:nvSpPr>
            <p:cNvPr id="34847" name="Freeform 20"/>
            <p:cNvSpPr>
              <a:spLocks/>
            </p:cNvSpPr>
            <p:nvPr/>
          </p:nvSpPr>
          <p:spPr bwMode="auto">
            <a:xfrm>
              <a:off x="3273426" y="5653088"/>
              <a:ext cx="138113" cy="287338"/>
            </a:xfrm>
            <a:custGeom>
              <a:avLst/>
              <a:gdLst>
                <a:gd name="T0" fmla="*/ 0 w 35"/>
                <a:gd name="T1" fmla="*/ 0 h 73"/>
                <a:gd name="T2" fmla="*/ 35 w 35"/>
                <a:gd name="T3" fmla="*/ 73 h 73"/>
              </a:gdLst>
              <a:ahLst/>
              <a:cxnLst>
                <a:cxn ang="0">
                  <a:pos x="0" y="0"/>
                </a:cxn>
                <a:cxn ang="0">
                  <a:pos x="26" y="73"/>
                </a:cxn>
                <a:cxn ang="0">
                  <a:pos x="35" y="73"/>
                </a:cxn>
                <a:cxn ang="0">
                  <a:pos x="0" y="0"/>
                </a:cxn>
              </a:cxnLst>
              <a:rect l="T0" t="T1" r="T2" b="T3"/>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9525">
              <a:noFill/>
              <a:round/>
              <a:headEnd/>
              <a:tailEnd/>
            </a:ln>
          </p:spPr>
          <p:txBody>
            <a:bodyPr/>
            <a:lstStyle/>
            <a:p>
              <a:endParaRPr lang="en-US"/>
            </a:p>
          </p:txBody>
        </p:sp>
        <p:sp>
          <p:nvSpPr>
            <p:cNvPr id="34848" name="Freeform 21"/>
            <p:cNvSpPr>
              <a:spLocks/>
            </p:cNvSpPr>
            <p:nvPr/>
          </p:nvSpPr>
          <p:spPr bwMode="auto">
            <a:xfrm>
              <a:off x="3143251" y="4656138"/>
              <a:ext cx="31750" cy="188913"/>
            </a:xfrm>
            <a:custGeom>
              <a:avLst/>
              <a:gdLst>
                <a:gd name="T0" fmla="*/ 0 w 8"/>
                <a:gd name="T1" fmla="*/ 0 h 48"/>
                <a:gd name="T2" fmla="*/ 8 w 8"/>
                <a:gd name="T3" fmla="*/ 48 h 48"/>
              </a:gdLst>
              <a:ahLst/>
              <a:cxnLst>
                <a:cxn ang="0">
                  <a:pos x="7" y="44"/>
                </a:cxn>
                <a:cxn ang="0">
                  <a:pos x="8" y="48"/>
                </a:cxn>
                <a:cxn ang="0">
                  <a:pos x="8" y="19"/>
                </a:cxn>
                <a:cxn ang="0">
                  <a:pos x="1" y="0"/>
                </a:cxn>
                <a:cxn ang="0">
                  <a:pos x="0" y="26"/>
                </a:cxn>
                <a:cxn ang="0">
                  <a:pos x="7" y="44"/>
                </a:cxn>
              </a:cxnLst>
              <a:rect l="T0" t="T1" r="T2" b="T3"/>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9525">
              <a:noFill/>
              <a:round/>
              <a:headEnd/>
              <a:tailEnd/>
            </a:ln>
          </p:spPr>
          <p:txBody>
            <a:bodyPr/>
            <a:lstStyle/>
            <a:p>
              <a:endParaRPr lang="en-US"/>
            </a:p>
          </p:txBody>
        </p:sp>
        <p:sp>
          <p:nvSpPr>
            <p:cNvPr id="34849" name="Freeform 22"/>
            <p:cNvSpPr>
              <a:spLocks/>
            </p:cNvSpPr>
            <p:nvPr/>
          </p:nvSpPr>
          <p:spPr bwMode="auto">
            <a:xfrm>
              <a:off x="3211513" y="5410200"/>
              <a:ext cx="203200" cy="530225"/>
            </a:xfrm>
            <a:custGeom>
              <a:avLst/>
              <a:gdLst>
                <a:gd name="T0" fmla="*/ 0 w 52"/>
                <a:gd name="T1" fmla="*/ 0 h 135"/>
                <a:gd name="T2" fmla="*/ 52 w 52"/>
                <a:gd name="T3" fmla="*/ 135 h 135"/>
              </a:gdLst>
              <a:ahLst/>
              <a:cxnLst>
                <a:cxn ang="0">
                  <a:pos x="7" y="18"/>
                </a:cxn>
                <a:cxn ang="0">
                  <a:pos x="0" y="0"/>
                </a:cxn>
                <a:cxn ang="0">
                  <a:pos x="12" y="48"/>
                </a:cxn>
                <a:cxn ang="0">
                  <a:pos x="16" y="62"/>
                </a:cxn>
                <a:cxn ang="0">
                  <a:pos x="51" y="135"/>
                </a:cxn>
                <a:cxn ang="0">
                  <a:pos x="52" y="135"/>
                </a:cxn>
                <a:cxn ang="0">
                  <a:pos x="24" y="56"/>
                </a:cxn>
                <a:cxn ang="0">
                  <a:pos x="7" y="18"/>
                </a:cxn>
              </a:cxnLst>
              <a:rect l="T0" t="T1" r="T2" b="T3"/>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9525">
              <a:noFill/>
              <a:round/>
              <a:headEnd/>
              <a:tailEnd/>
            </a:ln>
          </p:spPr>
          <p:txBody>
            <a:bodyPr/>
            <a:lstStyle/>
            <a:p>
              <a:endParaRPr lang="en-US"/>
            </a:p>
          </p:txBody>
        </p:sp>
      </p:grpSp>
      <p:grpSp>
        <p:nvGrpSpPr>
          <p:cNvPr id="34819" name="Group 48"/>
          <p:cNvGrpSpPr>
            <a:grpSpLocks/>
          </p:cNvGrpSpPr>
          <p:nvPr/>
        </p:nvGrpSpPr>
        <p:grpSpPr bwMode="auto">
          <a:xfrm>
            <a:off x="20638" y="0"/>
            <a:ext cx="1952625" cy="6853238"/>
            <a:chOff x="6627813" y="196102"/>
            <a:chExt cx="1952625" cy="5677649"/>
          </a:xfrm>
        </p:grpSpPr>
        <p:sp>
          <p:nvSpPr>
            <p:cNvPr id="34826" name="Freeform 27"/>
            <p:cNvSpPr>
              <a:spLocks/>
            </p:cNvSpPr>
            <p:nvPr/>
          </p:nvSpPr>
          <p:spPr bwMode="auto">
            <a:xfrm>
              <a:off x="6627813" y="196102"/>
              <a:ext cx="409575" cy="3646488"/>
            </a:xfrm>
            <a:custGeom>
              <a:avLst/>
              <a:gdLst>
                <a:gd name="T0" fmla="*/ 0 w 103"/>
                <a:gd name="T1" fmla="*/ 0 h 920"/>
                <a:gd name="T2" fmla="*/ 103 w 103"/>
                <a:gd name="T3" fmla="*/ 920 h 920"/>
              </a:gdLst>
              <a:ahLst/>
              <a:cxnLst>
                <a:cxn ang="0">
                  <a:pos x="7" y="210"/>
                </a:cxn>
                <a:cxn ang="0">
                  <a:pos x="26" y="445"/>
                </a:cxn>
                <a:cxn ang="0">
                  <a:pos x="57" y="679"/>
                </a:cxn>
                <a:cxn ang="0">
                  <a:pos x="101" y="911"/>
                </a:cxn>
                <a:cxn ang="0">
                  <a:pos x="103" y="920"/>
                </a:cxn>
                <a:cxn ang="0">
                  <a:pos x="99" y="874"/>
                </a:cxn>
                <a:cxn ang="0">
                  <a:pos x="99" y="866"/>
                </a:cxn>
                <a:cxn ang="0">
                  <a:pos x="63" y="678"/>
                </a:cxn>
                <a:cxn ang="0">
                  <a:pos x="30" y="444"/>
                </a:cxn>
                <a:cxn ang="0">
                  <a:pos x="9" y="209"/>
                </a:cxn>
                <a:cxn ang="0">
                  <a:pos x="3" y="92"/>
                </a:cxn>
                <a:cxn ang="0">
                  <a:pos x="1" y="0"/>
                </a:cxn>
                <a:cxn ang="0">
                  <a:pos x="0" y="0"/>
                </a:cxn>
                <a:cxn ang="0">
                  <a:pos x="1" y="92"/>
                </a:cxn>
                <a:cxn ang="0">
                  <a:pos x="7" y="210"/>
                </a:cxn>
              </a:cxnLst>
              <a:rect l="T0" t="T1" r="T2" b="T3"/>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9525">
              <a:noFill/>
              <a:round/>
              <a:headEnd/>
              <a:tailEnd/>
            </a:ln>
          </p:spPr>
          <p:txBody>
            <a:bodyPr/>
            <a:lstStyle/>
            <a:p>
              <a:endParaRPr lang="en-US"/>
            </a:p>
          </p:txBody>
        </p:sp>
        <p:sp>
          <p:nvSpPr>
            <p:cNvPr id="34827" name="Freeform 28"/>
            <p:cNvSpPr>
              <a:spLocks/>
            </p:cNvSpPr>
            <p:nvPr/>
          </p:nvSpPr>
          <p:spPr bwMode="auto">
            <a:xfrm>
              <a:off x="7061201" y="3771900"/>
              <a:ext cx="350838" cy="1309688"/>
            </a:xfrm>
            <a:custGeom>
              <a:avLst/>
              <a:gdLst>
                <a:gd name="T0" fmla="*/ 0 w 88"/>
                <a:gd name="T1" fmla="*/ 0 h 330"/>
                <a:gd name="T2" fmla="*/ 88 w 88"/>
                <a:gd name="T3" fmla="*/ 330 h 330"/>
              </a:gdLst>
              <a:ahLst/>
              <a:cxnLst>
                <a:cxn ang="0">
                  <a:pos x="53" y="229"/>
                </a:cxn>
                <a:cxn ang="0">
                  <a:pos x="88" y="330"/>
                </a:cxn>
                <a:cxn ang="0">
                  <a:pos x="88" y="308"/>
                </a:cxn>
                <a:cxn ang="0">
                  <a:pos x="88" y="304"/>
                </a:cxn>
                <a:cxn ang="0">
                  <a:pos x="62" y="226"/>
                </a:cxn>
                <a:cxn ang="0">
                  <a:pos x="0" y="0"/>
                </a:cxn>
                <a:cxn ang="0">
                  <a:pos x="7" y="63"/>
                </a:cxn>
                <a:cxn ang="0">
                  <a:pos x="53" y="229"/>
                </a:cxn>
              </a:cxnLst>
              <a:rect l="T0" t="T1" r="T2" b="T3"/>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9525">
              <a:noFill/>
              <a:round/>
              <a:headEnd/>
              <a:tailEnd/>
            </a:ln>
          </p:spPr>
          <p:txBody>
            <a:bodyPr/>
            <a:lstStyle/>
            <a:p>
              <a:endParaRPr lang="en-US"/>
            </a:p>
          </p:txBody>
        </p:sp>
        <p:sp>
          <p:nvSpPr>
            <p:cNvPr id="34828" name="Freeform 29"/>
            <p:cNvSpPr>
              <a:spLocks/>
            </p:cNvSpPr>
            <p:nvPr/>
          </p:nvSpPr>
          <p:spPr bwMode="auto">
            <a:xfrm>
              <a:off x="7439026" y="5053013"/>
              <a:ext cx="357188" cy="820738"/>
            </a:xfrm>
            <a:custGeom>
              <a:avLst/>
              <a:gdLst>
                <a:gd name="T0" fmla="*/ 0 w 90"/>
                <a:gd name="T1" fmla="*/ 0 h 207"/>
                <a:gd name="T2" fmla="*/ 90 w 90"/>
                <a:gd name="T3" fmla="*/ 207 h 207"/>
              </a:gdLst>
              <a:ahLst/>
              <a:cxnLst>
                <a:cxn ang="0">
                  <a:pos x="6" y="15"/>
                </a:cxn>
                <a:cxn ang="0">
                  <a:pos x="0" y="0"/>
                </a:cxn>
                <a:cxn ang="0">
                  <a:pos x="1" y="29"/>
                </a:cxn>
                <a:cxn ang="0">
                  <a:pos x="42" y="127"/>
                </a:cxn>
                <a:cxn ang="0">
                  <a:pos x="80" y="207"/>
                </a:cxn>
                <a:cxn ang="0">
                  <a:pos x="90" y="207"/>
                </a:cxn>
                <a:cxn ang="0">
                  <a:pos x="50" y="123"/>
                </a:cxn>
                <a:cxn ang="0">
                  <a:pos x="6" y="15"/>
                </a:cxn>
              </a:cxnLst>
              <a:rect l="T0" t="T1" r="T2" b="T3"/>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9525">
              <a:noFill/>
              <a:round/>
              <a:headEnd/>
              <a:tailEnd/>
            </a:ln>
          </p:spPr>
          <p:txBody>
            <a:bodyPr/>
            <a:lstStyle/>
            <a:p>
              <a:endParaRPr lang="en-US"/>
            </a:p>
          </p:txBody>
        </p:sp>
        <p:sp>
          <p:nvSpPr>
            <p:cNvPr id="34829" name="Freeform 30"/>
            <p:cNvSpPr>
              <a:spLocks/>
            </p:cNvSpPr>
            <p:nvPr/>
          </p:nvSpPr>
          <p:spPr bwMode="auto">
            <a:xfrm>
              <a:off x="7037388" y="3811588"/>
              <a:ext cx="457200" cy="1852613"/>
            </a:xfrm>
            <a:custGeom>
              <a:avLst/>
              <a:gdLst>
                <a:gd name="T0" fmla="*/ 0 w 115"/>
                <a:gd name="T1" fmla="*/ 0 h 467"/>
                <a:gd name="T2" fmla="*/ 115 w 115"/>
                <a:gd name="T3" fmla="*/ 467 h 467"/>
              </a:gdLst>
              <a:ahLst/>
              <a:cxnLst>
                <a:cxn ang="0">
                  <a:pos x="101" y="409"/>
                </a:cxn>
                <a:cxn ang="0">
                  <a:pos x="78" y="344"/>
                </a:cxn>
                <a:cxn ang="0">
                  <a:pos x="29" y="151"/>
                </a:cxn>
                <a:cxn ang="0">
                  <a:pos x="13" y="53"/>
                </a:cxn>
                <a:cxn ang="0">
                  <a:pos x="0" y="0"/>
                </a:cxn>
                <a:cxn ang="0">
                  <a:pos x="21" y="152"/>
                </a:cxn>
                <a:cxn ang="0">
                  <a:pos x="69" y="347"/>
                </a:cxn>
                <a:cxn ang="0">
                  <a:pos x="103" y="441"/>
                </a:cxn>
                <a:cxn ang="0">
                  <a:pos x="115" y="467"/>
                </a:cxn>
                <a:cxn ang="0">
                  <a:pos x="112" y="458"/>
                </a:cxn>
                <a:cxn ang="0">
                  <a:pos x="101" y="409"/>
                </a:cxn>
              </a:cxnLst>
              <a:rect l="T0" t="T1" r="T2" b="T3"/>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9525">
              <a:noFill/>
              <a:round/>
              <a:headEnd/>
              <a:tailEnd/>
            </a:ln>
          </p:spPr>
          <p:txBody>
            <a:bodyPr/>
            <a:lstStyle/>
            <a:p>
              <a:endParaRPr lang="en-US"/>
            </a:p>
          </p:txBody>
        </p:sp>
        <p:sp>
          <p:nvSpPr>
            <p:cNvPr id="34830" name="Freeform 31"/>
            <p:cNvSpPr>
              <a:spLocks/>
            </p:cNvSpPr>
            <p:nvPr/>
          </p:nvSpPr>
          <p:spPr bwMode="auto">
            <a:xfrm>
              <a:off x="6992938" y="1263650"/>
              <a:ext cx="144463" cy="2508250"/>
            </a:xfrm>
            <a:custGeom>
              <a:avLst/>
              <a:gdLst>
                <a:gd name="T0" fmla="*/ 0 w 36"/>
                <a:gd name="T1" fmla="*/ 0 h 633"/>
                <a:gd name="T2" fmla="*/ 36 w 36"/>
                <a:gd name="T3" fmla="*/ 633 h 633"/>
              </a:gdLst>
              <a:ahLst/>
              <a:cxnLst>
                <a:cxn ang="0">
                  <a:pos x="17" y="633"/>
                </a:cxn>
                <a:cxn ang="0">
                  <a:pos x="13" y="597"/>
                </a:cxn>
                <a:cxn ang="0">
                  <a:pos x="5" y="398"/>
                </a:cxn>
                <a:cxn ang="0">
                  <a:pos x="13" y="198"/>
                </a:cxn>
                <a:cxn ang="0">
                  <a:pos x="22" y="99"/>
                </a:cxn>
                <a:cxn ang="0">
                  <a:pos x="36" y="0"/>
                </a:cxn>
                <a:cxn ang="0">
                  <a:pos x="35" y="0"/>
                </a:cxn>
                <a:cxn ang="0">
                  <a:pos x="20" y="99"/>
                </a:cxn>
                <a:cxn ang="0">
                  <a:pos x="10" y="198"/>
                </a:cxn>
                <a:cxn ang="0">
                  <a:pos x="1" y="398"/>
                </a:cxn>
                <a:cxn ang="0">
                  <a:pos x="7" y="589"/>
                </a:cxn>
                <a:cxn ang="0">
                  <a:pos x="16" y="632"/>
                </a:cxn>
                <a:cxn ang="0">
                  <a:pos x="17" y="633"/>
                </a:cxn>
              </a:cxnLst>
              <a:rect l="T0" t="T1" r="T2" b="T3"/>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9525">
              <a:noFill/>
              <a:round/>
              <a:headEnd/>
              <a:tailEnd/>
            </a:ln>
          </p:spPr>
          <p:txBody>
            <a:bodyPr/>
            <a:lstStyle/>
            <a:p>
              <a:endParaRPr lang="en-US"/>
            </a:p>
          </p:txBody>
        </p:sp>
        <p:sp>
          <p:nvSpPr>
            <p:cNvPr id="34831" name="Freeform 32"/>
            <p:cNvSpPr>
              <a:spLocks/>
            </p:cNvSpPr>
            <p:nvPr/>
          </p:nvSpPr>
          <p:spPr bwMode="auto">
            <a:xfrm>
              <a:off x="7526338" y="5640388"/>
              <a:ext cx="111125" cy="233363"/>
            </a:xfrm>
            <a:custGeom>
              <a:avLst/>
              <a:gdLst>
                <a:gd name="T0" fmla="*/ 0 w 28"/>
                <a:gd name="T1" fmla="*/ 0 h 59"/>
                <a:gd name="T2" fmla="*/ 28 w 28"/>
                <a:gd name="T3" fmla="*/ 59 h 59"/>
              </a:gdLst>
              <a:ahLst/>
              <a:cxnLst>
                <a:cxn ang="0">
                  <a:pos x="22" y="59"/>
                </a:cxn>
                <a:cxn ang="0">
                  <a:pos x="28" y="59"/>
                </a:cxn>
                <a:cxn ang="0">
                  <a:pos x="0" y="0"/>
                </a:cxn>
                <a:cxn ang="0">
                  <a:pos x="22" y="59"/>
                </a:cxn>
              </a:cxnLst>
              <a:rect l="T0" t="T1" r="T2" b="T3"/>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9525">
              <a:noFill/>
              <a:round/>
              <a:headEnd/>
              <a:tailEnd/>
            </a:ln>
          </p:spPr>
          <p:txBody>
            <a:bodyPr/>
            <a:lstStyle/>
            <a:p>
              <a:endParaRPr lang="en-US"/>
            </a:p>
          </p:txBody>
        </p:sp>
        <p:sp>
          <p:nvSpPr>
            <p:cNvPr id="34832" name="Freeform 33"/>
            <p:cNvSpPr>
              <a:spLocks/>
            </p:cNvSpPr>
            <p:nvPr/>
          </p:nvSpPr>
          <p:spPr bwMode="auto">
            <a:xfrm>
              <a:off x="7021513" y="3598863"/>
              <a:ext cx="68263" cy="423863"/>
            </a:xfrm>
            <a:custGeom>
              <a:avLst/>
              <a:gdLst>
                <a:gd name="T0" fmla="*/ 0 w 17"/>
                <a:gd name="T1" fmla="*/ 0 h 107"/>
                <a:gd name="T2" fmla="*/ 17 w 17"/>
                <a:gd name="T3" fmla="*/ 107 h 107"/>
              </a:gdLst>
              <a:ahLst/>
              <a:cxnLst>
                <a:cxn ang="0">
                  <a:pos x="4" y="54"/>
                </a:cxn>
                <a:cxn ang="0">
                  <a:pos x="17" y="107"/>
                </a:cxn>
                <a:cxn ang="0">
                  <a:pos x="10" y="44"/>
                </a:cxn>
                <a:cxn ang="0">
                  <a:pos x="9" y="43"/>
                </a:cxn>
                <a:cxn ang="0">
                  <a:pos x="0" y="0"/>
                </a:cxn>
                <a:cxn ang="0">
                  <a:pos x="0" y="8"/>
                </a:cxn>
                <a:cxn ang="0">
                  <a:pos x="4" y="54"/>
                </a:cxn>
              </a:cxnLst>
              <a:rect l="T0" t="T1" r="T2" b="T3"/>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9525">
              <a:noFill/>
              <a:round/>
              <a:headEnd/>
              <a:tailEnd/>
            </a:ln>
          </p:spPr>
          <p:txBody>
            <a:bodyPr/>
            <a:lstStyle/>
            <a:p>
              <a:endParaRPr lang="en-US"/>
            </a:p>
          </p:txBody>
        </p:sp>
        <p:sp>
          <p:nvSpPr>
            <p:cNvPr id="34833" name="Freeform 34"/>
            <p:cNvSpPr>
              <a:spLocks/>
            </p:cNvSpPr>
            <p:nvPr/>
          </p:nvSpPr>
          <p:spPr bwMode="auto">
            <a:xfrm>
              <a:off x="7412038" y="2801938"/>
              <a:ext cx="1168400" cy="2251075"/>
            </a:xfrm>
            <a:custGeom>
              <a:avLst/>
              <a:gdLst>
                <a:gd name="T0" fmla="*/ 0 w 294"/>
                <a:gd name="T1" fmla="*/ 0 h 568"/>
                <a:gd name="T2" fmla="*/ 294 w 294"/>
                <a:gd name="T3" fmla="*/ 568 h 568"/>
              </a:gdLst>
              <a:ahLst/>
              <a:cxnLst>
                <a:cxn ang="0">
                  <a:pos x="8" y="553"/>
                </a:cxn>
                <a:cxn ang="0">
                  <a:pos x="35" y="397"/>
                </a:cxn>
                <a:cxn ang="0">
                  <a:pos x="99" y="252"/>
                </a:cxn>
                <a:cxn ang="0">
                  <a:pos x="187" y="119"/>
                </a:cxn>
                <a:cxn ang="0">
                  <a:pos x="238" y="58"/>
                </a:cxn>
                <a:cxn ang="0">
                  <a:pos x="265" y="28"/>
                </a:cxn>
                <a:cxn ang="0">
                  <a:pos x="294" y="0"/>
                </a:cxn>
                <a:cxn ang="0">
                  <a:pos x="293" y="0"/>
                </a:cxn>
                <a:cxn ang="0">
                  <a:pos x="264" y="27"/>
                </a:cxn>
                <a:cxn ang="0">
                  <a:pos x="237" y="56"/>
                </a:cxn>
                <a:cxn ang="0">
                  <a:pos x="185" y="117"/>
                </a:cxn>
                <a:cxn ang="0">
                  <a:pos x="95" y="249"/>
                </a:cxn>
                <a:cxn ang="0">
                  <a:pos x="30" y="396"/>
                </a:cxn>
                <a:cxn ang="0">
                  <a:pos x="0" y="549"/>
                </a:cxn>
                <a:cxn ang="0">
                  <a:pos x="7" y="568"/>
                </a:cxn>
                <a:cxn ang="0">
                  <a:pos x="8" y="553"/>
                </a:cxn>
              </a:cxnLst>
              <a:rect l="T0" t="T1" r="T2" b="T3"/>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9525">
              <a:noFill/>
              <a:round/>
              <a:headEnd/>
              <a:tailEnd/>
            </a:ln>
          </p:spPr>
          <p:txBody>
            <a:bodyPr/>
            <a:lstStyle/>
            <a:p>
              <a:endParaRPr lang="en-US"/>
            </a:p>
          </p:txBody>
        </p:sp>
        <p:sp>
          <p:nvSpPr>
            <p:cNvPr id="34834" name="Freeform 35"/>
            <p:cNvSpPr>
              <a:spLocks/>
            </p:cNvSpPr>
            <p:nvPr/>
          </p:nvSpPr>
          <p:spPr bwMode="auto">
            <a:xfrm>
              <a:off x="7494588" y="5664200"/>
              <a:ext cx="100013" cy="209550"/>
            </a:xfrm>
            <a:custGeom>
              <a:avLst/>
              <a:gdLst>
                <a:gd name="T0" fmla="*/ 0 w 25"/>
                <a:gd name="T1" fmla="*/ 0 h 53"/>
                <a:gd name="T2" fmla="*/ 25 w 25"/>
                <a:gd name="T3" fmla="*/ 53 h 53"/>
              </a:gdLst>
              <a:ahLst/>
              <a:cxnLst>
                <a:cxn ang="0">
                  <a:pos x="0" y="0"/>
                </a:cxn>
                <a:cxn ang="0">
                  <a:pos x="19" y="53"/>
                </a:cxn>
                <a:cxn ang="0">
                  <a:pos x="25" y="53"/>
                </a:cxn>
                <a:cxn ang="0">
                  <a:pos x="0" y="0"/>
                </a:cxn>
              </a:cxnLst>
              <a:rect l="T0" t="T1" r="T2" b="T3"/>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9525">
              <a:noFill/>
              <a:round/>
              <a:headEnd/>
              <a:tailEnd/>
            </a:ln>
          </p:spPr>
          <p:txBody>
            <a:bodyPr/>
            <a:lstStyle/>
            <a:p>
              <a:endParaRPr lang="en-US"/>
            </a:p>
          </p:txBody>
        </p:sp>
        <p:sp>
          <p:nvSpPr>
            <p:cNvPr id="34835" name="Freeform 36"/>
            <p:cNvSpPr>
              <a:spLocks/>
            </p:cNvSpPr>
            <p:nvPr/>
          </p:nvSpPr>
          <p:spPr bwMode="auto">
            <a:xfrm>
              <a:off x="7412038" y="5081588"/>
              <a:ext cx="114300" cy="558800"/>
            </a:xfrm>
            <a:custGeom>
              <a:avLst/>
              <a:gdLst>
                <a:gd name="T0" fmla="*/ 0 w 29"/>
                <a:gd name="T1" fmla="*/ 0 h 141"/>
                <a:gd name="T2" fmla="*/ 29 w 29"/>
                <a:gd name="T3" fmla="*/ 141 h 141"/>
              </a:gdLst>
              <a:ahLst/>
              <a:cxnLst>
                <a:cxn ang="0">
                  <a:pos x="0" y="0"/>
                </a:cxn>
                <a:cxn ang="0">
                  <a:pos x="7" y="89"/>
                </a:cxn>
                <a:cxn ang="0">
                  <a:pos x="18" y="117"/>
                </a:cxn>
                <a:cxn ang="0">
                  <a:pos x="29" y="141"/>
                </a:cxn>
                <a:cxn ang="0">
                  <a:pos x="27" y="135"/>
                </a:cxn>
                <a:cxn ang="0">
                  <a:pos x="8" y="22"/>
                </a:cxn>
                <a:cxn ang="0">
                  <a:pos x="4" y="11"/>
                </a:cxn>
                <a:cxn ang="0">
                  <a:pos x="0" y="0"/>
                </a:cxn>
              </a:cxnLst>
              <a:rect l="T0" t="T1" r="T2" b="T3"/>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9525">
              <a:noFill/>
              <a:round/>
              <a:headEnd/>
              <a:tailEnd/>
            </a:ln>
          </p:spPr>
          <p:txBody>
            <a:bodyPr/>
            <a:lstStyle/>
            <a:p>
              <a:endParaRPr lang="en-US"/>
            </a:p>
          </p:txBody>
        </p:sp>
        <p:sp>
          <p:nvSpPr>
            <p:cNvPr id="34836" name="Freeform 37"/>
            <p:cNvSpPr>
              <a:spLocks/>
            </p:cNvSpPr>
            <p:nvPr/>
          </p:nvSpPr>
          <p:spPr bwMode="auto">
            <a:xfrm>
              <a:off x="7412038" y="4978400"/>
              <a:ext cx="31750" cy="188913"/>
            </a:xfrm>
            <a:custGeom>
              <a:avLst/>
              <a:gdLst>
                <a:gd name="T0" fmla="*/ 0 w 8"/>
                <a:gd name="T1" fmla="*/ 0 h 48"/>
                <a:gd name="T2" fmla="*/ 8 w 8"/>
                <a:gd name="T3" fmla="*/ 48 h 48"/>
              </a:gdLst>
              <a:ahLst/>
              <a:cxnLst>
                <a:cxn ang="0">
                  <a:pos x="0" y="26"/>
                </a:cxn>
                <a:cxn ang="0">
                  <a:pos x="4" y="37"/>
                </a:cxn>
                <a:cxn ang="0">
                  <a:pos x="8" y="48"/>
                </a:cxn>
                <a:cxn ang="0">
                  <a:pos x="7" y="19"/>
                </a:cxn>
                <a:cxn ang="0">
                  <a:pos x="0" y="0"/>
                </a:cxn>
                <a:cxn ang="0">
                  <a:pos x="0" y="4"/>
                </a:cxn>
                <a:cxn ang="0">
                  <a:pos x="0" y="26"/>
                </a:cxn>
              </a:cxnLst>
              <a:rect l="T0" t="T1" r="T2" b="T3"/>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9525">
              <a:noFill/>
              <a:round/>
              <a:headEnd/>
              <a:tailEnd/>
            </a:ln>
          </p:spPr>
          <p:txBody>
            <a:bodyPr/>
            <a:lstStyle/>
            <a:p>
              <a:endParaRPr lang="en-US"/>
            </a:p>
          </p:txBody>
        </p:sp>
        <p:sp>
          <p:nvSpPr>
            <p:cNvPr id="34837" name="Freeform 38"/>
            <p:cNvSpPr>
              <a:spLocks/>
            </p:cNvSpPr>
            <p:nvPr/>
          </p:nvSpPr>
          <p:spPr bwMode="auto">
            <a:xfrm>
              <a:off x="7439026" y="5434013"/>
              <a:ext cx="174625" cy="439738"/>
            </a:xfrm>
            <a:custGeom>
              <a:avLst/>
              <a:gdLst>
                <a:gd name="T0" fmla="*/ 0 w 44"/>
                <a:gd name="T1" fmla="*/ 0 h 111"/>
                <a:gd name="T2" fmla="*/ 44 w 44"/>
                <a:gd name="T3" fmla="*/ 111 h 111"/>
              </a:gdLst>
              <a:ahLst/>
              <a:cxnLst>
                <a:cxn ang="0">
                  <a:pos x="11" y="28"/>
                </a:cxn>
                <a:cxn ang="0">
                  <a:pos x="0" y="0"/>
                </a:cxn>
                <a:cxn ang="0">
                  <a:pos x="11" y="49"/>
                </a:cxn>
                <a:cxn ang="0">
                  <a:pos x="14" y="58"/>
                </a:cxn>
                <a:cxn ang="0">
                  <a:pos x="39" y="111"/>
                </a:cxn>
                <a:cxn ang="0">
                  <a:pos x="44" y="111"/>
                </a:cxn>
                <a:cxn ang="0">
                  <a:pos x="22" y="52"/>
                </a:cxn>
                <a:cxn ang="0">
                  <a:pos x="11" y="28"/>
                </a:cxn>
              </a:cxnLst>
              <a:rect l="T0" t="T1" r="T2" b="T3"/>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9525">
              <a:noFill/>
              <a:round/>
              <a:headEnd/>
              <a:tailEnd/>
            </a:ln>
          </p:spPr>
          <p:txBody>
            <a:bodyPr/>
            <a:lstStyle/>
            <a:p>
              <a:endParaRPr lang="en-US"/>
            </a:p>
          </p:txBody>
        </p:sp>
      </p:grpSp>
      <p:sp>
        <p:nvSpPr>
          <p:cNvPr id="62" name="Rectangle 61"/>
          <p:cNvSpPr/>
          <p:nvPr/>
        </p:nvSpPr>
        <p:spPr>
          <a:xfrm>
            <a:off x="0" y="0"/>
            <a:ext cx="182563"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4821" name="Title Placeholder 1"/>
          <p:cNvSpPr>
            <a:spLocks noGrp="1"/>
          </p:cNvSpPr>
          <p:nvPr>
            <p:ph type="title"/>
          </p:nvPr>
        </p:nvSpPr>
        <p:spPr bwMode="auto">
          <a:xfrm>
            <a:off x="1944688" y="623888"/>
            <a:ext cx="6589712" cy="12811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o-RO" smtClean="0"/>
              <a:t>Clic pentru editare stil titlu</a:t>
            </a:r>
            <a:endParaRPr lang="en-US" smtClean="0"/>
          </a:p>
        </p:txBody>
      </p:sp>
      <p:sp>
        <p:nvSpPr>
          <p:cNvPr id="34822" name="Text Placeholder 2"/>
          <p:cNvSpPr>
            <a:spLocks noGrp="1"/>
          </p:cNvSpPr>
          <p:nvPr>
            <p:ph type="body" idx="1"/>
          </p:nvPr>
        </p:nvSpPr>
        <p:spPr bwMode="auto">
          <a:xfrm>
            <a:off x="1943100" y="2133600"/>
            <a:ext cx="65913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smtClean="0"/>
          </a:p>
        </p:txBody>
      </p:sp>
      <p:sp>
        <p:nvSpPr>
          <p:cNvPr id="4" name="Date Placeholder 3"/>
          <p:cNvSpPr>
            <a:spLocks noGrp="1"/>
          </p:cNvSpPr>
          <p:nvPr>
            <p:ph type="dt" sz="half" idx="2"/>
          </p:nvPr>
        </p:nvSpPr>
        <p:spPr>
          <a:xfrm>
            <a:off x="7772400" y="6135688"/>
            <a:ext cx="766763" cy="369887"/>
          </a:xfrm>
          <a:prstGeom prst="rect">
            <a:avLst/>
          </a:prstGeom>
        </p:spPr>
        <p:txBody>
          <a:bodyPr vert="horz" lIns="91440" tIns="45720" rIns="91440" bIns="45720" rtlCol="0" anchor="ctr"/>
          <a:lstStyle>
            <a:lvl1pPr algn="r" fontAlgn="auto">
              <a:spcBef>
                <a:spcPts val="0"/>
              </a:spcBef>
              <a:spcAft>
                <a:spcPts val="0"/>
              </a:spcAft>
              <a:defRPr sz="900" smtClean="0">
                <a:solidFill>
                  <a:schemeClr val="tx1">
                    <a:tint val="75000"/>
                  </a:schemeClr>
                </a:solidFill>
                <a:latin typeface="+mn-lt"/>
                <a:cs typeface="+mn-cs"/>
              </a:defRPr>
            </a:lvl1pPr>
          </a:lstStyle>
          <a:p>
            <a:pPr>
              <a:defRPr/>
            </a:pPr>
            <a:fld id="{C255021C-AB25-41A1-8409-E94146323603}" type="datetimeFigureOut">
              <a:rPr lang="fr-FR"/>
              <a:pPr>
                <a:defRPr/>
              </a:pPr>
              <a:t>07/06/2014</a:t>
            </a:fld>
            <a:endParaRPr lang="fr-FR"/>
          </a:p>
        </p:txBody>
      </p:sp>
      <p:sp>
        <p:nvSpPr>
          <p:cNvPr id="5" name="Footer Placeholder 4"/>
          <p:cNvSpPr>
            <a:spLocks noGrp="1"/>
          </p:cNvSpPr>
          <p:nvPr>
            <p:ph type="ftr" sz="quarter" idx="3"/>
          </p:nvPr>
        </p:nvSpPr>
        <p:spPr>
          <a:xfrm>
            <a:off x="1943100" y="6135688"/>
            <a:ext cx="5716588" cy="365125"/>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endParaRPr lang="fr-FR"/>
          </a:p>
        </p:txBody>
      </p:sp>
      <p:sp>
        <p:nvSpPr>
          <p:cNvPr id="6" name="Slide Number Placeholder 5"/>
          <p:cNvSpPr>
            <a:spLocks noGrp="1"/>
          </p:cNvSpPr>
          <p:nvPr>
            <p:ph type="sldNum" sz="quarter" idx="4"/>
          </p:nvPr>
        </p:nvSpPr>
        <p:spPr bwMode="gray">
          <a:xfrm>
            <a:off x="511175" y="787400"/>
            <a:ext cx="585788" cy="365125"/>
          </a:xfrm>
          <a:prstGeom prst="rect">
            <a:avLst/>
          </a:prstGeom>
        </p:spPr>
        <p:txBody>
          <a:bodyPr vert="horz" lIns="91440" tIns="45720" rIns="91440" bIns="45720" rtlCol="0" anchor="ctr"/>
          <a:lstStyle>
            <a:lvl1pPr algn="r" fontAlgn="auto">
              <a:spcBef>
                <a:spcPts val="0"/>
              </a:spcBef>
              <a:spcAft>
                <a:spcPts val="0"/>
              </a:spcAft>
              <a:defRPr sz="2000" smtClean="0">
                <a:solidFill>
                  <a:srgbClr val="FEFFFF"/>
                </a:solidFill>
                <a:latin typeface="+mn-lt"/>
                <a:cs typeface="+mn-cs"/>
              </a:defRPr>
            </a:lvl1pPr>
          </a:lstStyle>
          <a:p>
            <a:pPr>
              <a:defRPr/>
            </a:pPr>
            <a:fld id="{80487220-BEC6-456A-93FE-3B63956377F1}" type="slidenum">
              <a:rPr lang="fr-FR"/>
              <a:pPr>
                <a:defRPr/>
              </a:pPr>
              <a:t>‹#›</a:t>
            </a:fld>
            <a:endParaRPr lang="fr-FR"/>
          </a:p>
        </p:txBody>
      </p:sp>
    </p:spTree>
  </p:cSld>
  <p:clrMap bg1="lt1" tx1="dk1" bg2="lt2" tx2="dk2" accent1="accent1" accent2="accent2" accent3="accent3" accent4="accent4" accent5="accent5" accent6="accent6" hlink="hlink" folHlink="folHlink"/>
  <p:sldLayoutIdLst>
    <p:sldLayoutId id="2147484172" r:id="rId1"/>
    <p:sldLayoutId id="2147484173" r:id="rId2"/>
    <p:sldLayoutId id="2147484174" r:id="rId3"/>
    <p:sldLayoutId id="2147484175" r:id="rId4"/>
    <p:sldLayoutId id="2147484176" r:id="rId5"/>
    <p:sldLayoutId id="2147484177" r:id="rId6"/>
    <p:sldLayoutId id="2147484178" r:id="rId7"/>
    <p:sldLayoutId id="2147484179" r:id="rId8"/>
    <p:sldLayoutId id="2147484180" r:id="rId9"/>
    <p:sldLayoutId id="2147484181" r:id="rId10"/>
    <p:sldLayoutId id="2147484182" r:id="rId11"/>
    <p:sldLayoutId id="2147484183" r:id="rId12"/>
    <p:sldLayoutId id="2147484184" r:id="rId13"/>
    <p:sldLayoutId id="2147484185" r:id="rId14"/>
    <p:sldLayoutId id="2147484186" r:id="rId15"/>
    <p:sldLayoutId id="2147484187" r:id="rId16"/>
  </p:sldLayoutIdLst>
  <p:txStyles>
    <p:titleStyle>
      <a:lvl1pPr algn="l" defTabSz="457200" rtl="0" fontAlgn="base">
        <a:spcBef>
          <a:spcPct val="0"/>
        </a:spcBef>
        <a:spcAft>
          <a:spcPct val="0"/>
        </a:spcAft>
        <a:defRPr sz="3600" kern="1200">
          <a:solidFill>
            <a:srgbClr val="1581AA"/>
          </a:solidFill>
          <a:latin typeface="+mj-lt"/>
          <a:ea typeface="+mj-ea"/>
          <a:cs typeface="+mj-cs"/>
        </a:defRPr>
      </a:lvl1pPr>
      <a:lvl2pPr algn="l" defTabSz="457200" rtl="0" fontAlgn="base">
        <a:spcBef>
          <a:spcPct val="0"/>
        </a:spcBef>
        <a:spcAft>
          <a:spcPct val="0"/>
        </a:spcAft>
        <a:defRPr sz="3600">
          <a:solidFill>
            <a:srgbClr val="1581AA"/>
          </a:solidFill>
          <a:latin typeface="Century Gothic" pitchFamily="34" charset="0"/>
        </a:defRPr>
      </a:lvl2pPr>
      <a:lvl3pPr algn="l" defTabSz="457200" rtl="0" fontAlgn="base">
        <a:spcBef>
          <a:spcPct val="0"/>
        </a:spcBef>
        <a:spcAft>
          <a:spcPct val="0"/>
        </a:spcAft>
        <a:defRPr sz="3600">
          <a:solidFill>
            <a:srgbClr val="1581AA"/>
          </a:solidFill>
          <a:latin typeface="Century Gothic" pitchFamily="34" charset="0"/>
        </a:defRPr>
      </a:lvl3pPr>
      <a:lvl4pPr algn="l" defTabSz="457200" rtl="0" fontAlgn="base">
        <a:spcBef>
          <a:spcPct val="0"/>
        </a:spcBef>
        <a:spcAft>
          <a:spcPct val="0"/>
        </a:spcAft>
        <a:defRPr sz="3600">
          <a:solidFill>
            <a:srgbClr val="1581AA"/>
          </a:solidFill>
          <a:latin typeface="Century Gothic" pitchFamily="34" charset="0"/>
        </a:defRPr>
      </a:lvl4pPr>
      <a:lvl5pPr algn="l" defTabSz="457200" rtl="0" fontAlgn="base">
        <a:spcBef>
          <a:spcPct val="0"/>
        </a:spcBef>
        <a:spcAft>
          <a:spcPct val="0"/>
        </a:spcAft>
        <a:defRPr sz="3600">
          <a:solidFill>
            <a:srgbClr val="1581AA"/>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fontAlgn="base">
        <a:spcBef>
          <a:spcPts val="1000"/>
        </a:spcBef>
        <a:spcAft>
          <a:spcPct val="0"/>
        </a:spcAft>
        <a:buClr>
          <a:schemeClr val="accent1"/>
        </a:buClr>
        <a:buFont typeface="Wingdings 3"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Font typeface="Wingdings 3"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Font typeface="Wingdings 3"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Font typeface="Wingdings 3"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Font typeface="Wingdings 3"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8.bin"/><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ctrTitle"/>
          </p:nvPr>
        </p:nvSpPr>
        <p:spPr>
          <a:xfrm>
            <a:off x="1905000" y="228600"/>
            <a:ext cx="6934200" cy="2667000"/>
          </a:xfrm>
        </p:spPr>
        <p:txBody>
          <a:bodyPr/>
          <a:lstStyle/>
          <a:p>
            <a:pPr algn="ctr"/>
            <a:r>
              <a:rPr lang="fr-FR" sz="1800" b="1" smtClean="0"/>
              <a:t>Académie d’études économiques Bucarest</a:t>
            </a:r>
            <a:r>
              <a:rPr lang="en-US" sz="1800" smtClean="0"/>
              <a:t/>
            </a:r>
            <a:br>
              <a:rPr lang="en-US" sz="1800" smtClean="0"/>
            </a:br>
            <a:r>
              <a:rPr lang="fr-FR" sz="1800" smtClean="0"/>
              <a:t>Faculté d’administration des affaires, enseignement en langues étrangères</a:t>
            </a:r>
            <a:br>
              <a:rPr lang="fr-FR" sz="1800" smtClean="0"/>
            </a:br>
            <a:r>
              <a:rPr lang="en-US" smtClean="0"/>
              <a:t/>
            </a:r>
            <a:br>
              <a:rPr lang="en-US" smtClean="0"/>
            </a:br>
            <a:r>
              <a:rPr lang="en-US" b="1" smtClean="0">
                <a:latin typeface="Andalus" pitchFamily="18" charset="-78"/>
                <a:cs typeface="Andalus" pitchFamily="18" charset="-78"/>
              </a:rPr>
              <a:t>Le risque de crédit </a:t>
            </a:r>
            <a:endParaRPr lang="fr-FR" b="1" smtClean="0">
              <a:latin typeface="Andalus" pitchFamily="18" charset="-78"/>
              <a:cs typeface="Andalus" pitchFamily="18" charset="-78"/>
            </a:endParaRPr>
          </a:p>
        </p:txBody>
      </p:sp>
      <p:sp>
        <p:nvSpPr>
          <p:cNvPr id="3" name="Subtitle 2"/>
          <p:cNvSpPr>
            <a:spLocks noGrp="1"/>
          </p:cNvSpPr>
          <p:nvPr>
            <p:ph type="subTitle" idx="1"/>
          </p:nvPr>
        </p:nvSpPr>
        <p:spPr>
          <a:xfrm>
            <a:off x="1371600" y="2895600"/>
            <a:ext cx="7467600" cy="3657600"/>
          </a:xfrm>
        </p:spPr>
        <p:txBody>
          <a:bodyPr rtlCol="0">
            <a:normAutofit fontScale="47500" lnSpcReduction="20000"/>
          </a:bodyPr>
          <a:lstStyle/>
          <a:p>
            <a:pPr fontAlgn="auto">
              <a:lnSpc>
                <a:spcPct val="120000"/>
              </a:lnSpc>
              <a:spcAft>
                <a:spcPts val="0"/>
              </a:spcAft>
              <a:buFont typeface="Wingdings 3" charset="2"/>
              <a:buNone/>
              <a:defRPr/>
            </a:pPr>
            <a:endParaRPr lang="en-US" sz="2900" dirty="0" smtClean="0">
              <a:solidFill>
                <a:srgbClr val="FF0000"/>
              </a:solidFill>
            </a:endParaRPr>
          </a:p>
          <a:p>
            <a:pPr fontAlgn="auto">
              <a:lnSpc>
                <a:spcPct val="120000"/>
              </a:lnSpc>
              <a:spcAft>
                <a:spcPts val="0"/>
              </a:spcAft>
              <a:buFont typeface="Wingdings 3" charset="2"/>
              <a:buNone/>
              <a:defRPr/>
            </a:pPr>
            <a:r>
              <a:rPr lang="ro-RO" sz="2900" dirty="0" smtClean="0">
                <a:solidFill>
                  <a:srgbClr val="FF0000"/>
                </a:solidFill>
              </a:rPr>
              <a:t> </a:t>
            </a:r>
            <a:endParaRPr lang="en-US" sz="2900" dirty="0" smtClean="0">
              <a:solidFill>
                <a:srgbClr val="FF0000"/>
              </a:solidFill>
            </a:endParaRPr>
          </a:p>
          <a:p>
            <a:pPr fontAlgn="auto">
              <a:spcAft>
                <a:spcPts val="0"/>
              </a:spcAft>
              <a:buFont typeface="Wingdings 3" charset="2"/>
              <a:buNone/>
              <a:defRPr/>
            </a:pPr>
            <a:endParaRPr lang="fr-FR" sz="2900" dirty="0" smtClean="0">
              <a:solidFill>
                <a:srgbClr val="FF0000"/>
              </a:solidFill>
            </a:endParaRPr>
          </a:p>
          <a:p>
            <a:pPr fontAlgn="auto">
              <a:spcAft>
                <a:spcPts val="0"/>
              </a:spcAft>
              <a:buFont typeface="Wingdings 3" charset="2"/>
              <a:buNone/>
              <a:defRPr/>
            </a:pPr>
            <a:r>
              <a:rPr lang="fr-FR" sz="2900" dirty="0" smtClean="0">
                <a:solidFill>
                  <a:srgbClr val="FF0000"/>
                </a:solidFill>
              </a:rPr>
              <a:t> </a:t>
            </a:r>
            <a:r>
              <a:rPr lang="fr-FR" sz="2900" b="1" i="1" dirty="0">
                <a:solidFill>
                  <a:schemeClr val="tx2"/>
                </a:solidFill>
              </a:rPr>
              <a:t>Prof. Coordinateur: </a:t>
            </a:r>
            <a:r>
              <a:rPr lang="en-US" sz="2900" dirty="0" err="1">
                <a:solidFill>
                  <a:schemeClr val="tx2"/>
                </a:solidFill>
              </a:rPr>
              <a:t>Petre</a:t>
            </a:r>
            <a:r>
              <a:rPr lang="en-US" sz="2900" dirty="0">
                <a:solidFill>
                  <a:schemeClr val="tx2"/>
                </a:solidFill>
              </a:rPr>
              <a:t> </a:t>
            </a:r>
            <a:r>
              <a:rPr lang="en-US" sz="2900" dirty="0" err="1">
                <a:solidFill>
                  <a:schemeClr val="tx2"/>
                </a:solidFill>
              </a:rPr>
              <a:t>Brezeanu</a:t>
            </a:r>
            <a:r>
              <a:rPr lang="fr-FR" sz="2900" dirty="0" smtClean="0">
                <a:solidFill>
                  <a:schemeClr val="tx2"/>
                </a:solidFill>
              </a:rPr>
              <a:t>                 </a:t>
            </a:r>
          </a:p>
          <a:p>
            <a:pPr fontAlgn="auto">
              <a:spcAft>
                <a:spcPts val="0"/>
              </a:spcAft>
              <a:buFont typeface="Wingdings 3" charset="2"/>
              <a:buNone/>
              <a:defRPr/>
            </a:pPr>
            <a:r>
              <a:rPr lang="fr-FR" sz="2900" dirty="0" smtClean="0">
                <a:solidFill>
                  <a:schemeClr val="tx2"/>
                </a:solidFill>
              </a:rPr>
              <a:t>  </a:t>
            </a:r>
          </a:p>
          <a:p>
            <a:pPr fontAlgn="auto">
              <a:spcAft>
                <a:spcPts val="0"/>
              </a:spcAft>
              <a:buFont typeface="Wingdings 3" charset="2"/>
              <a:buNone/>
              <a:defRPr/>
            </a:pPr>
            <a:r>
              <a:rPr lang="fr-FR" sz="2900" i="1" dirty="0" smtClean="0">
                <a:solidFill>
                  <a:schemeClr val="tx2"/>
                </a:solidFill>
              </a:rPr>
              <a:t>                                                                                     </a:t>
            </a:r>
            <a:r>
              <a:rPr lang="fr-FR" sz="2900" b="1" i="1" dirty="0" smtClean="0">
                <a:solidFill>
                  <a:schemeClr val="tx2"/>
                </a:solidFill>
              </a:rPr>
              <a:t>Étudiantes</a:t>
            </a:r>
            <a:r>
              <a:rPr lang="fr-FR" sz="2900" i="1" dirty="0" smtClean="0">
                <a:solidFill>
                  <a:schemeClr val="tx2"/>
                </a:solidFill>
              </a:rPr>
              <a:t>: </a:t>
            </a:r>
            <a:r>
              <a:rPr lang="fr-FR" sz="2900" dirty="0" err="1" smtClean="0">
                <a:solidFill>
                  <a:schemeClr val="tx2"/>
                </a:solidFill>
              </a:rPr>
              <a:t>Bubuioc</a:t>
            </a:r>
            <a:r>
              <a:rPr lang="fr-FR" sz="2900" dirty="0" smtClean="0">
                <a:solidFill>
                  <a:schemeClr val="tx2"/>
                </a:solidFill>
              </a:rPr>
              <a:t> Maria  </a:t>
            </a:r>
          </a:p>
          <a:p>
            <a:pPr fontAlgn="auto">
              <a:spcAft>
                <a:spcPts val="0"/>
              </a:spcAft>
              <a:buFont typeface="Wingdings 3" charset="2"/>
              <a:buNone/>
              <a:defRPr/>
            </a:pPr>
            <a:r>
              <a:rPr lang="fr-FR" sz="2900" dirty="0" smtClean="0">
                <a:solidFill>
                  <a:schemeClr val="tx2"/>
                </a:solidFill>
              </a:rPr>
              <a:t>                                                                                                         </a:t>
            </a:r>
            <a:r>
              <a:rPr lang="fr-FR" sz="2900" dirty="0" err="1" smtClean="0">
                <a:solidFill>
                  <a:schemeClr val="tx2"/>
                </a:solidFill>
              </a:rPr>
              <a:t>Docuz</a:t>
            </a:r>
            <a:r>
              <a:rPr lang="fr-FR" sz="2900" dirty="0" smtClean="0">
                <a:solidFill>
                  <a:schemeClr val="tx2"/>
                </a:solidFill>
              </a:rPr>
              <a:t> </a:t>
            </a:r>
            <a:r>
              <a:rPr lang="fr-FR" sz="2900" dirty="0" err="1" smtClean="0">
                <a:solidFill>
                  <a:schemeClr val="tx2"/>
                </a:solidFill>
              </a:rPr>
              <a:t>Andreea</a:t>
            </a:r>
            <a:r>
              <a:rPr lang="fr-FR" sz="2900" dirty="0" smtClean="0">
                <a:solidFill>
                  <a:schemeClr val="tx2"/>
                </a:solidFill>
              </a:rPr>
              <a:t> Cristina </a:t>
            </a:r>
          </a:p>
          <a:p>
            <a:pPr fontAlgn="auto">
              <a:spcAft>
                <a:spcPts val="0"/>
              </a:spcAft>
              <a:buFont typeface="Wingdings 3" charset="2"/>
              <a:buNone/>
              <a:defRPr/>
            </a:pPr>
            <a:r>
              <a:rPr lang="fr-FR" sz="2900" dirty="0" smtClean="0">
                <a:solidFill>
                  <a:schemeClr val="tx2"/>
                </a:solidFill>
              </a:rPr>
              <a:t>                                                                                                          </a:t>
            </a:r>
            <a:r>
              <a:rPr lang="fr-FR" sz="2900" dirty="0" err="1" smtClean="0">
                <a:solidFill>
                  <a:schemeClr val="tx2"/>
                </a:solidFill>
              </a:rPr>
              <a:t>Labau</a:t>
            </a:r>
            <a:r>
              <a:rPr lang="fr-FR" sz="2900" dirty="0" smtClean="0">
                <a:solidFill>
                  <a:schemeClr val="tx2"/>
                </a:solidFill>
              </a:rPr>
              <a:t> Cristina </a:t>
            </a:r>
            <a:r>
              <a:rPr lang="fr-FR" sz="2900" dirty="0" err="1" smtClean="0">
                <a:solidFill>
                  <a:schemeClr val="tx2"/>
                </a:solidFill>
              </a:rPr>
              <a:t>Ionela</a:t>
            </a:r>
            <a:endParaRPr lang="en-US" sz="2900" dirty="0" smtClean="0">
              <a:solidFill>
                <a:schemeClr val="tx2"/>
              </a:solidFill>
            </a:endParaRPr>
          </a:p>
          <a:p>
            <a:pPr fontAlgn="auto">
              <a:spcAft>
                <a:spcPts val="0"/>
              </a:spcAft>
              <a:buFont typeface="Wingdings 3" charset="2"/>
              <a:buNone/>
              <a:defRPr/>
            </a:pPr>
            <a:r>
              <a:rPr lang="en-US" sz="2900" b="1" dirty="0" smtClean="0">
                <a:solidFill>
                  <a:schemeClr val="tx2"/>
                </a:solidFill>
              </a:rPr>
              <a:t>                                                                                     </a:t>
            </a:r>
            <a:r>
              <a:rPr lang="en-US" sz="2900" b="1" i="1" dirty="0" err="1" smtClean="0">
                <a:solidFill>
                  <a:schemeClr val="tx2"/>
                </a:solidFill>
              </a:rPr>
              <a:t>Groupe</a:t>
            </a:r>
            <a:r>
              <a:rPr lang="en-US" sz="2900" b="1" i="1" dirty="0" smtClean="0">
                <a:solidFill>
                  <a:schemeClr val="tx2"/>
                </a:solidFill>
              </a:rPr>
              <a:t>: </a:t>
            </a:r>
            <a:r>
              <a:rPr lang="en-US" sz="2900" dirty="0" smtClean="0">
                <a:solidFill>
                  <a:schemeClr val="tx2"/>
                </a:solidFill>
              </a:rPr>
              <a:t>231, 3ème </a:t>
            </a:r>
            <a:r>
              <a:rPr lang="en-US" sz="2900" dirty="0" err="1" smtClean="0">
                <a:solidFill>
                  <a:schemeClr val="tx2"/>
                </a:solidFill>
              </a:rPr>
              <a:t>Année</a:t>
            </a:r>
            <a:r>
              <a:rPr lang="ro-RO" sz="2900" dirty="0" smtClean="0">
                <a:solidFill>
                  <a:schemeClr val="tx2"/>
                </a:solidFill>
              </a:rPr>
              <a:t> </a:t>
            </a:r>
            <a:r>
              <a:rPr lang="en-US" sz="2900" dirty="0" smtClean="0">
                <a:solidFill>
                  <a:schemeClr val="tx2"/>
                </a:solidFill>
              </a:rPr>
              <a:t>, FABIZ</a:t>
            </a:r>
          </a:p>
          <a:p>
            <a:pPr algn="r" fontAlgn="auto">
              <a:spcAft>
                <a:spcPts val="0"/>
              </a:spcAft>
              <a:buFont typeface="Wingdings 3" charset="2"/>
              <a:buNone/>
              <a:defRPr/>
            </a:pPr>
            <a:endParaRPr lang="fr-FR" dirty="0" smtClean="0"/>
          </a:p>
          <a:p>
            <a:pPr algn="ctr" fontAlgn="auto">
              <a:spcAft>
                <a:spcPts val="0"/>
              </a:spcAft>
              <a:buFont typeface="Wingdings 3" charset="2"/>
              <a:buNone/>
              <a:defRPr/>
            </a:pPr>
            <a:endParaRPr lang="fr-FR" sz="2900" dirty="0" smtClean="0">
              <a:solidFill>
                <a:schemeClr val="tx2"/>
              </a:solidFill>
            </a:endParaRPr>
          </a:p>
          <a:p>
            <a:pPr algn="ctr" fontAlgn="auto">
              <a:spcAft>
                <a:spcPts val="0"/>
              </a:spcAft>
              <a:buFont typeface="Wingdings 3" charset="2"/>
              <a:buNone/>
              <a:defRPr/>
            </a:pPr>
            <a:r>
              <a:rPr lang="fr-FR" sz="3400" dirty="0" smtClean="0">
                <a:solidFill>
                  <a:schemeClr val="tx2"/>
                </a:solidFill>
              </a:rPr>
              <a:t>-Bucarest, 2014-</a:t>
            </a:r>
            <a:endParaRPr lang="fr-FR" sz="3400"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1176338" y="685800"/>
            <a:ext cx="6799262" cy="762000"/>
          </a:xfrm>
        </p:spPr>
        <p:txBody>
          <a:bodyPr/>
          <a:lstStyle/>
          <a:p>
            <a:pPr algn="ctr"/>
            <a:r>
              <a:rPr lang="en-US" smtClean="0"/>
              <a:t>Sommaire</a:t>
            </a:r>
            <a:endParaRPr lang="fr-FR" smtClean="0"/>
          </a:p>
        </p:txBody>
      </p:sp>
      <p:sp>
        <p:nvSpPr>
          <p:cNvPr id="3" name="Content Placeholder 2"/>
          <p:cNvSpPr>
            <a:spLocks noGrp="1"/>
          </p:cNvSpPr>
          <p:nvPr>
            <p:ph idx="1"/>
          </p:nvPr>
        </p:nvSpPr>
        <p:spPr>
          <a:xfrm>
            <a:off x="914400" y="1447800"/>
            <a:ext cx="7772400" cy="5105400"/>
          </a:xfrm>
        </p:spPr>
        <p:txBody>
          <a:bodyPr rtlCol="0">
            <a:normAutofit fontScale="92500" lnSpcReduction="10000"/>
          </a:bodyPr>
          <a:lstStyle/>
          <a:p>
            <a:pPr fontAlgn="auto">
              <a:spcAft>
                <a:spcPts val="0"/>
              </a:spcAft>
              <a:buFont typeface="Wingdings 3" charset="2"/>
              <a:buChar char=""/>
              <a:defRPr/>
            </a:pPr>
            <a:r>
              <a:rPr lang="en-US" b="1" dirty="0" smtClean="0">
                <a:solidFill>
                  <a:schemeClr val="tx1">
                    <a:lumMod val="75000"/>
                    <a:lumOff val="25000"/>
                  </a:schemeClr>
                </a:solidFill>
              </a:rPr>
              <a:t>1. Aspects </a:t>
            </a:r>
            <a:r>
              <a:rPr lang="en-US" b="1" dirty="0" err="1" smtClean="0">
                <a:solidFill>
                  <a:schemeClr val="tx1">
                    <a:lumMod val="75000"/>
                    <a:lumOff val="25000"/>
                  </a:schemeClr>
                </a:solidFill>
              </a:rPr>
              <a:t>théorétiques</a:t>
            </a:r>
            <a:endParaRPr lang="en-US" b="1" dirty="0" smtClean="0">
              <a:solidFill>
                <a:schemeClr val="tx1">
                  <a:lumMod val="75000"/>
                  <a:lumOff val="25000"/>
                </a:schemeClr>
              </a:solidFill>
            </a:endParaRPr>
          </a:p>
          <a:p>
            <a:pPr fontAlgn="auto">
              <a:spcAft>
                <a:spcPts val="0"/>
              </a:spcAft>
              <a:buFont typeface="Wingdings 3" charset="2"/>
              <a:buNone/>
              <a:defRPr/>
            </a:pPr>
            <a:r>
              <a:rPr lang="en-US" i="1" dirty="0" smtClean="0">
                <a:solidFill>
                  <a:schemeClr val="tx1">
                    <a:lumMod val="75000"/>
                    <a:lumOff val="25000"/>
                  </a:schemeClr>
                </a:solidFill>
              </a:rPr>
              <a:t>       </a:t>
            </a:r>
            <a:r>
              <a:rPr lang="en-US" b="1" i="1" dirty="0" smtClean="0">
                <a:solidFill>
                  <a:schemeClr val="tx1">
                    <a:lumMod val="75000"/>
                    <a:lumOff val="25000"/>
                  </a:schemeClr>
                </a:solidFill>
              </a:rPr>
              <a:t>1.1</a:t>
            </a:r>
            <a:r>
              <a:rPr lang="en-US" i="1" dirty="0" smtClean="0">
                <a:solidFill>
                  <a:schemeClr val="tx1">
                    <a:lumMod val="75000"/>
                    <a:lumOff val="25000"/>
                  </a:schemeClr>
                </a:solidFill>
              </a:rPr>
              <a:t> La </a:t>
            </a:r>
            <a:r>
              <a:rPr lang="en-US" i="1" dirty="0" err="1" smtClean="0">
                <a:solidFill>
                  <a:schemeClr val="tx1">
                    <a:lumMod val="75000"/>
                    <a:lumOff val="25000"/>
                  </a:schemeClr>
                </a:solidFill>
              </a:rPr>
              <a:t>définition</a:t>
            </a:r>
            <a:r>
              <a:rPr lang="en-US" i="1" dirty="0" smtClean="0">
                <a:solidFill>
                  <a:schemeClr val="tx1">
                    <a:lumMod val="75000"/>
                    <a:lumOff val="25000"/>
                  </a:schemeClr>
                </a:solidFill>
              </a:rPr>
              <a:t> du </a:t>
            </a:r>
            <a:r>
              <a:rPr lang="en-US" i="1" dirty="0" err="1" smtClean="0">
                <a:solidFill>
                  <a:schemeClr val="tx1">
                    <a:lumMod val="75000"/>
                    <a:lumOff val="25000"/>
                  </a:schemeClr>
                </a:solidFill>
              </a:rPr>
              <a:t>terme</a:t>
            </a:r>
            <a:r>
              <a:rPr lang="en-US" i="1" dirty="0" smtClean="0">
                <a:solidFill>
                  <a:schemeClr val="tx1">
                    <a:lumMod val="75000"/>
                    <a:lumOff val="25000"/>
                  </a:schemeClr>
                </a:solidFill>
              </a:rPr>
              <a:t> “risque de crédit”</a:t>
            </a:r>
          </a:p>
          <a:p>
            <a:pPr fontAlgn="auto">
              <a:spcAft>
                <a:spcPts val="0"/>
              </a:spcAft>
              <a:buFont typeface="Wingdings 3" charset="2"/>
              <a:buNone/>
              <a:defRPr/>
            </a:pPr>
            <a:r>
              <a:rPr lang="en-US" i="1" dirty="0" smtClean="0">
                <a:solidFill>
                  <a:schemeClr val="tx1">
                    <a:lumMod val="75000"/>
                    <a:lumOff val="25000"/>
                  </a:schemeClr>
                </a:solidFill>
              </a:rPr>
              <a:t>         </a:t>
            </a:r>
            <a:r>
              <a:rPr lang="en-US" b="1" i="1" dirty="0" smtClean="0">
                <a:solidFill>
                  <a:schemeClr val="tx1">
                    <a:lumMod val="75000"/>
                    <a:lumOff val="25000"/>
                  </a:schemeClr>
                </a:solidFill>
              </a:rPr>
              <a:t> 1.1.2  </a:t>
            </a:r>
            <a:r>
              <a:rPr lang="en-US" i="1" dirty="0" smtClean="0">
                <a:solidFill>
                  <a:schemeClr val="tx1">
                    <a:lumMod val="75000"/>
                    <a:lumOff val="25000"/>
                  </a:schemeClr>
                </a:solidFill>
              </a:rPr>
              <a:t>La </a:t>
            </a:r>
            <a:r>
              <a:rPr lang="en-US" i="1" dirty="0" err="1" smtClean="0">
                <a:solidFill>
                  <a:schemeClr val="tx1">
                    <a:lumMod val="75000"/>
                    <a:lumOff val="25000"/>
                  </a:schemeClr>
                </a:solidFill>
              </a:rPr>
              <a:t>typologie</a:t>
            </a:r>
            <a:r>
              <a:rPr lang="en-US" i="1" dirty="0" smtClean="0">
                <a:solidFill>
                  <a:schemeClr val="tx1">
                    <a:lumMod val="75000"/>
                    <a:lumOff val="25000"/>
                  </a:schemeClr>
                </a:solidFill>
              </a:rPr>
              <a:t> des </a:t>
            </a:r>
            <a:r>
              <a:rPr lang="en-US" i="1" dirty="0" err="1" smtClean="0">
                <a:solidFill>
                  <a:schemeClr val="tx1">
                    <a:lumMod val="75000"/>
                    <a:lumOff val="25000"/>
                  </a:schemeClr>
                </a:solidFill>
              </a:rPr>
              <a:t>risques</a:t>
            </a:r>
            <a:r>
              <a:rPr lang="en-US" i="1" dirty="0" smtClean="0">
                <a:solidFill>
                  <a:schemeClr val="tx1">
                    <a:lumMod val="75000"/>
                    <a:lumOff val="25000"/>
                  </a:schemeClr>
                </a:solidFill>
              </a:rPr>
              <a:t> de crédit</a:t>
            </a:r>
          </a:p>
          <a:p>
            <a:pPr fontAlgn="auto">
              <a:spcAft>
                <a:spcPts val="0"/>
              </a:spcAft>
              <a:buFont typeface="Wingdings 3" charset="2"/>
              <a:buNone/>
              <a:defRPr/>
            </a:pPr>
            <a:r>
              <a:rPr lang="en-US" i="1" dirty="0" smtClean="0">
                <a:solidFill>
                  <a:schemeClr val="tx1">
                    <a:lumMod val="75000"/>
                    <a:lumOff val="25000"/>
                  </a:schemeClr>
                </a:solidFill>
              </a:rPr>
              <a:t>          </a:t>
            </a:r>
            <a:r>
              <a:rPr lang="en-US" b="1" i="1" dirty="0" smtClean="0">
                <a:solidFill>
                  <a:schemeClr val="tx1">
                    <a:lumMod val="75000"/>
                    <a:lumOff val="25000"/>
                  </a:schemeClr>
                </a:solidFill>
              </a:rPr>
              <a:t>1.1.3</a:t>
            </a:r>
            <a:r>
              <a:rPr lang="en-US" i="1" dirty="0" smtClean="0">
                <a:solidFill>
                  <a:schemeClr val="tx1">
                    <a:lumMod val="75000"/>
                    <a:lumOff val="25000"/>
                  </a:schemeClr>
                </a:solidFill>
              </a:rPr>
              <a:t> La </a:t>
            </a:r>
            <a:r>
              <a:rPr lang="en-US" i="1" dirty="0" err="1" smtClean="0">
                <a:solidFill>
                  <a:schemeClr val="tx1">
                    <a:lumMod val="75000"/>
                    <a:lumOff val="25000"/>
                  </a:schemeClr>
                </a:solidFill>
              </a:rPr>
              <a:t>politique</a:t>
            </a:r>
            <a:r>
              <a:rPr lang="en-US" i="1" dirty="0" smtClean="0">
                <a:solidFill>
                  <a:schemeClr val="tx1">
                    <a:lumMod val="75000"/>
                    <a:lumOff val="25000"/>
                  </a:schemeClr>
                </a:solidFill>
              </a:rPr>
              <a:t> de crédit</a:t>
            </a:r>
          </a:p>
          <a:p>
            <a:pPr fontAlgn="auto">
              <a:spcAft>
                <a:spcPts val="0"/>
              </a:spcAft>
              <a:buFont typeface="Wingdings 3" charset="2"/>
              <a:buNone/>
              <a:defRPr/>
            </a:pPr>
            <a:endParaRPr lang="en-US" i="1" dirty="0" smtClean="0">
              <a:solidFill>
                <a:schemeClr val="tx1">
                  <a:lumMod val="75000"/>
                  <a:lumOff val="25000"/>
                </a:schemeClr>
              </a:solidFill>
            </a:endParaRPr>
          </a:p>
          <a:p>
            <a:pPr fontAlgn="auto">
              <a:spcAft>
                <a:spcPts val="0"/>
              </a:spcAft>
              <a:buFont typeface="Wingdings 3" charset="2"/>
              <a:buNone/>
              <a:defRPr/>
            </a:pPr>
            <a:r>
              <a:rPr lang="en-US" i="1" dirty="0" smtClean="0">
                <a:solidFill>
                  <a:schemeClr val="tx1">
                    <a:lumMod val="75000"/>
                    <a:lumOff val="25000"/>
                  </a:schemeClr>
                </a:solidFill>
              </a:rPr>
              <a:t>     </a:t>
            </a:r>
            <a:r>
              <a:rPr lang="en-US" b="1" i="1" dirty="0" smtClean="0">
                <a:solidFill>
                  <a:schemeClr val="tx1">
                    <a:lumMod val="75000"/>
                    <a:lumOff val="25000"/>
                  </a:schemeClr>
                </a:solidFill>
              </a:rPr>
              <a:t> 1.2 </a:t>
            </a:r>
            <a:r>
              <a:rPr lang="en-US" i="1" dirty="0" smtClean="0">
                <a:solidFill>
                  <a:schemeClr val="tx1">
                    <a:lumMod val="75000"/>
                    <a:lumOff val="25000"/>
                  </a:schemeClr>
                </a:solidFill>
              </a:rPr>
              <a:t>La gestion avant toute expérience du risque de crédit </a:t>
            </a:r>
          </a:p>
          <a:p>
            <a:pPr fontAlgn="auto">
              <a:spcAft>
                <a:spcPts val="0"/>
              </a:spcAft>
              <a:buFont typeface="Wingdings 3" charset="2"/>
              <a:buNone/>
              <a:defRPr/>
            </a:pPr>
            <a:r>
              <a:rPr lang="en-US" i="1" dirty="0" smtClean="0">
                <a:solidFill>
                  <a:schemeClr val="tx1">
                    <a:lumMod val="75000"/>
                    <a:lumOff val="25000"/>
                  </a:schemeClr>
                </a:solidFill>
              </a:rPr>
              <a:t>        </a:t>
            </a:r>
            <a:r>
              <a:rPr lang="en-US" b="1" i="1" dirty="0" smtClean="0">
                <a:solidFill>
                  <a:schemeClr val="tx1">
                    <a:lumMod val="75000"/>
                    <a:lumOff val="25000"/>
                  </a:schemeClr>
                </a:solidFill>
              </a:rPr>
              <a:t> 1.2.1 </a:t>
            </a:r>
            <a:r>
              <a:rPr lang="en-US" i="1" dirty="0" smtClean="0">
                <a:solidFill>
                  <a:schemeClr val="tx1">
                    <a:lumMod val="75000"/>
                    <a:lumOff val="25000"/>
                  </a:schemeClr>
                </a:solidFill>
              </a:rPr>
              <a:t>La division et la limitation des </a:t>
            </a:r>
            <a:r>
              <a:rPr lang="en-US" i="1" dirty="0" err="1" smtClean="0">
                <a:solidFill>
                  <a:schemeClr val="tx1">
                    <a:lumMod val="75000"/>
                    <a:lumOff val="25000"/>
                  </a:schemeClr>
                </a:solidFill>
              </a:rPr>
              <a:t>risques</a:t>
            </a:r>
            <a:endParaRPr lang="en-US" i="1" dirty="0" smtClean="0">
              <a:solidFill>
                <a:schemeClr val="tx1">
                  <a:lumMod val="75000"/>
                  <a:lumOff val="25000"/>
                </a:schemeClr>
              </a:solidFill>
            </a:endParaRPr>
          </a:p>
          <a:p>
            <a:pPr fontAlgn="auto">
              <a:spcAft>
                <a:spcPts val="0"/>
              </a:spcAft>
              <a:buFont typeface="Wingdings 3" charset="2"/>
              <a:buNone/>
              <a:defRPr/>
            </a:pPr>
            <a:r>
              <a:rPr lang="en-US" i="1" dirty="0" smtClean="0">
                <a:solidFill>
                  <a:schemeClr val="tx1">
                    <a:lumMod val="75000"/>
                    <a:lumOff val="25000"/>
                  </a:schemeClr>
                </a:solidFill>
              </a:rPr>
              <a:t>         </a:t>
            </a:r>
            <a:r>
              <a:rPr lang="en-US" b="1" i="1" dirty="0" smtClean="0">
                <a:solidFill>
                  <a:schemeClr val="tx1">
                    <a:lumMod val="75000"/>
                    <a:lumOff val="25000"/>
                  </a:schemeClr>
                </a:solidFill>
              </a:rPr>
              <a:t>1.2.2</a:t>
            </a:r>
            <a:r>
              <a:rPr lang="en-US" i="1" dirty="0" smtClean="0">
                <a:solidFill>
                  <a:schemeClr val="tx1">
                    <a:lumMod val="75000"/>
                    <a:lumOff val="25000"/>
                  </a:schemeClr>
                </a:solidFill>
              </a:rPr>
              <a:t>  </a:t>
            </a:r>
            <a:r>
              <a:rPr lang="en-US" i="1" dirty="0" err="1" smtClean="0">
                <a:solidFill>
                  <a:schemeClr val="tx1">
                    <a:lumMod val="75000"/>
                    <a:lumOff val="25000"/>
                  </a:schemeClr>
                </a:solidFill>
              </a:rPr>
              <a:t>L’appréciation</a:t>
            </a:r>
            <a:r>
              <a:rPr lang="en-US" i="1" dirty="0" smtClean="0">
                <a:solidFill>
                  <a:schemeClr val="tx1">
                    <a:lumMod val="75000"/>
                    <a:lumOff val="25000"/>
                  </a:schemeClr>
                </a:solidFill>
              </a:rPr>
              <a:t> de la </a:t>
            </a:r>
            <a:r>
              <a:rPr lang="en-US" i="1" dirty="0" err="1" smtClean="0">
                <a:solidFill>
                  <a:schemeClr val="tx1">
                    <a:lumMod val="75000"/>
                    <a:lumOff val="25000"/>
                  </a:schemeClr>
                </a:solidFill>
              </a:rPr>
              <a:t>capacité</a:t>
            </a:r>
            <a:r>
              <a:rPr lang="en-US" i="1" dirty="0" smtClean="0">
                <a:solidFill>
                  <a:schemeClr val="tx1">
                    <a:lumMod val="75000"/>
                    <a:lumOff val="25000"/>
                  </a:schemeClr>
                </a:solidFill>
              </a:rPr>
              <a:t> de </a:t>
            </a:r>
            <a:r>
              <a:rPr lang="en-US" i="1" dirty="0" err="1" smtClean="0">
                <a:solidFill>
                  <a:schemeClr val="tx1">
                    <a:lumMod val="75000"/>
                    <a:lumOff val="25000"/>
                  </a:schemeClr>
                </a:solidFill>
              </a:rPr>
              <a:t>rembourssement</a:t>
            </a:r>
            <a:r>
              <a:rPr lang="en-US" i="1" dirty="0" smtClean="0">
                <a:solidFill>
                  <a:schemeClr val="tx1">
                    <a:lumMod val="75000"/>
                    <a:lumOff val="25000"/>
                  </a:schemeClr>
                </a:solidFill>
              </a:rPr>
              <a:t> </a:t>
            </a:r>
          </a:p>
          <a:p>
            <a:pPr fontAlgn="auto">
              <a:spcAft>
                <a:spcPts val="0"/>
              </a:spcAft>
              <a:buFont typeface="Wingdings 3" charset="2"/>
              <a:buNone/>
              <a:defRPr/>
            </a:pPr>
            <a:r>
              <a:rPr lang="en-US" i="1" dirty="0" smtClean="0">
                <a:solidFill>
                  <a:schemeClr val="tx1">
                    <a:lumMod val="75000"/>
                    <a:lumOff val="25000"/>
                  </a:schemeClr>
                </a:solidFill>
              </a:rPr>
              <a:t>         </a:t>
            </a:r>
            <a:r>
              <a:rPr lang="en-US" b="1" i="1" dirty="0" smtClean="0">
                <a:solidFill>
                  <a:schemeClr val="tx1">
                    <a:lumMod val="75000"/>
                    <a:lumOff val="25000"/>
                  </a:schemeClr>
                </a:solidFill>
              </a:rPr>
              <a:t>1.2.3</a:t>
            </a:r>
            <a:r>
              <a:rPr lang="en-US" i="1" dirty="0" smtClean="0">
                <a:solidFill>
                  <a:schemeClr val="tx1">
                    <a:lumMod val="75000"/>
                    <a:lumOff val="25000"/>
                  </a:schemeClr>
                </a:solidFill>
              </a:rPr>
              <a:t>  La constitution des garantie</a:t>
            </a:r>
          </a:p>
          <a:p>
            <a:pPr fontAlgn="auto">
              <a:spcAft>
                <a:spcPts val="0"/>
              </a:spcAft>
              <a:buFont typeface="Wingdings 3" charset="2"/>
              <a:buNone/>
              <a:defRPr/>
            </a:pPr>
            <a:endParaRPr lang="en-US" i="1" dirty="0" smtClean="0">
              <a:solidFill>
                <a:schemeClr val="tx1">
                  <a:lumMod val="75000"/>
                  <a:lumOff val="25000"/>
                </a:schemeClr>
              </a:solidFill>
            </a:endParaRPr>
          </a:p>
          <a:p>
            <a:pPr fontAlgn="auto">
              <a:spcAft>
                <a:spcPts val="0"/>
              </a:spcAft>
              <a:buFont typeface="Wingdings 3" charset="2"/>
              <a:buNone/>
              <a:defRPr/>
            </a:pPr>
            <a:r>
              <a:rPr lang="en-US" i="1" dirty="0" smtClean="0">
                <a:solidFill>
                  <a:schemeClr val="tx1">
                    <a:lumMod val="75000"/>
                    <a:lumOff val="25000"/>
                  </a:schemeClr>
                </a:solidFill>
              </a:rPr>
              <a:t>      </a:t>
            </a:r>
            <a:r>
              <a:rPr lang="en-US" b="1" i="1" dirty="0" smtClean="0">
                <a:solidFill>
                  <a:schemeClr val="tx1">
                    <a:lumMod val="75000"/>
                    <a:lumOff val="25000"/>
                  </a:schemeClr>
                </a:solidFill>
              </a:rPr>
              <a:t>1.3</a:t>
            </a:r>
            <a:r>
              <a:rPr lang="en-US" i="1" dirty="0" smtClean="0">
                <a:solidFill>
                  <a:schemeClr val="tx1">
                    <a:lumMod val="75000"/>
                    <a:lumOff val="25000"/>
                  </a:schemeClr>
                </a:solidFill>
              </a:rPr>
              <a:t> La gestion </a:t>
            </a:r>
            <a:r>
              <a:rPr lang="en-US" i="1" dirty="0" err="1" smtClean="0">
                <a:solidFill>
                  <a:schemeClr val="tx1">
                    <a:lumMod val="75000"/>
                    <a:lumOff val="25000"/>
                  </a:schemeClr>
                </a:solidFill>
              </a:rPr>
              <a:t>aprés</a:t>
            </a:r>
            <a:r>
              <a:rPr lang="en-US" i="1" dirty="0" smtClean="0">
                <a:solidFill>
                  <a:schemeClr val="tx1">
                    <a:lumMod val="75000"/>
                    <a:lumOff val="25000"/>
                  </a:schemeClr>
                </a:solidFill>
              </a:rPr>
              <a:t> toute expérience du risque de crédit </a:t>
            </a:r>
          </a:p>
          <a:p>
            <a:pPr fontAlgn="auto">
              <a:spcAft>
                <a:spcPts val="0"/>
              </a:spcAft>
              <a:buFont typeface="Wingdings 3" charset="2"/>
              <a:buNone/>
              <a:defRPr/>
            </a:pPr>
            <a:r>
              <a:rPr lang="en-US" i="1" dirty="0" smtClean="0">
                <a:solidFill>
                  <a:schemeClr val="tx1">
                    <a:lumMod val="75000"/>
                    <a:lumOff val="25000"/>
                  </a:schemeClr>
                </a:solidFill>
              </a:rPr>
              <a:t>         </a:t>
            </a:r>
            <a:r>
              <a:rPr lang="en-US" b="1" i="1" dirty="0" smtClean="0">
                <a:solidFill>
                  <a:schemeClr val="tx1">
                    <a:lumMod val="75000"/>
                    <a:lumOff val="25000"/>
                  </a:schemeClr>
                </a:solidFill>
              </a:rPr>
              <a:t>1.3.1</a:t>
            </a:r>
            <a:r>
              <a:rPr lang="en-US" i="1" dirty="0" smtClean="0">
                <a:solidFill>
                  <a:schemeClr val="tx1">
                    <a:lumMod val="75000"/>
                    <a:lumOff val="25000"/>
                  </a:schemeClr>
                </a:solidFill>
              </a:rPr>
              <a:t> </a:t>
            </a:r>
            <a:r>
              <a:rPr lang="en-US" i="1" dirty="0" err="1" smtClean="0">
                <a:solidFill>
                  <a:schemeClr val="tx1">
                    <a:lumMod val="75000"/>
                    <a:lumOff val="25000"/>
                  </a:schemeClr>
                </a:solidFill>
              </a:rPr>
              <a:t>L’analyse</a:t>
            </a:r>
            <a:r>
              <a:rPr lang="en-US" i="1" dirty="0" smtClean="0">
                <a:solidFill>
                  <a:schemeClr val="tx1">
                    <a:lumMod val="75000"/>
                    <a:lumOff val="25000"/>
                  </a:schemeClr>
                </a:solidFill>
              </a:rPr>
              <a:t> des </a:t>
            </a:r>
            <a:r>
              <a:rPr lang="en-US" i="1" dirty="0" err="1" smtClean="0">
                <a:solidFill>
                  <a:schemeClr val="tx1">
                    <a:lumMod val="75000"/>
                    <a:lumOff val="25000"/>
                  </a:schemeClr>
                </a:solidFill>
              </a:rPr>
              <a:t>portofeuilles</a:t>
            </a:r>
            <a:r>
              <a:rPr lang="en-US" i="1" dirty="0" smtClean="0">
                <a:solidFill>
                  <a:schemeClr val="tx1">
                    <a:lumMod val="75000"/>
                    <a:lumOff val="25000"/>
                  </a:schemeClr>
                </a:solidFill>
              </a:rPr>
              <a:t> de crédits et la constitution des previsions</a:t>
            </a:r>
          </a:p>
          <a:p>
            <a:pPr fontAlgn="auto">
              <a:spcAft>
                <a:spcPts val="0"/>
              </a:spcAft>
              <a:buFont typeface="Wingdings 3" charset="2"/>
              <a:buNone/>
              <a:defRPr/>
            </a:pPr>
            <a:r>
              <a:rPr lang="en-US" i="1" dirty="0" smtClean="0">
                <a:solidFill>
                  <a:schemeClr val="tx1">
                    <a:lumMod val="75000"/>
                    <a:lumOff val="25000"/>
                  </a:schemeClr>
                </a:solidFill>
              </a:rPr>
              <a:t>        </a:t>
            </a:r>
            <a:r>
              <a:rPr lang="en-US" b="1" i="1" dirty="0" smtClean="0">
                <a:solidFill>
                  <a:schemeClr val="tx1">
                    <a:lumMod val="75000"/>
                    <a:lumOff val="25000"/>
                  </a:schemeClr>
                </a:solidFill>
              </a:rPr>
              <a:t> 1.3.2  </a:t>
            </a:r>
            <a:r>
              <a:rPr lang="en-US" i="1" dirty="0" smtClean="0">
                <a:solidFill>
                  <a:schemeClr val="tx1">
                    <a:lumMod val="75000"/>
                    <a:lumOff val="25000"/>
                  </a:schemeClr>
                </a:solidFill>
              </a:rPr>
              <a:t>La constitution de la réserve générale pour le risque de crédit</a:t>
            </a:r>
            <a:endParaRPr lang="fr-FR" i="1"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1944688" y="623888"/>
            <a:ext cx="6589712" cy="1128712"/>
          </a:xfrm>
        </p:spPr>
        <p:txBody>
          <a:bodyPr rtlCol="0">
            <a:normAutofit fontScale="90000"/>
          </a:bodyPr>
          <a:lstStyle/>
          <a:p>
            <a:pPr algn="ctr" fontAlgn="auto">
              <a:spcAft>
                <a:spcPts val="0"/>
              </a:spcAft>
              <a:defRPr/>
            </a:pPr>
            <a:r>
              <a:rPr lang="en-US" dirty="0">
                <a:solidFill>
                  <a:schemeClr val="accent2">
                    <a:lumMod val="75000"/>
                  </a:schemeClr>
                </a:solidFill>
              </a:rPr>
              <a:t>1.1 La </a:t>
            </a:r>
            <a:r>
              <a:rPr lang="en-US" dirty="0" err="1">
                <a:solidFill>
                  <a:schemeClr val="accent2">
                    <a:lumMod val="75000"/>
                  </a:schemeClr>
                </a:solidFill>
              </a:rPr>
              <a:t>définition</a:t>
            </a:r>
            <a:r>
              <a:rPr lang="en-US" dirty="0">
                <a:solidFill>
                  <a:schemeClr val="accent2">
                    <a:lumMod val="75000"/>
                  </a:schemeClr>
                </a:solidFill>
              </a:rPr>
              <a:t>  du </a:t>
            </a:r>
            <a:r>
              <a:rPr lang="en-US" dirty="0" err="1">
                <a:solidFill>
                  <a:schemeClr val="accent2">
                    <a:lumMod val="75000"/>
                  </a:schemeClr>
                </a:solidFill>
              </a:rPr>
              <a:t>terme</a:t>
            </a:r>
            <a:r>
              <a:rPr lang="en-US" dirty="0">
                <a:solidFill>
                  <a:schemeClr val="accent2">
                    <a:lumMod val="75000"/>
                  </a:schemeClr>
                </a:solidFill>
              </a:rPr>
              <a:t>           “</a:t>
            </a:r>
            <a:r>
              <a:rPr lang="en-US" dirty="0" err="1">
                <a:solidFill>
                  <a:schemeClr val="accent2">
                    <a:lumMod val="75000"/>
                  </a:schemeClr>
                </a:solidFill>
              </a:rPr>
              <a:t>risque</a:t>
            </a:r>
            <a:r>
              <a:rPr lang="en-US" dirty="0">
                <a:solidFill>
                  <a:schemeClr val="accent2">
                    <a:lumMod val="75000"/>
                  </a:schemeClr>
                </a:solidFill>
              </a:rPr>
              <a:t> de </a:t>
            </a:r>
            <a:r>
              <a:rPr lang="en-US" dirty="0" err="1">
                <a:solidFill>
                  <a:schemeClr val="accent2">
                    <a:lumMod val="75000"/>
                  </a:schemeClr>
                </a:solidFill>
              </a:rPr>
              <a:t>crédit</a:t>
            </a:r>
            <a:r>
              <a:rPr lang="en-US" dirty="0">
                <a:solidFill>
                  <a:schemeClr val="accent2">
                    <a:lumMod val="75000"/>
                  </a:schemeClr>
                </a:solidFill>
              </a:rPr>
              <a:t>”</a:t>
            </a:r>
            <a:br>
              <a:rPr lang="en-US" dirty="0">
                <a:solidFill>
                  <a:schemeClr val="accent2">
                    <a:lumMod val="75000"/>
                  </a:schemeClr>
                </a:solidFill>
              </a:rPr>
            </a:br>
            <a:endParaRPr lang="en-US" dirty="0">
              <a:solidFill>
                <a:schemeClr val="accent2">
                  <a:lumMod val="75000"/>
                </a:schemeClr>
              </a:solidFill>
            </a:endParaRPr>
          </a:p>
        </p:txBody>
      </p:sp>
      <p:graphicFrame>
        <p:nvGraphicFramePr>
          <p:cNvPr id="4" name="Substituent conținut 3"/>
          <p:cNvGraphicFramePr>
            <a:graphicFrameLocks noGrp="1"/>
          </p:cNvGraphicFramePr>
          <p:nvPr>
            <p:ph idx="1"/>
          </p:nvPr>
        </p:nvGraphicFramePr>
        <p:xfrm>
          <a:off x="1676400" y="2286000"/>
          <a:ext cx="7203001" cy="396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Content Placeholder 2"/>
          <p:cNvSpPr>
            <a:spLocks noGrp="1"/>
          </p:cNvSpPr>
          <p:nvPr>
            <p:ph idx="1"/>
          </p:nvPr>
        </p:nvSpPr>
        <p:spPr>
          <a:xfrm>
            <a:off x="457200" y="152400"/>
            <a:ext cx="8382000" cy="6477000"/>
          </a:xfrm>
        </p:spPr>
        <p:txBody>
          <a:bodyPr/>
          <a:lstStyle/>
          <a:p>
            <a:pPr algn="ctr">
              <a:buFont typeface="Wingdings 3" pitchFamily="18" charset="2"/>
              <a:buNone/>
            </a:pPr>
            <a:r>
              <a:rPr lang="en-US" sz="3600" smtClean="0"/>
              <a:t>     </a:t>
            </a:r>
            <a:r>
              <a:rPr lang="en-US" sz="3200" smtClean="0"/>
              <a:t>1.1.2  La typologie des risques de crédit</a:t>
            </a:r>
          </a:p>
          <a:p>
            <a:endParaRPr lang="fr-FR" sz="1600" smtClean="0"/>
          </a:p>
          <a:p>
            <a:pPr algn="just">
              <a:buFont typeface="Wingdings 3" pitchFamily="18" charset="2"/>
              <a:buNone/>
            </a:pPr>
            <a:r>
              <a:rPr lang="fr-FR" sz="1600" smtClean="0"/>
              <a:t> </a:t>
            </a:r>
          </a:p>
        </p:txBody>
      </p:sp>
      <p:sp>
        <p:nvSpPr>
          <p:cNvPr id="12" name="Dreptunghi 11"/>
          <p:cNvSpPr/>
          <p:nvPr/>
        </p:nvSpPr>
        <p:spPr>
          <a:xfrm>
            <a:off x="990600" y="2112963"/>
            <a:ext cx="3657600" cy="2133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600" b="1" dirty="0"/>
              <a:t> </a:t>
            </a:r>
            <a:r>
              <a:rPr lang="fr-FR" sz="1400" b="1" i="1" dirty="0"/>
              <a:t>1.  Le risque de contrepartie</a:t>
            </a:r>
            <a:r>
              <a:rPr lang="fr-FR" sz="1400" i="1" dirty="0"/>
              <a:t>: qui est pour une banque ou une entreprise qu'une contrepartie (partie d'une transaction sur le marché de gré à gré) n'honore pas ses obligations envers elles. C'est le risque de défaillance d'un débiteur sur lequel l'établissement détient une créance ou un engagement de hors bilan assimilable.</a:t>
            </a:r>
            <a:endParaRPr lang="en-US" sz="1400" i="1" dirty="0"/>
          </a:p>
        </p:txBody>
      </p:sp>
      <p:sp>
        <p:nvSpPr>
          <p:cNvPr id="13" name="Dreptunghi 12"/>
          <p:cNvSpPr/>
          <p:nvPr/>
        </p:nvSpPr>
        <p:spPr>
          <a:xfrm>
            <a:off x="5029200" y="1524000"/>
            <a:ext cx="3429000" cy="13716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600" b="1" dirty="0"/>
              <a:t> </a:t>
            </a:r>
            <a:r>
              <a:rPr lang="fr-FR" sz="1400" b="1" i="1" dirty="0"/>
              <a:t>2.</a:t>
            </a:r>
            <a:r>
              <a:rPr lang="fr-FR" sz="1400" i="1" dirty="0"/>
              <a:t> </a:t>
            </a:r>
            <a:r>
              <a:rPr lang="fr-FR" sz="1400" b="1" i="1" dirty="0"/>
              <a:t>Le risque de liquidité</a:t>
            </a:r>
            <a:r>
              <a:rPr lang="fr-FR" sz="1400" i="1" dirty="0"/>
              <a:t>: qui apparaît lorsque le client se trouve dans une situation d'</a:t>
            </a:r>
            <a:r>
              <a:rPr lang="fr-FR" sz="1400" i="1" dirty="0" err="1"/>
              <a:t>illiquidité</a:t>
            </a:r>
            <a:r>
              <a:rPr lang="fr-FR" sz="1400" i="1" dirty="0"/>
              <a:t> (temporaire ou conjoncturelle). On parle alors de risque de non paiement. </a:t>
            </a:r>
            <a:endParaRPr lang="en-US" sz="1400" i="1" dirty="0"/>
          </a:p>
        </p:txBody>
      </p:sp>
      <p:sp>
        <p:nvSpPr>
          <p:cNvPr id="14" name="Dreptunghi 13"/>
          <p:cNvSpPr/>
          <p:nvPr/>
        </p:nvSpPr>
        <p:spPr>
          <a:xfrm>
            <a:off x="4991100" y="3565525"/>
            <a:ext cx="3962400" cy="3063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b="1" dirty="0"/>
              <a:t>3.  Le risque lié à l'activité de la structure du demandeur</a:t>
            </a:r>
            <a:r>
              <a:rPr lang="fr-FR" sz="1400" dirty="0"/>
              <a:t>: est le risque lié à une baisse du chiffre d'affaires dont les conséquences se font surtout ressentir au niveau de la rentabilité puis de la liquidité si la chute est durable. En effet, l'entreprise en proie a des difficultés financières va faire une hiérarchie des ses engagements, donner une position secondaire au créancier « banque » et honorera tardivement ses engagements auprès de celle-ci.</a:t>
            </a:r>
          </a:p>
        </p:txBody>
      </p:sp>
      <p:sp>
        <p:nvSpPr>
          <p:cNvPr id="15" name="Dreptunghi 14"/>
          <p:cNvSpPr/>
          <p:nvPr/>
        </p:nvSpPr>
        <p:spPr>
          <a:xfrm>
            <a:off x="1066800" y="4724400"/>
            <a:ext cx="3810000" cy="1011238"/>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b="1" i="1" dirty="0"/>
              <a:t>4. Le </a:t>
            </a:r>
            <a:r>
              <a:rPr lang="fr-FR" sz="1400" b="1" i="1" dirty="0"/>
              <a:t>risque sectoriel</a:t>
            </a:r>
            <a:r>
              <a:rPr lang="fr-FR" sz="1400" i="1" dirty="0"/>
              <a:t>: lié au secteur d'activité.</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reptunghi 3"/>
          <p:cNvSpPr/>
          <p:nvPr/>
        </p:nvSpPr>
        <p:spPr>
          <a:xfrm>
            <a:off x="4419600" y="1676400"/>
            <a:ext cx="4419600" cy="304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b="1" i="1" dirty="0"/>
              <a:t>6.</a:t>
            </a:r>
            <a:r>
              <a:rPr lang="fr-FR" sz="1400" b="1" i="1" dirty="0"/>
              <a:t> Le risque opérationnel</a:t>
            </a:r>
            <a:r>
              <a:rPr lang="fr-FR" sz="1400" i="1" dirty="0"/>
              <a:t>: concerne des risques d'ordre organisationnel liés au fonctionnement même de l'établissement de crédit. Il a été démontré que les crises financières surtout dans nos pays ont eu pour cause les défaillances ou manquements du système de contrôle de l'activité bancaire. En fait, la banque doit surtout veiller à un système d'octroi du crédit qui ne présente aucune faille surtout au niveau des autorisations qui provoquent dans la plupart des cas une dérive du risque de crédit.</a:t>
            </a:r>
          </a:p>
        </p:txBody>
      </p:sp>
      <p:sp>
        <p:nvSpPr>
          <p:cNvPr id="5" name="Dreptunghi 4"/>
          <p:cNvSpPr/>
          <p:nvPr/>
        </p:nvSpPr>
        <p:spPr>
          <a:xfrm>
            <a:off x="2057400" y="4953000"/>
            <a:ext cx="5029200" cy="142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b="1" i="1" dirty="0"/>
              <a:t>7. Le risque politique</a:t>
            </a:r>
            <a:r>
              <a:rPr lang="fr-FR" sz="1400" i="1" dirty="0"/>
              <a:t>: lié à la probabilité que le changement de législation ou de réglementation réduisent le taux de rendement attendu des investisseurs</a:t>
            </a:r>
            <a:r>
              <a:rPr lang="fr-FR" i="1" dirty="0"/>
              <a:t>.</a:t>
            </a:r>
          </a:p>
        </p:txBody>
      </p:sp>
      <p:sp>
        <p:nvSpPr>
          <p:cNvPr id="6" name="Dreptunghi 5"/>
          <p:cNvSpPr/>
          <p:nvPr/>
        </p:nvSpPr>
        <p:spPr>
          <a:xfrm>
            <a:off x="1828800" y="914400"/>
            <a:ext cx="2362200" cy="2819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b="1" i="1" dirty="0"/>
              <a:t>5. Le risque financier</a:t>
            </a:r>
            <a:r>
              <a:rPr lang="fr-FR" sz="1400" i="1" dirty="0"/>
              <a:t>: rattaché aux crises financières macroéconomiques (dévaluation, révision du taux par la banque centrale).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381000"/>
            <a:ext cx="7620000" cy="6248400"/>
          </a:xfrm>
        </p:spPr>
        <p:txBody>
          <a:bodyPr rtlCol="0">
            <a:normAutofit fontScale="77500" lnSpcReduction="20000"/>
          </a:bodyPr>
          <a:lstStyle/>
          <a:p>
            <a:pPr fontAlgn="auto">
              <a:spcAft>
                <a:spcPts val="0"/>
              </a:spcAft>
              <a:buFont typeface="Wingdings 3" charset="2"/>
              <a:buNone/>
              <a:defRPr/>
            </a:pPr>
            <a:endParaRPr lang="fr-FR" dirty="0" smtClean="0">
              <a:solidFill>
                <a:schemeClr val="tx1">
                  <a:lumMod val="75000"/>
                  <a:lumOff val="25000"/>
                </a:schemeClr>
              </a:solidFill>
            </a:endParaRPr>
          </a:p>
          <a:p>
            <a:pPr algn="ctr" fontAlgn="auto">
              <a:spcAft>
                <a:spcPts val="0"/>
              </a:spcAft>
              <a:buFont typeface="Wingdings 3" charset="2"/>
              <a:buNone/>
              <a:defRPr/>
            </a:pPr>
            <a:r>
              <a:rPr lang="en-US" sz="3800" dirty="0" smtClean="0">
                <a:solidFill>
                  <a:schemeClr val="tx1">
                    <a:lumMod val="75000"/>
                    <a:lumOff val="25000"/>
                  </a:schemeClr>
                </a:solidFill>
              </a:rPr>
              <a:t>1.1.3 La </a:t>
            </a:r>
            <a:r>
              <a:rPr lang="en-US" sz="3800" dirty="0" err="1" smtClean="0">
                <a:solidFill>
                  <a:schemeClr val="tx1">
                    <a:lumMod val="75000"/>
                    <a:lumOff val="25000"/>
                  </a:schemeClr>
                </a:solidFill>
              </a:rPr>
              <a:t>politique</a:t>
            </a:r>
            <a:r>
              <a:rPr lang="en-US" sz="3800" dirty="0" smtClean="0">
                <a:solidFill>
                  <a:schemeClr val="tx1">
                    <a:lumMod val="75000"/>
                    <a:lumOff val="25000"/>
                  </a:schemeClr>
                </a:solidFill>
              </a:rPr>
              <a:t> de crédit</a:t>
            </a:r>
            <a:endParaRPr lang="fr-FR" sz="3800" dirty="0" smtClean="0">
              <a:solidFill>
                <a:schemeClr val="tx1">
                  <a:lumMod val="75000"/>
                  <a:lumOff val="25000"/>
                </a:schemeClr>
              </a:solidFill>
            </a:endParaRPr>
          </a:p>
          <a:p>
            <a:pPr fontAlgn="auto">
              <a:spcAft>
                <a:spcPts val="0"/>
              </a:spcAft>
              <a:buFont typeface="Wingdings 3" charset="2"/>
              <a:buNone/>
              <a:defRPr/>
            </a:pPr>
            <a:endParaRPr lang="fr-FR" dirty="0" smtClean="0">
              <a:solidFill>
                <a:schemeClr val="tx1">
                  <a:lumMod val="75000"/>
                  <a:lumOff val="25000"/>
                </a:schemeClr>
              </a:solidFill>
            </a:endParaRPr>
          </a:p>
          <a:p>
            <a:pPr algn="just" fontAlgn="auto">
              <a:spcAft>
                <a:spcPts val="0"/>
              </a:spcAft>
              <a:buFont typeface="Wingdings 3" charset="2"/>
              <a:buNone/>
              <a:defRPr/>
            </a:pPr>
            <a:r>
              <a:rPr lang="fr-FR" sz="2100" dirty="0" smtClean="0">
                <a:solidFill>
                  <a:schemeClr val="tx1">
                    <a:lumMod val="75000"/>
                    <a:lumOff val="25000"/>
                  </a:schemeClr>
                </a:solidFill>
              </a:rPr>
              <a:t>      Pour un prêt de la banque de la politique de prouver et utile, pas seulement un exercice académique, il doit répondre aux formes correctes et le contenu complet. </a:t>
            </a:r>
          </a:p>
          <a:p>
            <a:pPr algn="just" fontAlgn="auto">
              <a:spcAft>
                <a:spcPts val="0"/>
              </a:spcAft>
              <a:buFont typeface="Wingdings 3" charset="2"/>
              <a:buNone/>
              <a:defRPr/>
            </a:pPr>
            <a:endParaRPr lang="fr-FR" sz="2900" dirty="0" smtClean="0">
              <a:solidFill>
                <a:schemeClr val="tx1">
                  <a:lumMod val="75000"/>
                  <a:lumOff val="25000"/>
                </a:schemeClr>
              </a:solidFill>
            </a:endParaRPr>
          </a:p>
          <a:p>
            <a:pPr algn="ctr" fontAlgn="auto">
              <a:spcAft>
                <a:spcPts val="0"/>
              </a:spcAft>
              <a:buFont typeface="Wingdings 3" charset="2"/>
              <a:buNone/>
              <a:defRPr/>
            </a:pPr>
            <a:r>
              <a:rPr lang="fr-FR" sz="2900" dirty="0" smtClean="0">
                <a:solidFill>
                  <a:schemeClr val="tx2"/>
                </a:solidFill>
              </a:rPr>
              <a:t>     </a:t>
            </a:r>
            <a:r>
              <a:rPr lang="fr-FR" sz="3200" dirty="0" smtClean="0">
                <a:solidFill>
                  <a:schemeClr val="tx2"/>
                </a:solidFill>
              </a:rPr>
              <a:t>La formulation de la politique de crédit </a:t>
            </a:r>
          </a:p>
          <a:p>
            <a:pPr algn="ctr" fontAlgn="auto">
              <a:spcAft>
                <a:spcPts val="0"/>
              </a:spcAft>
              <a:buFont typeface="Wingdings 3" charset="2"/>
              <a:buNone/>
              <a:defRPr/>
            </a:pPr>
            <a:endParaRPr lang="fr-FR" sz="2100" b="1" dirty="0" smtClean="0">
              <a:solidFill>
                <a:schemeClr val="tx2"/>
              </a:solidFill>
            </a:endParaRPr>
          </a:p>
          <a:p>
            <a:pPr algn="just" fontAlgn="auto">
              <a:spcAft>
                <a:spcPts val="0"/>
              </a:spcAft>
              <a:buFont typeface="Wingdings 3" charset="2"/>
              <a:buNone/>
              <a:defRPr/>
            </a:pPr>
            <a:endParaRPr lang="fr-FR" sz="2100" dirty="0" smtClean="0">
              <a:solidFill>
                <a:schemeClr val="tx1">
                  <a:lumMod val="75000"/>
                  <a:lumOff val="25000"/>
                </a:schemeClr>
              </a:solidFill>
            </a:endParaRPr>
          </a:p>
          <a:p>
            <a:pPr algn="just" fontAlgn="auto">
              <a:spcAft>
                <a:spcPts val="0"/>
              </a:spcAft>
              <a:buFont typeface="Wingdings 3" charset="2"/>
              <a:buNone/>
              <a:defRPr/>
            </a:pPr>
            <a:endParaRPr lang="fr-FR" sz="2100" dirty="0" smtClean="0">
              <a:solidFill>
                <a:schemeClr val="tx1">
                  <a:lumMod val="75000"/>
                  <a:lumOff val="25000"/>
                </a:schemeClr>
              </a:solidFill>
            </a:endParaRPr>
          </a:p>
          <a:p>
            <a:pPr algn="just" fontAlgn="auto">
              <a:spcAft>
                <a:spcPts val="0"/>
              </a:spcAft>
              <a:buFont typeface="Wingdings" pitchFamily="2" charset="2"/>
              <a:buChar char="§"/>
              <a:defRPr/>
            </a:pPr>
            <a:r>
              <a:rPr lang="fr-FR" sz="2100" b="1" i="1" dirty="0" smtClean="0">
                <a:solidFill>
                  <a:schemeClr val="tx1">
                    <a:lumMod val="75000"/>
                    <a:lumOff val="25000"/>
                  </a:schemeClr>
                </a:solidFill>
              </a:rPr>
              <a:t>Sélection des prêts sécurisés avec une forte probabilité de remboursement; </a:t>
            </a:r>
          </a:p>
          <a:p>
            <a:pPr algn="just" fontAlgn="auto">
              <a:spcAft>
                <a:spcPts val="0"/>
              </a:spcAft>
              <a:buFont typeface="Wingdings" pitchFamily="2" charset="2"/>
              <a:buChar char="§"/>
              <a:defRPr/>
            </a:pPr>
            <a:r>
              <a:rPr lang="fr-FR" sz="2100" b="1" i="1" dirty="0" smtClean="0">
                <a:solidFill>
                  <a:schemeClr val="tx1">
                    <a:lumMod val="75000"/>
                    <a:lumOff val="25000"/>
                  </a:schemeClr>
                </a:solidFill>
              </a:rPr>
              <a:t>Sélection de placements réussis de fonds des banques; </a:t>
            </a:r>
          </a:p>
          <a:p>
            <a:pPr algn="just" fontAlgn="auto">
              <a:spcAft>
                <a:spcPts val="0"/>
              </a:spcAft>
              <a:buFont typeface="Wingdings" pitchFamily="2" charset="2"/>
              <a:buChar char="§"/>
              <a:defRPr/>
            </a:pPr>
            <a:r>
              <a:rPr lang="fr-FR" sz="2100" b="1" i="1" dirty="0" smtClean="0">
                <a:solidFill>
                  <a:schemeClr val="tx1">
                    <a:lumMod val="75000"/>
                    <a:lumOff val="25000"/>
                  </a:schemeClr>
                </a:solidFill>
              </a:rPr>
              <a:t>Encourager l'expansion du crédit qui répondent aux besoins des marchés ou opère la banque. </a:t>
            </a:r>
          </a:p>
          <a:p>
            <a:pPr algn="just" fontAlgn="auto">
              <a:spcAft>
                <a:spcPts val="0"/>
              </a:spcAft>
              <a:buFont typeface="Wingdings 3" charset="2"/>
              <a:buNone/>
              <a:defRPr/>
            </a:pPr>
            <a:endParaRPr lang="fr-FR" sz="2100" dirty="0" smtClean="0">
              <a:solidFill>
                <a:schemeClr val="tx1">
                  <a:lumMod val="75000"/>
                  <a:lumOff val="25000"/>
                </a:schemeClr>
              </a:solidFill>
            </a:endParaRPr>
          </a:p>
          <a:p>
            <a:pPr algn="just" fontAlgn="auto">
              <a:spcAft>
                <a:spcPts val="0"/>
              </a:spcAft>
              <a:buFont typeface="Wingdings 3" charset="2"/>
              <a:buNone/>
              <a:defRPr/>
            </a:pPr>
            <a:r>
              <a:rPr lang="fr-FR" sz="2100" dirty="0" smtClean="0">
                <a:solidFill>
                  <a:schemeClr val="tx1">
                    <a:lumMod val="75000"/>
                    <a:lumOff val="25000"/>
                  </a:schemeClr>
                </a:solidFill>
              </a:rPr>
              <a:t>      Politiques de prêt varient dans le temps et selon le cycle économique. Ils  doivent être mis à jour et deviennent adaptables à l'évolution environnement économique et concurrentiel.</a:t>
            </a:r>
            <a:endParaRPr lang="fr-FR" sz="2100" dirty="0">
              <a:solidFill>
                <a:schemeClr val="tx1">
                  <a:lumMod val="75000"/>
                  <a:lumOff val="25000"/>
                </a:schemeClr>
              </a:solidFill>
            </a:endParaRPr>
          </a:p>
        </p:txBody>
      </p:sp>
      <p:sp>
        <p:nvSpPr>
          <p:cNvPr id="2" name="Dreptunghi rotunjit 1"/>
          <p:cNvSpPr/>
          <p:nvPr/>
        </p:nvSpPr>
        <p:spPr>
          <a:xfrm>
            <a:off x="1828800" y="3048000"/>
            <a:ext cx="6934200" cy="6858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dirty="0"/>
              <a:t> Une </a:t>
            </a:r>
            <a:r>
              <a:rPr lang="fr-FR" sz="1400" dirty="0"/>
              <a:t>politique de crédit peut être évaluée comme correcte si on leur donnait la priorité au développement pour atteindre les objectifs </a:t>
            </a:r>
            <a:r>
              <a:rPr lang="fr-FR" dirty="0"/>
              <a:t>suivants: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u 3"/>
          <p:cNvSpPr>
            <a:spLocks noGrp="1"/>
          </p:cNvSpPr>
          <p:nvPr>
            <p:ph type="title"/>
          </p:nvPr>
        </p:nvSpPr>
        <p:spPr>
          <a:xfrm>
            <a:off x="1447800" y="304800"/>
            <a:ext cx="7086600" cy="1600200"/>
          </a:xfrm>
        </p:spPr>
        <p:txBody>
          <a:bodyPr/>
          <a:lstStyle/>
          <a:p>
            <a:pPr algn="just"/>
            <a:r>
              <a:rPr lang="fr-FR" sz="1600" smtClean="0">
                <a:solidFill>
                  <a:schemeClr val="tx2"/>
                </a:solidFill>
              </a:rPr>
              <a:t>Politique de prêt contenu comprend trois parties principales: </a:t>
            </a:r>
            <a:r>
              <a:rPr lang="fr-FR" sz="1600" b="1" i="1" smtClean="0">
                <a:solidFill>
                  <a:schemeClr val="tx2"/>
                </a:solidFill>
              </a:rPr>
              <a:t>la formulation de politiques générales sur les tâches du ministère de prêt et les meilleures qualités du portefeuille de prêts, les principes et procédures recommandées dans la création et l'administration du portefeuille de prêts et les procédures et les paramètres </a:t>
            </a:r>
            <a:r>
              <a:rPr lang="fr-FR" sz="1600" smtClean="0">
                <a:solidFill>
                  <a:schemeClr val="tx2"/>
                </a:solidFill>
              </a:rPr>
              <a:t>enfin détaillées prêts, spécifique à chaque type de crédit.</a:t>
            </a:r>
            <a:endParaRPr lang="en-US" sz="1600" smtClean="0">
              <a:solidFill>
                <a:schemeClr val="tx2"/>
              </a:solidFill>
            </a:endParaRPr>
          </a:p>
        </p:txBody>
      </p:sp>
      <p:sp>
        <p:nvSpPr>
          <p:cNvPr id="26626" name="Substituent text 4"/>
          <p:cNvSpPr>
            <a:spLocks noGrp="1"/>
          </p:cNvSpPr>
          <p:nvPr>
            <p:ph type="body" idx="1"/>
          </p:nvPr>
        </p:nvSpPr>
        <p:spPr>
          <a:xfrm>
            <a:off x="1600200" y="2152650"/>
            <a:ext cx="3197225" cy="2114550"/>
          </a:xfrm>
        </p:spPr>
        <p:txBody>
          <a:bodyPr/>
          <a:lstStyle/>
          <a:p>
            <a:pPr algn="just"/>
            <a:r>
              <a:rPr lang="fr-FR" sz="1800" b="1" i="1" smtClean="0"/>
              <a:t>I. La premier partie </a:t>
            </a:r>
            <a:r>
              <a:rPr lang="fr-FR" sz="1800" i="1" smtClean="0">
                <a:solidFill>
                  <a:schemeClr val="tx2"/>
                </a:solidFill>
              </a:rPr>
              <a:t>vise à établir un cadre général et des objectifs de prêts. Structure générale pourrait être: </a:t>
            </a:r>
          </a:p>
          <a:p>
            <a:endParaRPr lang="en-US" smtClean="0"/>
          </a:p>
        </p:txBody>
      </p:sp>
      <p:sp>
        <p:nvSpPr>
          <p:cNvPr id="13" name="Colț îndoit 12"/>
          <p:cNvSpPr/>
          <p:nvPr/>
        </p:nvSpPr>
        <p:spPr>
          <a:xfrm>
            <a:off x="4991100" y="2286000"/>
            <a:ext cx="3757613" cy="434340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dirty="0"/>
              <a:t> </a:t>
            </a:r>
            <a:r>
              <a:rPr lang="fr-FR" sz="1400" b="1" dirty="0"/>
              <a:t>A. Objectifs </a:t>
            </a:r>
          </a:p>
          <a:p>
            <a:pPr algn="just" fontAlgn="auto">
              <a:spcBef>
                <a:spcPts val="0"/>
              </a:spcBef>
              <a:spcAft>
                <a:spcPts val="0"/>
              </a:spcAft>
              <a:defRPr/>
            </a:pPr>
            <a:r>
              <a:rPr lang="fr-FR" sz="1400" b="1" dirty="0"/>
              <a:t>         B. Stratégies </a:t>
            </a:r>
          </a:p>
          <a:p>
            <a:pPr algn="just" fontAlgn="auto">
              <a:spcBef>
                <a:spcPts val="0"/>
              </a:spcBef>
              <a:spcAft>
                <a:spcPts val="0"/>
              </a:spcAft>
              <a:defRPr/>
            </a:pPr>
            <a:r>
              <a:rPr lang="fr-FR" sz="1400" dirty="0"/>
              <a:t>             B. 1. Types de prêts et de la structure du portefeuille de prêts </a:t>
            </a:r>
          </a:p>
          <a:p>
            <a:pPr algn="just" fontAlgn="auto">
              <a:spcBef>
                <a:spcPts val="0"/>
              </a:spcBef>
              <a:spcAft>
                <a:spcPts val="0"/>
              </a:spcAft>
              <a:defRPr/>
            </a:pPr>
            <a:r>
              <a:rPr lang="fr-FR" sz="1400" dirty="0"/>
              <a:t>             B.2. Structure des prêts en fonction de la liquidité et de la leur maturité </a:t>
            </a:r>
          </a:p>
          <a:p>
            <a:pPr algn="just" fontAlgn="auto">
              <a:spcBef>
                <a:spcPts val="0"/>
              </a:spcBef>
              <a:spcAft>
                <a:spcPts val="0"/>
              </a:spcAft>
              <a:defRPr/>
            </a:pPr>
            <a:r>
              <a:rPr lang="fr-FR" sz="1400" dirty="0"/>
              <a:t>             B.3. La taille du portefeuille de prêts. </a:t>
            </a:r>
          </a:p>
          <a:p>
            <a:pPr algn="just" fontAlgn="auto">
              <a:spcBef>
                <a:spcPts val="0"/>
              </a:spcBef>
              <a:spcAft>
                <a:spcPts val="0"/>
              </a:spcAft>
              <a:defRPr/>
            </a:pPr>
            <a:r>
              <a:rPr lang="fr-FR" sz="1400" b="1" dirty="0"/>
              <a:t>         C. Marchés </a:t>
            </a:r>
            <a:r>
              <a:rPr lang="fr-FR" sz="1400" dirty="0"/>
              <a:t>(zones commerciales)</a:t>
            </a:r>
            <a:r>
              <a:rPr lang="fr-FR" sz="1400" b="1" dirty="0"/>
              <a:t> </a:t>
            </a:r>
          </a:p>
          <a:p>
            <a:pPr algn="just" fontAlgn="auto">
              <a:spcBef>
                <a:spcPts val="0"/>
              </a:spcBef>
              <a:spcAft>
                <a:spcPts val="0"/>
              </a:spcAft>
              <a:defRPr/>
            </a:pPr>
            <a:r>
              <a:rPr lang="fr-FR" sz="1400" dirty="0"/>
              <a:t>         </a:t>
            </a:r>
            <a:r>
              <a:rPr lang="fr-FR" sz="1400" b="1" dirty="0"/>
              <a:t>D. Crédits </a:t>
            </a:r>
          </a:p>
          <a:p>
            <a:pPr algn="just" fontAlgn="auto">
              <a:spcBef>
                <a:spcPts val="0"/>
              </a:spcBef>
              <a:spcAft>
                <a:spcPts val="0"/>
              </a:spcAft>
              <a:defRPr/>
            </a:pPr>
            <a:r>
              <a:rPr lang="fr-FR" sz="1400" dirty="0"/>
              <a:t>              D.1. Types de prêts </a:t>
            </a:r>
          </a:p>
          <a:p>
            <a:pPr algn="just" fontAlgn="auto">
              <a:spcBef>
                <a:spcPts val="0"/>
              </a:spcBef>
              <a:spcAft>
                <a:spcPts val="0"/>
              </a:spcAft>
              <a:defRPr/>
            </a:pPr>
            <a:r>
              <a:rPr lang="fr-FR" sz="1400" dirty="0"/>
              <a:t>              D.2. Garanties </a:t>
            </a:r>
          </a:p>
          <a:p>
            <a:pPr algn="just" fontAlgn="auto">
              <a:spcBef>
                <a:spcPts val="0"/>
              </a:spcBef>
              <a:spcAft>
                <a:spcPts val="0"/>
              </a:spcAft>
              <a:defRPr/>
            </a:pPr>
            <a:r>
              <a:rPr lang="fr-FR" sz="1400" dirty="0"/>
              <a:t>              D.3. Les conditions de crédit. </a:t>
            </a:r>
          </a:p>
          <a:p>
            <a:pPr algn="just" fontAlgn="auto">
              <a:spcBef>
                <a:spcPts val="0"/>
              </a:spcBef>
              <a:spcAft>
                <a:spcPts val="0"/>
              </a:spcAft>
              <a:defRPr/>
            </a:pPr>
            <a:r>
              <a:rPr lang="fr-FR" sz="1400" b="1" dirty="0"/>
              <a:t>         E. Responsabilités liées à l'approbation du crédit et de contrôler leur qualité.</a:t>
            </a:r>
            <a:endParaRPr lang="en-US" sz="1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Content Placeholder 2"/>
          <p:cNvSpPr>
            <a:spLocks noGrp="1"/>
          </p:cNvSpPr>
          <p:nvPr>
            <p:ph idx="1"/>
          </p:nvPr>
        </p:nvSpPr>
        <p:spPr>
          <a:xfrm>
            <a:off x="1371600" y="152400"/>
            <a:ext cx="7645400" cy="6400800"/>
          </a:xfrm>
        </p:spPr>
        <p:txBody>
          <a:bodyPr/>
          <a:lstStyle/>
          <a:p>
            <a:pPr algn="just">
              <a:buFont typeface="Wingdings 3" pitchFamily="18" charset="2"/>
              <a:buNone/>
            </a:pPr>
            <a:r>
              <a:rPr lang="fr-FR" sz="2000" b="1" i="1" smtClean="0"/>
              <a:t>   </a:t>
            </a:r>
          </a:p>
          <a:p>
            <a:pPr algn="just">
              <a:buFont typeface="Wingdings 3" pitchFamily="18" charset="2"/>
              <a:buNone/>
            </a:pPr>
            <a:r>
              <a:rPr lang="fr-FR" sz="1600" b="1" i="1" smtClean="0"/>
              <a:t>      Objectifs de la politique de prêt </a:t>
            </a:r>
            <a:r>
              <a:rPr lang="fr-FR" sz="1600" smtClean="0"/>
              <a:t>peuvent être internes ou externes, en fonction des priorités de la banque. </a:t>
            </a:r>
          </a:p>
          <a:p>
            <a:pPr algn="just">
              <a:buFont typeface="Wingdings 3" pitchFamily="18" charset="2"/>
              <a:buNone/>
            </a:pPr>
            <a:r>
              <a:rPr lang="fr-FR" sz="1500" smtClean="0"/>
              <a:t>      </a:t>
            </a:r>
            <a:endParaRPr lang="fr-FR" sz="2000" smtClean="0"/>
          </a:p>
          <a:p>
            <a:pPr algn="ctr">
              <a:buFont typeface="Wingdings 3" pitchFamily="18" charset="2"/>
              <a:buNone/>
            </a:pPr>
            <a:r>
              <a:rPr lang="fr-FR" sz="2000" smtClean="0"/>
              <a:t>      </a:t>
            </a:r>
          </a:p>
          <a:p>
            <a:pPr algn="just">
              <a:buFont typeface="Wingdings 3" pitchFamily="18" charset="2"/>
              <a:buNone/>
            </a:pPr>
            <a:endParaRPr lang="fr-FR" sz="2000" smtClean="0"/>
          </a:p>
          <a:p>
            <a:pPr algn="just">
              <a:buFont typeface="Wingdings 3" pitchFamily="18" charset="2"/>
              <a:buNone/>
            </a:pPr>
            <a:endParaRPr lang="fr-FR" sz="2000" smtClean="0"/>
          </a:p>
          <a:p>
            <a:pPr algn="just">
              <a:buFont typeface="Wingdings 3" pitchFamily="18" charset="2"/>
              <a:buNone/>
            </a:pPr>
            <a:endParaRPr lang="fr-FR" sz="2000" smtClean="0"/>
          </a:p>
          <a:p>
            <a:pPr algn="ctr">
              <a:buFont typeface="Wingdings 3" pitchFamily="18" charset="2"/>
              <a:buNone/>
            </a:pPr>
            <a:r>
              <a:rPr lang="fr-FR" sz="1600" b="1" smtClean="0"/>
              <a:t>    II. La deuxième partie </a:t>
            </a:r>
            <a:r>
              <a:rPr lang="fr-FR" sz="1600" smtClean="0">
                <a:solidFill>
                  <a:schemeClr val="tx2"/>
                </a:solidFill>
              </a:rPr>
              <a:t>des principes et procédures que la banque fonde son processus de prêt de crédit comprend les éléments suivants: </a:t>
            </a:r>
          </a:p>
        </p:txBody>
      </p:sp>
      <p:sp>
        <p:nvSpPr>
          <p:cNvPr id="7" name="Oval 6"/>
          <p:cNvSpPr/>
          <p:nvPr/>
        </p:nvSpPr>
        <p:spPr>
          <a:xfrm>
            <a:off x="3581400" y="1287463"/>
            <a:ext cx="2057400" cy="9144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1400" i="1" dirty="0"/>
              <a:t>protection par l'assurance; </a:t>
            </a:r>
          </a:p>
        </p:txBody>
      </p:sp>
      <p:sp>
        <p:nvSpPr>
          <p:cNvPr id="8" name="Oval 7"/>
          <p:cNvSpPr/>
          <p:nvPr/>
        </p:nvSpPr>
        <p:spPr>
          <a:xfrm>
            <a:off x="6416675" y="1311275"/>
            <a:ext cx="2438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i="1" dirty="0"/>
              <a:t>documentation et titres donnés en garantie; </a:t>
            </a:r>
          </a:p>
        </p:txBody>
      </p:sp>
      <p:sp>
        <p:nvSpPr>
          <p:cNvPr id="9" name="Oval 8"/>
          <p:cNvSpPr/>
          <p:nvPr/>
        </p:nvSpPr>
        <p:spPr>
          <a:xfrm>
            <a:off x="1384300" y="2228850"/>
            <a:ext cx="3581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i="1" dirty="0"/>
              <a:t>recouvrement des prêts en souffrance et des garanties de récupération; </a:t>
            </a:r>
          </a:p>
        </p:txBody>
      </p:sp>
      <p:sp>
        <p:nvSpPr>
          <p:cNvPr id="10" name="Oval 9"/>
          <p:cNvSpPr/>
          <p:nvPr/>
        </p:nvSpPr>
        <p:spPr>
          <a:xfrm>
            <a:off x="6273800" y="2471738"/>
            <a:ext cx="2743200" cy="766762"/>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i="1" dirty="0"/>
              <a:t>dispositions légales et réglementaires; </a:t>
            </a:r>
          </a:p>
        </p:txBody>
      </p:sp>
      <p:sp>
        <p:nvSpPr>
          <p:cNvPr id="11" name="Oval 10"/>
          <p:cNvSpPr/>
          <p:nvPr/>
        </p:nvSpPr>
        <p:spPr>
          <a:xfrm>
            <a:off x="4791075" y="5229225"/>
            <a:ext cx="30480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i="1" dirty="0"/>
              <a:t>stabilité des taux d'intérêt en vigueur; </a:t>
            </a:r>
          </a:p>
        </p:txBody>
      </p:sp>
      <p:sp>
        <p:nvSpPr>
          <p:cNvPr id="12" name="Oval 11"/>
          <p:cNvSpPr/>
          <p:nvPr/>
        </p:nvSpPr>
        <p:spPr>
          <a:xfrm>
            <a:off x="5297488" y="4121150"/>
            <a:ext cx="3292475" cy="9144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i="1" dirty="0"/>
              <a:t>demandé l'information financière des emprunteurs; </a:t>
            </a:r>
          </a:p>
        </p:txBody>
      </p:sp>
      <p:sp>
        <p:nvSpPr>
          <p:cNvPr id="15" name="Oval 14"/>
          <p:cNvSpPr/>
          <p:nvPr/>
        </p:nvSpPr>
        <p:spPr>
          <a:xfrm>
            <a:off x="1684338" y="4310063"/>
            <a:ext cx="2608262"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i="1" dirty="0"/>
              <a:t>l'éthique </a:t>
            </a:r>
            <a:r>
              <a:rPr lang="fr-FR" sz="1400" i="1" dirty="0"/>
              <a:t>et les conflits d'intérêts; </a:t>
            </a:r>
          </a:p>
        </p:txBody>
      </p:sp>
      <p:sp>
        <p:nvSpPr>
          <p:cNvPr id="16" name="Oval 15"/>
          <p:cNvSpPr/>
          <p:nvPr/>
        </p:nvSpPr>
        <p:spPr>
          <a:xfrm>
            <a:off x="1497013" y="5964238"/>
            <a:ext cx="3532187" cy="849312"/>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i="1" dirty="0"/>
              <a:t>examen et le suivi périodique de la qualité du crédit.</a:t>
            </a:r>
          </a:p>
        </p:txBody>
      </p:sp>
      <p:cxnSp>
        <p:nvCxnSpPr>
          <p:cNvPr id="52" name="Conector drept cu săgeată 51"/>
          <p:cNvCxnSpPr/>
          <p:nvPr/>
        </p:nvCxnSpPr>
        <p:spPr>
          <a:xfrm flipV="1">
            <a:off x="1828800" y="3238500"/>
            <a:ext cx="762000" cy="114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Conector drept cu săgeată 53"/>
          <p:cNvCxnSpPr/>
          <p:nvPr/>
        </p:nvCxnSpPr>
        <p:spPr>
          <a:xfrm flipV="1">
            <a:off x="1828800" y="2057400"/>
            <a:ext cx="1828800" cy="1295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Conector drept cu săgeată 55"/>
          <p:cNvCxnSpPr/>
          <p:nvPr/>
        </p:nvCxnSpPr>
        <p:spPr>
          <a:xfrm flipV="1">
            <a:off x="1828800" y="2057400"/>
            <a:ext cx="4724400" cy="1295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Conector drept cu săgeată 57"/>
          <p:cNvCxnSpPr/>
          <p:nvPr/>
        </p:nvCxnSpPr>
        <p:spPr>
          <a:xfrm flipV="1">
            <a:off x="1828800" y="3048000"/>
            <a:ext cx="4445000" cy="304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Conector drept cu săgeată 63"/>
          <p:cNvCxnSpPr/>
          <p:nvPr/>
        </p:nvCxnSpPr>
        <p:spPr>
          <a:xfrm flipH="1">
            <a:off x="4191000" y="3962400"/>
            <a:ext cx="990600" cy="3476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Conector drept cu săgeată 65"/>
          <p:cNvCxnSpPr/>
          <p:nvPr/>
        </p:nvCxnSpPr>
        <p:spPr>
          <a:xfrm>
            <a:off x="5181600" y="3962400"/>
            <a:ext cx="542925" cy="158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Conector drept cu săgeată 67"/>
          <p:cNvCxnSpPr/>
          <p:nvPr/>
        </p:nvCxnSpPr>
        <p:spPr>
          <a:xfrm flipH="1">
            <a:off x="3657600" y="3962400"/>
            <a:ext cx="1524000" cy="1905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Conector drept cu săgeată 69"/>
          <p:cNvCxnSpPr/>
          <p:nvPr/>
        </p:nvCxnSpPr>
        <p:spPr>
          <a:xfrm>
            <a:off x="5181600" y="3962400"/>
            <a:ext cx="115888" cy="12620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Content Placeholder 2"/>
          <p:cNvSpPr>
            <a:spLocks noGrp="1"/>
          </p:cNvSpPr>
          <p:nvPr>
            <p:ph idx="1"/>
          </p:nvPr>
        </p:nvSpPr>
        <p:spPr>
          <a:xfrm>
            <a:off x="1676400" y="304800"/>
            <a:ext cx="7239000" cy="6172200"/>
          </a:xfrm>
        </p:spPr>
        <p:txBody>
          <a:bodyPr/>
          <a:lstStyle/>
          <a:p>
            <a:pPr>
              <a:buFont typeface="Wingdings 3" pitchFamily="18" charset="2"/>
              <a:buNone/>
            </a:pPr>
            <a:endParaRPr lang="fr-FR" smtClean="0"/>
          </a:p>
          <a:p>
            <a:pPr algn="just">
              <a:lnSpc>
                <a:spcPct val="150000"/>
              </a:lnSpc>
              <a:buFont typeface="Wingdings 3" pitchFamily="18" charset="2"/>
              <a:buNone/>
            </a:pPr>
            <a:r>
              <a:rPr lang="fr-FR" sz="2000" smtClean="0"/>
              <a:t>              </a:t>
            </a:r>
            <a:r>
              <a:rPr lang="fr-FR" sz="2000" b="1" smtClean="0"/>
              <a:t>  III.</a:t>
            </a:r>
            <a:r>
              <a:rPr lang="fr-FR" sz="2000" smtClean="0"/>
              <a:t>  </a:t>
            </a:r>
            <a:r>
              <a:rPr lang="fr-FR" sz="1600" b="1" smtClean="0"/>
              <a:t>La troisième partie </a:t>
            </a:r>
            <a:r>
              <a:rPr lang="fr-FR" sz="1600" i="1" smtClean="0">
                <a:solidFill>
                  <a:schemeClr val="tx2"/>
                </a:solidFill>
              </a:rPr>
              <a:t>de la politique de crédit comporte des règles sur les types de prêts de crédit: les prêts immobiliers hypothécaires, prêts à la construction / investissements, les stocks de prêts, des prêts à long terme, des prêts pour l'achat de biens personnels, les prêts agricoles, prêts personnels et peut-être crédits achetés. </a:t>
            </a:r>
          </a:p>
          <a:p>
            <a:pPr algn="just">
              <a:buFont typeface="Wingdings 3" pitchFamily="18" charset="2"/>
              <a:buNone/>
            </a:pPr>
            <a:endParaRPr lang="fr-FR" sz="2000" smtClean="0"/>
          </a:p>
          <a:p>
            <a:pPr algn="just">
              <a:buFont typeface="Wingdings 3" pitchFamily="18" charset="2"/>
              <a:buNone/>
            </a:pPr>
            <a:r>
              <a:rPr lang="fr-FR" sz="2000" b="1" smtClean="0"/>
              <a:t>       </a:t>
            </a:r>
            <a:r>
              <a:rPr lang="fr-FR" b="1" smtClean="0"/>
              <a:t>Les règles doivent inclure:</a:t>
            </a:r>
            <a:endParaRPr lang="fr-FR" smtClean="0"/>
          </a:p>
          <a:p>
            <a:pPr algn="just"/>
            <a:r>
              <a:rPr lang="fr-FR" sz="1600" i="1" smtClean="0"/>
              <a:t>   une description du type de crédit;</a:t>
            </a:r>
          </a:p>
          <a:p>
            <a:pPr algn="just"/>
            <a:r>
              <a:rPr lang="fr-FR" sz="1600" i="1" smtClean="0"/>
              <a:t>    la destination du prêt;                               </a:t>
            </a:r>
          </a:p>
          <a:p>
            <a:pPr algn="just"/>
            <a:r>
              <a:rPr lang="fr-FR" sz="1600" i="1" smtClean="0"/>
              <a:t>    les échéances privilégiées;</a:t>
            </a:r>
          </a:p>
          <a:p>
            <a:pPr algn="just"/>
            <a:r>
              <a:rPr lang="fr-FR" sz="1600" i="1" smtClean="0"/>
              <a:t>    prix (taux d'intérêt, les frais, les soldes);</a:t>
            </a:r>
          </a:p>
          <a:p>
            <a:pPr algn="just"/>
            <a:r>
              <a:rPr lang="fr-FR" sz="1600" i="1" smtClean="0"/>
              <a:t>    limites (minimum et / ou maximum);</a:t>
            </a:r>
          </a:p>
          <a:p>
            <a:pPr algn="just"/>
            <a:r>
              <a:rPr lang="fr-FR" sz="1600" i="1" smtClean="0"/>
              <a:t>    les titres demandés et la procédure d'approbation du crédit.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Content Placeholder 2"/>
          <p:cNvSpPr>
            <a:spLocks noGrp="1"/>
          </p:cNvSpPr>
          <p:nvPr>
            <p:ph idx="1"/>
          </p:nvPr>
        </p:nvSpPr>
        <p:spPr>
          <a:xfrm>
            <a:off x="1371600" y="381000"/>
            <a:ext cx="7315200" cy="6019800"/>
          </a:xfrm>
        </p:spPr>
        <p:txBody>
          <a:bodyPr/>
          <a:lstStyle/>
          <a:p>
            <a:pPr algn="ctr">
              <a:buFont typeface="Wingdings 3" pitchFamily="18" charset="2"/>
              <a:buNone/>
            </a:pPr>
            <a:r>
              <a:rPr lang="en-US" i="1" smtClean="0"/>
              <a:t> </a:t>
            </a:r>
            <a:r>
              <a:rPr lang="en-US" sz="3200" smtClean="0"/>
              <a:t>1.2 La gestion avant toute expérience du risque de crédit </a:t>
            </a:r>
          </a:p>
          <a:p>
            <a:pPr algn="just">
              <a:buFont typeface="Wingdings 3" pitchFamily="18" charset="2"/>
              <a:buNone/>
            </a:pPr>
            <a:r>
              <a:rPr lang="fr-FR" sz="2000" smtClean="0"/>
              <a:t>     </a:t>
            </a:r>
          </a:p>
          <a:p>
            <a:pPr algn="just">
              <a:buFont typeface="Wingdings 3" pitchFamily="18" charset="2"/>
              <a:buNone/>
            </a:pPr>
            <a:r>
              <a:rPr lang="fr-FR" sz="2000" smtClean="0"/>
              <a:t>     </a:t>
            </a:r>
            <a:r>
              <a:rPr lang="fr-FR" sz="1400" smtClean="0"/>
              <a:t>Pour la limitation des pertes qui découle de la défaillance à la maturité de crédit et des intérêts connexes s’impose une gestion attentive du risque de crédit qui se réalise avant tout expérience et après toute expérience.</a:t>
            </a:r>
          </a:p>
          <a:p>
            <a:pPr algn="just">
              <a:buFont typeface="Wingdings 3" pitchFamily="18" charset="2"/>
              <a:buNone/>
            </a:pPr>
            <a:endParaRPr lang="fr-FR" sz="1900" smtClean="0"/>
          </a:p>
        </p:txBody>
      </p:sp>
      <p:sp>
        <p:nvSpPr>
          <p:cNvPr id="2" name="Dreptunghi 1"/>
          <p:cNvSpPr/>
          <p:nvPr/>
        </p:nvSpPr>
        <p:spPr>
          <a:xfrm>
            <a:off x="2133600" y="3048000"/>
            <a:ext cx="47244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b="1" i="1" dirty="0"/>
              <a:t>La gestion avant tout expérience</a:t>
            </a:r>
            <a:r>
              <a:rPr lang="fr-FR" sz="1400" i="1" dirty="0"/>
              <a:t> </a:t>
            </a:r>
            <a:r>
              <a:rPr lang="fr-FR" sz="1400" dirty="0"/>
              <a:t>est une première étape qui suppose :</a:t>
            </a:r>
          </a:p>
          <a:p>
            <a:pPr algn="just" fontAlgn="auto">
              <a:spcBef>
                <a:spcPts val="0"/>
              </a:spcBef>
              <a:spcAft>
                <a:spcPts val="0"/>
              </a:spcAft>
              <a:defRPr/>
            </a:pPr>
            <a:r>
              <a:rPr lang="fr-FR" sz="1400" dirty="0"/>
              <a:t>     -la division et la limitation des risques;</a:t>
            </a:r>
          </a:p>
          <a:p>
            <a:pPr algn="just" fontAlgn="auto">
              <a:spcBef>
                <a:spcPts val="0"/>
              </a:spcBef>
              <a:spcAft>
                <a:spcPts val="0"/>
              </a:spcAft>
              <a:defRPr/>
            </a:pPr>
            <a:r>
              <a:rPr lang="fr-FR" sz="1400" dirty="0"/>
              <a:t>     -l’appréciation de la qualité (la capacité de remboursement) des emprunteurs;</a:t>
            </a:r>
          </a:p>
          <a:p>
            <a:pPr algn="just" fontAlgn="auto">
              <a:spcBef>
                <a:spcPts val="0"/>
              </a:spcBef>
              <a:spcAft>
                <a:spcPts val="0"/>
              </a:spcAft>
              <a:defRPr/>
            </a:pPr>
            <a:r>
              <a:rPr lang="fr-FR" sz="1400" dirty="0"/>
              <a:t>     -la constitution des garanties.</a:t>
            </a:r>
          </a:p>
        </p:txBody>
      </p:sp>
      <p:sp>
        <p:nvSpPr>
          <p:cNvPr id="4" name="Dreptunghi 3"/>
          <p:cNvSpPr/>
          <p:nvPr/>
        </p:nvSpPr>
        <p:spPr>
          <a:xfrm>
            <a:off x="4495800" y="4648200"/>
            <a:ext cx="4219575" cy="18288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dirty="0"/>
              <a:t>La deuxième étape</a:t>
            </a:r>
            <a:r>
              <a:rPr lang="fr-FR" sz="1400" b="1" dirty="0"/>
              <a:t>, </a:t>
            </a:r>
            <a:r>
              <a:rPr lang="fr-FR" sz="1400" b="1" i="1" dirty="0"/>
              <a:t>la gestion après toute expérience</a:t>
            </a:r>
            <a:r>
              <a:rPr lang="fr-FR" sz="1400" dirty="0"/>
              <a:t>, vise :</a:t>
            </a:r>
          </a:p>
          <a:p>
            <a:pPr algn="just" fontAlgn="auto">
              <a:spcBef>
                <a:spcPts val="0"/>
              </a:spcBef>
              <a:spcAft>
                <a:spcPts val="0"/>
              </a:spcAft>
              <a:defRPr/>
            </a:pPr>
            <a:r>
              <a:rPr lang="fr-FR" sz="1400" dirty="0"/>
              <a:t>    -l’analyse du portefeuille de crédits et la constitution des provisions ;</a:t>
            </a:r>
          </a:p>
          <a:p>
            <a:pPr algn="just" fontAlgn="auto">
              <a:spcBef>
                <a:spcPts val="0"/>
              </a:spcBef>
              <a:spcAft>
                <a:spcPts val="0"/>
              </a:spcAft>
              <a:defRPr/>
            </a:pPr>
            <a:r>
              <a:rPr lang="fr-FR" sz="1400" dirty="0"/>
              <a:t>    -la constitution de la réserve générale pour le risque de crédit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rtlCol="0">
            <a:normAutofit/>
          </a:bodyPr>
          <a:lstStyle/>
          <a:p>
            <a:pPr algn="ctr" fontAlgn="auto">
              <a:spcAft>
                <a:spcPts val="0"/>
              </a:spcAft>
              <a:buFont typeface="Wingdings 3" charset="2"/>
              <a:buNone/>
              <a:defRPr/>
            </a:pPr>
            <a:endParaRPr lang="fr-FR" sz="3200" dirty="0" smtClean="0">
              <a:solidFill>
                <a:schemeClr val="tx1">
                  <a:lumMod val="75000"/>
                  <a:lumOff val="25000"/>
                </a:schemeClr>
              </a:solidFill>
            </a:endParaRPr>
          </a:p>
          <a:p>
            <a:pPr algn="ctr" fontAlgn="auto">
              <a:spcAft>
                <a:spcPts val="0"/>
              </a:spcAft>
              <a:buFont typeface="Wingdings 3" charset="2"/>
              <a:buNone/>
              <a:defRPr/>
            </a:pPr>
            <a:r>
              <a:rPr lang="fr-FR" sz="3200" dirty="0">
                <a:solidFill>
                  <a:schemeClr val="tx1">
                    <a:lumMod val="75000"/>
                    <a:lumOff val="25000"/>
                  </a:schemeClr>
                </a:solidFill>
              </a:rPr>
              <a:t> </a:t>
            </a:r>
            <a:r>
              <a:rPr lang="fr-FR" sz="3200" dirty="0" smtClean="0">
                <a:solidFill>
                  <a:schemeClr val="tx1">
                    <a:lumMod val="75000"/>
                    <a:lumOff val="25000"/>
                  </a:schemeClr>
                </a:solidFill>
              </a:rPr>
              <a:t>   1.2.1 La division et la limitation des risques</a:t>
            </a:r>
          </a:p>
          <a:p>
            <a:pPr marL="0" indent="0" fontAlgn="auto">
              <a:spcAft>
                <a:spcPts val="0"/>
              </a:spcAft>
              <a:buFont typeface="Wingdings 3" charset="2"/>
              <a:buNone/>
              <a:defRPr/>
            </a:pPr>
            <a:endParaRPr lang="fr-FR" dirty="0" smtClean="0">
              <a:solidFill>
                <a:schemeClr val="tx1">
                  <a:lumMod val="75000"/>
                  <a:lumOff val="25000"/>
                </a:schemeClr>
              </a:solidFill>
            </a:endParaRPr>
          </a:p>
          <a:p>
            <a:pPr algn="just" fontAlgn="auto">
              <a:lnSpc>
                <a:spcPct val="150000"/>
              </a:lnSpc>
              <a:spcAft>
                <a:spcPts val="0"/>
              </a:spcAft>
              <a:buFont typeface="Wingdings 3" charset="2"/>
              <a:buNone/>
              <a:defRPr/>
            </a:pPr>
            <a:r>
              <a:rPr lang="fr-FR" dirty="0" smtClean="0">
                <a:solidFill>
                  <a:schemeClr val="tx1">
                    <a:lumMod val="75000"/>
                    <a:lumOff val="25000"/>
                  </a:schemeClr>
                </a:solidFill>
              </a:rPr>
              <a:t>      </a:t>
            </a:r>
            <a:r>
              <a:rPr lang="fr-FR" sz="1400" dirty="0" smtClean="0">
                <a:solidFill>
                  <a:schemeClr val="tx1">
                    <a:lumMod val="75000"/>
                    <a:lumOff val="25000"/>
                  </a:schemeClr>
                </a:solidFill>
              </a:rPr>
              <a:t>La division vise à éviter le risque de concentration par diversification des risques (économique et géographique) des investissements. La limitation des risques se fait par des règles fixées par chaque banque, mais aussi par des mesures établies par l’autorité de régulation, qui est opposable à toutes les banques.</a:t>
            </a:r>
          </a:p>
          <a:p>
            <a:pPr algn="just" fontAlgn="auto">
              <a:spcAft>
                <a:spcPts val="0"/>
              </a:spcAft>
              <a:buFont typeface="Wingdings 3" charset="2"/>
              <a:buNone/>
              <a:defRPr/>
            </a:pPr>
            <a:endParaRPr lang="fr-FR" sz="1900" dirty="0" smtClean="0">
              <a:solidFill>
                <a:schemeClr val="tx1">
                  <a:lumMod val="75000"/>
                  <a:lumOff val="25000"/>
                </a:schemeClr>
              </a:solidFill>
            </a:endParaRPr>
          </a:p>
          <a:p>
            <a:pPr marL="0" indent="0" algn="just" fontAlgn="auto">
              <a:spcAft>
                <a:spcPts val="0"/>
              </a:spcAft>
              <a:buFont typeface="Wingdings 3" charset="2"/>
              <a:buNone/>
              <a:defRPr/>
            </a:pPr>
            <a:r>
              <a:rPr lang="fr-FR" sz="1900" dirty="0" smtClean="0">
                <a:solidFill>
                  <a:schemeClr val="accent1"/>
                </a:solidFill>
              </a:rPr>
              <a:t>            </a:t>
            </a:r>
          </a:p>
          <a:p>
            <a:pPr marL="0" indent="0" algn="just" fontAlgn="auto">
              <a:spcAft>
                <a:spcPts val="0"/>
              </a:spcAft>
              <a:buFont typeface="Wingdings 3" charset="2"/>
              <a:buNone/>
              <a:defRPr/>
            </a:pPr>
            <a:r>
              <a:rPr lang="fr-FR" sz="1900" b="1" dirty="0">
                <a:solidFill>
                  <a:schemeClr val="accent1"/>
                </a:solidFill>
              </a:rPr>
              <a:t> </a:t>
            </a:r>
            <a:r>
              <a:rPr lang="fr-FR" sz="1900" b="1" dirty="0" smtClean="0">
                <a:solidFill>
                  <a:schemeClr val="accent1"/>
                </a:solidFill>
              </a:rPr>
              <a:t>    </a:t>
            </a:r>
          </a:p>
          <a:p>
            <a:pPr marL="0" indent="0" algn="just" fontAlgn="auto">
              <a:spcAft>
                <a:spcPts val="0"/>
              </a:spcAft>
              <a:buFont typeface="Wingdings 3" charset="2"/>
              <a:buNone/>
              <a:defRPr/>
            </a:pPr>
            <a:r>
              <a:rPr lang="fr-FR" sz="1900" b="1" dirty="0">
                <a:solidFill>
                  <a:schemeClr val="accent1"/>
                </a:solidFill>
              </a:rPr>
              <a:t> </a:t>
            </a:r>
            <a:r>
              <a:rPr lang="fr-FR" sz="1900" b="1" dirty="0" smtClean="0">
                <a:solidFill>
                  <a:schemeClr val="accent1"/>
                </a:solidFill>
              </a:rPr>
              <a:t>    La limitation auto normatives vise :</a:t>
            </a:r>
          </a:p>
          <a:p>
            <a:pPr algn="just" fontAlgn="auto">
              <a:spcAft>
                <a:spcPts val="0"/>
              </a:spcAft>
              <a:buFont typeface="Wingdings 3" charset="2"/>
              <a:buNone/>
              <a:defRPr/>
            </a:pPr>
            <a:endParaRPr lang="fr-FR" dirty="0" smtClean="0">
              <a:solidFill>
                <a:schemeClr val="tx1">
                  <a:lumMod val="75000"/>
                  <a:lumOff val="25000"/>
                </a:schemeClr>
              </a:solidFill>
            </a:endParaRPr>
          </a:p>
        </p:txBody>
      </p:sp>
      <p:sp>
        <p:nvSpPr>
          <p:cNvPr id="2" name="Oval 1"/>
          <p:cNvSpPr/>
          <p:nvPr/>
        </p:nvSpPr>
        <p:spPr>
          <a:xfrm>
            <a:off x="5181600" y="3908425"/>
            <a:ext cx="3886200" cy="9906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dirty="0"/>
              <a:t>les </a:t>
            </a:r>
            <a:r>
              <a:rPr lang="fr-FR" sz="1400" dirty="0"/>
              <a:t>limites internes pour la quote-part des activités à risque dans les fonds propres;</a:t>
            </a:r>
          </a:p>
        </p:txBody>
      </p:sp>
      <p:sp>
        <p:nvSpPr>
          <p:cNvPr id="4" name="Oval 3"/>
          <p:cNvSpPr/>
          <p:nvPr/>
        </p:nvSpPr>
        <p:spPr>
          <a:xfrm>
            <a:off x="4937125" y="5257800"/>
            <a:ext cx="3886200" cy="10668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dirty="0"/>
              <a:t>plafonds </a:t>
            </a:r>
            <a:r>
              <a:rPr lang="fr-FR" sz="1400" dirty="0"/>
              <a:t>du crédit sur le débiteur, groupe de débiteurs, secteur d’activité, zone géographique .</a:t>
            </a:r>
          </a:p>
        </p:txBody>
      </p:sp>
      <p:cxnSp>
        <p:nvCxnSpPr>
          <p:cNvPr id="6" name="Conector drept cu săgeată 5"/>
          <p:cNvCxnSpPr/>
          <p:nvPr/>
        </p:nvCxnSpPr>
        <p:spPr>
          <a:xfrm flipV="1">
            <a:off x="4953000" y="4841875"/>
            <a:ext cx="762000" cy="304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ector drept cu săgeată 9"/>
          <p:cNvCxnSpPr/>
          <p:nvPr/>
        </p:nvCxnSpPr>
        <p:spPr>
          <a:xfrm>
            <a:off x="4953000" y="5146675"/>
            <a:ext cx="990600" cy="1111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2057400" y="457200"/>
            <a:ext cx="6858000" cy="6096000"/>
          </a:xfrm>
        </p:spPr>
        <p:txBody>
          <a:bodyPr rtlCol="0">
            <a:normAutofit/>
          </a:bodyPr>
          <a:lstStyle/>
          <a:p>
            <a:pPr algn="just" fontAlgn="auto">
              <a:spcAft>
                <a:spcPts val="0"/>
              </a:spcAft>
              <a:buFont typeface="Wingdings 3" charset="2"/>
              <a:buNone/>
              <a:defRPr/>
            </a:pPr>
            <a:endParaRPr lang="fr-FR" dirty="0">
              <a:solidFill>
                <a:schemeClr val="tx1">
                  <a:lumMod val="75000"/>
                  <a:lumOff val="25000"/>
                </a:schemeClr>
              </a:solidFill>
            </a:endParaRPr>
          </a:p>
          <a:p>
            <a:pPr algn="just" fontAlgn="auto">
              <a:spcAft>
                <a:spcPts val="0"/>
              </a:spcAft>
              <a:buFont typeface="Wingdings 3" charset="2"/>
              <a:buChar char=""/>
              <a:defRPr/>
            </a:pPr>
            <a:r>
              <a:rPr lang="fr-FR" b="1" i="1" dirty="0">
                <a:solidFill>
                  <a:schemeClr val="accent1"/>
                </a:solidFill>
              </a:rPr>
              <a:t>Les règlements roumains pour limiter le risque de crédit se réfère à </a:t>
            </a:r>
            <a:r>
              <a:rPr lang="fr-FR" b="1" i="1" dirty="0" smtClean="0">
                <a:solidFill>
                  <a:schemeClr val="accent1"/>
                </a:solidFill>
              </a:rPr>
              <a:t>:</a:t>
            </a:r>
          </a:p>
          <a:p>
            <a:pPr algn="just" fontAlgn="auto">
              <a:spcAft>
                <a:spcPts val="0"/>
              </a:spcAft>
              <a:buFont typeface="Wingdings 3" charset="2"/>
              <a:buChar char=""/>
              <a:defRPr/>
            </a:pPr>
            <a:endParaRPr lang="fr-FR" b="1" i="1" dirty="0" smtClean="0">
              <a:solidFill>
                <a:schemeClr val="accent1"/>
              </a:solidFill>
            </a:endParaRPr>
          </a:p>
          <a:p>
            <a:pPr algn="just" fontAlgn="auto">
              <a:spcAft>
                <a:spcPts val="0"/>
              </a:spcAft>
              <a:buFont typeface="Wingdings 3" charset="2"/>
              <a:buChar char=""/>
              <a:defRPr/>
            </a:pPr>
            <a:endParaRPr lang="fr-FR" b="1" i="1" dirty="0">
              <a:solidFill>
                <a:schemeClr val="accent1"/>
              </a:solidFill>
            </a:endParaRPr>
          </a:p>
          <a:p>
            <a:pPr marL="0" indent="0" algn="just" fontAlgn="auto">
              <a:spcAft>
                <a:spcPts val="0"/>
              </a:spcAft>
              <a:buFont typeface="Wingdings 3" charset="2"/>
              <a:buNone/>
              <a:defRPr/>
            </a:pPr>
            <a:endParaRPr lang="fr-FR" b="1" i="1" dirty="0">
              <a:solidFill>
                <a:schemeClr val="accent1"/>
              </a:solidFill>
            </a:endParaRPr>
          </a:p>
          <a:p>
            <a:pPr algn="just" fontAlgn="auto">
              <a:spcAft>
                <a:spcPts val="0"/>
              </a:spcAft>
              <a:buFont typeface="Wingdings 3" charset="2"/>
              <a:buNone/>
              <a:defRPr/>
            </a:pPr>
            <a:endParaRPr lang="fr-FR" dirty="0" smtClean="0">
              <a:solidFill>
                <a:schemeClr val="tx1">
                  <a:lumMod val="75000"/>
                  <a:lumOff val="25000"/>
                </a:schemeClr>
              </a:solidFill>
            </a:endParaRPr>
          </a:p>
          <a:p>
            <a:pPr fontAlgn="auto">
              <a:spcAft>
                <a:spcPts val="0"/>
              </a:spcAft>
              <a:buFont typeface="Wingdings 3" charset="2"/>
              <a:buChar char=""/>
              <a:defRPr/>
            </a:pPr>
            <a:endParaRPr lang="en-US" dirty="0">
              <a:solidFill>
                <a:schemeClr val="tx1">
                  <a:lumMod val="75000"/>
                  <a:lumOff val="25000"/>
                </a:schemeClr>
              </a:solidFill>
            </a:endParaRPr>
          </a:p>
        </p:txBody>
      </p:sp>
      <p:sp>
        <p:nvSpPr>
          <p:cNvPr id="4" name="Dreptunghi 3"/>
          <p:cNvSpPr/>
          <p:nvPr/>
        </p:nvSpPr>
        <p:spPr>
          <a:xfrm>
            <a:off x="2319338" y="1676400"/>
            <a:ext cx="6553200" cy="12192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dirty="0"/>
              <a:t>1. Un établissement de crédit ne peut pas enregistrer une exposition face à un seul emprunteur, dont la valeur est supérieure à 25% des fonds propres.</a:t>
            </a:r>
          </a:p>
          <a:p>
            <a:pPr algn="just" fontAlgn="auto">
              <a:spcBef>
                <a:spcPts val="0"/>
              </a:spcBef>
              <a:spcAft>
                <a:spcPts val="0"/>
              </a:spcAft>
              <a:defRPr/>
            </a:pPr>
            <a:endParaRPr lang="fr-FR" dirty="0"/>
          </a:p>
        </p:txBody>
      </p:sp>
      <p:sp>
        <p:nvSpPr>
          <p:cNvPr id="6" name="Dreptunghi 5"/>
          <p:cNvSpPr/>
          <p:nvPr/>
        </p:nvSpPr>
        <p:spPr>
          <a:xfrm>
            <a:off x="2319338" y="3124200"/>
            <a:ext cx="65532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dirty="0"/>
              <a:t>2. Si le débiteur ne dispose que d’un seul membre dans sa composition de l’institution du crédit rapporteurs et le membre respectif est la société mère, filiale de la société mère ou filiale de l’établissement de crédit considérée, le pourcentage spécifie au paragraphe 1 sera réduite à 20 %.</a:t>
            </a:r>
          </a:p>
        </p:txBody>
      </p:sp>
      <p:sp>
        <p:nvSpPr>
          <p:cNvPr id="8" name="Dreptunghi 7"/>
          <p:cNvSpPr/>
          <p:nvPr/>
        </p:nvSpPr>
        <p:spPr>
          <a:xfrm>
            <a:off x="2278063" y="5067300"/>
            <a:ext cx="6594475" cy="16002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dirty="0"/>
              <a:t>3. La valeur globale des grands risques des établissements de crédit (plus de 10 % des fonds propres de la banque) ne peut pas excéder 800% de ses fonds propres.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304800"/>
            <a:ext cx="7239000" cy="6400800"/>
          </a:xfrm>
        </p:spPr>
        <p:txBody>
          <a:bodyPr rtlCol="0">
            <a:normAutofit/>
          </a:bodyPr>
          <a:lstStyle/>
          <a:p>
            <a:pPr algn="just" fontAlgn="auto">
              <a:spcAft>
                <a:spcPts val="0"/>
              </a:spcAft>
              <a:buFont typeface="Wingdings 3" charset="2"/>
              <a:buNone/>
              <a:defRPr/>
            </a:pPr>
            <a:endParaRPr lang="fr-FR" sz="2000" b="1" dirty="0" smtClean="0">
              <a:solidFill>
                <a:schemeClr val="tx1">
                  <a:lumMod val="75000"/>
                  <a:lumOff val="25000"/>
                </a:schemeClr>
              </a:solidFill>
            </a:endParaRPr>
          </a:p>
          <a:p>
            <a:pPr marL="0" indent="0" algn="just" fontAlgn="auto">
              <a:spcAft>
                <a:spcPts val="0"/>
              </a:spcAft>
              <a:buFont typeface="Wingdings 3" charset="2"/>
              <a:buNone/>
              <a:defRPr/>
            </a:pPr>
            <a:r>
              <a:rPr lang="fr-FR" sz="2000" b="1" dirty="0" smtClean="0">
                <a:solidFill>
                  <a:schemeClr val="tx1">
                    <a:lumMod val="75000"/>
                    <a:lumOff val="25000"/>
                  </a:schemeClr>
                </a:solidFill>
              </a:rPr>
              <a:t> </a:t>
            </a:r>
          </a:p>
          <a:p>
            <a:pPr marL="0" indent="0" algn="just" fontAlgn="auto">
              <a:spcAft>
                <a:spcPts val="0"/>
              </a:spcAft>
              <a:buFont typeface="Wingdings 3" charset="2"/>
              <a:buNone/>
              <a:defRPr/>
            </a:pPr>
            <a:r>
              <a:rPr lang="fr-FR" sz="1600" b="1" i="1" dirty="0" smtClean="0">
                <a:solidFill>
                  <a:schemeClr val="tx1">
                    <a:lumMod val="75000"/>
                    <a:lumOff val="25000"/>
                  </a:schemeClr>
                </a:solidFill>
              </a:rPr>
              <a:t>Une seule débiteur</a:t>
            </a:r>
            <a:r>
              <a:rPr lang="fr-FR" sz="1600" i="1" dirty="0" smtClean="0">
                <a:solidFill>
                  <a:schemeClr val="tx1">
                    <a:lumMod val="75000"/>
                    <a:lumOff val="25000"/>
                  </a:schemeClr>
                </a:solidFill>
              </a:rPr>
              <a:t>-toute </a:t>
            </a:r>
            <a:r>
              <a:rPr lang="fr-FR" sz="1600" dirty="0" smtClean="0">
                <a:solidFill>
                  <a:schemeClr val="tx1">
                    <a:lumMod val="75000"/>
                    <a:lumOff val="25000"/>
                  </a:schemeClr>
                </a:solidFill>
              </a:rPr>
              <a:t>personne ou groupe d’individus et/ou des personnes morales à qui l’établissement de crédit dispose d’une exposition et :</a:t>
            </a:r>
          </a:p>
          <a:p>
            <a:pPr marL="0" indent="0" algn="just" fontAlgn="auto">
              <a:spcAft>
                <a:spcPts val="0"/>
              </a:spcAft>
              <a:buFont typeface="Wingdings 3" charset="2"/>
              <a:buNone/>
              <a:defRPr/>
            </a:pPr>
            <a:endParaRPr lang="fr-FR" sz="1600" dirty="0" smtClean="0">
              <a:solidFill>
                <a:schemeClr val="tx1">
                  <a:lumMod val="75000"/>
                  <a:lumOff val="25000"/>
                </a:schemeClr>
              </a:solidFill>
            </a:endParaRPr>
          </a:p>
          <a:p>
            <a:pPr algn="just" fontAlgn="auto">
              <a:spcAft>
                <a:spcPts val="0"/>
              </a:spcAft>
              <a:buFont typeface="Wingdings 3" charset="2"/>
              <a:buChar char=""/>
              <a:defRPr/>
            </a:pPr>
            <a:r>
              <a:rPr lang="fr-FR" sz="1600" dirty="0" smtClean="0">
                <a:solidFill>
                  <a:schemeClr val="tx1">
                    <a:lumMod val="75000"/>
                    <a:lumOff val="25000"/>
                  </a:schemeClr>
                </a:solidFill>
              </a:rPr>
              <a:t>qui constitue si elle n’est pas preuve le contraire, le seul risque parce que l’un d’entre eux détermine directement ou indirectement, le contrôle sur l’autre ou les autres, ou</a:t>
            </a:r>
          </a:p>
          <a:p>
            <a:pPr algn="just" fontAlgn="auto">
              <a:spcAft>
                <a:spcPts val="0"/>
              </a:spcAft>
              <a:buFont typeface="Wingdings 3" charset="2"/>
              <a:buChar char=""/>
              <a:defRPr/>
            </a:pPr>
            <a:endParaRPr lang="fr-FR" sz="1600" dirty="0" smtClean="0">
              <a:solidFill>
                <a:schemeClr val="tx1">
                  <a:lumMod val="75000"/>
                  <a:lumOff val="25000"/>
                </a:schemeClr>
              </a:solidFill>
            </a:endParaRPr>
          </a:p>
          <a:p>
            <a:pPr algn="just" fontAlgn="auto">
              <a:spcAft>
                <a:spcPts val="0"/>
              </a:spcAft>
              <a:buFont typeface="Wingdings 3" charset="2"/>
              <a:buChar char=""/>
              <a:defRPr/>
            </a:pPr>
            <a:r>
              <a:rPr lang="fr-FR" sz="1600" dirty="0" smtClean="0">
                <a:solidFill>
                  <a:schemeClr val="tx1">
                    <a:lumMod val="75000"/>
                    <a:lumOff val="25000"/>
                  </a:schemeClr>
                </a:solidFill>
              </a:rPr>
              <a:t>entre qui il n’y a pas une liaison de contrôle tel qu’il est exprimé dans le premier tiret, mais qui peut être considérée comme constituant un seul risque parce que entre eux existe un tel liaison ainsi que, si l’un d’eux ferait face à des problèmes financiers, il y a une probabilité considérable que l’un ou toutes  les autres de se confronter avec des difficultés de remboursement.</a:t>
            </a:r>
          </a:p>
          <a:p>
            <a:pPr fontAlgn="auto">
              <a:spcAft>
                <a:spcPts val="0"/>
              </a:spcAft>
              <a:buFont typeface="Wingdings 3" charset="2"/>
              <a:buChar char=""/>
              <a:defRPr/>
            </a:pPr>
            <a:endParaRPr lang="fr-FR" sz="1600"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304800"/>
            <a:ext cx="7315200" cy="6172200"/>
          </a:xfrm>
        </p:spPr>
        <p:txBody>
          <a:bodyPr rtlCol="0">
            <a:normAutofit/>
          </a:bodyPr>
          <a:lstStyle/>
          <a:p>
            <a:pPr algn="just" fontAlgn="auto">
              <a:spcAft>
                <a:spcPts val="0"/>
              </a:spcAft>
              <a:buFont typeface="Wingdings 3" charset="2"/>
              <a:buChar char=""/>
              <a:defRPr/>
            </a:pPr>
            <a:endParaRPr lang="fr-FR" sz="2000" dirty="0" smtClean="0">
              <a:solidFill>
                <a:schemeClr val="tx1">
                  <a:lumMod val="75000"/>
                  <a:lumOff val="25000"/>
                </a:schemeClr>
              </a:solidFill>
            </a:endParaRPr>
          </a:p>
          <a:p>
            <a:pPr marL="0" indent="0" algn="just" fontAlgn="auto">
              <a:lnSpc>
                <a:spcPct val="150000"/>
              </a:lnSpc>
              <a:spcAft>
                <a:spcPts val="0"/>
              </a:spcAft>
              <a:buFont typeface="Wingdings 3" charset="2"/>
              <a:buNone/>
              <a:defRPr/>
            </a:pPr>
            <a:r>
              <a:rPr lang="fr-FR" sz="1600" dirty="0" smtClean="0">
                <a:solidFill>
                  <a:schemeClr val="tx2"/>
                </a:solidFill>
              </a:rPr>
              <a:t>A l’aide de l’exposition face au débiteur des actifs et des éléments hors du bilan nets des provisions. En conformité avec les limites applicables de grands risques sont exemples du calcul de la valeur d’exposition calculées comme la différence entre la valeur respective et le résultat multipliant de celui-ci avec le poids correspondant. En d’autres termes, il va mettre en calcule seulement le risque net du débiteur respectif. Le risque net(ou de l’exposition nette) est calculée en utilisant l’algorithme suivant :</a:t>
            </a:r>
          </a:p>
          <a:p>
            <a:pPr algn="just" fontAlgn="auto">
              <a:spcAft>
                <a:spcPts val="0"/>
              </a:spcAft>
              <a:buFont typeface="Wingdings 3" charset="2"/>
              <a:buChar char=""/>
              <a:defRPr/>
            </a:pPr>
            <a:endParaRPr lang="fr-FR" sz="2000" dirty="0" smtClean="0">
              <a:solidFill>
                <a:schemeClr val="tx1">
                  <a:lumMod val="75000"/>
                  <a:lumOff val="25000"/>
                </a:schemeClr>
              </a:solidFill>
            </a:endParaRPr>
          </a:p>
          <a:p>
            <a:pPr fontAlgn="auto">
              <a:spcAft>
                <a:spcPts val="0"/>
              </a:spcAft>
              <a:buFont typeface="Wingdings 3" charset="2"/>
              <a:buChar char=""/>
              <a:defRPr/>
            </a:pPr>
            <a:endParaRPr lang="en-US" dirty="0" smtClean="0">
              <a:solidFill>
                <a:schemeClr val="tx1">
                  <a:lumMod val="75000"/>
                  <a:lumOff val="25000"/>
                </a:schemeClr>
              </a:solidFill>
            </a:endParaRPr>
          </a:p>
          <a:p>
            <a:pPr fontAlgn="auto">
              <a:spcAft>
                <a:spcPts val="0"/>
              </a:spcAft>
              <a:buFont typeface="Wingdings 3" charset="2"/>
              <a:buNone/>
              <a:defRPr/>
            </a:pPr>
            <a:r>
              <a:rPr lang="fr-FR" sz="2000" dirty="0" smtClean="0">
                <a:solidFill>
                  <a:schemeClr val="tx1">
                    <a:lumMod val="75000"/>
                    <a:lumOff val="25000"/>
                  </a:schemeClr>
                </a:solidFill>
              </a:rPr>
              <a:t>                          -le risque net de l’actif i </a:t>
            </a:r>
          </a:p>
          <a:p>
            <a:pPr fontAlgn="auto">
              <a:spcAft>
                <a:spcPts val="0"/>
              </a:spcAft>
              <a:buFont typeface="Wingdings 3" charset="2"/>
              <a:buNone/>
              <a:defRPr/>
            </a:pPr>
            <a:r>
              <a:rPr lang="fr-FR" sz="2000" dirty="0" smtClean="0">
                <a:solidFill>
                  <a:schemeClr val="tx1">
                    <a:lumMod val="75000"/>
                    <a:lumOff val="25000"/>
                  </a:schemeClr>
                </a:solidFill>
              </a:rPr>
              <a:t>                          -l’actif  « i » à la valeur du bilan net</a:t>
            </a:r>
          </a:p>
          <a:p>
            <a:pPr fontAlgn="auto">
              <a:spcAft>
                <a:spcPts val="0"/>
              </a:spcAft>
              <a:buFont typeface="Wingdings 3" charset="2"/>
              <a:buNone/>
              <a:defRPr/>
            </a:pPr>
            <a:r>
              <a:rPr lang="fr-FR" sz="2000" dirty="0" smtClean="0">
                <a:solidFill>
                  <a:schemeClr val="tx1">
                    <a:lumMod val="75000"/>
                    <a:lumOff val="25000"/>
                  </a:schemeClr>
                </a:solidFill>
              </a:rPr>
              <a:t>                          -le dégrée du risque de risque de crédit de l’active « i »</a:t>
            </a:r>
          </a:p>
          <a:p>
            <a:pPr fontAlgn="auto">
              <a:spcAft>
                <a:spcPts val="0"/>
              </a:spcAft>
              <a:buFont typeface="Wingdings 3" charset="2"/>
              <a:buNone/>
              <a:defRPr/>
            </a:pPr>
            <a:endParaRPr lang="en-US" dirty="0" smtClean="0">
              <a:solidFill>
                <a:schemeClr val="tx1">
                  <a:lumMod val="75000"/>
                  <a:lumOff val="25000"/>
                </a:schemeClr>
              </a:solidFill>
            </a:endParaRPr>
          </a:p>
          <a:p>
            <a:pPr fontAlgn="auto">
              <a:spcAft>
                <a:spcPts val="0"/>
              </a:spcAft>
              <a:buFont typeface="Wingdings 3" charset="2"/>
              <a:buNone/>
              <a:defRPr/>
            </a:pPr>
            <a:endParaRPr lang="fr-FR" dirty="0" smtClean="0">
              <a:solidFill>
                <a:schemeClr val="tx1">
                  <a:lumMod val="75000"/>
                  <a:lumOff val="25000"/>
                </a:schemeClr>
              </a:solidFill>
            </a:endParaRPr>
          </a:p>
        </p:txBody>
      </p:sp>
      <p:graphicFrame>
        <p:nvGraphicFramePr>
          <p:cNvPr id="1833" name="Object 809"/>
          <p:cNvGraphicFramePr>
            <a:graphicFrameLocks noChangeAspect="1"/>
          </p:cNvGraphicFramePr>
          <p:nvPr/>
        </p:nvGraphicFramePr>
        <p:xfrm>
          <a:off x="3352800" y="3886200"/>
          <a:ext cx="3352800" cy="457200"/>
        </p:xfrm>
        <a:graphic>
          <a:graphicData uri="http://schemas.openxmlformats.org/presentationml/2006/ole">
            <p:oleObj spid="_x0000_s1833" name="Equation" r:id="rId3" imgW="1053643" imgH="177723" progId="Equation.3">
              <p:embed/>
            </p:oleObj>
          </a:graphicData>
        </a:graphic>
      </p:graphicFrame>
      <p:graphicFrame>
        <p:nvGraphicFramePr>
          <p:cNvPr id="1834" name="Object 810"/>
          <p:cNvGraphicFramePr>
            <a:graphicFrameLocks noChangeAspect="1"/>
          </p:cNvGraphicFramePr>
          <p:nvPr/>
        </p:nvGraphicFramePr>
        <p:xfrm>
          <a:off x="2235200" y="4591050"/>
          <a:ext cx="762000" cy="393700"/>
        </p:xfrm>
        <a:graphic>
          <a:graphicData uri="http://schemas.openxmlformats.org/presentationml/2006/ole">
            <p:oleObj spid="_x0000_s1834" name="Equation" r:id="rId4" imgW="291847" imgH="177646" progId="Equation.3">
              <p:embed/>
            </p:oleObj>
          </a:graphicData>
        </a:graphic>
      </p:graphicFrame>
      <p:graphicFrame>
        <p:nvGraphicFramePr>
          <p:cNvPr id="1835" name="Object 811"/>
          <p:cNvGraphicFramePr>
            <a:graphicFrameLocks noChangeAspect="1"/>
          </p:cNvGraphicFramePr>
          <p:nvPr/>
        </p:nvGraphicFramePr>
        <p:xfrm>
          <a:off x="2232025" y="5000625"/>
          <a:ext cx="838200" cy="457200"/>
        </p:xfrm>
        <a:graphic>
          <a:graphicData uri="http://schemas.openxmlformats.org/presentationml/2006/ole">
            <p:oleObj spid="_x0000_s1835" name="Equation" r:id="rId5" imgW="202936" imgH="177569" progId="Equation.3">
              <p:embed/>
            </p:oleObj>
          </a:graphicData>
        </a:graphic>
      </p:graphicFrame>
      <p:graphicFrame>
        <p:nvGraphicFramePr>
          <p:cNvPr id="1836" name="Object 812"/>
          <p:cNvGraphicFramePr>
            <a:graphicFrameLocks noChangeAspect="1"/>
          </p:cNvGraphicFramePr>
          <p:nvPr/>
        </p:nvGraphicFramePr>
        <p:xfrm>
          <a:off x="2171700" y="5475288"/>
          <a:ext cx="958850" cy="381000"/>
        </p:xfrm>
        <a:graphic>
          <a:graphicData uri="http://schemas.openxmlformats.org/presentationml/2006/ole">
            <p:oleObj spid="_x0000_s1836" name="Equation" r:id="rId6" imgW="393359" imgH="177646" progId="Equation.3">
              <p:embed/>
            </p:oleObj>
          </a:graphicData>
        </a:graphic>
      </p:graphicFrame>
      <p:cxnSp>
        <p:nvCxnSpPr>
          <p:cNvPr id="4" name="Conector drept 3"/>
          <p:cNvCxnSpPr/>
          <p:nvPr/>
        </p:nvCxnSpPr>
        <p:spPr>
          <a:xfrm>
            <a:off x="1524000" y="83820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Conector drept 9"/>
          <p:cNvCxnSpPr/>
          <p:nvPr/>
        </p:nvCxnSpPr>
        <p:spPr>
          <a:xfrm>
            <a:off x="1905000" y="53340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ector drept 11"/>
          <p:cNvCxnSpPr/>
          <p:nvPr/>
        </p:nvCxnSpPr>
        <p:spPr>
          <a:xfrm>
            <a:off x="1447800" y="762000"/>
            <a:ext cx="76200" cy="762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457200"/>
            <a:ext cx="7239000" cy="5562600"/>
          </a:xfrm>
        </p:spPr>
        <p:txBody>
          <a:bodyPr rtlCol="0">
            <a:normAutofit fontScale="92500"/>
          </a:bodyPr>
          <a:lstStyle/>
          <a:p>
            <a:pPr fontAlgn="auto">
              <a:spcAft>
                <a:spcPts val="0"/>
              </a:spcAft>
              <a:buFont typeface="Wingdings 3" charset="2"/>
              <a:buNone/>
              <a:defRPr/>
            </a:pPr>
            <a:endParaRPr lang="fr-FR" dirty="0" smtClean="0">
              <a:solidFill>
                <a:schemeClr val="tx1">
                  <a:lumMod val="75000"/>
                  <a:lumOff val="25000"/>
                </a:schemeClr>
              </a:solidFill>
            </a:endParaRPr>
          </a:p>
          <a:p>
            <a:pPr algn="just" fontAlgn="auto">
              <a:lnSpc>
                <a:spcPct val="160000"/>
              </a:lnSpc>
              <a:spcAft>
                <a:spcPts val="0"/>
              </a:spcAft>
              <a:buFont typeface="Wingdings 3" charset="2"/>
              <a:buNone/>
              <a:defRPr/>
            </a:pPr>
            <a:r>
              <a:rPr lang="fr-FR" sz="2000" dirty="0" smtClean="0">
                <a:solidFill>
                  <a:schemeClr val="tx2"/>
                </a:solidFill>
              </a:rPr>
              <a:t>     </a:t>
            </a:r>
            <a:r>
              <a:rPr lang="fr-FR" sz="1600" dirty="0" smtClean="0">
                <a:solidFill>
                  <a:schemeClr val="tx2"/>
                </a:solidFill>
              </a:rPr>
              <a:t>A l’aide de la notion d’actif a une valeur du bilan net nous comprenons la valeur du bilan brut diminue avec le niveau spécifique des provisions ou des amortissements constituées pour l’actif respectif</a:t>
            </a:r>
          </a:p>
          <a:p>
            <a:pPr algn="just" fontAlgn="auto">
              <a:spcAft>
                <a:spcPts val="0"/>
              </a:spcAft>
              <a:buFont typeface="Wingdings 3" charset="2"/>
              <a:buNone/>
              <a:defRPr/>
            </a:pPr>
            <a:endParaRPr lang="fr-FR" sz="2000" dirty="0" smtClean="0">
              <a:solidFill>
                <a:schemeClr val="tx1">
                  <a:lumMod val="75000"/>
                  <a:lumOff val="25000"/>
                </a:schemeClr>
              </a:solidFill>
            </a:endParaRPr>
          </a:p>
          <a:p>
            <a:pPr fontAlgn="auto">
              <a:spcAft>
                <a:spcPts val="0"/>
              </a:spcAft>
              <a:buFont typeface="Wingdings 3" charset="2"/>
              <a:buNone/>
              <a:defRPr/>
            </a:pPr>
            <a:r>
              <a:rPr lang="fr-FR" dirty="0" smtClean="0">
                <a:solidFill>
                  <a:schemeClr val="tx1">
                    <a:lumMod val="75000"/>
                    <a:lumOff val="25000"/>
                  </a:schemeClr>
                </a:solidFill>
              </a:rPr>
              <a:t>              </a:t>
            </a:r>
          </a:p>
          <a:p>
            <a:pPr fontAlgn="auto">
              <a:spcAft>
                <a:spcPts val="0"/>
              </a:spcAft>
              <a:buFont typeface="Wingdings 3" charset="2"/>
              <a:buNone/>
              <a:defRPr/>
            </a:pPr>
            <a:r>
              <a:rPr lang="fr-FR" dirty="0" smtClean="0">
                <a:solidFill>
                  <a:schemeClr val="tx1">
                    <a:lumMod val="75000"/>
                    <a:lumOff val="25000"/>
                  </a:schemeClr>
                </a:solidFill>
              </a:rPr>
              <a:t>                        </a:t>
            </a:r>
            <a:r>
              <a:rPr lang="fr-FR" sz="2000" dirty="0" smtClean="0">
                <a:solidFill>
                  <a:schemeClr val="tx1">
                    <a:lumMod val="75000"/>
                    <a:lumOff val="25000"/>
                  </a:schemeClr>
                </a:solidFill>
              </a:rPr>
              <a:t>-</a:t>
            </a:r>
            <a:r>
              <a:rPr lang="fr-FR" sz="1700" dirty="0" smtClean="0">
                <a:solidFill>
                  <a:schemeClr val="tx1">
                    <a:lumMod val="75000"/>
                    <a:lumOff val="25000"/>
                  </a:schemeClr>
                </a:solidFill>
              </a:rPr>
              <a:t>l’actif « i » a  la valeur du bilan net</a:t>
            </a:r>
          </a:p>
          <a:p>
            <a:pPr fontAlgn="auto">
              <a:spcAft>
                <a:spcPts val="0"/>
              </a:spcAft>
              <a:buFont typeface="Wingdings 3" charset="2"/>
              <a:buNone/>
              <a:defRPr/>
            </a:pPr>
            <a:r>
              <a:rPr lang="fr-FR" dirty="0" smtClean="0">
                <a:solidFill>
                  <a:schemeClr val="tx1">
                    <a:lumMod val="75000"/>
                    <a:lumOff val="25000"/>
                  </a:schemeClr>
                </a:solidFill>
              </a:rPr>
              <a:t>                        </a:t>
            </a:r>
            <a:r>
              <a:rPr lang="fr-FR" sz="2000" dirty="0" smtClean="0">
                <a:solidFill>
                  <a:schemeClr val="tx1">
                    <a:lumMod val="75000"/>
                    <a:lumOff val="25000"/>
                  </a:schemeClr>
                </a:solidFill>
              </a:rPr>
              <a:t>-</a:t>
            </a:r>
            <a:r>
              <a:rPr lang="fr-FR" sz="1700" dirty="0" smtClean="0">
                <a:solidFill>
                  <a:schemeClr val="tx1">
                    <a:lumMod val="75000"/>
                    <a:lumOff val="25000"/>
                  </a:schemeClr>
                </a:solidFill>
              </a:rPr>
              <a:t>l’actif’ « i » a  la valeur du bilan brut</a:t>
            </a:r>
          </a:p>
          <a:p>
            <a:pPr algn="just" fontAlgn="auto">
              <a:spcAft>
                <a:spcPts val="0"/>
              </a:spcAft>
              <a:buFont typeface="Wingdings 3" charset="2"/>
              <a:buNone/>
              <a:defRPr/>
            </a:pPr>
            <a:r>
              <a:rPr lang="fr-FR" dirty="0" smtClean="0">
                <a:solidFill>
                  <a:schemeClr val="tx1">
                    <a:lumMod val="75000"/>
                    <a:lumOff val="25000"/>
                  </a:schemeClr>
                </a:solidFill>
              </a:rPr>
              <a:t>                        </a:t>
            </a:r>
            <a:r>
              <a:rPr lang="fr-FR" sz="1700" dirty="0" smtClean="0">
                <a:solidFill>
                  <a:schemeClr val="tx1">
                    <a:lumMod val="75000"/>
                    <a:lumOff val="25000"/>
                  </a:schemeClr>
                </a:solidFill>
              </a:rPr>
              <a:t>-le provision ou l’amortissement constitué pour l’actif  « i »</a:t>
            </a:r>
          </a:p>
          <a:p>
            <a:pPr algn="just" fontAlgn="auto">
              <a:spcAft>
                <a:spcPts val="0"/>
              </a:spcAft>
              <a:buFont typeface="Wingdings 3" charset="2"/>
              <a:buNone/>
              <a:defRPr/>
            </a:pPr>
            <a:endParaRPr lang="fr-FR" sz="2000" dirty="0" smtClean="0">
              <a:solidFill>
                <a:schemeClr val="tx1">
                  <a:lumMod val="75000"/>
                  <a:lumOff val="25000"/>
                </a:schemeClr>
              </a:solidFill>
            </a:endParaRPr>
          </a:p>
          <a:p>
            <a:pPr algn="just" fontAlgn="auto">
              <a:lnSpc>
                <a:spcPct val="150000"/>
              </a:lnSpc>
              <a:spcAft>
                <a:spcPts val="0"/>
              </a:spcAft>
              <a:buFont typeface="Wingdings 3" charset="2"/>
              <a:buNone/>
              <a:defRPr/>
            </a:pPr>
            <a:r>
              <a:rPr lang="en-US" sz="2000" dirty="0" smtClean="0">
                <a:solidFill>
                  <a:schemeClr val="tx1">
                    <a:lumMod val="75000"/>
                    <a:lumOff val="25000"/>
                  </a:schemeClr>
                </a:solidFill>
              </a:rPr>
              <a:t>     </a:t>
            </a:r>
            <a:r>
              <a:rPr lang="fr-FR" sz="1700" dirty="0" smtClean="0">
                <a:solidFill>
                  <a:schemeClr val="tx2"/>
                </a:solidFill>
              </a:rPr>
              <a:t>Le degré du risque de crédit est le facteur du risque correspondant à chaque élément d’actif. Conformément à l’article 12/2003 de la BNR, il peut prendre des valeurs que dans l’ensemble {0,0.2,0.5,1}.</a:t>
            </a:r>
          </a:p>
          <a:p>
            <a:pPr fontAlgn="auto">
              <a:spcAft>
                <a:spcPts val="0"/>
              </a:spcAft>
              <a:buFont typeface="Wingdings 3" charset="2"/>
              <a:buNone/>
              <a:defRPr/>
            </a:pPr>
            <a:endParaRPr lang="fr-FR" dirty="0">
              <a:solidFill>
                <a:schemeClr val="tx1">
                  <a:lumMod val="75000"/>
                  <a:lumOff val="25000"/>
                </a:schemeClr>
              </a:solidFill>
            </a:endParaRPr>
          </a:p>
        </p:txBody>
      </p:sp>
      <p:graphicFrame>
        <p:nvGraphicFramePr>
          <p:cNvPr id="23334" name="Object 806"/>
          <p:cNvGraphicFramePr>
            <a:graphicFrameLocks noChangeAspect="1"/>
          </p:cNvGraphicFramePr>
          <p:nvPr/>
        </p:nvGraphicFramePr>
        <p:xfrm>
          <a:off x="3632200" y="2298700"/>
          <a:ext cx="2362200" cy="482600"/>
        </p:xfrm>
        <a:graphic>
          <a:graphicData uri="http://schemas.openxmlformats.org/presentationml/2006/ole">
            <p:oleObj spid="_x0000_s23334" name="Ecuaţie" r:id="rId3" imgW="1091880" imgH="203040" progId="Equation.3">
              <p:embed/>
            </p:oleObj>
          </a:graphicData>
        </a:graphic>
      </p:graphicFrame>
      <p:graphicFrame>
        <p:nvGraphicFramePr>
          <p:cNvPr id="23335" name="Object 807"/>
          <p:cNvGraphicFramePr>
            <a:graphicFrameLocks noChangeAspect="1"/>
          </p:cNvGraphicFramePr>
          <p:nvPr/>
        </p:nvGraphicFramePr>
        <p:xfrm>
          <a:off x="2054225" y="2994025"/>
          <a:ext cx="1549400" cy="914400"/>
        </p:xfrm>
        <a:graphic>
          <a:graphicData uri="http://schemas.openxmlformats.org/presentationml/2006/ole">
            <p:oleObj spid="_x0000_s23335" name="Ecuaţie" r:id="rId4" imgW="203040" imgH="431640" progId="Equation.3">
              <p:embed/>
            </p:oleObj>
          </a:graphicData>
        </a:graphic>
      </p:graphicFrame>
      <p:graphicFrame>
        <p:nvGraphicFramePr>
          <p:cNvPr id="23336" name="Object 808"/>
          <p:cNvGraphicFramePr>
            <a:graphicFrameLocks noChangeAspect="1"/>
          </p:cNvGraphicFramePr>
          <p:nvPr/>
        </p:nvGraphicFramePr>
        <p:xfrm>
          <a:off x="2092325" y="3451225"/>
          <a:ext cx="990600" cy="381000"/>
        </p:xfrm>
        <a:graphic>
          <a:graphicData uri="http://schemas.openxmlformats.org/presentationml/2006/ole">
            <p:oleObj spid="_x0000_s23336" name="Ecuaţie" r:id="rId5" imgW="291960" imgH="177480" progId="Equation.3">
              <p:embed/>
            </p:oleObj>
          </a:graphicData>
        </a:graphic>
      </p:graphicFrame>
      <p:graphicFrame>
        <p:nvGraphicFramePr>
          <p:cNvPr id="23337" name="Object 809"/>
          <p:cNvGraphicFramePr>
            <a:graphicFrameLocks noChangeAspect="1"/>
          </p:cNvGraphicFramePr>
          <p:nvPr/>
        </p:nvGraphicFramePr>
        <p:xfrm>
          <a:off x="2054225" y="3836988"/>
          <a:ext cx="914400" cy="381000"/>
        </p:xfrm>
        <a:graphic>
          <a:graphicData uri="http://schemas.openxmlformats.org/presentationml/2006/ole">
            <p:oleObj spid="_x0000_s23337" name="Ecuaţie" r:id="rId6" imgW="406080" imgH="203040" progId="Equation.3">
              <p:embed/>
            </p:oleObj>
          </a:graphicData>
        </a:graphic>
      </p:graphicFrame>
      <p:cxnSp>
        <p:nvCxnSpPr>
          <p:cNvPr id="14" name="Conector drept 13"/>
          <p:cNvCxnSpPr/>
          <p:nvPr/>
        </p:nvCxnSpPr>
        <p:spPr>
          <a:xfrm>
            <a:off x="1828800" y="990600"/>
            <a:ext cx="76200" cy="762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228600"/>
            <a:ext cx="7467600" cy="6400800"/>
          </a:xfrm>
        </p:spPr>
        <p:txBody>
          <a:bodyPr rtlCol="0">
            <a:normAutofit/>
          </a:bodyPr>
          <a:lstStyle/>
          <a:p>
            <a:pPr algn="ctr" fontAlgn="auto">
              <a:spcAft>
                <a:spcPts val="0"/>
              </a:spcAft>
              <a:buFont typeface="Wingdings 3" charset="2"/>
              <a:buNone/>
              <a:defRPr/>
            </a:pPr>
            <a:r>
              <a:rPr lang="fr-FR" sz="3200" dirty="0" smtClean="0">
                <a:solidFill>
                  <a:schemeClr val="tx1">
                    <a:lumMod val="75000"/>
                    <a:lumOff val="25000"/>
                  </a:schemeClr>
                </a:solidFill>
              </a:rPr>
              <a:t>1.2 </a:t>
            </a:r>
            <a:r>
              <a:rPr lang="fr-FR" sz="3200" dirty="0">
                <a:solidFill>
                  <a:schemeClr val="tx1">
                    <a:lumMod val="75000"/>
                    <a:lumOff val="25000"/>
                  </a:schemeClr>
                </a:solidFill>
              </a:rPr>
              <a:t>L’évaluation de la capacité de remboursement des demandes de prêt</a:t>
            </a:r>
          </a:p>
          <a:p>
            <a:pPr algn="just" fontAlgn="auto">
              <a:spcAft>
                <a:spcPts val="0"/>
              </a:spcAft>
              <a:buFont typeface="Wingdings 3" charset="2"/>
              <a:buNone/>
              <a:defRPr/>
            </a:pPr>
            <a:r>
              <a:rPr lang="fr-FR" sz="1500" dirty="0" smtClean="0">
                <a:solidFill>
                  <a:schemeClr val="tx1">
                    <a:lumMod val="75000"/>
                    <a:lumOff val="25000"/>
                  </a:schemeClr>
                </a:solidFill>
              </a:rPr>
              <a:t>      Les banques sont obligées de limiter le risque de crédit et de faire toutes les efforts pour encaisser de ses emprunteurs. À cette fin, seront honorées seulement les demandes de crédit pour lesquelles existent les prémisses du remboursement du principal et les paiements d’intérêts.  </a:t>
            </a:r>
          </a:p>
          <a:p>
            <a:pPr algn="just" fontAlgn="auto">
              <a:spcAft>
                <a:spcPts val="0"/>
              </a:spcAft>
              <a:buFont typeface="Wingdings 3" charset="2"/>
              <a:buNone/>
              <a:defRPr/>
            </a:pPr>
            <a:endParaRPr lang="fr-FR" sz="1500" dirty="0" smtClean="0">
              <a:solidFill>
                <a:schemeClr val="tx1">
                  <a:lumMod val="75000"/>
                  <a:lumOff val="25000"/>
                </a:schemeClr>
              </a:solidFill>
            </a:endParaRPr>
          </a:p>
          <a:p>
            <a:pPr algn="just" fontAlgn="auto">
              <a:spcAft>
                <a:spcPts val="0"/>
              </a:spcAft>
              <a:buFont typeface="Wingdings 3" charset="2"/>
              <a:buNone/>
              <a:defRPr/>
            </a:pPr>
            <a:r>
              <a:rPr lang="fr-FR" sz="1500" dirty="0">
                <a:solidFill>
                  <a:schemeClr val="tx1">
                    <a:lumMod val="75000"/>
                    <a:lumOff val="25000"/>
                  </a:schemeClr>
                </a:solidFill>
              </a:rPr>
              <a:t> </a:t>
            </a:r>
            <a:r>
              <a:rPr lang="fr-FR" sz="1500" dirty="0" smtClean="0">
                <a:solidFill>
                  <a:schemeClr val="tx1">
                    <a:lumMod val="75000"/>
                    <a:lumOff val="25000"/>
                  </a:schemeClr>
                </a:solidFill>
              </a:rPr>
              <a:t>     En limitant le risque est </a:t>
            </a:r>
            <a:r>
              <a:rPr lang="fr-FR" sz="1500" b="1" i="1" dirty="0" smtClean="0">
                <a:solidFill>
                  <a:schemeClr val="tx1">
                    <a:lumMod val="75000"/>
                    <a:lumOff val="25000"/>
                  </a:schemeClr>
                </a:solidFill>
              </a:rPr>
              <a:t>normative</a:t>
            </a:r>
            <a:r>
              <a:rPr lang="fr-FR" sz="1500" b="1" dirty="0" smtClean="0">
                <a:solidFill>
                  <a:schemeClr val="tx1">
                    <a:lumMod val="75000"/>
                    <a:lumOff val="25000"/>
                  </a:schemeClr>
                </a:solidFill>
              </a:rPr>
              <a:t> </a:t>
            </a:r>
            <a:r>
              <a:rPr lang="fr-FR" sz="1500" dirty="0" smtClean="0">
                <a:solidFill>
                  <a:schemeClr val="tx1">
                    <a:lumMod val="75000"/>
                    <a:lumOff val="25000"/>
                  </a:schemeClr>
                </a:solidFill>
              </a:rPr>
              <a:t>et</a:t>
            </a:r>
            <a:r>
              <a:rPr lang="fr-FR" sz="1500" b="1" dirty="0" smtClean="0">
                <a:solidFill>
                  <a:schemeClr val="tx1">
                    <a:lumMod val="75000"/>
                    <a:lumOff val="25000"/>
                  </a:schemeClr>
                </a:solidFill>
              </a:rPr>
              <a:t> </a:t>
            </a:r>
            <a:r>
              <a:rPr lang="fr-FR" sz="1500" b="1" i="1" dirty="0" err="1" smtClean="0">
                <a:solidFill>
                  <a:schemeClr val="tx1">
                    <a:lumMod val="75000"/>
                    <a:lumOff val="25000"/>
                  </a:schemeClr>
                </a:solidFill>
              </a:rPr>
              <a:t>autonormative</a:t>
            </a:r>
            <a:r>
              <a:rPr lang="fr-FR" sz="1500" b="1" dirty="0" smtClean="0">
                <a:solidFill>
                  <a:schemeClr val="tx1">
                    <a:lumMod val="75000"/>
                    <a:lumOff val="25000"/>
                  </a:schemeClr>
                </a:solidFill>
              </a:rPr>
              <a:t>, </a:t>
            </a:r>
            <a:r>
              <a:rPr lang="fr-FR" sz="1500" dirty="0">
                <a:solidFill>
                  <a:schemeClr val="tx1">
                    <a:lumMod val="75000"/>
                    <a:lumOff val="25000"/>
                  </a:schemeClr>
                </a:solidFill>
              </a:rPr>
              <a:t>c</a:t>
            </a:r>
            <a:r>
              <a:rPr lang="fr-FR" sz="1500" dirty="0" smtClean="0">
                <a:solidFill>
                  <a:schemeClr val="tx1">
                    <a:lumMod val="75000"/>
                    <a:lumOff val="25000"/>
                  </a:schemeClr>
                </a:solidFill>
              </a:rPr>
              <a:t>haque banque, en fonction de la qualité de l'environnement économique et l'évolution de ses propres paramètres, assurant le confinement du risque de deux façons: </a:t>
            </a:r>
            <a:r>
              <a:rPr lang="fr-FR" sz="1500" b="1" i="1" dirty="0" smtClean="0">
                <a:solidFill>
                  <a:schemeClr val="tx1">
                    <a:lumMod val="75000"/>
                    <a:lumOff val="25000"/>
                  </a:schemeClr>
                </a:solidFill>
              </a:rPr>
              <a:t>global</a:t>
            </a:r>
            <a:r>
              <a:rPr lang="fr-FR" sz="1500" dirty="0" smtClean="0">
                <a:solidFill>
                  <a:schemeClr val="tx1">
                    <a:lumMod val="75000"/>
                    <a:lumOff val="25000"/>
                  </a:schemeClr>
                </a:solidFill>
              </a:rPr>
              <a:t> et </a:t>
            </a:r>
            <a:r>
              <a:rPr lang="fr-FR" sz="1500" b="1" i="1" dirty="0" smtClean="0">
                <a:solidFill>
                  <a:schemeClr val="tx1">
                    <a:lumMod val="75000"/>
                    <a:lumOff val="25000"/>
                  </a:schemeClr>
                </a:solidFill>
              </a:rPr>
              <a:t>analytique</a:t>
            </a:r>
            <a:r>
              <a:rPr lang="fr-FR" sz="1500" dirty="0" smtClean="0">
                <a:solidFill>
                  <a:schemeClr val="tx1">
                    <a:lumMod val="75000"/>
                    <a:lumOff val="25000"/>
                  </a:schemeClr>
                </a:solidFill>
              </a:rPr>
              <a:t> suit :</a:t>
            </a:r>
          </a:p>
          <a:p>
            <a:pPr algn="just" fontAlgn="auto">
              <a:spcAft>
                <a:spcPts val="0"/>
              </a:spcAft>
              <a:buFont typeface="Wingdings 3" charset="2"/>
              <a:buNone/>
              <a:defRPr/>
            </a:pPr>
            <a:endParaRPr lang="fr-FR" sz="1500" dirty="0" smtClean="0">
              <a:solidFill>
                <a:schemeClr val="tx1">
                  <a:lumMod val="75000"/>
                  <a:lumOff val="25000"/>
                </a:schemeClr>
              </a:solidFill>
            </a:endParaRPr>
          </a:p>
          <a:p>
            <a:pPr marL="0" indent="0" algn="just" fontAlgn="auto">
              <a:spcAft>
                <a:spcPts val="0"/>
              </a:spcAft>
              <a:buFont typeface="Wingdings 3" charset="2"/>
              <a:buNone/>
              <a:defRPr/>
            </a:pPr>
            <a:endParaRPr lang="fr-FR" sz="6400" i="1" dirty="0" smtClean="0">
              <a:solidFill>
                <a:schemeClr val="tx2"/>
              </a:solidFill>
            </a:endParaRPr>
          </a:p>
        </p:txBody>
      </p:sp>
      <p:sp>
        <p:nvSpPr>
          <p:cNvPr id="2" name="Dreptunghi rotunjit 1"/>
          <p:cNvSpPr/>
          <p:nvPr/>
        </p:nvSpPr>
        <p:spPr>
          <a:xfrm>
            <a:off x="1943100" y="4479925"/>
            <a:ext cx="6477000" cy="11430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i="1" dirty="0">
                <a:solidFill>
                  <a:schemeClr val="bg1"/>
                </a:solidFill>
              </a:rPr>
              <a:t>insérant sa propre limite, l'engagement national ou mondial dans des opérations risquées ( mais rentable </a:t>
            </a:r>
            <a:r>
              <a:rPr lang="fr-FR" sz="1400" i="1" dirty="0">
                <a:solidFill>
                  <a:schemeClr val="bg1"/>
                </a:solidFill>
              </a:rPr>
              <a:t>) il </a:t>
            </a:r>
            <a:r>
              <a:rPr lang="fr-FR" sz="1400" i="1" dirty="0">
                <a:solidFill>
                  <a:schemeClr val="bg1"/>
                </a:solidFill>
              </a:rPr>
              <a:t>fixe un maximum ( 75 % ) à partager les activités (investissements) ou des actifs relativement risqués dans le capital de la banque totale;</a:t>
            </a:r>
          </a:p>
        </p:txBody>
      </p:sp>
      <p:sp>
        <p:nvSpPr>
          <p:cNvPr id="4" name="Dreptunghi rotunjit 3"/>
          <p:cNvSpPr/>
          <p:nvPr/>
        </p:nvSpPr>
        <p:spPr>
          <a:xfrm>
            <a:off x="1943100" y="5748338"/>
            <a:ext cx="6477000" cy="9144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i="1" dirty="0">
                <a:solidFill>
                  <a:schemeClr val="bg1"/>
                </a:solidFill>
              </a:rPr>
              <a:t>insérant les plafonds de crédit sur débiteur, secteur d’activité ou zone géographique afin d'éviter des changements importants dans la situation économique de ces groupes de nuire à l'exposition au risque.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Content Placeholder 2"/>
          <p:cNvSpPr>
            <a:spLocks noGrp="1"/>
          </p:cNvSpPr>
          <p:nvPr>
            <p:ph idx="1"/>
          </p:nvPr>
        </p:nvSpPr>
        <p:spPr>
          <a:xfrm>
            <a:off x="1447800" y="304800"/>
            <a:ext cx="7391400" cy="6324600"/>
          </a:xfrm>
        </p:spPr>
        <p:txBody>
          <a:bodyPr/>
          <a:lstStyle/>
          <a:p>
            <a:pPr algn="just">
              <a:buFont typeface="Wingdings 3" pitchFamily="18" charset="2"/>
              <a:buNone/>
            </a:pPr>
            <a:endParaRPr lang="fr-FR" sz="2000" smtClean="0"/>
          </a:p>
          <a:p>
            <a:pPr algn="just">
              <a:buFont typeface="Wingdings 3" pitchFamily="18" charset="2"/>
              <a:buNone/>
            </a:pPr>
            <a:r>
              <a:rPr lang="fr-FR" sz="1600" smtClean="0"/>
              <a:t>      </a:t>
            </a:r>
            <a:r>
              <a:rPr lang="fr-FR" sz="1600" b="1" i="1" smtClean="0"/>
              <a:t>La banque centrale</a:t>
            </a:r>
            <a:r>
              <a:rPr lang="fr-FR" sz="1600" smtClean="0"/>
              <a:t>, comme l'autorité bancaire, assume la responsabilité pour limiter l'exposition au risque dans le système bancaire consolidé, établissant des règles contraignantes. Le rôle de la banque est de renforcer le contrôle et la sanction.</a:t>
            </a:r>
          </a:p>
          <a:p>
            <a:pPr algn="just">
              <a:buFont typeface="Wingdings 3" pitchFamily="18" charset="2"/>
              <a:buNone/>
            </a:pPr>
            <a:endParaRPr lang="fr-FR" sz="1600" smtClean="0"/>
          </a:p>
          <a:p>
            <a:pPr algn="just">
              <a:buFont typeface="Wingdings 3" pitchFamily="18" charset="2"/>
              <a:buNone/>
            </a:pPr>
            <a:r>
              <a:rPr lang="fr-FR" sz="1600" smtClean="0"/>
              <a:t>      Les règlements se réfèrent à limiter les risques et de ciblage des prêts importants à des clients des sociétés bancaires (Normes BNR no. 5/1992). Conformément à ces règles un prêt est considéré comme élevé lorsque la somme de tous les prêts à un seul emprunteur, y compris les garanties et autres engagements pris au nom du client, plus de 10% du capital de la société bancaire.</a:t>
            </a:r>
          </a:p>
          <a:p>
            <a:pPr algn="just">
              <a:buFont typeface="Wingdings 3" pitchFamily="18" charset="2"/>
              <a:buNone/>
            </a:pPr>
            <a:endParaRPr lang="fr-FR" sz="1600" smtClean="0"/>
          </a:p>
          <a:p>
            <a:pPr algn="just">
              <a:buFont typeface="Wingdings 3" pitchFamily="18" charset="2"/>
              <a:buNone/>
            </a:pPr>
            <a:r>
              <a:rPr lang="fr-FR" sz="1600" smtClean="0"/>
              <a:t>      Il est considéré comme l'un débiteur toute personne ou groupe de personnes physiques ou morales qui reçoivent ensemble ou individuellement pour les prêts octroyés par la même banque et sont reliés entre eux sur le plan économique. Le montant total de ces grandes prêts ne peut excéder 8 fois les fonds propres de la société bancaire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Content Placeholder 2"/>
          <p:cNvSpPr>
            <a:spLocks noGrp="1"/>
          </p:cNvSpPr>
          <p:nvPr>
            <p:ph idx="1"/>
          </p:nvPr>
        </p:nvSpPr>
        <p:spPr>
          <a:xfrm>
            <a:off x="1752600" y="457200"/>
            <a:ext cx="6934200" cy="6019800"/>
          </a:xfrm>
        </p:spPr>
        <p:txBody>
          <a:bodyPr/>
          <a:lstStyle/>
          <a:p>
            <a:pPr algn="just">
              <a:buFont typeface="Wingdings 3" pitchFamily="18" charset="2"/>
              <a:buNone/>
            </a:pPr>
            <a:r>
              <a:rPr lang="fr-FR" sz="2000" b="1" smtClean="0"/>
              <a:t>   </a:t>
            </a:r>
          </a:p>
          <a:p>
            <a:pPr algn="just"/>
            <a:r>
              <a:rPr lang="fr-FR" sz="1600" b="1" smtClean="0"/>
              <a:t>      </a:t>
            </a:r>
            <a:r>
              <a:rPr lang="fr-FR" sz="1600" i="1" smtClean="0"/>
              <a:t>L’évaluation de </a:t>
            </a:r>
            <a:r>
              <a:rPr lang="fr-FR" sz="1600" b="1" i="1" smtClean="0"/>
              <a:t>la capacité du remboursement des demandeurs de prêts </a:t>
            </a:r>
            <a:r>
              <a:rPr lang="fr-FR" sz="1600" i="1" smtClean="0"/>
              <a:t>a des dimensions qualitatives et quantitatives. Les étapes dans </a:t>
            </a:r>
            <a:r>
              <a:rPr lang="fr-FR" sz="1600" b="1" i="1" smtClean="0">
                <a:solidFill>
                  <a:schemeClr val="accent1"/>
                </a:solidFill>
              </a:rPr>
              <a:t>l’évaluation qualitative</a:t>
            </a:r>
            <a:r>
              <a:rPr lang="fr-FR" sz="1600" i="1" smtClean="0">
                <a:solidFill>
                  <a:schemeClr val="accent1"/>
                </a:solidFill>
              </a:rPr>
              <a:t> </a:t>
            </a:r>
            <a:r>
              <a:rPr lang="fr-FR" sz="1600" i="1" smtClean="0"/>
              <a:t>du risque se réfèrent à l’obtention d’informations sur la responsabilité financière du client, la détermination du véritable but de l’estimation de la demande de crédit et les efforts réels du client pour le remboursement. </a:t>
            </a:r>
          </a:p>
          <a:p>
            <a:pPr algn="just"/>
            <a:endParaRPr lang="fr-FR" sz="1600" b="1" i="1" smtClean="0"/>
          </a:p>
          <a:p>
            <a:pPr algn="just"/>
            <a:r>
              <a:rPr lang="fr-FR" sz="1600" i="1" smtClean="0">
                <a:solidFill>
                  <a:schemeClr val="accent1"/>
                </a:solidFill>
              </a:rPr>
              <a:t>      La dimension qualitative </a:t>
            </a:r>
            <a:r>
              <a:rPr lang="fr-FR" sz="1600" i="1" smtClean="0"/>
              <a:t>de l’évaluation du risque de crédit est une analyse minutieuse de l’historique des donnes financières historiques du client et la conception des futurs résultats financiers.</a:t>
            </a:r>
          </a:p>
          <a:p>
            <a:pPr algn="just"/>
            <a:endParaRPr lang="fr-FR" sz="1600" i="1" smtClean="0"/>
          </a:p>
          <a:p>
            <a:pPr algn="just"/>
            <a:r>
              <a:rPr lang="fr-FR" sz="1600" i="1" smtClean="0"/>
              <a:t>      En règle générale, pour l’évaluation d’une demande de prêt sont poursuivis l’analyse de la solvabilité du client et l’évaluation financière fondée sur les perspectives de cash-flow.</a:t>
            </a:r>
          </a:p>
          <a:p>
            <a:pPr algn="just"/>
            <a:endParaRPr lang="fr-FR" sz="2200" i="1" smtClean="0"/>
          </a:p>
          <a:p>
            <a:endParaRPr lang="fr-FR" sz="220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Content Placeholder 2"/>
          <p:cNvSpPr>
            <a:spLocks noGrp="1"/>
          </p:cNvSpPr>
          <p:nvPr>
            <p:ph idx="1"/>
          </p:nvPr>
        </p:nvSpPr>
        <p:spPr>
          <a:xfrm>
            <a:off x="1295400" y="304800"/>
            <a:ext cx="7545388" cy="6248400"/>
          </a:xfrm>
        </p:spPr>
        <p:txBody>
          <a:bodyPr/>
          <a:lstStyle/>
          <a:p>
            <a:pPr>
              <a:buFont typeface="Wingdings 3" pitchFamily="18" charset="2"/>
              <a:buNone/>
            </a:pPr>
            <a:endParaRPr lang="fr-FR" sz="2000" smtClean="0"/>
          </a:p>
          <a:p>
            <a:pPr algn="ctr">
              <a:buFont typeface="Wingdings 3" pitchFamily="18" charset="2"/>
              <a:buNone/>
            </a:pPr>
            <a:r>
              <a:rPr lang="fr-FR" sz="3200" b="1" smtClean="0"/>
              <a:t>       </a:t>
            </a:r>
            <a:r>
              <a:rPr lang="fr-FR" sz="3200" smtClean="0"/>
              <a:t>L’analyse de la solvabilité du client</a:t>
            </a:r>
          </a:p>
          <a:p>
            <a:pPr algn="ctr">
              <a:buFont typeface="Wingdings 3" pitchFamily="18" charset="2"/>
              <a:buNone/>
            </a:pPr>
            <a:endParaRPr lang="fr-FR" sz="3200" smtClean="0"/>
          </a:p>
          <a:p>
            <a:pPr algn="ctr">
              <a:buFont typeface="Wingdings 3" pitchFamily="18" charset="2"/>
              <a:buNone/>
            </a:pPr>
            <a:endParaRPr lang="fr-FR" sz="1600" smtClean="0"/>
          </a:p>
          <a:p>
            <a:pPr algn="just">
              <a:buFont typeface="Wingdings 3" pitchFamily="18" charset="2"/>
              <a:buNone/>
            </a:pPr>
            <a:endParaRPr lang="fr-FR" sz="1600" smtClean="0"/>
          </a:p>
          <a:p>
            <a:pPr algn="just">
              <a:buFont typeface="Wingdings 3" pitchFamily="18" charset="2"/>
              <a:buNone/>
            </a:pPr>
            <a:r>
              <a:rPr lang="fr-FR" sz="1600" smtClean="0"/>
              <a:t>      La construction d’un système de rating consiste à la résolution des problèmes suivants :</a:t>
            </a:r>
          </a:p>
          <a:p>
            <a:pPr algn="just"/>
            <a:r>
              <a:rPr lang="fr-FR" sz="1600" i="1" smtClean="0">
                <a:solidFill>
                  <a:schemeClr val="tx2"/>
                </a:solidFill>
              </a:rPr>
              <a:t>le choix des critères d’évaluation pertinents;</a:t>
            </a:r>
          </a:p>
          <a:p>
            <a:pPr algn="just"/>
            <a:r>
              <a:rPr lang="fr-FR" sz="1600" i="1" smtClean="0">
                <a:solidFill>
                  <a:schemeClr val="tx2"/>
                </a:solidFill>
              </a:rPr>
              <a:t>la mise en valeur des intervalles pour chacun des critères, respectif la notation de chaque critère;</a:t>
            </a:r>
          </a:p>
          <a:p>
            <a:pPr algn="just"/>
            <a:r>
              <a:rPr lang="fr-FR" sz="1600" i="1" smtClean="0">
                <a:solidFill>
                  <a:schemeClr val="tx2"/>
                </a:solidFill>
              </a:rPr>
              <a:t>élaboration de la méthodologie aux marques globales obtenues pour chaque critère;</a:t>
            </a:r>
          </a:p>
          <a:p>
            <a:pPr algn="just"/>
            <a:r>
              <a:rPr lang="fr-FR" sz="1600" i="1" smtClean="0">
                <a:solidFill>
                  <a:schemeClr val="tx2"/>
                </a:solidFill>
              </a:rPr>
              <a:t>établissement du score minimum pour l’analyse de demande de crédit.</a:t>
            </a:r>
          </a:p>
          <a:p>
            <a:pPr algn="just"/>
            <a:endParaRPr lang="en-US" sz="2000" i="1" smtClean="0"/>
          </a:p>
          <a:p>
            <a:pPr algn="just">
              <a:buFont typeface="Wingdings 3" pitchFamily="18" charset="2"/>
              <a:buNone/>
            </a:pPr>
            <a:endParaRPr lang="en-US" sz="2000" smtClean="0"/>
          </a:p>
          <a:p>
            <a:pPr algn="just">
              <a:buFont typeface="Wingdings 3" pitchFamily="18" charset="2"/>
              <a:buNone/>
            </a:pPr>
            <a:endParaRPr lang="en-US" sz="2000" smtClean="0"/>
          </a:p>
          <a:p>
            <a:pPr algn="just">
              <a:buFont typeface="Wingdings 3" pitchFamily="18" charset="2"/>
              <a:buNone/>
            </a:pPr>
            <a:endParaRPr lang="fr-FR" sz="2000" smtClean="0"/>
          </a:p>
          <a:p>
            <a:pPr algn="just">
              <a:buFont typeface="Wingdings 3" pitchFamily="18" charset="2"/>
              <a:buNone/>
            </a:pPr>
            <a:endParaRPr lang="fr-FR" sz="2000" smtClean="0"/>
          </a:p>
          <a:p>
            <a:pPr algn="just">
              <a:buFont typeface="Wingdings 3" pitchFamily="18" charset="2"/>
              <a:buNone/>
            </a:pPr>
            <a:endParaRPr lang="fr-FR" sz="2000" smtClean="0"/>
          </a:p>
        </p:txBody>
      </p:sp>
      <p:sp>
        <p:nvSpPr>
          <p:cNvPr id="2" name="Dreptunghi cu un colț tăiat 1"/>
          <p:cNvSpPr/>
          <p:nvPr/>
        </p:nvSpPr>
        <p:spPr>
          <a:xfrm>
            <a:off x="1524000" y="1828800"/>
            <a:ext cx="7315200" cy="1066800"/>
          </a:xfrm>
          <a:prstGeom prst="snip1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b="1" dirty="0">
                <a:solidFill>
                  <a:schemeClr val="bg1"/>
                </a:solidFill>
              </a:rPr>
              <a:t>Le rating (la cote)</a:t>
            </a:r>
            <a:r>
              <a:rPr lang="fr-FR" sz="1400" dirty="0">
                <a:solidFill>
                  <a:schemeClr val="bg1"/>
                </a:solidFill>
              </a:rPr>
              <a:t> est une méthode moderne pour évaluer la fiabilité des potentiels clients. Il s’agit d’une notation d’appréciation des attributs du demandeur de crédit en vue de l’octroi du crédit, qui sont ensuite regroupées dans une note globale.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Content Placeholder 2"/>
          <p:cNvSpPr>
            <a:spLocks noGrp="1"/>
          </p:cNvSpPr>
          <p:nvPr>
            <p:ph idx="1"/>
          </p:nvPr>
        </p:nvSpPr>
        <p:spPr>
          <a:xfrm>
            <a:off x="1371600" y="304800"/>
            <a:ext cx="7467600" cy="6172200"/>
          </a:xfrm>
        </p:spPr>
        <p:txBody>
          <a:bodyPr/>
          <a:lstStyle/>
          <a:p>
            <a:endParaRPr lang="fr-FR" smtClean="0"/>
          </a:p>
          <a:p>
            <a:pPr algn="just">
              <a:buFont typeface="Wingdings 3" pitchFamily="18" charset="2"/>
              <a:buNone/>
            </a:pPr>
            <a:r>
              <a:rPr lang="fr-FR" sz="1600" smtClean="0"/>
              <a:t>      L’application du système de notation de crédit prend en compte les scores de comparaison par le demandeur pour l’ensemble limite de prêt. Ce résultat n’est qu’une base pour la prise de prêts, ce dernier renvoyant le Comité de Crédit.</a:t>
            </a:r>
          </a:p>
          <a:p>
            <a:pPr algn="just">
              <a:buFont typeface="Wingdings 3" pitchFamily="18" charset="2"/>
              <a:buNone/>
            </a:pPr>
            <a:endParaRPr lang="fr-FR" sz="1600" smtClean="0"/>
          </a:p>
          <a:p>
            <a:pPr algn="just">
              <a:buFont typeface="Wingdings 3" pitchFamily="18" charset="2"/>
              <a:buNone/>
            </a:pPr>
            <a:r>
              <a:rPr lang="fr-FR" sz="1600" b="1" smtClean="0"/>
              <a:t>      Le choix des critères d’évaluation</a:t>
            </a:r>
            <a:r>
              <a:rPr lang="fr-FR" sz="1600" smtClean="0"/>
              <a:t> pertinents prend en compte trois catégories d’informations :</a:t>
            </a:r>
          </a:p>
          <a:p>
            <a:pPr algn="just">
              <a:buFont typeface="Wingdings 3" pitchFamily="18" charset="2"/>
              <a:buNone/>
            </a:pPr>
            <a:r>
              <a:rPr lang="fr-FR" sz="1600" smtClean="0">
                <a:solidFill>
                  <a:schemeClr val="tx2"/>
                </a:solidFill>
              </a:rPr>
              <a:t>     </a:t>
            </a:r>
            <a:r>
              <a:rPr lang="fr-FR" sz="1600" b="1" smtClean="0">
                <a:solidFill>
                  <a:schemeClr val="tx2"/>
                </a:solidFill>
              </a:rPr>
              <a:t>-</a:t>
            </a:r>
            <a:r>
              <a:rPr lang="fr-FR" sz="1600" b="1" i="1" smtClean="0">
                <a:solidFill>
                  <a:schemeClr val="tx2"/>
                </a:solidFill>
              </a:rPr>
              <a:t>financières</a:t>
            </a:r>
            <a:endParaRPr lang="fr-FR" sz="1600" b="1" smtClean="0">
              <a:solidFill>
                <a:schemeClr val="tx2"/>
              </a:solidFill>
            </a:endParaRPr>
          </a:p>
          <a:p>
            <a:pPr algn="just">
              <a:buFont typeface="Wingdings 3" pitchFamily="18" charset="2"/>
              <a:buNone/>
            </a:pPr>
            <a:r>
              <a:rPr lang="fr-FR" sz="1600" b="1" i="1" smtClean="0">
                <a:solidFill>
                  <a:schemeClr val="tx2"/>
                </a:solidFill>
              </a:rPr>
              <a:t>     -économiques</a:t>
            </a:r>
            <a:endParaRPr lang="fr-FR" sz="1600" b="1" smtClean="0">
              <a:solidFill>
                <a:schemeClr val="tx2"/>
              </a:solidFill>
            </a:endParaRPr>
          </a:p>
          <a:p>
            <a:pPr algn="just">
              <a:buFont typeface="Wingdings 3" pitchFamily="18" charset="2"/>
              <a:buNone/>
            </a:pPr>
            <a:r>
              <a:rPr lang="fr-FR" sz="1600" b="1" i="1" smtClean="0">
                <a:solidFill>
                  <a:schemeClr val="tx2"/>
                </a:solidFill>
              </a:rPr>
              <a:t>     -non-financières</a:t>
            </a:r>
            <a:r>
              <a:rPr lang="fr-FR" sz="1600" smtClean="0">
                <a:solidFill>
                  <a:schemeClr val="tx2"/>
                </a:solidFill>
              </a:rPr>
              <a:t> </a:t>
            </a:r>
            <a:r>
              <a:rPr lang="fr-FR" sz="1600" smtClean="0"/>
              <a:t>ayant en vue la clientèle: le statut, le type  de propriété, la gestion, personnel d’entreprise.</a:t>
            </a:r>
          </a:p>
          <a:p>
            <a:pPr algn="just">
              <a:buFont typeface="Wingdings 3" pitchFamily="18" charset="2"/>
              <a:buNone/>
            </a:pPr>
            <a:endParaRPr lang="fr-FR" sz="1600" smtClean="0"/>
          </a:p>
          <a:p>
            <a:pPr algn="just">
              <a:buFont typeface="Wingdings 3" pitchFamily="18" charset="2"/>
              <a:buNone/>
            </a:pPr>
            <a:r>
              <a:rPr lang="fr-FR" sz="1600" b="1" i="1" smtClean="0"/>
              <a:t>      </a:t>
            </a:r>
            <a:r>
              <a:rPr lang="fr-FR" sz="1600" b="1" smtClean="0"/>
              <a:t>Analyse financière</a:t>
            </a:r>
          </a:p>
          <a:p>
            <a:pPr algn="just">
              <a:buFont typeface="Wingdings 3" pitchFamily="18" charset="2"/>
              <a:buNone/>
            </a:pPr>
            <a:r>
              <a:rPr lang="fr-FR" sz="1600" smtClean="0"/>
              <a:t>      </a:t>
            </a:r>
            <a:endParaRPr lang="fr-FR" sz="1500" smtClean="0"/>
          </a:p>
        </p:txBody>
      </p:sp>
      <p:sp>
        <p:nvSpPr>
          <p:cNvPr id="2" name="Dreptunghi rotunjit 1"/>
          <p:cNvSpPr/>
          <p:nvPr/>
        </p:nvSpPr>
        <p:spPr>
          <a:xfrm>
            <a:off x="1752600" y="4953000"/>
            <a:ext cx="7086600" cy="1371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dirty="0"/>
              <a:t>Les critères d’évaluation qui sont à la base d’évaluation de la performance financière et de la capacité du client d’honorer ses échéances de la dette sont déterminés par chaque banque individuellement et préalablement approuve par le BNR-Département de surveillance.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381000"/>
            <a:ext cx="7239000" cy="6096000"/>
          </a:xfrm>
        </p:spPr>
        <p:txBody>
          <a:bodyPr rtlCol="0">
            <a:normAutofit fontScale="77500" lnSpcReduction="20000"/>
          </a:bodyPr>
          <a:lstStyle/>
          <a:p>
            <a:pPr algn="just" fontAlgn="auto">
              <a:spcAft>
                <a:spcPts val="0"/>
              </a:spcAft>
              <a:buFont typeface="Wingdings 3" charset="2"/>
              <a:buNone/>
              <a:defRPr/>
            </a:pPr>
            <a:r>
              <a:rPr lang="fr-FR" sz="2000" dirty="0" smtClean="0">
                <a:solidFill>
                  <a:schemeClr val="tx1">
                    <a:lumMod val="75000"/>
                    <a:lumOff val="25000"/>
                  </a:schemeClr>
                </a:solidFill>
              </a:rPr>
              <a:t>     </a:t>
            </a:r>
          </a:p>
          <a:p>
            <a:pPr algn="just" fontAlgn="auto">
              <a:spcAft>
                <a:spcPts val="0"/>
              </a:spcAft>
              <a:buFont typeface="Wingdings 3" charset="2"/>
              <a:buNone/>
              <a:defRPr/>
            </a:pPr>
            <a:r>
              <a:rPr lang="fr-FR" sz="2600" dirty="0" smtClean="0">
                <a:solidFill>
                  <a:schemeClr val="tx1">
                    <a:lumMod val="75000"/>
                    <a:lumOff val="25000"/>
                  </a:schemeClr>
                </a:solidFill>
              </a:rPr>
              <a:t>     </a:t>
            </a:r>
            <a:r>
              <a:rPr lang="fr-FR" sz="2100" dirty="0" smtClean="0">
                <a:solidFill>
                  <a:schemeClr val="tx1">
                    <a:lumMod val="75000"/>
                    <a:lumOff val="25000"/>
                  </a:schemeClr>
                </a:solidFill>
              </a:rPr>
              <a:t>Suite à ces évaluations, la performance financière sera incluse dans l’une des catégories suivantes : </a:t>
            </a:r>
          </a:p>
          <a:p>
            <a:pPr algn="just" fontAlgn="auto">
              <a:spcAft>
                <a:spcPts val="0"/>
              </a:spcAft>
              <a:buFont typeface="Wingdings 3" charset="2"/>
              <a:buNone/>
              <a:defRPr/>
            </a:pPr>
            <a:endParaRPr lang="fr-FR" sz="1700" dirty="0">
              <a:solidFill>
                <a:schemeClr val="tx1">
                  <a:lumMod val="75000"/>
                  <a:lumOff val="25000"/>
                </a:schemeClr>
              </a:solidFill>
            </a:endParaRPr>
          </a:p>
          <a:p>
            <a:pPr algn="just" fontAlgn="auto">
              <a:spcAft>
                <a:spcPts val="0"/>
              </a:spcAft>
              <a:buFont typeface="Wingdings 3" charset="2"/>
              <a:buNone/>
              <a:defRPr/>
            </a:pPr>
            <a:endParaRPr lang="fr-FR" sz="1700" dirty="0" smtClean="0">
              <a:solidFill>
                <a:schemeClr val="tx1">
                  <a:lumMod val="75000"/>
                  <a:lumOff val="25000"/>
                </a:schemeClr>
              </a:solidFill>
            </a:endParaRPr>
          </a:p>
          <a:p>
            <a:pPr algn="just" fontAlgn="auto">
              <a:spcAft>
                <a:spcPts val="0"/>
              </a:spcAft>
              <a:buFont typeface="Wingdings 3" charset="2"/>
              <a:buNone/>
              <a:defRPr/>
            </a:pPr>
            <a:r>
              <a:rPr lang="fr-FR" sz="1700" dirty="0" smtClean="0">
                <a:solidFill>
                  <a:schemeClr val="tx2"/>
                </a:solidFill>
              </a:rPr>
              <a:t>      </a:t>
            </a:r>
          </a:p>
          <a:p>
            <a:pPr algn="just" fontAlgn="auto">
              <a:spcAft>
                <a:spcPts val="0"/>
              </a:spcAft>
              <a:buFont typeface="Wingdings 3" charset="2"/>
              <a:buNone/>
              <a:defRPr/>
            </a:pPr>
            <a:endParaRPr lang="fr-FR" sz="1700" dirty="0">
              <a:solidFill>
                <a:schemeClr val="tx2"/>
              </a:solidFill>
            </a:endParaRPr>
          </a:p>
          <a:p>
            <a:pPr algn="just" fontAlgn="auto">
              <a:spcAft>
                <a:spcPts val="0"/>
              </a:spcAft>
              <a:buFont typeface="Wingdings 3" charset="2"/>
              <a:buNone/>
              <a:defRPr/>
            </a:pPr>
            <a:endParaRPr lang="fr-FR" sz="1700" dirty="0" smtClean="0">
              <a:solidFill>
                <a:schemeClr val="tx2"/>
              </a:solidFill>
            </a:endParaRPr>
          </a:p>
          <a:p>
            <a:pPr algn="just" fontAlgn="auto">
              <a:spcAft>
                <a:spcPts val="0"/>
              </a:spcAft>
              <a:buFont typeface="Wingdings 3" charset="2"/>
              <a:buNone/>
              <a:defRPr/>
            </a:pPr>
            <a:endParaRPr lang="fr-FR" sz="1700" dirty="0" smtClean="0">
              <a:solidFill>
                <a:schemeClr val="tx2"/>
              </a:solidFill>
            </a:endParaRPr>
          </a:p>
          <a:p>
            <a:pPr algn="just" fontAlgn="auto">
              <a:spcAft>
                <a:spcPts val="0"/>
              </a:spcAft>
              <a:buFont typeface="Wingdings 3" charset="2"/>
              <a:buNone/>
              <a:defRPr/>
            </a:pPr>
            <a:endParaRPr lang="fr-FR" sz="1700" dirty="0">
              <a:solidFill>
                <a:schemeClr val="tx2"/>
              </a:solidFill>
            </a:endParaRPr>
          </a:p>
          <a:p>
            <a:pPr algn="just" fontAlgn="auto">
              <a:spcAft>
                <a:spcPts val="0"/>
              </a:spcAft>
              <a:buFont typeface="Wingdings 3" charset="2"/>
              <a:buNone/>
              <a:defRPr/>
            </a:pPr>
            <a:endParaRPr lang="fr-FR" sz="1700" dirty="0" smtClean="0">
              <a:solidFill>
                <a:schemeClr val="tx2"/>
              </a:solidFill>
            </a:endParaRPr>
          </a:p>
          <a:p>
            <a:pPr algn="just" fontAlgn="auto">
              <a:spcAft>
                <a:spcPts val="0"/>
              </a:spcAft>
              <a:buFont typeface="Wingdings 3" charset="2"/>
              <a:buNone/>
              <a:defRPr/>
            </a:pPr>
            <a:endParaRPr lang="fr-FR" sz="1700" dirty="0">
              <a:solidFill>
                <a:schemeClr val="tx2"/>
              </a:solidFill>
            </a:endParaRPr>
          </a:p>
          <a:p>
            <a:pPr algn="just" fontAlgn="auto">
              <a:spcAft>
                <a:spcPts val="0"/>
              </a:spcAft>
              <a:buFont typeface="Wingdings 3" charset="2"/>
              <a:buNone/>
              <a:defRPr/>
            </a:pPr>
            <a:endParaRPr lang="fr-FR" sz="1700" dirty="0" smtClean="0">
              <a:solidFill>
                <a:schemeClr val="tx2"/>
              </a:solidFill>
            </a:endParaRPr>
          </a:p>
          <a:p>
            <a:pPr algn="just" fontAlgn="auto">
              <a:spcAft>
                <a:spcPts val="0"/>
              </a:spcAft>
              <a:buFont typeface="Wingdings 3" charset="2"/>
              <a:buNone/>
              <a:defRPr/>
            </a:pPr>
            <a:endParaRPr lang="fr-FR" sz="1700" dirty="0">
              <a:solidFill>
                <a:schemeClr val="tx2"/>
              </a:solidFill>
            </a:endParaRPr>
          </a:p>
          <a:p>
            <a:pPr algn="just" fontAlgn="auto">
              <a:spcAft>
                <a:spcPts val="0"/>
              </a:spcAft>
              <a:buFont typeface="Wingdings 3" charset="2"/>
              <a:buNone/>
              <a:defRPr/>
            </a:pPr>
            <a:endParaRPr lang="fr-FR" sz="1700" dirty="0" smtClean="0">
              <a:solidFill>
                <a:schemeClr val="tx2"/>
              </a:solidFill>
            </a:endParaRPr>
          </a:p>
          <a:p>
            <a:pPr algn="just" fontAlgn="auto">
              <a:spcAft>
                <a:spcPts val="0"/>
              </a:spcAft>
              <a:buFont typeface="Wingdings 3" charset="2"/>
              <a:buNone/>
              <a:defRPr/>
            </a:pPr>
            <a:endParaRPr lang="fr-FR" sz="1700" dirty="0">
              <a:solidFill>
                <a:schemeClr val="tx2"/>
              </a:solidFill>
            </a:endParaRPr>
          </a:p>
          <a:p>
            <a:pPr algn="just" fontAlgn="auto">
              <a:spcAft>
                <a:spcPts val="0"/>
              </a:spcAft>
              <a:buFont typeface="Wingdings 3" charset="2"/>
              <a:buNone/>
              <a:defRPr/>
            </a:pPr>
            <a:endParaRPr lang="fr-FR" sz="1700" dirty="0" smtClean="0">
              <a:solidFill>
                <a:schemeClr val="tx2"/>
              </a:solidFill>
            </a:endParaRPr>
          </a:p>
          <a:p>
            <a:pPr algn="just" fontAlgn="auto">
              <a:spcAft>
                <a:spcPts val="0"/>
              </a:spcAft>
              <a:buFont typeface="Wingdings 3" charset="2"/>
              <a:buNone/>
              <a:defRPr/>
            </a:pPr>
            <a:endParaRPr lang="fr-FR" sz="1700" dirty="0">
              <a:solidFill>
                <a:schemeClr val="tx2"/>
              </a:solidFill>
            </a:endParaRPr>
          </a:p>
          <a:p>
            <a:pPr algn="just" fontAlgn="auto">
              <a:spcAft>
                <a:spcPts val="0"/>
              </a:spcAft>
              <a:buFont typeface="Wingdings 3" charset="2"/>
              <a:buNone/>
              <a:defRPr/>
            </a:pPr>
            <a:endParaRPr lang="fr-FR" sz="1700" dirty="0" smtClean="0">
              <a:solidFill>
                <a:schemeClr val="tx2"/>
              </a:solidFill>
            </a:endParaRPr>
          </a:p>
          <a:p>
            <a:pPr algn="just" fontAlgn="auto">
              <a:spcAft>
                <a:spcPts val="0"/>
              </a:spcAft>
              <a:buFont typeface="Wingdings 3" charset="2"/>
              <a:buNone/>
              <a:defRPr/>
            </a:pPr>
            <a:endParaRPr lang="fr-FR" sz="1700" dirty="0" smtClean="0">
              <a:solidFill>
                <a:schemeClr val="tx1">
                  <a:lumMod val="75000"/>
                  <a:lumOff val="25000"/>
                </a:schemeClr>
              </a:solidFill>
            </a:endParaRPr>
          </a:p>
          <a:p>
            <a:pPr algn="just" fontAlgn="auto">
              <a:spcAft>
                <a:spcPts val="0"/>
              </a:spcAft>
              <a:buFont typeface="Wingdings 3" charset="2"/>
              <a:buNone/>
              <a:defRPr/>
            </a:pPr>
            <a:r>
              <a:rPr lang="fr-FR" sz="1700" dirty="0" smtClean="0">
                <a:solidFill>
                  <a:schemeClr val="tx1">
                    <a:lumMod val="75000"/>
                    <a:lumOff val="25000"/>
                  </a:schemeClr>
                </a:solidFill>
              </a:rPr>
              <a:t>     </a:t>
            </a:r>
            <a:endParaRPr lang="fr-FR" dirty="0">
              <a:solidFill>
                <a:schemeClr val="tx1">
                  <a:lumMod val="75000"/>
                  <a:lumOff val="25000"/>
                </a:schemeClr>
              </a:solidFill>
            </a:endParaRPr>
          </a:p>
        </p:txBody>
      </p:sp>
      <p:sp>
        <p:nvSpPr>
          <p:cNvPr id="2" name="Dreptunghi rotunjit 1"/>
          <p:cNvSpPr/>
          <p:nvPr/>
        </p:nvSpPr>
        <p:spPr>
          <a:xfrm>
            <a:off x="1838325" y="1387475"/>
            <a:ext cx="6858000" cy="7620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600" dirty="0">
                <a:solidFill>
                  <a:schemeClr val="bg1"/>
                </a:solidFill>
              </a:rPr>
              <a:t>Catégorie </a:t>
            </a:r>
            <a:r>
              <a:rPr lang="fr-FR" sz="1600" dirty="0">
                <a:solidFill>
                  <a:schemeClr val="bg1"/>
                </a:solidFill>
              </a:rPr>
              <a:t>A: </a:t>
            </a:r>
            <a:r>
              <a:rPr lang="fr-FR" sz="1600" i="1" dirty="0">
                <a:solidFill>
                  <a:schemeClr val="bg1"/>
                </a:solidFill>
              </a:rPr>
              <a:t>performances très bonnes, qui permet le paiement à l’échéance de la dette ;</a:t>
            </a:r>
          </a:p>
        </p:txBody>
      </p:sp>
      <p:sp>
        <p:nvSpPr>
          <p:cNvPr id="4" name="Dreptunghi rotunjit 3"/>
          <p:cNvSpPr/>
          <p:nvPr/>
        </p:nvSpPr>
        <p:spPr>
          <a:xfrm>
            <a:off x="1811338" y="2535238"/>
            <a:ext cx="68580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600" dirty="0">
                <a:solidFill>
                  <a:schemeClr val="tx2"/>
                </a:solidFill>
              </a:rPr>
              <a:t>Catégorie </a:t>
            </a:r>
            <a:r>
              <a:rPr lang="fr-FR" sz="1600" dirty="0">
                <a:solidFill>
                  <a:schemeClr val="tx2"/>
                </a:solidFill>
              </a:rPr>
              <a:t>B:</a:t>
            </a:r>
            <a:r>
              <a:rPr lang="fr-FR" sz="1600" dirty="0"/>
              <a:t> </a:t>
            </a:r>
            <a:r>
              <a:rPr lang="fr-FR" sz="1600" i="1" dirty="0"/>
              <a:t>bonne performance, mais aucune certitude sur une perspective moyenne;</a:t>
            </a:r>
          </a:p>
        </p:txBody>
      </p:sp>
      <p:sp>
        <p:nvSpPr>
          <p:cNvPr id="5" name="Dreptunghi rotunjit 4"/>
          <p:cNvSpPr/>
          <p:nvPr/>
        </p:nvSpPr>
        <p:spPr>
          <a:xfrm>
            <a:off x="1828800" y="3678238"/>
            <a:ext cx="6858000" cy="6858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600" dirty="0">
                <a:solidFill>
                  <a:schemeClr val="bg1"/>
                </a:solidFill>
              </a:rPr>
              <a:t>Catégorie </a:t>
            </a:r>
            <a:r>
              <a:rPr lang="fr-FR" sz="1600" dirty="0">
                <a:solidFill>
                  <a:schemeClr val="bg1"/>
                </a:solidFill>
              </a:rPr>
              <a:t>C: </a:t>
            </a:r>
            <a:r>
              <a:rPr lang="fr-FR" sz="1600" i="1" dirty="0">
                <a:solidFill>
                  <a:schemeClr val="bg1"/>
                </a:solidFill>
              </a:rPr>
              <a:t>performance financière satisfaisant, avec des tendances qui s’empirent;</a:t>
            </a:r>
          </a:p>
        </p:txBody>
      </p:sp>
      <p:sp>
        <p:nvSpPr>
          <p:cNvPr id="6" name="Dreptunghi rotunjit 5"/>
          <p:cNvSpPr/>
          <p:nvPr/>
        </p:nvSpPr>
        <p:spPr>
          <a:xfrm>
            <a:off x="1838325" y="4749800"/>
            <a:ext cx="68580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dirty="0">
                <a:solidFill>
                  <a:schemeClr val="tx2"/>
                </a:solidFill>
              </a:rPr>
              <a:t>Catégorie </a:t>
            </a:r>
            <a:r>
              <a:rPr lang="fr-FR" sz="1400" dirty="0">
                <a:solidFill>
                  <a:schemeClr val="tx2"/>
                </a:solidFill>
              </a:rPr>
              <a:t>D: </a:t>
            </a:r>
            <a:r>
              <a:rPr lang="fr-FR" sz="1400" i="1" dirty="0"/>
              <a:t>performance financière faible et cyclique</a:t>
            </a:r>
            <a:r>
              <a:rPr lang="fr-FR" sz="1400" dirty="0"/>
              <a:t>;</a:t>
            </a:r>
          </a:p>
        </p:txBody>
      </p:sp>
      <p:sp>
        <p:nvSpPr>
          <p:cNvPr id="7" name="Dreptunghi rotunjit 6"/>
          <p:cNvSpPr/>
          <p:nvPr/>
        </p:nvSpPr>
        <p:spPr>
          <a:xfrm>
            <a:off x="1828800" y="5743575"/>
            <a:ext cx="6858000" cy="561975"/>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600" dirty="0">
                <a:solidFill>
                  <a:schemeClr val="bg1"/>
                </a:solidFill>
              </a:rPr>
              <a:t>Catégorie E: </a:t>
            </a:r>
            <a:r>
              <a:rPr lang="fr-FR" sz="1600" i="1" dirty="0">
                <a:solidFill>
                  <a:schemeClr val="bg1"/>
                </a:solidFill>
              </a:rPr>
              <a:t>pertes et incapacité de remboursement.</a:t>
            </a:r>
            <a:endParaRPr lang="fr-FR" sz="1600" i="1" dirty="0">
              <a:solidFill>
                <a:schemeClr val="bg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Content Placeholder 2"/>
          <p:cNvSpPr>
            <a:spLocks noGrp="1"/>
          </p:cNvSpPr>
          <p:nvPr>
            <p:ph idx="1"/>
          </p:nvPr>
        </p:nvSpPr>
        <p:spPr>
          <a:xfrm>
            <a:off x="1371600" y="304800"/>
            <a:ext cx="7315200" cy="6172200"/>
          </a:xfrm>
        </p:spPr>
        <p:txBody>
          <a:bodyPr/>
          <a:lstStyle/>
          <a:p>
            <a:pPr>
              <a:buFont typeface="Wingdings 3" pitchFamily="18" charset="2"/>
              <a:buNone/>
            </a:pPr>
            <a:r>
              <a:rPr lang="fr-FR" smtClean="0"/>
              <a:t>    </a:t>
            </a:r>
            <a:endParaRPr lang="fr-FR" sz="1700" smtClean="0"/>
          </a:p>
          <a:p>
            <a:pPr algn="just">
              <a:lnSpc>
                <a:spcPct val="160000"/>
              </a:lnSpc>
              <a:spcBef>
                <a:spcPct val="0"/>
              </a:spcBef>
              <a:buFont typeface="Wingdings 3" pitchFamily="18" charset="2"/>
              <a:buNone/>
            </a:pPr>
            <a:r>
              <a:rPr lang="fr-FR" sz="1700" smtClean="0"/>
              <a:t>    </a:t>
            </a:r>
            <a:r>
              <a:rPr lang="fr-FR" sz="1700" b="1" i="1" smtClean="0"/>
              <a:t>   </a:t>
            </a:r>
            <a:r>
              <a:rPr lang="fr-FR" sz="1500" b="1" i="1" smtClean="0"/>
              <a:t>   L’analyse financière du client </a:t>
            </a:r>
            <a:r>
              <a:rPr lang="fr-FR" sz="1500" smtClean="0"/>
              <a:t>est basée sur l’information financière fournie par le client : le bilan, le rapport de gestion, le comte de profits et pertes, la balance de vérification.</a:t>
            </a:r>
          </a:p>
          <a:p>
            <a:pPr algn="just">
              <a:lnSpc>
                <a:spcPct val="160000"/>
              </a:lnSpc>
              <a:spcBef>
                <a:spcPct val="0"/>
              </a:spcBef>
              <a:buFont typeface="Wingdings 3" pitchFamily="18" charset="2"/>
              <a:buNone/>
            </a:pPr>
            <a:r>
              <a:rPr lang="fr-FR" sz="1500" smtClean="0"/>
              <a:t>           A l’aide de cette analyse la Banque vise à identifier et quantifier le risque des performances du client, le risque de liquidité, le risque d’insolvabilité et le risque lie à la gestion d’actifs.</a:t>
            </a:r>
          </a:p>
          <a:p>
            <a:pPr algn="just">
              <a:lnSpc>
                <a:spcPct val="160000"/>
              </a:lnSpc>
              <a:spcBef>
                <a:spcPct val="0"/>
              </a:spcBef>
              <a:buFont typeface="Wingdings 3" pitchFamily="18" charset="2"/>
              <a:buNone/>
            </a:pPr>
            <a:endParaRPr lang="fr-FR" sz="1500" smtClean="0"/>
          </a:p>
          <a:p>
            <a:pPr algn="just">
              <a:lnSpc>
                <a:spcPct val="160000"/>
              </a:lnSpc>
              <a:spcBef>
                <a:spcPct val="0"/>
              </a:spcBef>
              <a:buFont typeface="Wingdings 3" pitchFamily="18" charset="2"/>
              <a:buNone/>
            </a:pPr>
            <a:r>
              <a:rPr lang="fr-FR" sz="1500" smtClean="0">
                <a:solidFill>
                  <a:schemeClr val="accent1"/>
                </a:solidFill>
              </a:rPr>
              <a:t>            Plusieurs indicateurs comme </a:t>
            </a:r>
            <a:r>
              <a:rPr lang="fr-FR" sz="1500" b="1" i="1" smtClean="0">
                <a:solidFill>
                  <a:schemeClr val="accent1"/>
                </a:solidFill>
              </a:rPr>
              <a:t>: liquidité général, liquidité courant, le dégrée de dette, la couverture des intéressés, rotation des stocks, la période de récupération des créances, la période de récupération des dettes, la rotation des actives fixes, la rotation des actives totaux, le taux de profit, la puissance de gagne et la rentabilité financière </a:t>
            </a:r>
            <a:r>
              <a:rPr lang="fr-FR" sz="1500" smtClean="0">
                <a:solidFill>
                  <a:schemeClr val="accent1"/>
                </a:solidFill>
              </a:rPr>
              <a:t>sont utilisés pour les entreprises de recrutement prête l’une des catégories  ci-dessus.</a:t>
            </a:r>
          </a:p>
          <a:p>
            <a:pPr algn="just">
              <a:buFont typeface="Wingdings 3" pitchFamily="18" charset="2"/>
              <a:buNone/>
            </a:pPr>
            <a:r>
              <a:rPr lang="fr-FR" sz="1700" smtClean="0"/>
              <a:t>      </a:t>
            </a:r>
            <a:endParaRPr lang="fr-FR" sz="2000" smtClean="0">
              <a:solidFill>
                <a:schemeClr val="accent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381000"/>
            <a:ext cx="7467600" cy="6096000"/>
          </a:xfrm>
        </p:spPr>
        <p:txBody>
          <a:bodyPr rtlCol="0">
            <a:normAutofit lnSpcReduction="10000"/>
          </a:bodyPr>
          <a:lstStyle/>
          <a:p>
            <a:pPr algn="just" fontAlgn="auto">
              <a:spcAft>
                <a:spcPts val="0"/>
              </a:spcAft>
              <a:buFont typeface="Wingdings 3" charset="2"/>
              <a:buNone/>
              <a:defRPr/>
            </a:pPr>
            <a:r>
              <a:rPr lang="fr-FR" sz="2000" b="1" dirty="0" smtClean="0">
                <a:solidFill>
                  <a:schemeClr val="tx1">
                    <a:lumMod val="75000"/>
                    <a:lumOff val="25000"/>
                  </a:schemeClr>
                </a:solidFill>
              </a:rPr>
              <a:t> </a:t>
            </a:r>
          </a:p>
          <a:p>
            <a:pPr algn="just" fontAlgn="auto">
              <a:spcAft>
                <a:spcPts val="0"/>
              </a:spcAft>
              <a:buFont typeface="Wingdings 3" charset="2"/>
              <a:buNone/>
              <a:defRPr/>
            </a:pPr>
            <a:r>
              <a:rPr lang="fr-FR" sz="2000" dirty="0" smtClean="0">
                <a:solidFill>
                  <a:schemeClr val="tx1">
                    <a:lumMod val="75000"/>
                    <a:lumOff val="25000"/>
                  </a:schemeClr>
                </a:solidFill>
              </a:rPr>
              <a:t>              </a:t>
            </a:r>
            <a:r>
              <a:rPr lang="fr-FR" sz="2000" dirty="0" smtClean="0">
                <a:solidFill>
                  <a:schemeClr val="tx2"/>
                </a:solidFill>
              </a:rPr>
              <a:t>   </a:t>
            </a:r>
            <a:r>
              <a:rPr lang="fr-FR" sz="2000" b="1" i="1" dirty="0" smtClean="0">
                <a:solidFill>
                  <a:schemeClr val="tx2"/>
                </a:solidFill>
              </a:rPr>
              <a:t>Évaluation </a:t>
            </a:r>
            <a:r>
              <a:rPr lang="fr-FR" sz="2000" b="1" i="1" dirty="0">
                <a:solidFill>
                  <a:schemeClr val="tx2"/>
                </a:solidFill>
              </a:rPr>
              <a:t>de la performance économique</a:t>
            </a:r>
            <a:endParaRPr lang="fr-FR" sz="2000" b="1" dirty="0">
              <a:solidFill>
                <a:schemeClr val="tx2"/>
              </a:solidFill>
            </a:endParaRPr>
          </a:p>
          <a:p>
            <a:pPr algn="ctr" fontAlgn="auto">
              <a:spcAft>
                <a:spcPts val="0"/>
              </a:spcAft>
              <a:buFont typeface="Wingdings 3" charset="2"/>
              <a:buNone/>
              <a:defRPr/>
            </a:pPr>
            <a:endParaRPr lang="fr-FR" sz="2000" dirty="0" smtClean="0">
              <a:solidFill>
                <a:schemeClr val="tx1">
                  <a:lumMod val="75000"/>
                  <a:lumOff val="25000"/>
                </a:schemeClr>
              </a:solidFill>
            </a:endParaRPr>
          </a:p>
          <a:p>
            <a:pPr algn="just" fontAlgn="auto">
              <a:spcAft>
                <a:spcPts val="0"/>
              </a:spcAft>
              <a:buFont typeface="Wingdings 3" charset="2"/>
              <a:buNone/>
              <a:defRPr/>
            </a:pPr>
            <a:r>
              <a:rPr lang="fr-FR" sz="1400" dirty="0" smtClean="0">
                <a:solidFill>
                  <a:schemeClr val="tx1">
                    <a:lumMod val="75000"/>
                    <a:lumOff val="25000"/>
                  </a:schemeClr>
                </a:solidFill>
              </a:rPr>
              <a:t>    </a:t>
            </a:r>
          </a:p>
          <a:p>
            <a:pPr algn="just" fontAlgn="auto">
              <a:spcAft>
                <a:spcPts val="0"/>
              </a:spcAft>
              <a:buFont typeface="Wingdings 3" charset="2"/>
              <a:buNone/>
              <a:defRPr/>
            </a:pPr>
            <a:endParaRPr lang="fr-FR" sz="1400" dirty="0">
              <a:solidFill>
                <a:schemeClr val="tx1">
                  <a:lumMod val="75000"/>
                  <a:lumOff val="25000"/>
                </a:schemeClr>
              </a:solidFill>
            </a:endParaRPr>
          </a:p>
          <a:p>
            <a:pPr algn="just" fontAlgn="auto">
              <a:spcAft>
                <a:spcPts val="0"/>
              </a:spcAft>
              <a:buFont typeface="Wingdings 3" charset="2"/>
              <a:buNone/>
              <a:defRPr/>
            </a:pPr>
            <a:endParaRPr lang="fr-FR" sz="1400" dirty="0" smtClean="0">
              <a:solidFill>
                <a:schemeClr val="tx1">
                  <a:lumMod val="75000"/>
                  <a:lumOff val="25000"/>
                </a:schemeClr>
              </a:solidFill>
            </a:endParaRPr>
          </a:p>
          <a:p>
            <a:pPr algn="just" fontAlgn="auto">
              <a:spcAft>
                <a:spcPts val="0"/>
              </a:spcAft>
              <a:buFont typeface="Wingdings 3" charset="2"/>
              <a:buNone/>
              <a:defRPr/>
            </a:pPr>
            <a:endParaRPr lang="fr-FR" sz="1400" dirty="0">
              <a:solidFill>
                <a:schemeClr val="tx1">
                  <a:lumMod val="75000"/>
                  <a:lumOff val="25000"/>
                </a:schemeClr>
              </a:solidFill>
            </a:endParaRPr>
          </a:p>
          <a:p>
            <a:pPr algn="just" fontAlgn="auto">
              <a:spcAft>
                <a:spcPts val="0"/>
              </a:spcAft>
              <a:buFont typeface="Wingdings 3" charset="2"/>
              <a:buNone/>
              <a:defRPr/>
            </a:pPr>
            <a:endParaRPr lang="fr-FR" sz="1400" dirty="0" smtClean="0">
              <a:solidFill>
                <a:schemeClr val="tx1">
                  <a:lumMod val="75000"/>
                  <a:lumOff val="25000"/>
                </a:schemeClr>
              </a:solidFill>
            </a:endParaRPr>
          </a:p>
          <a:p>
            <a:pPr algn="just" fontAlgn="auto">
              <a:lnSpc>
                <a:spcPct val="160000"/>
              </a:lnSpc>
              <a:spcBef>
                <a:spcPts val="0"/>
              </a:spcBef>
              <a:spcAft>
                <a:spcPts val="0"/>
              </a:spcAft>
              <a:buFont typeface="Wingdings 3" charset="2"/>
              <a:buNone/>
              <a:defRPr/>
            </a:pPr>
            <a:r>
              <a:rPr lang="fr-FR" sz="1400" dirty="0" smtClean="0">
                <a:solidFill>
                  <a:schemeClr val="tx1">
                    <a:lumMod val="75000"/>
                    <a:lumOff val="25000"/>
                  </a:schemeClr>
                </a:solidFill>
              </a:rPr>
              <a:t>       </a:t>
            </a:r>
          </a:p>
          <a:p>
            <a:pPr algn="just" fontAlgn="auto">
              <a:lnSpc>
                <a:spcPct val="160000"/>
              </a:lnSpc>
              <a:spcBef>
                <a:spcPts val="0"/>
              </a:spcBef>
              <a:spcAft>
                <a:spcPts val="0"/>
              </a:spcAft>
              <a:buFont typeface="Wingdings 3" charset="2"/>
              <a:buNone/>
              <a:defRPr/>
            </a:pPr>
            <a:r>
              <a:rPr lang="fr-FR" sz="1400" dirty="0">
                <a:solidFill>
                  <a:schemeClr val="tx1">
                    <a:lumMod val="75000"/>
                    <a:lumOff val="25000"/>
                  </a:schemeClr>
                </a:solidFill>
              </a:rPr>
              <a:t> </a:t>
            </a:r>
            <a:r>
              <a:rPr lang="fr-FR" sz="1400" dirty="0" smtClean="0">
                <a:solidFill>
                  <a:schemeClr val="tx1">
                    <a:lumMod val="75000"/>
                    <a:lumOff val="25000"/>
                  </a:schemeClr>
                </a:solidFill>
              </a:rPr>
              <a:t>      </a:t>
            </a:r>
            <a:r>
              <a:rPr lang="fr-FR" sz="1500" dirty="0" smtClean="0">
                <a:solidFill>
                  <a:schemeClr val="tx1">
                    <a:lumMod val="75000"/>
                    <a:lumOff val="25000"/>
                  </a:schemeClr>
                </a:solidFill>
              </a:rPr>
              <a:t>La relevance des aspects non financiers est </a:t>
            </a:r>
            <a:r>
              <a:rPr lang="fr-FR" sz="1500" dirty="0" err="1" smtClean="0">
                <a:solidFill>
                  <a:schemeClr val="tx1">
                    <a:lumMod val="75000"/>
                    <a:lumOff val="25000"/>
                  </a:schemeClr>
                </a:solidFill>
              </a:rPr>
              <a:t>donnee</a:t>
            </a:r>
            <a:r>
              <a:rPr lang="fr-FR" sz="1500" dirty="0" smtClean="0">
                <a:solidFill>
                  <a:schemeClr val="tx1">
                    <a:lumMod val="75000"/>
                    <a:lumOff val="25000"/>
                  </a:schemeClr>
                </a:solidFill>
              </a:rPr>
              <a:t> par la nécessite de la capacité commerciale de la morale et capacité de gestion du client potentiel. D’entre les critères non-financières d’analyse de la solvabilité du client émerge l’importance du statut juridique. Si le client était dans une de ces situations suivantes, il est immédiatement retiré de l’analyse : dissolution, faillite, refuse de l’enregistrement, liquidation et radiation.</a:t>
            </a:r>
          </a:p>
          <a:p>
            <a:pPr algn="just" fontAlgn="auto">
              <a:spcAft>
                <a:spcPts val="0"/>
              </a:spcAft>
              <a:buFont typeface="Wingdings 3" charset="2"/>
              <a:buNone/>
              <a:defRPr/>
            </a:pPr>
            <a:endParaRPr lang="fr-FR" sz="1400" b="1" dirty="0" smtClean="0">
              <a:solidFill>
                <a:schemeClr val="tx1">
                  <a:lumMod val="75000"/>
                  <a:lumOff val="25000"/>
                </a:schemeClr>
              </a:solidFill>
            </a:endParaRPr>
          </a:p>
          <a:p>
            <a:pPr algn="just" fontAlgn="auto">
              <a:spcAft>
                <a:spcPts val="0"/>
              </a:spcAft>
              <a:buFont typeface="Wingdings 3" charset="2"/>
              <a:buNone/>
              <a:defRPr/>
            </a:pPr>
            <a:r>
              <a:rPr lang="fr-FR" sz="1400" b="1" i="1" dirty="0" smtClean="0">
                <a:solidFill>
                  <a:schemeClr val="tx1">
                    <a:lumMod val="75000"/>
                    <a:lumOff val="25000"/>
                  </a:schemeClr>
                </a:solidFill>
              </a:rPr>
              <a:t>       Réglage des pages de valeurs pour chacun des critères, respectivement la notation de chaque critère</a:t>
            </a:r>
            <a:r>
              <a:rPr lang="fr-FR" sz="1400" i="1" dirty="0" smtClean="0">
                <a:solidFill>
                  <a:schemeClr val="tx1">
                    <a:lumMod val="75000"/>
                    <a:lumOff val="25000"/>
                  </a:schemeClr>
                </a:solidFill>
              </a:rPr>
              <a:t> est basée sur l’analyse discriminant. </a:t>
            </a:r>
          </a:p>
          <a:p>
            <a:pPr algn="just" fontAlgn="auto">
              <a:spcAft>
                <a:spcPts val="0"/>
              </a:spcAft>
              <a:buFont typeface="Wingdings 3" charset="2"/>
              <a:buNone/>
              <a:defRPr/>
            </a:pPr>
            <a:endParaRPr lang="fr-FR" sz="1400" dirty="0" smtClean="0">
              <a:solidFill>
                <a:schemeClr val="tx1">
                  <a:lumMod val="75000"/>
                  <a:lumOff val="25000"/>
                </a:schemeClr>
              </a:solidFill>
            </a:endParaRPr>
          </a:p>
          <a:p>
            <a:pPr fontAlgn="auto">
              <a:spcAft>
                <a:spcPts val="0"/>
              </a:spcAft>
              <a:buFont typeface="Wingdings 3" charset="2"/>
              <a:buChar char=""/>
              <a:defRPr/>
            </a:pPr>
            <a:endParaRPr lang="fr-FR" dirty="0">
              <a:solidFill>
                <a:schemeClr val="tx1">
                  <a:lumMod val="75000"/>
                  <a:lumOff val="25000"/>
                </a:schemeClr>
              </a:solidFill>
            </a:endParaRPr>
          </a:p>
        </p:txBody>
      </p:sp>
      <p:sp>
        <p:nvSpPr>
          <p:cNvPr id="4" name="Dreptunghi rotunjit 3"/>
          <p:cNvSpPr/>
          <p:nvPr/>
        </p:nvSpPr>
        <p:spPr>
          <a:xfrm>
            <a:off x="1828800" y="1447800"/>
            <a:ext cx="70866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dirty="0"/>
              <a:t>L’analyse économique vise à évaluer la puissance économique de la requérante par la qualification de la croissance réelle du chiffre d’affaires et du profit net, le changement de pourcentage de l’activité par rapport avec la moyen du secteur et la dimension économique de l’activité.</a:t>
            </a:r>
          </a:p>
          <a:p>
            <a:pPr algn="just" fontAlgn="auto">
              <a:spcBef>
                <a:spcPts val="0"/>
              </a:spcBef>
              <a:spcAft>
                <a:spcPts val="0"/>
              </a:spcAft>
              <a:defRPr/>
            </a:pPr>
            <a:endParaRPr lang="fr-FR" sz="2400" dirty="0">
              <a:solidFill>
                <a:schemeClr val="accent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457200"/>
            <a:ext cx="7162800" cy="5943600"/>
          </a:xfrm>
        </p:spPr>
        <p:txBody>
          <a:bodyPr rtlCol="0">
            <a:normAutofit fontScale="25000" lnSpcReduction="20000"/>
          </a:bodyPr>
          <a:lstStyle/>
          <a:p>
            <a:pPr algn="just" fontAlgn="auto">
              <a:spcAft>
                <a:spcPts val="0"/>
              </a:spcAft>
              <a:buFont typeface="Wingdings 3" charset="2"/>
              <a:buNone/>
              <a:defRPr/>
            </a:pPr>
            <a:r>
              <a:rPr lang="fr-FR" sz="2000" b="1" dirty="0" smtClean="0">
                <a:solidFill>
                  <a:schemeClr val="tx1">
                    <a:lumMod val="75000"/>
                    <a:lumOff val="25000"/>
                  </a:schemeClr>
                </a:solidFill>
              </a:rPr>
              <a:t>   </a:t>
            </a:r>
          </a:p>
          <a:p>
            <a:pPr algn="ctr" fontAlgn="auto">
              <a:spcAft>
                <a:spcPts val="0"/>
              </a:spcAft>
              <a:buFont typeface="Wingdings 3" charset="2"/>
              <a:buNone/>
              <a:defRPr/>
            </a:pPr>
            <a:r>
              <a:rPr lang="fr-FR" sz="4200" b="1" dirty="0" smtClean="0">
                <a:solidFill>
                  <a:schemeClr val="tx1">
                    <a:lumMod val="75000"/>
                    <a:lumOff val="25000"/>
                  </a:schemeClr>
                </a:solidFill>
              </a:rPr>
              <a:t>   </a:t>
            </a:r>
            <a:r>
              <a:rPr lang="fr-FR" sz="4200" dirty="0" smtClean="0">
                <a:solidFill>
                  <a:schemeClr val="tx1">
                    <a:lumMod val="75000"/>
                    <a:lumOff val="25000"/>
                  </a:schemeClr>
                </a:solidFill>
              </a:rPr>
              <a:t>  </a:t>
            </a:r>
            <a:endParaRPr lang="fr-FR" sz="4200" b="1" dirty="0" smtClean="0">
              <a:solidFill>
                <a:schemeClr val="tx1">
                  <a:lumMod val="75000"/>
                  <a:lumOff val="25000"/>
                </a:schemeClr>
              </a:solidFill>
            </a:endParaRPr>
          </a:p>
          <a:p>
            <a:pPr algn="ctr" fontAlgn="auto">
              <a:lnSpc>
                <a:spcPct val="170000"/>
              </a:lnSpc>
              <a:spcBef>
                <a:spcPts val="0"/>
              </a:spcBef>
              <a:spcAft>
                <a:spcPts val="0"/>
              </a:spcAft>
              <a:buFont typeface="Wingdings" panose="05000000000000000000" pitchFamily="2" charset="2"/>
              <a:buChar char="Ø"/>
              <a:defRPr/>
            </a:pPr>
            <a:r>
              <a:rPr lang="fr-FR" sz="4900" b="1" dirty="0" smtClean="0">
                <a:solidFill>
                  <a:schemeClr val="tx1">
                    <a:lumMod val="75000"/>
                    <a:lumOff val="25000"/>
                  </a:schemeClr>
                </a:solidFill>
              </a:rPr>
              <a:t> </a:t>
            </a:r>
            <a:r>
              <a:rPr lang="fr-FR" sz="6400" b="1" dirty="0" smtClean="0">
                <a:solidFill>
                  <a:schemeClr val="tx2"/>
                </a:solidFill>
              </a:rPr>
              <a:t>L’élaboration </a:t>
            </a:r>
            <a:r>
              <a:rPr lang="fr-FR" sz="6400" b="1" dirty="0">
                <a:solidFill>
                  <a:schemeClr val="tx2"/>
                </a:solidFill>
              </a:rPr>
              <a:t>de la méthodologie d’agrégation pour les marques globales obtenues </a:t>
            </a:r>
            <a:r>
              <a:rPr lang="fr-FR" sz="6400" b="1" dirty="0" smtClean="0">
                <a:solidFill>
                  <a:schemeClr val="tx2"/>
                </a:solidFill>
              </a:rPr>
              <a:t>pour chaque </a:t>
            </a:r>
            <a:r>
              <a:rPr lang="fr-FR" sz="6400" b="1" dirty="0">
                <a:solidFill>
                  <a:schemeClr val="tx2"/>
                </a:solidFill>
              </a:rPr>
              <a:t>critère en particulière</a:t>
            </a:r>
            <a:r>
              <a:rPr lang="fr-FR" sz="6400" b="1" dirty="0" smtClean="0">
                <a:solidFill>
                  <a:schemeClr val="tx2"/>
                </a:solidFill>
              </a:rPr>
              <a:t>. </a:t>
            </a:r>
          </a:p>
          <a:p>
            <a:pPr algn="just" fontAlgn="auto">
              <a:lnSpc>
                <a:spcPct val="170000"/>
              </a:lnSpc>
              <a:spcBef>
                <a:spcPts val="0"/>
              </a:spcBef>
              <a:spcAft>
                <a:spcPts val="0"/>
              </a:spcAft>
              <a:buFont typeface="Wingdings 3" charset="2"/>
              <a:buNone/>
              <a:defRPr/>
            </a:pPr>
            <a:r>
              <a:rPr lang="fr-FR" sz="4900" dirty="0" smtClean="0">
                <a:solidFill>
                  <a:schemeClr val="tx1">
                    <a:lumMod val="75000"/>
                    <a:lumOff val="25000"/>
                  </a:schemeClr>
                </a:solidFill>
              </a:rPr>
              <a:t>   </a:t>
            </a:r>
            <a:endParaRPr lang="en-US" sz="4900" b="1" dirty="0" smtClean="0">
              <a:solidFill>
                <a:schemeClr val="tx1">
                  <a:lumMod val="75000"/>
                  <a:lumOff val="25000"/>
                </a:schemeClr>
              </a:solidFill>
            </a:endParaRPr>
          </a:p>
          <a:p>
            <a:pPr algn="just" fontAlgn="auto">
              <a:lnSpc>
                <a:spcPct val="170000"/>
              </a:lnSpc>
              <a:spcBef>
                <a:spcPts val="0"/>
              </a:spcBef>
              <a:spcAft>
                <a:spcPts val="0"/>
              </a:spcAft>
              <a:buFont typeface="Wingdings 3" charset="2"/>
              <a:buNone/>
              <a:defRPr/>
            </a:pPr>
            <a:endParaRPr lang="en-US" sz="4900" b="1" dirty="0" smtClean="0">
              <a:solidFill>
                <a:schemeClr val="tx1">
                  <a:lumMod val="75000"/>
                  <a:lumOff val="25000"/>
                </a:schemeClr>
              </a:solidFill>
            </a:endParaRPr>
          </a:p>
          <a:p>
            <a:pPr algn="just" fontAlgn="auto">
              <a:lnSpc>
                <a:spcPct val="170000"/>
              </a:lnSpc>
              <a:spcBef>
                <a:spcPts val="0"/>
              </a:spcBef>
              <a:spcAft>
                <a:spcPts val="0"/>
              </a:spcAft>
              <a:buFont typeface="Wingdings 3" charset="2"/>
              <a:buNone/>
              <a:defRPr/>
            </a:pPr>
            <a:endParaRPr lang="fr-FR" sz="4900" b="1" dirty="0" smtClean="0">
              <a:solidFill>
                <a:schemeClr val="tx1">
                  <a:lumMod val="75000"/>
                  <a:lumOff val="25000"/>
                </a:schemeClr>
              </a:solidFill>
            </a:endParaRPr>
          </a:p>
          <a:p>
            <a:pPr algn="ctr" fontAlgn="auto">
              <a:lnSpc>
                <a:spcPct val="170000"/>
              </a:lnSpc>
              <a:spcBef>
                <a:spcPts val="0"/>
              </a:spcBef>
              <a:spcAft>
                <a:spcPts val="0"/>
              </a:spcAft>
              <a:buFont typeface="Wingdings 3" charset="2"/>
              <a:buNone/>
              <a:defRPr/>
            </a:pPr>
            <a:r>
              <a:rPr lang="fr-FR" sz="4900" b="1" dirty="0" smtClean="0">
                <a:solidFill>
                  <a:schemeClr val="tx1">
                    <a:lumMod val="75000"/>
                    <a:lumOff val="25000"/>
                  </a:schemeClr>
                </a:solidFill>
              </a:rPr>
              <a:t>     </a:t>
            </a:r>
          </a:p>
          <a:p>
            <a:pPr algn="ctr" fontAlgn="auto">
              <a:lnSpc>
                <a:spcPct val="170000"/>
              </a:lnSpc>
              <a:spcBef>
                <a:spcPts val="0"/>
              </a:spcBef>
              <a:spcAft>
                <a:spcPts val="0"/>
              </a:spcAft>
              <a:buFont typeface="Wingdings 3" charset="2"/>
              <a:buNone/>
              <a:defRPr/>
            </a:pPr>
            <a:endParaRPr lang="fr-FR" sz="4900" b="1" dirty="0">
              <a:solidFill>
                <a:schemeClr val="tx1">
                  <a:lumMod val="75000"/>
                  <a:lumOff val="25000"/>
                </a:schemeClr>
              </a:solidFill>
            </a:endParaRPr>
          </a:p>
          <a:p>
            <a:pPr algn="ctr" fontAlgn="auto">
              <a:lnSpc>
                <a:spcPct val="170000"/>
              </a:lnSpc>
              <a:spcBef>
                <a:spcPts val="0"/>
              </a:spcBef>
              <a:spcAft>
                <a:spcPts val="0"/>
              </a:spcAft>
              <a:buFont typeface="Wingdings 3" charset="2"/>
              <a:buNone/>
              <a:defRPr/>
            </a:pPr>
            <a:endParaRPr lang="fr-FR" sz="5600" b="1" dirty="0" smtClean="0">
              <a:solidFill>
                <a:schemeClr val="tx1">
                  <a:lumMod val="75000"/>
                  <a:lumOff val="25000"/>
                </a:schemeClr>
              </a:solidFill>
            </a:endParaRPr>
          </a:p>
          <a:p>
            <a:pPr algn="ctr" fontAlgn="auto">
              <a:lnSpc>
                <a:spcPct val="170000"/>
              </a:lnSpc>
              <a:spcBef>
                <a:spcPts val="0"/>
              </a:spcBef>
              <a:spcAft>
                <a:spcPts val="0"/>
              </a:spcAft>
              <a:buFont typeface="Wingdings 3" charset="2"/>
              <a:buNone/>
              <a:defRPr/>
            </a:pPr>
            <a:endParaRPr lang="fr-FR" sz="5600" b="1" dirty="0" smtClean="0">
              <a:solidFill>
                <a:schemeClr val="tx1">
                  <a:lumMod val="75000"/>
                  <a:lumOff val="25000"/>
                </a:schemeClr>
              </a:solidFill>
            </a:endParaRPr>
          </a:p>
          <a:p>
            <a:pPr algn="ctr" fontAlgn="auto">
              <a:lnSpc>
                <a:spcPct val="170000"/>
              </a:lnSpc>
              <a:spcBef>
                <a:spcPts val="0"/>
              </a:spcBef>
              <a:spcAft>
                <a:spcPts val="0"/>
              </a:spcAft>
              <a:buFont typeface="Wingdings" panose="05000000000000000000" pitchFamily="2" charset="2"/>
              <a:buChar char="Ø"/>
              <a:defRPr/>
            </a:pPr>
            <a:r>
              <a:rPr lang="fr-FR" sz="5600" b="1" dirty="0" smtClean="0">
                <a:solidFill>
                  <a:schemeClr val="tx1">
                    <a:lumMod val="75000"/>
                    <a:lumOff val="25000"/>
                  </a:schemeClr>
                </a:solidFill>
              </a:rPr>
              <a:t> </a:t>
            </a:r>
            <a:r>
              <a:rPr lang="fr-FR" sz="6400" b="1" dirty="0" smtClean="0">
                <a:solidFill>
                  <a:schemeClr val="tx1">
                    <a:lumMod val="75000"/>
                    <a:lumOff val="25000"/>
                  </a:schemeClr>
                </a:solidFill>
              </a:rPr>
              <a:t>L’analyse fondée sur les perspectives financières de trésorerie-débit</a:t>
            </a:r>
          </a:p>
          <a:p>
            <a:pPr algn="just" fontAlgn="auto">
              <a:lnSpc>
                <a:spcPct val="170000"/>
              </a:lnSpc>
              <a:spcBef>
                <a:spcPts val="0"/>
              </a:spcBef>
              <a:spcAft>
                <a:spcPts val="0"/>
              </a:spcAft>
              <a:buFont typeface="Wingdings 3" charset="2"/>
              <a:buNone/>
              <a:defRPr/>
            </a:pPr>
            <a:endParaRPr lang="fr-FR" sz="5600" dirty="0" smtClean="0">
              <a:solidFill>
                <a:schemeClr val="tx1">
                  <a:lumMod val="75000"/>
                  <a:lumOff val="25000"/>
                </a:schemeClr>
              </a:solidFill>
            </a:endParaRPr>
          </a:p>
          <a:p>
            <a:pPr algn="just" fontAlgn="auto">
              <a:lnSpc>
                <a:spcPct val="170000"/>
              </a:lnSpc>
              <a:spcBef>
                <a:spcPts val="0"/>
              </a:spcBef>
              <a:spcAft>
                <a:spcPts val="0"/>
              </a:spcAft>
              <a:buFont typeface="Wingdings 3" charset="2"/>
              <a:buNone/>
              <a:defRPr/>
            </a:pPr>
            <a:r>
              <a:rPr lang="fr-FR" sz="4900" dirty="0" smtClean="0">
                <a:solidFill>
                  <a:schemeClr val="tx1">
                    <a:lumMod val="75000"/>
                    <a:lumOff val="25000"/>
                  </a:schemeClr>
                </a:solidFill>
              </a:rPr>
              <a:t>    </a:t>
            </a:r>
            <a:endParaRPr lang="fr-FR" sz="4200" dirty="0" smtClean="0">
              <a:solidFill>
                <a:schemeClr val="tx1">
                  <a:lumMod val="75000"/>
                  <a:lumOff val="25000"/>
                </a:schemeClr>
              </a:solidFill>
            </a:endParaRPr>
          </a:p>
          <a:p>
            <a:pPr algn="just" fontAlgn="auto">
              <a:spcAft>
                <a:spcPts val="0"/>
              </a:spcAft>
              <a:buFont typeface="Wingdings 3" charset="2"/>
              <a:buNone/>
              <a:defRPr/>
            </a:pPr>
            <a:endParaRPr lang="fr-FR" sz="2000" dirty="0" smtClean="0">
              <a:solidFill>
                <a:schemeClr val="tx1">
                  <a:lumMod val="75000"/>
                  <a:lumOff val="25000"/>
                </a:schemeClr>
              </a:solidFill>
            </a:endParaRPr>
          </a:p>
          <a:p>
            <a:pPr algn="just" fontAlgn="auto">
              <a:spcAft>
                <a:spcPts val="0"/>
              </a:spcAft>
              <a:buFont typeface="Wingdings 3" charset="2"/>
              <a:buNone/>
              <a:defRPr/>
            </a:pPr>
            <a:r>
              <a:rPr lang="fr-FR" sz="2000" dirty="0" smtClean="0">
                <a:solidFill>
                  <a:schemeClr val="tx1">
                    <a:lumMod val="75000"/>
                    <a:lumOff val="25000"/>
                  </a:schemeClr>
                </a:solidFill>
              </a:rPr>
              <a:t>      </a:t>
            </a:r>
          </a:p>
          <a:p>
            <a:pPr fontAlgn="auto">
              <a:spcAft>
                <a:spcPts val="0"/>
              </a:spcAft>
              <a:buFont typeface="Wingdings 3" charset="2"/>
              <a:buNone/>
              <a:defRPr/>
            </a:pPr>
            <a:endParaRPr lang="fr-FR" sz="2000" dirty="0" smtClean="0">
              <a:solidFill>
                <a:schemeClr val="tx1">
                  <a:lumMod val="75000"/>
                  <a:lumOff val="25000"/>
                </a:schemeClr>
              </a:solidFill>
            </a:endParaRPr>
          </a:p>
          <a:p>
            <a:pPr fontAlgn="auto">
              <a:spcAft>
                <a:spcPts val="0"/>
              </a:spcAft>
              <a:buFont typeface="Wingdings 3" charset="2"/>
              <a:buNone/>
              <a:defRPr/>
            </a:pPr>
            <a:endParaRPr lang="fr-FR" sz="2000" dirty="0" smtClean="0">
              <a:solidFill>
                <a:schemeClr val="tx1">
                  <a:lumMod val="75000"/>
                  <a:lumOff val="25000"/>
                </a:schemeClr>
              </a:solidFill>
            </a:endParaRPr>
          </a:p>
          <a:p>
            <a:pPr fontAlgn="auto">
              <a:spcAft>
                <a:spcPts val="0"/>
              </a:spcAft>
              <a:buFont typeface="Wingdings 3" charset="2"/>
              <a:buNone/>
              <a:defRPr/>
            </a:pPr>
            <a:endParaRPr lang="fr-FR" sz="2000" dirty="0">
              <a:solidFill>
                <a:schemeClr val="tx1">
                  <a:lumMod val="75000"/>
                  <a:lumOff val="25000"/>
                </a:schemeClr>
              </a:solidFill>
            </a:endParaRPr>
          </a:p>
        </p:txBody>
      </p:sp>
      <p:sp>
        <p:nvSpPr>
          <p:cNvPr id="5" name="Dreptunghi cu colțuri tăiate pe diagonală 4"/>
          <p:cNvSpPr/>
          <p:nvPr/>
        </p:nvSpPr>
        <p:spPr>
          <a:xfrm>
            <a:off x="1955800" y="1600200"/>
            <a:ext cx="6705600" cy="129540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dirty="0"/>
              <a:t> </a:t>
            </a:r>
            <a:r>
              <a:rPr lang="fr-FR" sz="1400" i="1" dirty="0"/>
              <a:t>La </a:t>
            </a:r>
            <a:r>
              <a:rPr lang="fr-FR" sz="1400" i="1" dirty="0"/>
              <a:t>méthodologie de construction des résultats d’agrégation obtenue envisage l’importation de chaque critère dans tous les indicateurs considérés. Les systèmes de notation utilisent souvent les systèmes de cotation utilise méthode d’agrégation, en estimant qu’il se rapproche le mieux toutes les situations possibles.</a:t>
            </a:r>
            <a:endParaRPr lang="en-US" sz="1400" i="1" dirty="0"/>
          </a:p>
        </p:txBody>
      </p:sp>
      <p:sp>
        <p:nvSpPr>
          <p:cNvPr id="7" name="Dreptunghi cu colțuri tăiate pe diagonală 6"/>
          <p:cNvSpPr/>
          <p:nvPr/>
        </p:nvSpPr>
        <p:spPr>
          <a:xfrm>
            <a:off x="1982788" y="4343400"/>
            <a:ext cx="6577012" cy="1905000"/>
          </a:xfrm>
          <a:prstGeom prst="snip2Diag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i="1" dirty="0"/>
              <a:t>L’analyste </a:t>
            </a:r>
            <a:r>
              <a:rPr lang="fr-FR" sz="1400" i="1" dirty="0"/>
              <a:t>du crédit doit fonder la décision de crédit non uniquement sur la situation financière historique du client, mais aussi sur sa capacité  de générer des flux de trésorerie futurs et de rembourser le prêt et payer l’</a:t>
            </a:r>
            <a:r>
              <a:rPr lang="fr-FR" sz="1400" i="1" dirty="0" err="1"/>
              <a:t>intéret</a:t>
            </a:r>
            <a:r>
              <a:rPr lang="fr-FR" sz="1400" i="1" dirty="0"/>
              <a:t>. L’instrument utilise à cet effet est le flux de trésorerie, c’est la période donnée. Le résultat peut être positif (trésorerie disponible) ou négative (liquidités nécessaires).</a:t>
            </a:r>
            <a:endParaRPr lang="en-US" sz="1400" i="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Content Placeholder 2"/>
          <p:cNvSpPr>
            <a:spLocks noGrp="1"/>
          </p:cNvSpPr>
          <p:nvPr>
            <p:ph idx="1"/>
          </p:nvPr>
        </p:nvSpPr>
        <p:spPr>
          <a:xfrm>
            <a:off x="1371600" y="304800"/>
            <a:ext cx="7315200" cy="6172200"/>
          </a:xfrm>
        </p:spPr>
        <p:txBody>
          <a:bodyPr/>
          <a:lstStyle/>
          <a:p>
            <a:pPr algn="just">
              <a:buFont typeface="Wingdings 3" pitchFamily="18" charset="2"/>
              <a:buNone/>
            </a:pPr>
            <a:r>
              <a:rPr lang="fr-FR" sz="1600" smtClean="0"/>
              <a:t> </a:t>
            </a:r>
          </a:p>
          <a:p>
            <a:pPr algn="just">
              <a:buFont typeface="Wingdings 3" pitchFamily="18" charset="2"/>
              <a:buNone/>
            </a:pPr>
            <a:endParaRPr lang="fr-FR" sz="1600" smtClean="0"/>
          </a:p>
          <a:p>
            <a:pPr algn="just">
              <a:buFont typeface="Wingdings 3" pitchFamily="18" charset="2"/>
              <a:buNone/>
            </a:pPr>
            <a:r>
              <a:rPr lang="fr-FR" sz="1600" smtClean="0"/>
              <a:t>      Dans l’élaboration d’un flux de trésorerie doit être considère que les prévisions du client peuvent être basées sur une projection de développement futur trop positive, de sorte qu’il s’exige une correction de celui-ci.</a:t>
            </a:r>
          </a:p>
          <a:p>
            <a:pPr algn="just">
              <a:buFont typeface="Wingdings 3" pitchFamily="18" charset="2"/>
              <a:buNone/>
            </a:pPr>
            <a:r>
              <a:rPr lang="fr-FR" sz="1600" smtClean="0"/>
              <a:t>      En générale, la structure d’un flux de trésorerie se présente comme suit :</a:t>
            </a:r>
          </a:p>
          <a:p>
            <a:pPr algn="just">
              <a:buFont typeface="Wingdings 3" pitchFamily="18" charset="2"/>
              <a:buNone/>
            </a:pPr>
            <a:endParaRPr lang="fr-FR" sz="1600" smtClean="0"/>
          </a:p>
          <a:p>
            <a:pPr algn="just">
              <a:buFont typeface="Wingdings 3" pitchFamily="18" charset="2"/>
              <a:buNone/>
            </a:pPr>
            <a:endParaRPr lang="fr-FR" sz="1600" smtClean="0"/>
          </a:p>
          <a:p>
            <a:pPr algn="just">
              <a:buFont typeface="Wingdings 3" pitchFamily="18" charset="2"/>
              <a:buNone/>
            </a:pPr>
            <a:endParaRPr lang="fr-FR" sz="1600" smtClean="0"/>
          </a:p>
          <a:p>
            <a:pPr algn="just">
              <a:buFont typeface="Wingdings 3" pitchFamily="18" charset="2"/>
              <a:buNone/>
            </a:pPr>
            <a:endParaRPr lang="fr-FR" sz="1600" smtClean="0"/>
          </a:p>
          <a:p>
            <a:pPr algn="ctr">
              <a:buFont typeface="Wingdings 3" pitchFamily="18" charset="2"/>
              <a:buNone/>
            </a:pPr>
            <a:endParaRPr lang="en-US" sz="1600" smtClean="0"/>
          </a:p>
        </p:txBody>
      </p:sp>
      <p:sp>
        <p:nvSpPr>
          <p:cNvPr id="2" name="Oval 1"/>
          <p:cNvSpPr/>
          <p:nvPr/>
        </p:nvSpPr>
        <p:spPr>
          <a:xfrm>
            <a:off x="1866900" y="3208338"/>
            <a:ext cx="2743200" cy="9144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dirty="0"/>
              <a:t>Entrées de capitaux</a:t>
            </a:r>
          </a:p>
        </p:txBody>
      </p:sp>
      <p:sp>
        <p:nvSpPr>
          <p:cNvPr id="4" name="Oval 3"/>
          <p:cNvSpPr/>
          <p:nvPr/>
        </p:nvSpPr>
        <p:spPr>
          <a:xfrm>
            <a:off x="5105400" y="3025775"/>
            <a:ext cx="31242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dirty="0"/>
              <a:t>-Sorties </a:t>
            </a:r>
            <a:r>
              <a:rPr lang="fr-FR" sz="1400" dirty="0"/>
              <a:t>de capitaux </a:t>
            </a:r>
          </a:p>
        </p:txBody>
      </p:sp>
      <p:sp>
        <p:nvSpPr>
          <p:cNvPr id="5" name="Oval 4"/>
          <p:cNvSpPr/>
          <p:nvPr/>
        </p:nvSpPr>
        <p:spPr>
          <a:xfrm>
            <a:off x="2743200" y="4533900"/>
            <a:ext cx="5486400" cy="1120775"/>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sz="1400" dirty="0"/>
              <a:t>+Des  entrées provenant de la vente (Sorties pour les approvisionnements, salaires, autres charges, l‘impôt sur profit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Content Placeholder 2"/>
          <p:cNvSpPr>
            <a:spLocks noGrp="1"/>
          </p:cNvSpPr>
          <p:nvPr>
            <p:ph idx="1"/>
          </p:nvPr>
        </p:nvSpPr>
        <p:spPr>
          <a:xfrm>
            <a:off x="1600200" y="228600"/>
            <a:ext cx="7086600" cy="6400800"/>
          </a:xfrm>
        </p:spPr>
        <p:txBody>
          <a:bodyPr/>
          <a:lstStyle/>
          <a:p>
            <a:pPr algn="ctr">
              <a:spcBef>
                <a:spcPct val="0"/>
              </a:spcBef>
              <a:buFont typeface="Wingdings 3" pitchFamily="18" charset="2"/>
              <a:buNone/>
            </a:pPr>
            <a:r>
              <a:rPr lang="en-US" sz="3200" smtClean="0"/>
              <a:t>1.2.3  La constitution des garantie</a:t>
            </a:r>
          </a:p>
          <a:p>
            <a:pPr algn="ctr">
              <a:spcBef>
                <a:spcPct val="0"/>
              </a:spcBef>
              <a:buFont typeface="Wingdings 3" pitchFamily="18" charset="2"/>
              <a:buNone/>
            </a:pPr>
            <a:endParaRPr lang="en-US" sz="1600" smtClean="0"/>
          </a:p>
          <a:p>
            <a:pPr algn="just">
              <a:spcBef>
                <a:spcPct val="0"/>
              </a:spcBef>
              <a:buFont typeface="Wingdings 3" pitchFamily="18" charset="2"/>
              <a:buNone/>
            </a:pPr>
            <a:r>
              <a:rPr lang="en-US" sz="1400" smtClean="0"/>
              <a:t>       Selon la Loi Bancaire, les prêts sont accordés après l’acceptation par la Banque des garanties pour ces emprunts. Ainsi, les garanties qui sont acceptables sont les suivants:</a:t>
            </a:r>
          </a:p>
          <a:p>
            <a:pPr algn="just">
              <a:spcBef>
                <a:spcPct val="0"/>
              </a:spcBef>
              <a:buFont typeface="Wingdings 3" pitchFamily="18" charset="2"/>
              <a:buNone/>
            </a:pPr>
            <a:endParaRPr lang="en-US" sz="1700" smtClean="0"/>
          </a:p>
          <a:p>
            <a:pPr algn="just">
              <a:spcBef>
                <a:spcPct val="0"/>
              </a:spcBef>
              <a:buFont typeface="Wingdings 3" pitchFamily="18" charset="2"/>
              <a:buNone/>
            </a:pPr>
            <a:r>
              <a:rPr lang="en-US" sz="1700" smtClean="0"/>
              <a:t>    </a:t>
            </a:r>
            <a:endParaRPr lang="fr-FR" sz="1700" smtClean="0"/>
          </a:p>
        </p:txBody>
      </p:sp>
      <p:sp>
        <p:nvSpPr>
          <p:cNvPr id="5" name="Dreptunghi 4"/>
          <p:cNvSpPr/>
          <p:nvPr/>
        </p:nvSpPr>
        <p:spPr>
          <a:xfrm>
            <a:off x="1714500" y="1943100"/>
            <a:ext cx="41148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en-US" sz="1400" b="1" dirty="0"/>
              <a:t>1. </a:t>
            </a:r>
            <a:r>
              <a:rPr lang="en-US" sz="1400" b="1" dirty="0" err="1"/>
              <a:t>garanties</a:t>
            </a:r>
            <a:r>
              <a:rPr lang="en-US" sz="1400" b="1" dirty="0"/>
              <a:t> en </a:t>
            </a:r>
            <a:r>
              <a:rPr lang="en-US" sz="1400" b="1" dirty="0" err="1"/>
              <a:t>numéraire</a:t>
            </a:r>
            <a:r>
              <a:rPr lang="en-US" sz="1400" b="1" dirty="0"/>
              <a:t> </a:t>
            </a:r>
            <a:r>
              <a:rPr lang="en-US" sz="1400" i="1" dirty="0"/>
              <a:t>(</a:t>
            </a:r>
            <a:r>
              <a:rPr lang="en-US" sz="1400" i="1" dirty="0" err="1"/>
              <a:t>dépôts</a:t>
            </a:r>
            <a:r>
              <a:rPr lang="en-US" sz="1400" i="1" dirty="0"/>
              <a:t> </a:t>
            </a:r>
            <a:r>
              <a:rPr lang="en-US" sz="1400" i="1" dirty="0" err="1"/>
              <a:t>auprès</a:t>
            </a:r>
            <a:r>
              <a:rPr lang="en-US" sz="1400" i="1" dirty="0"/>
              <a:t> de la </a:t>
            </a:r>
            <a:r>
              <a:rPr lang="en-US" sz="1400" i="1" dirty="0" err="1"/>
              <a:t>Banque</a:t>
            </a:r>
            <a:r>
              <a:rPr lang="en-US" sz="1400" i="1" dirty="0"/>
              <a:t> par </a:t>
            </a:r>
            <a:r>
              <a:rPr lang="en-US" sz="1400" i="1" dirty="0" err="1"/>
              <a:t>l’emprunteur</a:t>
            </a:r>
            <a:r>
              <a:rPr lang="en-US" sz="1400" i="1" dirty="0"/>
              <a:t> </a:t>
            </a:r>
            <a:r>
              <a:rPr lang="en-US" sz="1400" i="1" dirty="0" err="1"/>
              <a:t>ou</a:t>
            </a:r>
            <a:r>
              <a:rPr lang="en-US" sz="1400" i="1" dirty="0"/>
              <a:t> un </a:t>
            </a:r>
            <a:r>
              <a:rPr lang="en-US" sz="1400" i="1" dirty="0" err="1"/>
              <a:t>garant</a:t>
            </a:r>
            <a:r>
              <a:rPr lang="en-US" sz="1400" i="1" dirty="0"/>
              <a:t> tiers );</a:t>
            </a:r>
          </a:p>
        </p:txBody>
      </p:sp>
      <p:sp>
        <p:nvSpPr>
          <p:cNvPr id="6" name="Dreptunghi 5"/>
          <p:cNvSpPr/>
          <p:nvPr/>
        </p:nvSpPr>
        <p:spPr>
          <a:xfrm>
            <a:off x="2362200" y="2638425"/>
            <a:ext cx="4114800" cy="10668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en-US" sz="1400" b="1" dirty="0"/>
              <a:t>2. </a:t>
            </a:r>
            <a:r>
              <a:rPr lang="en-US" sz="1400" b="1" dirty="0" err="1"/>
              <a:t>lettres</a:t>
            </a:r>
            <a:r>
              <a:rPr lang="en-US" sz="1400" b="1" dirty="0"/>
              <a:t> de </a:t>
            </a:r>
            <a:r>
              <a:rPr lang="en-US" sz="1400" b="1" dirty="0" err="1"/>
              <a:t>garantie</a:t>
            </a:r>
            <a:r>
              <a:rPr lang="en-US" sz="1400" b="1" dirty="0"/>
              <a:t> </a:t>
            </a:r>
            <a:r>
              <a:rPr lang="en-US" sz="1400" b="1" dirty="0" err="1"/>
              <a:t>bancaire</a:t>
            </a:r>
            <a:r>
              <a:rPr lang="en-US" sz="1400" b="1" dirty="0"/>
              <a:t> </a:t>
            </a:r>
            <a:r>
              <a:rPr lang="en-US" sz="1400" i="1" dirty="0"/>
              <a:t>( pour </a:t>
            </a:r>
            <a:r>
              <a:rPr lang="en-US" sz="1400" i="1" dirty="0" err="1"/>
              <a:t>l’acceptation</a:t>
            </a:r>
            <a:r>
              <a:rPr lang="en-US" sz="1400" i="1" dirty="0"/>
              <a:t> d’un </a:t>
            </a:r>
            <a:r>
              <a:rPr lang="en-US" sz="1400" i="1" dirty="0" err="1"/>
              <a:t>lettre</a:t>
            </a:r>
            <a:r>
              <a:rPr lang="en-US" sz="1400" i="1" dirty="0"/>
              <a:t> de </a:t>
            </a:r>
            <a:r>
              <a:rPr lang="en-US" sz="1400" i="1" dirty="0" err="1"/>
              <a:t>garantie</a:t>
            </a:r>
            <a:r>
              <a:rPr lang="en-US" sz="1400" i="1" dirty="0"/>
              <a:t> </a:t>
            </a:r>
            <a:r>
              <a:rPr lang="en-US" sz="1400" i="1" dirty="0" err="1"/>
              <a:t>bancaire</a:t>
            </a:r>
            <a:r>
              <a:rPr lang="en-US" sz="1400" i="1" dirty="0"/>
              <a:t> on </a:t>
            </a:r>
            <a:r>
              <a:rPr lang="en-US" sz="1400" i="1" dirty="0" err="1"/>
              <a:t>vérifie</a:t>
            </a:r>
            <a:r>
              <a:rPr lang="en-US" sz="1400" i="1" dirty="0"/>
              <a:t> </a:t>
            </a:r>
            <a:r>
              <a:rPr lang="en-US" sz="1400" i="1" dirty="0" err="1"/>
              <a:t>l’existence</a:t>
            </a:r>
            <a:r>
              <a:rPr lang="en-US" sz="1400" i="1" dirty="0"/>
              <a:t> </a:t>
            </a:r>
            <a:r>
              <a:rPr lang="en-US" sz="1400" i="1" dirty="0" err="1"/>
              <a:t>d’une</a:t>
            </a:r>
            <a:r>
              <a:rPr lang="en-US" sz="1400" i="1" dirty="0"/>
              <a:t> </a:t>
            </a:r>
            <a:r>
              <a:rPr lang="en-US" sz="1400" i="1" dirty="0" err="1"/>
              <a:t>limite</a:t>
            </a:r>
            <a:r>
              <a:rPr lang="en-US" sz="1400" i="1" dirty="0"/>
              <a:t> </a:t>
            </a:r>
            <a:r>
              <a:rPr lang="en-US" sz="1400" i="1" dirty="0" err="1"/>
              <a:t>approuvée</a:t>
            </a:r>
            <a:r>
              <a:rPr lang="en-US" sz="1400" i="1" dirty="0"/>
              <a:t> et </a:t>
            </a:r>
            <a:r>
              <a:rPr lang="en-US" sz="1400" i="1" dirty="0" err="1"/>
              <a:t>disponible</a:t>
            </a:r>
            <a:r>
              <a:rPr lang="en-US" sz="1400" i="1" dirty="0"/>
              <a:t> pout la </a:t>
            </a:r>
            <a:r>
              <a:rPr lang="en-US" sz="1400" i="1" dirty="0" err="1"/>
              <a:t>banque</a:t>
            </a:r>
            <a:r>
              <a:rPr lang="en-US" sz="1400" i="1" dirty="0"/>
              <a:t> </a:t>
            </a:r>
            <a:r>
              <a:rPr lang="en-US" sz="1400" i="1" dirty="0" err="1"/>
              <a:t>émettrice</a:t>
            </a:r>
            <a:r>
              <a:rPr lang="en-US" sz="1400" i="1" dirty="0"/>
              <a:t>);</a:t>
            </a:r>
          </a:p>
        </p:txBody>
      </p:sp>
      <p:sp>
        <p:nvSpPr>
          <p:cNvPr id="7" name="Dreptunghi 6"/>
          <p:cNvSpPr/>
          <p:nvPr/>
        </p:nvSpPr>
        <p:spPr>
          <a:xfrm>
            <a:off x="3429000" y="3594100"/>
            <a:ext cx="34290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r>
              <a:rPr lang="en-US" sz="1400" b="1" dirty="0"/>
              <a:t>3.lettre de </a:t>
            </a:r>
            <a:r>
              <a:rPr lang="en-US" sz="1400" b="1" dirty="0" err="1"/>
              <a:t>garantie</a:t>
            </a:r>
            <a:r>
              <a:rPr lang="en-US" sz="1400" b="1" dirty="0"/>
              <a:t> </a:t>
            </a:r>
            <a:r>
              <a:rPr lang="en-US" sz="1400" i="1" dirty="0" err="1"/>
              <a:t>émise</a:t>
            </a:r>
            <a:r>
              <a:rPr lang="en-US" sz="1400" i="1" dirty="0"/>
              <a:t> par </a:t>
            </a:r>
            <a:r>
              <a:rPr lang="en-US" sz="1400" i="1" dirty="0" err="1"/>
              <a:t>une</a:t>
            </a:r>
            <a:r>
              <a:rPr lang="en-US" sz="1400" i="1" dirty="0"/>
              <a:t> Administration </a:t>
            </a:r>
            <a:r>
              <a:rPr lang="en-US" sz="1400" i="1" dirty="0" err="1"/>
              <a:t>Centrale</a:t>
            </a:r>
            <a:r>
              <a:rPr lang="en-US" sz="1400" i="1" dirty="0"/>
              <a:t>/Locale;</a:t>
            </a:r>
          </a:p>
        </p:txBody>
      </p:sp>
      <p:sp>
        <p:nvSpPr>
          <p:cNvPr id="8" name="Dreptunghi 7"/>
          <p:cNvSpPr/>
          <p:nvPr/>
        </p:nvSpPr>
        <p:spPr>
          <a:xfrm>
            <a:off x="4343400" y="4368800"/>
            <a:ext cx="3429000" cy="9271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en-US" sz="1400" b="1" dirty="0"/>
              <a:t>4.lettre de </a:t>
            </a:r>
            <a:r>
              <a:rPr lang="en-US" sz="1400" b="1" dirty="0" err="1"/>
              <a:t>garantie</a:t>
            </a:r>
            <a:r>
              <a:rPr lang="en-US" sz="1400" b="1" dirty="0"/>
              <a:t> </a:t>
            </a:r>
            <a:r>
              <a:rPr lang="en-US" sz="1400" i="1" dirty="0" err="1"/>
              <a:t>émise</a:t>
            </a:r>
            <a:r>
              <a:rPr lang="en-US" sz="1400" i="1" dirty="0"/>
              <a:t> par </a:t>
            </a:r>
            <a:r>
              <a:rPr lang="en-US" sz="1400" i="1" dirty="0" err="1"/>
              <a:t>une</a:t>
            </a:r>
            <a:r>
              <a:rPr lang="en-US" sz="1400" i="1" dirty="0"/>
              <a:t> </a:t>
            </a:r>
            <a:r>
              <a:rPr lang="en-US" sz="1400" i="1" dirty="0" err="1"/>
              <a:t>entité</a:t>
            </a:r>
            <a:r>
              <a:rPr lang="en-US" sz="1400" i="1" dirty="0"/>
              <a:t> </a:t>
            </a:r>
            <a:r>
              <a:rPr lang="en-US" sz="1400" i="1" dirty="0" err="1"/>
              <a:t>juridique</a:t>
            </a:r>
            <a:r>
              <a:rPr lang="en-US" sz="1400" i="1" dirty="0"/>
              <a:t> </a:t>
            </a:r>
            <a:r>
              <a:rPr lang="en-US" sz="1400" i="1" dirty="0" err="1"/>
              <a:t>ou</a:t>
            </a:r>
            <a:r>
              <a:rPr lang="en-US" sz="1400" i="1" dirty="0"/>
              <a:t> physique;</a:t>
            </a:r>
          </a:p>
        </p:txBody>
      </p:sp>
      <p:sp>
        <p:nvSpPr>
          <p:cNvPr id="9" name="Dreptunghi 8"/>
          <p:cNvSpPr/>
          <p:nvPr/>
        </p:nvSpPr>
        <p:spPr>
          <a:xfrm>
            <a:off x="4838700" y="5094288"/>
            <a:ext cx="4038600" cy="12922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en-US" sz="1400" b="1" dirty="0"/>
              <a:t>5.différentes </a:t>
            </a:r>
            <a:r>
              <a:rPr lang="en-US" sz="1400" b="1" dirty="0" err="1"/>
              <a:t>formes</a:t>
            </a:r>
            <a:r>
              <a:rPr lang="en-US" sz="1400" b="1" dirty="0"/>
              <a:t> de </a:t>
            </a:r>
            <a:r>
              <a:rPr lang="en-US" sz="1400" b="1" dirty="0" err="1"/>
              <a:t>garanties</a:t>
            </a:r>
            <a:r>
              <a:rPr lang="en-US" sz="1400" b="1" dirty="0"/>
              <a:t> </a:t>
            </a:r>
            <a:r>
              <a:rPr lang="en-US" sz="1400" i="1" dirty="0" err="1"/>
              <a:t>émises</a:t>
            </a:r>
            <a:r>
              <a:rPr lang="en-US" sz="1400" i="1" dirty="0"/>
              <a:t> par les institutions </a:t>
            </a:r>
            <a:r>
              <a:rPr lang="en-US" sz="1400" i="1" dirty="0" err="1"/>
              <a:t>spéciallisées</a:t>
            </a:r>
            <a:r>
              <a:rPr lang="en-US" sz="1400" i="1" dirty="0"/>
              <a:t> et </a:t>
            </a:r>
            <a:r>
              <a:rPr lang="en-US" sz="1400" i="1" dirty="0" err="1"/>
              <a:t>autorisées</a:t>
            </a:r>
            <a:r>
              <a:rPr lang="en-US" sz="1400" i="1" dirty="0"/>
              <a:t> à </a:t>
            </a:r>
            <a:r>
              <a:rPr lang="en-US" sz="1400" i="1" dirty="0" err="1"/>
              <a:t>emettre</a:t>
            </a:r>
            <a:r>
              <a:rPr lang="en-US" sz="1400" i="1" dirty="0"/>
              <a:t> de </a:t>
            </a:r>
            <a:r>
              <a:rPr lang="en-US" sz="1400" i="1" dirty="0" err="1"/>
              <a:t>telles</a:t>
            </a:r>
            <a:r>
              <a:rPr lang="en-US" sz="1400" i="1" dirty="0"/>
              <a:t> </a:t>
            </a:r>
            <a:r>
              <a:rPr lang="en-US" sz="1400" i="1" dirty="0" err="1"/>
              <a:t>garanties</a:t>
            </a:r>
            <a:r>
              <a:rPr lang="en-US" sz="1400" i="1" dirty="0"/>
              <a:t> (</a:t>
            </a:r>
            <a:r>
              <a:rPr lang="en-US" sz="1400" i="1" dirty="0" err="1"/>
              <a:t>Fonds</a:t>
            </a:r>
            <a:r>
              <a:rPr lang="en-US" sz="1400" i="1" dirty="0"/>
              <a:t> National de </a:t>
            </a:r>
            <a:r>
              <a:rPr lang="en-US" sz="1400" i="1" dirty="0" err="1"/>
              <a:t>Garantieaux</a:t>
            </a:r>
            <a:r>
              <a:rPr lang="en-US" sz="1400" i="1" dirty="0"/>
              <a:t> PME SA, Le </a:t>
            </a:r>
            <a:r>
              <a:rPr lang="en-US" sz="1400" i="1" dirty="0" err="1"/>
              <a:t>fonds</a:t>
            </a:r>
            <a:r>
              <a:rPr lang="en-US" sz="1400" i="1" dirty="0"/>
              <a:t> de </a:t>
            </a:r>
            <a:r>
              <a:rPr lang="en-US" sz="1400" i="1" dirty="0" err="1"/>
              <a:t>Garantie</a:t>
            </a:r>
            <a:r>
              <a:rPr lang="en-US" sz="1400" i="1" dirty="0"/>
              <a:t> du </a:t>
            </a:r>
            <a:r>
              <a:rPr lang="en-US" sz="1400" i="1" dirty="0" err="1"/>
              <a:t>Crédit</a:t>
            </a:r>
            <a:r>
              <a:rPr lang="en-US" sz="1400" i="1" dirty="0"/>
              <a:t> Rural SA, etc.)</a:t>
            </a:r>
          </a:p>
          <a:p>
            <a:pPr algn="just" fontAlgn="auto">
              <a:spcBef>
                <a:spcPts val="0"/>
              </a:spcBef>
              <a:spcAft>
                <a:spcPts val="0"/>
              </a:spcAft>
              <a:defRPr/>
            </a:pPr>
            <a:r>
              <a:rPr lang="en-US" dirty="0"/>
              <a:t>     </a:t>
            </a:r>
            <a:endParaRPr lang="fr-F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ubstituent conținut 4"/>
          <p:cNvGraphicFramePr>
            <a:graphicFrameLocks noGrp="1"/>
          </p:cNvGraphicFramePr>
          <p:nvPr>
            <p:ph idx="1"/>
          </p:nvPr>
        </p:nvGraphicFramePr>
        <p:xfrm>
          <a:off x="1219200" y="-152400"/>
          <a:ext cx="70104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0178" name="Dreptunghi 5"/>
          <p:cNvSpPr>
            <a:spLocks noChangeArrowheads="1"/>
          </p:cNvSpPr>
          <p:nvPr/>
        </p:nvSpPr>
        <p:spPr bwMode="auto">
          <a:xfrm>
            <a:off x="2209800" y="4724400"/>
            <a:ext cx="6477000" cy="1846263"/>
          </a:xfrm>
          <a:prstGeom prst="rect">
            <a:avLst/>
          </a:prstGeom>
          <a:noFill/>
          <a:ln w="9525">
            <a:noFill/>
            <a:miter lim="800000"/>
            <a:headEnd/>
            <a:tailEnd/>
          </a:ln>
        </p:spPr>
        <p:txBody>
          <a:bodyPr>
            <a:spAutoFit/>
          </a:bodyPr>
          <a:lstStyle/>
          <a:p>
            <a:pPr algn="just">
              <a:lnSpc>
                <a:spcPct val="150000"/>
              </a:lnSpc>
            </a:pPr>
            <a:r>
              <a:rPr lang="en-US" sz="1600">
                <a:solidFill>
                  <a:schemeClr val="tx2"/>
                </a:solidFill>
                <a:latin typeface="Century Gothic" pitchFamily="34" charset="0"/>
              </a:rPr>
              <a:t>Pour les garanties réelles immobilières, dans le Rapport de crédit sera fournie toute information qui existe sur les garanties proposées, obtenues en intterogeant l’ Archive  Electronique des Garanties Réelles Mobilières (AEGRM).</a:t>
            </a:r>
          </a:p>
          <a:p>
            <a:pPr algn="just"/>
            <a:endParaRPr lang="en-US">
              <a:latin typeface="Century Gothic"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ubstituent conținut 4"/>
          <p:cNvGraphicFramePr>
            <a:graphicFrameLocks noGrp="1"/>
          </p:cNvGraphicFramePr>
          <p:nvPr>
            <p:ph idx="1"/>
          </p:nvPr>
        </p:nvGraphicFramePr>
        <p:xfrm>
          <a:off x="1943100" y="457200"/>
          <a:ext cx="6591300" cy="617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Content Placeholder 2"/>
          <p:cNvSpPr>
            <a:spLocks noGrp="1"/>
          </p:cNvSpPr>
          <p:nvPr>
            <p:ph idx="1"/>
          </p:nvPr>
        </p:nvSpPr>
        <p:spPr>
          <a:xfrm>
            <a:off x="1524000" y="228600"/>
            <a:ext cx="7162800" cy="6400800"/>
          </a:xfrm>
        </p:spPr>
        <p:txBody>
          <a:bodyPr/>
          <a:lstStyle/>
          <a:p>
            <a:pPr algn="ctr">
              <a:buFont typeface="Wingdings 3" pitchFamily="18" charset="2"/>
              <a:buNone/>
            </a:pPr>
            <a:r>
              <a:rPr lang="en-US" sz="2800" b="1" smtClean="0"/>
              <a:t>1.3 La gestion aprés toute expérience du risque de crédit</a:t>
            </a:r>
          </a:p>
          <a:p>
            <a:pPr algn="ctr">
              <a:buFont typeface="Wingdings 3" pitchFamily="18" charset="2"/>
              <a:buNone/>
            </a:pPr>
            <a:r>
              <a:rPr lang="en-US" sz="2200" smtClean="0"/>
              <a:t/>
            </a:r>
            <a:br>
              <a:rPr lang="en-US" sz="2200" smtClean="0"/>
            </a:br>
            <a:r>
              <a:rPr lang="en-US" sz="2200" i="1" smtClean="0"/>
              <a:t> </a:t>
            </a:r>
            <a:r>
              <a:rPr lang="en-US" b="1" i="1" smtClean="0"/>
              <a:t>1.3.1 L’analyse des portofeuilles de crédits et la constitution des previsions</a:t>
            </a:r>
            <a:endParaRPr lang="en-US" b="1" smtClean="0"/>
          </a:p>
          <a:p>
            <a:pPr algn="just">
              <a:buFont typeface="Wingdings 3" pitchFamily="18" charset="2"/>
              <a:buNone/>
            </a:pPr>
            <a:r>
              <a:rPr lang="en-US" sz="1400" smtClean="0"/>
              <a:t>       C’est une étape dans la gestion du risque de crédit qui suive le processus d’accorde de crédits et qui vise la constitution des ressources pour couvrir les pertes découlant du portofeuille de crédits. On va suivre encore </a:t>
            </a:r>
            <a:r>
              <a:rPr lang="en-US" sz="1400" b="1" smtClean="0"/>
              <a:t>l’etablissement du niveau requis des provisions pour risques de crédit.</a:t>
            </a:r>
          </a:p>
          <a:p>
            <a:pPr algn="just">
              <a:buFont typeface="Wingdings 3" pitchFamily="18" charset="2"/>
              <a:buNone/>
            </a:pPr>
            <a:endParaRPr lang="en-US" sz="1400" b="1" smtClean="0"/>
          </a:p>
          <a:p>
            <a:pPr algn="ctr">
              <a:buFont typeface="Wingdings 3" pitchFamily="18" charset="2"/>
              <a:buNone/>
            </a:pPr>
            <a:r>
              <a:rPr lang="en-US" sz="2200" smtClean="0"/>
              <a:t>      </a:t>
            </a:r>
            <a:r>
              <a:rPr lang="en-US" sz="1600" b="1" smtClean="0"/>
              <a:t>La classification des crédits prend en compte trois critères </a:t>
            </a:r>
          </a:p>
          <a:p>
            <a:pPr algn="just">
              <a:buFont typeface="Wingdings 3" pitchFamily="18" charset="2"/>
              <a:buNone/>
            </a:pPr>
            <a:endParaRPr lang="en-US" sz="2200" b="1" smtClean="0"/>
          </a:p>
        </p:txBody>
      </p:sp>
      <p:sp>
        <p:nvSpPr>
          <p:cNvPr id="2" name="Dreptunghi rotunjit 1"/>
          <p:cNvSpPr/>
          <p:nvPr/>
        </p:nvSpPr>
        <p:spPr>
          <a:xfrm>
            <a:off x="1905000" y="4876800"/>
            <a:ext cx="2667000" cy="6096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t> 1) La service de la </a:t>
            </a:r>
            <a:r>
              <a:rPr lang="en-US" b="1" dirty="0" err="1"/>
              <a:t>dette</a:t>
            </a:r>
            <a:r>
              <a:rPr lang="en-US" b="1" dirty="0"/>
              <a:t> :</a:t>
            </a:r>
            <a:endParaRPr lang="en-US" dirty="0"/>
          </a:p>
        </p:txBody>
      </p:sp>
      <p:sp>
        <p:nvSpPr>
          <p:cNvPr id="4" name="Dreptunghi 3"/>
          <p:cNvSpPr/>
          <p:nvPr/>
        </p:nvSpPr>
        <p:spPr>
          <a:xfrm>
            <a:off x="5257800" y="4084638"/>
            <a:ext cx="32004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en-US" sz="1400" dirty="0"/>
              <a:t>la </a:t>
            </a:r>
            <a:r>
              <a:rPr lang="en-US" sz="1400" dirty="0" err="1"/>
              <a:t>capacité</a:t>
            </a:r>
            <a:r>
              <a:rPr lang="en-US" sz="1400" dirty="0"/>
              <a:t> du </a:t>
            </a:r>
            <a:r>
              <a:rPr lang="en-US" sz="1400" dirty="0" err="1"/>
              <a:t>debiteur</a:t>
            </a:r>
            <a:r>
              <a:rPr lang="en-US" sz="1400" dirty="0"/>
              <a:t> </a:t>
            </a:r>
            <a:r>
              <a:rPr lang="en-US" sz="1400" dirty="0" err="1"/>
              <a:t>d’honorer</a:t>
            </a:r>
            <a:r>
              <a:rPr lang="en-US" sz="1400" dirty="0"/>
              <a:t> son </a:t>
            </a:r>
            <a:r>
              <a:rPr lang="en-US" sz="1400" dirty="0" err="1"/>
              <a:t>dette</a:t>
            </a:r>
            <a:r>
              <a:rPr lang="en-US" sz="1400" dirty="0"/>
              <a:t> à </a:t>
            </a:r>
            <a:r>
              <a:rPr lang="en-US" sz="1400" dirty="0" err="1"/>
              <a:t>l’échéance</a:t>
            </a:r>
            <a:r>
              <a:rPr lang="en-US" sz="1400" dirty="0"/>
              <a:t>, </a:t>
            </a:r>
            <a:r>
              <a:rPr lang="en-US" sz="1400" dirty="0" err="1"/>
              <a:t>exprimée</a:t>
            </a:r>
            <a:r>
              <a:rPr lang="en-US" sz="1400" dirty="0"/>
              <a:t> en </a:t>
            </a:r>
            <a:r>
              <a:rPr lang="en-US" sz="1400" dirty="0" err="1"/>
              <a:t>nombre</a:t>
            </a:r>
            <a:r>
              <a:rPr lang="en-US" sz="1400" dirty="0"/>
              <a:t> de </a:t>
            </a:r>
            <a:r>
              <a:rPr lang="en-US" sz="1400" dirty="0" err="1"/>
              <a:t>jours</a:t>
            </a:r>
            <a:r>
              <a:rPr lang="en-US" sz="1400" dirty="0"/>
              <a:t> de retarder le </a:t>
            </a:r>
            <a:r>
              <a:rPr lang="en-US" sz="1400" dirty="0" err="1"/>
              <a:t>paiement</a:t>
            </a:r>
            <a:r>
              <a:rPr lang="en-US" sz="1400" dirty="0"/>
              <a:t> </a:t>
            </a:r>
            <a:r>
              <a:rPr lang="en-US" sz="1400" dirty="0" err="1"/>
              <a:t>d’échéance</a:t>
            </a:r>
            <a:r>
              <a:rPr lang="en-US" sz="1400" dirty="0"/>
              <a:t>;</a:t>
            </a:r>
          </a:p>
        </p:txBody>
      </p:sp>
      <p:sp>
        <p:nvSpPr>
          <p:cNvPr id="5" name="Dreptunghi 4"/>
          <p:cNvSpPr/>
          <p:nvPr/>
        </p:nvSpPr>
        <p:spPr>
          <a:xfrm>
            <a:off x="5257800" y="5486400"/>
            <a:ext cx="32004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en-US" sz="1400" dirty="0" err="1"/>
              <a:t>il</a:t>
            </a:r>
            <a:r>
              <a:rPr lang="en-US" sz="1400" dirty="0"/>
              <a:t> </a:t>
            </a:r>
            <a:r>
              <a:rPr lang="en-US" sz="1400" dirty="0"/>
              <a:t>y a </a:t>
            </a:r>
            <a:r>
              <a:rPr lang="en-US" sz="1400" dirty="0" err="1"/>
              <a:t>cinq</a:t>
            </a:r>
            <a:r>
              <a:rPr lang="en-US" sz="1400" dirty="0"/>
              <a:t> </a:t>
            </a:r>
            <a:r>
              <a:rPr lang="en-US" sz="1400" dirty="0" err="1"/>
              <a:t>intervalles</a:t>
            </a:r>
            <a:r>
              <a:rPr lang="en-US" sz="1400" dirty="0"/>
              <a:t> de temps en </a:t>
            </a:r>
            <a:r>
              <a:rPr lang="en-US" sz="1400" dirty="0" err="1"/>
              <a:t>fonction</a:t>
            </a:r>
            <a:r>
              <a:rPr lang="en-US" sz="1400" dirty="0"/>
              <a:t>  </a:t>
            </a:r>
            <a:r>
              <a:rPr lang="en-US" sz="1400" dirty="0" err="1"/>
              <a:t>desquelles</a:t>
            </a:r>
            <a:r>
              <a:rPr lang="en-US" sz="1400" dirty="0"/>
              <a:t> on </a:t>
            </a:r>
            <a:r>
              <a:rPr lang="en-US" sz="1400" dirty="0" err="1"/>
              <a:t>apprécie</a:t>
            </a:r>
            <a:r>
              <a:rPr lang="en-US" sz="1400" dirty="0"/>
              <a:t> le service de la </a:t>
            </a:r>
            <a:r>
              <a:rPr lang="en-US" sz="1400" dirty="0" err="1"/>
              <a:t>dette</a:t>
            </a:r>
            <a:r>
              <a:rPr lang="en-US" sz="1400" dirty="0"/>
              <a:t> (0-15 </a:t>
            </a:r>
            <a:r>
              <a:rPr lang="en-US" sz="1400" dirty="0" err="1"/>
              <a:t>jours</a:t>
            </a:r>
            <a:r>
              <a:rPr lang="en-US" sz="1400" dirty="0"/>
              <a:t>, 16-30 </a:t>
            </a:r>
            <a:r>
              <a:rPr lang="en-US" sz="1400" dirty="0" err="1"/>
              <a:t>jours</a:t>
            </a:r>
            <a:r>
              <a:rPr lang="en-US" sz="1400" dirty="0"/>
              <a:t>, 31-60 </a:t>
            </a:r>
            <a:r>
              <a:rPr lang="en-US" sz="1400" dirty="0" err="1"/>
              <a:t>jours</a:t>
            </a:r>
            <a:r>
              <a:rPr lang="en-US" sz="1400" dirty="0"/>
              <a:t>, 61-90 </a:t>
            </a:r>
            <a:r>
              <a:rPr lang="en-US" sz="1400" dirty="0" err="1"/>
              <a:t>jours</a:t>
            </a:r>
            <a:r>
              <a:rPr lang="en-US" sz="1400" dirty="0"/>
              <a:t>, au </a:t>
            </a:r>
            <a:r>
              <a:rPr lang="en-US" sz="1400" dirty="0" err="1"/>
              <a:t>moins</a:t>
            </a:r>
            <a:r>
              <a:rPr lang="en-US" sz="1400" dirty="0"/>
              <a:t> 91jours ).</a:t>
            </a:r>
            <a:endParaRPr lang="fr-FR" sz="1400" dirty="0"/>
          </a:p>
        </p:txBody>
      </p:sp>
      <p:cxnSp>
        <p:nvCxnSpPr>
          <p:cNvPr id="9" name="Conector drept cu săgeată 8"/>
          <p:cNvCxnSpPr/>
          <p:nvPr/>
        </p:nvCxnSpPr>
        <p:spPr>
          <a:xfrm flipV="1">
            <a:off x="4572000" y="4876800"/>
            <a:ext cx="533400" cy="304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ector drept cu săgeată 10"/>
          <p:cNvCxnSpPr>
            <a:stCxn id="2" idx="3"/>
          </p:cNvCxnSpPr>
          <p:nvPr/>
        </p:nvCxnSpPr>
        <p:spPr>
          <a:xfrm>
            <a:off x="4572000" y="5181600"/>
            <a:ext cx="533400" cy="876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304800"/>
            <a:ext cx="7315200" cy="6248400"/>
          </a:xfrm>
        </p:spPr>
        <p:txBody>
          <a:bodyPr rtlCol="0">
            <a:normAutofit/>
          </a:bodyPr>
          <a:lstStyle/>
          <a:p>
            <a:pPr algn="just" fontAlgn="auto">
              <a:spcAft>
                <a:spcPts val="0"/>
              </a:spcAft>
              <a:buFont typeface="Wingdings 3" charset="2"/>
              <a:buNone/>
              <a:defRPr/>
            </a:pPr>
            <a:r>
              <a:rPr lang="en-US" sz="2000" b="1" dirty="0" smtClean="0">
                <a:solidFill>
                  <a:schemeClr val="tx1">
                    <a:lumMod val="75000"/>
                    <a:lumOff val="25000"/>
                  </a:schemeClr>
                </a:solidFill>
              </a:rPr>
              <a:t>   </a:t>
            </a:r>
          </a:p>
          <a:p>
            <a:pPr algn="just" fontAlgn="auto">
              <a:spcAft>
                <a:spcPts val="0"/>
              </a:spcAft>
              <a:buFont typeface="Wingdings" pitchFamily="2" charset="2"/>
              <a:buChar char="§"/>
              <a:defRPr/>
            </a:pPr>
            <a:endParaRPr lang="en-US" sz="1400" dirty="0" smtClean="0">
              <a:solidFill>
                <a:schemeClr val="tx1">
                  <a:lumMod val="75000"/>
                  <a:lumOff val="25000"/>
                </a:schemeClr>
              </a:solidFill>
            </a:endParaRPr>
          </a:p>
          <a:p>
            <a:pPr algn="just" fontAlgn="auto">
              <a:spcAft>
                <a:spcPts val="0"/>
              </a:spcAft>
              <a:buFont typeface="Wingdings" pitchFamily="2" charset="2"/>
              <a:buChar char="§"/>
              <a:defRPr/>
            </a:pPr>
            <a:endParaRPr lang="en-US" sz="1400" dirty="0">
              <a:solidFill>
                <a:schemeClr val="tx1">
                  <a:lumMod val="75000"/>
                  <a:lumOff val="25000"/>
                </a:schemeClr>
              </a:solidFill>
            </a:endParaRPr>
          </a:p>
          <a:p>
            <a:pPr algn="just" fontAlgn="auto">
              <a:spcAft>
                <a:spcPts val="0"/>
              </a:spcAft>
              <a:buFont typeface="Wingdings" pitchFamily="2" charset="2"/>
              <a:buChar char="§"/>
              <a:defRPr/>
            </a:pPr>
            <a:endParaRPr lang="en-US" sz="1400" dirty="0" smtClean="0">
              <a:solidFill>
                <a:schemeClr val="tx1">
                  <a:lumMod val="75000"/>
                  <a:lumOff val="25000"/>
                </a:schemeClr>
              </a:solidFill>
            </a:endParaRPr>
          </a:p>
          <a:p>
            <a:pPr marL="0" indent="0" algn="just" fontAlgn="auto">
              <a:spcAft>
                <a:spcPts val="0"/>
              </a:spcAft>
              <a:buFont typeface="Wingdings 3" charset="2"/>
              <a:buNone/>
              <a:defRPr/>
            </a:pPr>
            <a:endParaRPr lang="en-US" sz="1400" dirty="0">
              <a:solidFill>
                <a:schemeClr val="tx1">
                  <a:lumMod val="75000"/>
                  <a:lumOff val="25000"/>
                </a:schemeClr>
              </a:solidFill>
            </a:endParaRPr>
          </a:p>
          <a:p>
            <a:pPr marL="0" indent="0" algn="just" fontAlgn="auto">
              <a:spcAft>
                <a:spcPts val="0"/>
              </a:spcAft>
              <a:buFont typeface="Wingdings 3" charset="2"/>
              <a:buNone/>
              <a:defRPr/>
            </a:pPr>
            <a:endParaRPr lang="en-US" sz="1400" dirty="0" smtClean="0">
              <a:solidFill>
                <a:schemeClr val="tx1">
                  <a:lumMod val="75000"/>
                  <a:lumOff val="25000"/>
                </a:schemeClr>
              </a:solidFill>
            </a:endParaRPr>
          </a:p>
          <a:p>
            <a:pPr marL="0" indent="0" algn="just" fontAlgn="auto">
              <a:spcAft>
                <a:spcPts val="0"/>
              </a:spcAft>
              <a:buFont typeface="Wingdings 3" charset="2"/>
              <a:buNone/>
              <a:defRPr/>
            </a:pPr>
            <a:endParaRPr lang="en-US" sz="1400" dirty="0">
              <a:solidFill>
                <a:schemeClr val="tx1">
                  <a:lumMod val="75000"/>
                  <a:lumOff val="25000"/>
                </a:schemeClr>
              </a:solidFill>
            </a:endParaRPr>
          </a:p>
          <a:p>
            <a:pPr marL="0" indent="0" algn="just" fontAlgn="auto">
              <a:spcAft>
                <a:spcPts val="0"/>
              </a:spcAft>
              <a:buFont typeface="Wingdings 3" charset="2"/>
              <a:buNone/>
              <a:defRPr/>
            </a:pPr>
            <a:endParaRPr lang="en-US" sz="1400" dirty="0" smtClean="0">
              <a:solidFill>
                <a:schemeClr val="tx1">
                  <a:lumMod val="75000"/>
                  <a:lumOff val="25000"/>
                </a:schemeClr>
              </a:solidFill>
            </a:endParaRPr>
          </a:p>
          <a:p>
            <a:pPr marL="0" indent="0" algn="just" fontAlgn="auto">
              <a:spcAft>
                <a:spcPts val="0"/>
              </a:spcAft>
              <a:buFont typeface="Wingdings 3" charset="2"/>
              <a:buNone/>
              <a:defRPr/>
            </a:pPr>
            <a:endParaRPr lang="en-US" sz="1400" dirty="0">
              <a:solidFill>
                <a:schemeClr val="tx1">
                  <a:lumMod val="75000"/>
                  <a:lumOff val="25000"/>
                </a:schemeClr>
              </a:solidFill>
            </a:endParaRPr>
          </a:p>
          <a:p>
            <a:pPr marL="0" indent="0" algn="just" fontAlgn="auto">
              <a:spcAft>
                <a:spcPts val="0"/>
              </a:spcAft>
              <a:buFont typeface="Wingdings 3" charset="2"/>
              <a:buNone/>
              <a:defRPr/>
            </a:pPr>
            <a:endParaRPr lang="en-US" sz="1400" dirty="0">
              <a:solidFill>
                <a:schemeClr val="tx1">
                  <a:lumMod val="75000"/>
                  <a:lumOff val="25000"/>
                </a:schemeClr>
              </a:solidFill>
            </a:endParaRPr>
          </a:p>
          <a:p>
            <a:pPr algn="just" fontAlgn="auto">
              <a:spcAft>
                <a:spcPts val="0"/>
              </a:spcAft>
              <a:buFont typeface="Wingdings 3" charset="2"/>
              <a:buNone/>
              <a:defRPr/>
            </a:pPr>
            <a:endParaRPr lang="en-US" sz="2000" dirty="0" smtClean="0">
              <a:solidFill>
                <a:schemeClr val="tx1">
                  <a:lumMod val="75000"/>
                  <a:lumOff val="25000"/>
                </a:schemeClr>
              </a:solidFill>
            </a:endParaRPr>
          </a:p>
        </p:txBody>
      </p:sp>
      <p:sp>
        <p:nvSpPr>
          <p:cNvPr id="4" name="Dreptunghi rotunjit 3"/>
          <p:cNvSpPr/>
          <p:nvPr/>
        </p:nvSpPr>
        <p:spPr>
          <a:xfrm>
            <a:off x="2019300" y="325438"/>
            <a:ext cx="6324600" cy="9144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t> 2) </a:t>
            </a:r>
            <a:r>
              <a:rPr lang="en-US" b="1" dirty="0"/>
              <a:t>La </a:t>
            </a:r>
            <a:r>
              <a:rPr lang="en-US" b="1" dirty="0"/>
              <a:t>performance </a:t>
            </a:r>
            <a:r>
              <a:rPr lang="en-US" b="1" dirty="0" err="1"/>
              <a:t>financière</a:t>
            </a:r>
            <a:r>
              <a:rPr lang="en-US" b="1" dirty="0"/>
              <a:t> </a:t>
            </a:r>
            <a:endParaRPr lang="en-US" dirty="0"/>
          </a:p>
        </p:txBody>
      </p:sp>
      <p:sp>
        <p:nvSpPr>
          <p:cNvPr id="14" name="Dreptunghi 13"/>
          <p:cNvSpPr/>
          <p:nvPr/>
        </p:nvSpPr>
        <p:spPr>
          <a:xfrm>
            <a:off x="1371600" y="1793875"/>
            <a:ext cx="3505200" cy="23622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en-US" sz="1400" i="1" dirty="0"/>
              <a:t>la </a:t>
            </a:r>
            <a:r>
              <a:rPr lang="en-US" sz="1400" i="1" dirty="0" err="1"/>
              <a:t>reflète</a:t>
            </a:r>
            <a:r>
              <a:rPr lang="en-US" sz="1400" i="1" dirty="0"/>
              <a:t> du </a:t>
            </a:r>
            <a:r>
              <a:rPr lang="en-US" sz="1400" i="1" dirty="0" err="1"/>
              <a:t>potentiel</a:t>
            </a:r>
            <a:r>
              <a:rPr lang="en-US" sz="1400" i="1" dirty="0"/>
              <a:t> </a:t>
            </a:r>
            <a:r>
              <a:rPr lang="en-US" sz="1400" i="1" dirty="0" err="1"/>
              <a:t>économique</a:t>
            </a:r>
            <a:r>
              <a:rPr lang="en-US" sz="1400" i="1" dirty="0"/>
              <a:t> et de la </a:t>
            </a:r>
            <a:r>
              <a:rPr lang="en-US" sz="1400" i="1" dirty="0" err="1"/>
              <a:t>solidité</a:t>
            </a:r>
            <a:r>
              <a:rPr lang="en-US" sz="1400" i="1" dirty="0"/>
              <a:t> </a:t>
            </a:r>
            <a:r>
              <a:rPr lang="en-US" sz="1400" i="1" dirty="0" err="1"/>
              <a:t>financière</a:t>
            </a:r>
            <a:r>
              <a:rPr lang="en-US" sz="1400" i="1" dirty="0"/>
              <a:t> </a:t>
            </a:r>
            <a:r>
              <a:rPr lang="en-US" sz="1400" i="1" dirty="0" err="1"/>
              <a:t>d’une</a:t>
            </a:r>
            <a:r>
              <a:rPr lang="en-US" sz="1400" i="1" dirty="0"/>
              <a:t> </a:t>
            </a:r>
            <a:r>
              <a:rPr lang="en-US" sz="1400" i="1" dirty="0" err="1"/>
              <a:t>éntité</a:t>
            </a:r>
            <a:r>
              <a:rPr lang="en-US" sz="1400" i="1" dirty="0"/>
              <a:t> </a:t>
            </a:r>
            <a:r>
              <a:rPr lang="en-US" sz="1400" i="1" dirty="0" err="1"/>
              <a:t>économique</a:t>
            </a:r>
            <a:r>
              <a:rPr lang="en-US" sz="1400" i="1" dirty="0"/>
              <a:t>, </a:t>
            </a:r>
            <a:r>
              <a:rPr lang="en-US" sz="1400" i="1" dirty="0" err="1"/>
              <a:t>obtenue</a:t>
            </a:r>
            <a:r>
              <a:rPr lang="en-US" sz="1400" i="1" dirty="0"/>
              <a:t> en </a:t>
            </a:r>
            <a:r>
              <a:rPr lang="en-US" sz="1400" i="1" dirty="0" err="1"/>
              <a:t>analysant</a:t>
            </a:r>
            <a:r>
              <a:rPr lang="en-US" sz="1400" i="1" dirty="0"/>
              <a:t>  un ensemble de </a:t>
            </a:r>
            <a:r>
              <a:rPr lang="en-US" sz="1400" i="1" dirty="0" err="1"/>
              <a:t>facteurs</a:t>
            </a:r>
            <a:r>
              <a:rPr lang="en-US" sz="1400" i="1" dirty="0"/>
              <a:t> </a:t>
            </a:r>
            <a:r>
              <a:rPr lang="en-US" sz="1400" i="1" dirty="0" err="1"/>
              <a:t>quantitatifs</a:t>
            </a:r>
            <a:r>
              <a:rPr lang="en-US" sz="1400" i="1" dirty="0"/>
              <a:t>  </a:t>
            </a:r>
            <a:endParaRPr lang="en-US" sz="1400" i="1" dirty="0"/>
          </a:p>
          <a:p>
            <a:pPr algn="just" fontAlgn="auto">
              <a:spcBef>
                <a:spcPts val="0"/>
              </a:spcBef>
              <a:spcAft>
                <a:spcPts val="0"/>
              </a:spcAft>
              <a:defRPr/>
            </a:pPr>
            <a:r>
              <a:rPr lang="en-US" sz="1400" i="1" dirty="0"/>
              <a:t>(des </a:t>
            </a:r>
            <a:r>
              <a:rPr lang="en-US" sz="1400" i="1" dirty="0" err="1"/>
              <a:t>indicateurs</a:t>
            </a:r>
            <a:r>
              <a:rPr lang="en-US" sz="1400" i="1" dirty="0"/>
              <a:t> </a:t>
            </a:r>
            <a:r>
              <a:rPr lang="en-US" sz="1400" i="1" dirty="0" err="1"/>
              <a:t>économico-financières</a:t>
            </a:r>
            <a:r>
              <a:rPr lang="en-US" sz="1400" i="1" dirty="0"/>
              <a:t> </a:t>
            </a:r>
            <a:r>
              <a:rPr lang="en-US" sz="1400" i="1" dirty="0" err="1"/>
              <a:t>calculés</a:t>
            </a:r>
            <a:r>
              <a:rPr lang="en-US" sz="1400" i="1" dirty="0"/>
              <a:t> </a:t>
            </a:r>
            <a:r>
              <a:rPr lang="en-US" sz="1400" i="1" dirty="0" err="1"/>
              <a:t>sur</a:t>
            </a:r>
            <a:r>
              <a:rPr lang="en-US" sz="1400" i="1" dirty="0"/>
              <a:t> la base de </a:t>
            </a:r>
            <a:r>
              <a:rPr lang="en-US" sz="1400" i="1" dirty="0" err="1"/>
              <a:t>données</a:t>
            </a:r>
            <a:r>
              <a:rPr lang="en-US" sz="1400" i="1" dirty="0"/>
              <a:t> des situations </a:t>
            </a:r>
            <a:r>
              <a:rPr lang="en-US" sz="1400" i="1" dirty="0" err="1"/>
              <a:t>financières</a:t>
            </a:r>
            <a:r>
              <a:rPr lang="en-US" sz="1400" i="1" dirty="0"/>
              <a:t> </a:t>
            </a:r>
            <a:r>
              <a:rPr lang="en-US" sz="1400" i="1" dirty="0" err="1"/>
              <a:t>annuelles</a:t>
            </a:r>
            <a:r>
              <a:rPr lang="en-US" sz="1400" i="1" dirty="0"/>
              <a:t> et </a:t>
            </a:r>
            <a:r>
              <a:rPr lang="en-US" sz="1400" i="1" dirty="0" err="1"/>
              <a:t>périodiques</a:t>
            </a:r>
            <a:r>
              <a:rPr lang="en-US" sz="1400" i="1" dirty="0"/>
              <a:t>) et </a:t>
            </a:r>
            <a:r>
              <a:rPr lang="en-US" sz="1400" i="1" dirty="0" err="1"/>
              <a:t>qualitatifs</a:t>
            </a:r>
            <a:r>
              <a:rPr lang="en-US" sz="1400" i="1" dirty="0"/>
              <a:t> (</a:t>
            </a:r>
            <a:r>
              <a:rPr lang="en-US" sz="1400" i="1" dirty="0" err="1"/>
              <a:t>façon</a:t>
            </a:r>
            <a:r>
              <a:rPr lang="en-US" sz="1400" i="1" dirty="0"/>
              <a:t> de </a:t>
            </a:r>
            <a:r>
              <a:rPr lang="en-US" sz="1400" i="1" dirty="0" err="1"/>
              <a:t>gérer</a:t>
            </a:r>
            <a:r>
              <a:rPr lang="en-US" sz="1400" i="1" dirty="0"/>
              <a:t> </a:t>
            </a:r>
            <a:r>
              <a:rPr lang="en-US" sz="1400" i="1" dirty="0" err="1"/>
              <a:t>l’éntité</a:t>
            </a:r>
            <a:r>
              <a:rPr lang="en-US" sz="1400" i="1" dirty="0"/>
              <a:t> </a:t>
            </a:r>
            <a:r>
              <a:rPr lang="en-US" sz="1400" i="1" dirty="0" err="1"/>
              <a:t>économique</a:t>
            </a:r>
            <a:r>
              <a:rPr lang="en-US" sz="1400" i="1" dirty="0"/>
              <a:t> </a:t>
            </a:r>
            <a:r>
              <a:rPr lang="en-US" sz="1400" i="1" dirty="0" err="1"/>
              <a:t>analysé</a:t>
            </a:r>
            <a:r>
              <a:rPr lang="en-US" sz="1400" i="1" dirty="0"/>
              <a:t>, la </a:t>
            </a:r>
            <a:r>
              <a:rPr lang="en-US" sz="1400" i="1" dirty="0" err="1"/>
              <a:t>qualité</a:t>
            </a:r>
            <a:r>
              <a:rPr lang="en-US" sz="1400" i="1" dirty="0"/>
              <a:t> de </a:t>
            </a:r>
            <a:r>
              <a:rPr lang="en-US" sz="1400" i="1" dirty="0" err="1"/>
              <a:t>l’actionnaire</a:t>
            </a:r>
            <a:r>
              <a:rPr lang="en-US" sz="1400" i="1" dirty="0"/>
              <a:t>, les </a:t>
            </a:r>
            <a:r>
              <a:rPr lang="en-US" sz="1400" i="1" dirty="0" err="1"/>
              <a:t>garanties</a:t>
            </a:r>
            <a:r>
              <a:rPr lang="en-US" sz="1400" i="1" dirty="0"/>
              <a:t> </a:t>
            </a:r>
            <a:r>
              <a:rPr lang="en-US" sz="1400" i="1" dirty="0" err="1"/>
              <a:t>reçus</a:t>
            </a:r>
            <a:r>
              <a:rPr lang="en-US" sz="1400" i="1" dirty="0"/>
              <a:t> );</a:t>
            </a:r>
          </a:p>
        </p:txBody>
      </p:sp>
      <p:sp>
        <p:nvSpPr>
          <p:cNvPr id="15" name="Dreptunghi 14"/>
          <p:cNvSpPr/>
          <p:nvPr/>
        </p:nvSpPr>
        <p:spPr>
          <a:xfrm>
            <a:off x="2954338" y="4402138"/>
            <a:ext cx="2209800" cy="190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en-US" sz="1400" i="1" dirty="0"/>
              <a:t>la </a:t>
            </a:r>
            <a:r>
              <a:rPr lang="en-US" sz="1400" i="1" dirty="0" err="1"/>
              <a:t>fréquence</a:t>
            </a:r>
            <a:r>
              <a:rPr lang="en-US" sz="1400" i="1" dirty="0"/>
              <a:t> avec </a:t>
            </a:r>
            <a:r>
              <a:rPr lang="en-US" sz="1400" i="1" dirty="0" err="1"/>
              <a:t>laquelle</a:t>
            </a:r>
            <a:r>
              <a:rPr lang="en-US" sz="1400" i="1" dirty="0"/>
              <a:t> on </a:t>
            </a:r>
            <a:r>
              <a:rPr lang="en-US" sz="1400" i="1" dirty="0" err="1"/>
              <a:t>détermine</a:t>
            </a:r>
            <a:r>
              <a:rPr lang="en-US" sz="1400" i="1" dirty="0"/>
              <a:t> la </a:t>
            </a:r>
            <a:r>
              <a:rPr lang="en-US" sz="1400" i="1" dirty="0" err="1"/>
              <a:t>catégorie</a:t>
            </a:r>
            <a:r>
              <a:rPr lang="en-US" sz="1400" i="1" dirty="0"/>
              <a:t> de </a:t>
            </a:r>
            <a:r>
              <a:rPr lang="en-US" sz="1400" i="1" dirty="0" err="1"/>
              <a:t>rendement</a:t>
            </a:r>
            <a:r>
              <a:rPr lang="en-US" sz="1400" i="1" dirty="0"/>
              <a:t> </a:t>
            </a:r>
            <a:r>
              <a:rPr lang="en-US" sz="1400" i="1" dirty="0" err="1"/>
              <a:t>financière</a:t>
            </a:r>
            <a:r>
              <a:rPr lang="en-US" sz="1400" i="1" dirty="0"/>
              <a:t> </a:t>
            </a:r>
            <a:r>
              <a:rPr lang="en-US" sz="1400" i="1" dirty="0" err="1"/>
              <a:t>va</a:t>
            </a:r>
            <a:r>
              <a:rPr lang="en-US" sz="1400" i="1" dirty="0"/>
              <a:t> </a:t>
            </a:r>
            <a:r>
              <a:rPr lang="en-US" sz="1400" i="1" dirty="0" err="1"/>
              <a:t>coincider</a:t>
            </a:r>
            <a:r>
              <a:rPr lang="en-US" sz="1400" i="1" dirty="0"/>
              <a:t> avec la </a:t>
            </a:r>
            <a:r>
              <a:rPr lang="en-US" sz="1400" i="1" dirty="0" err="1"/>
              <a:t>fréquence</a:t>
            </a:r>
            <a:r>
              <a:rPr lang="en-US" sz="1400" i="1" dirty="0"/>
              <a:t> avec les </a:t>
            </a:r>
            <a:r>
              <a:rPr lang="en-US" sz="1400" i="1" dirty="0" err="1"/>
              <a:t>comptes</a:t>
            </a:r>
            <a:r>
              <a:rPr lang="en-US" sz="1400" i="1" dirty="0"/>
              <a:t> </a:t>
            </a:r>
            <a:r>
              <a:rPr lang="en-US" sz="1400" i="1" dirty="0" err="1"/>
              <a:t>financières</a:t>
            </a:r>
            <a:r>
              <a:rPr lang="en-US" sz="1400" i="1" dirty="0"/>
              <a:t> </a:t>
            </a:r>
            <a:r>
              <a:rPr lang="en-US" sz="1400" i="1" dirty="0" err="1"/>
              <a:t>sont</a:t>
            </a:r>
            <a:r>
              <a:rPr lang="en-US" sz="1400" i="1" dirty="0"/>
              <a:t> </a:t>
            </a:r>
            <a:r>
              <a:rPr lang="en-US" sz="1400" i="1" dirty="0" err="1"/>
              <a:t>établis</a:t>
            </a:r>
            <a:r>
              <a:rPr lang="en-US" sz="1400" i="1" dirty="0"/>
              <a:t>;</a:t>
            </a:r>
          </a:p>
        </p:txBody>
      </p:sp>
      <p:sp>
        <p:nvSpPr>
          <p:cNvPr id="17" name="Dreptunghi 16"/>
          <p:cNvSpPr/>
          <p:nvPr/>
        </p:nvSpPr>
        <p:spPr>
          <a:xfrm>
            <a:off x="5600700" y="4132263"/>
            <a:ext cx="2514600" cy="16002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en-US" sz="1400" i="1" dirty="0"/>
              <a:t>si les </a:t>
            </a:r>
            <a:r>
              <a:rPr lang="en-US" sz="1400" i="1" dirty="0" err="1"/>
              <a:t>banques</a:t>
            </a:r>
            <a:r>
              <a:rPr lang="en-US" sz="1400" i="1" dirty="0"/>
              <a:t> </a:t>
            </a:r>
            <a:r>
              <a:rPr lang="en-US" sz="1400" i="1" dirty="0" err="1"/>
              <a:t>sont</a:t>
            </a:r>
            <a:r>
              <a:rPr lang="en-US" sz="1400" i="1" dirty="0"/>
              <a:t> incapables </a:t>
            </a:r>
            <a:r>
              <a:rPr lang="en-US" sz="1400" i="1" dirty="0" err="1"/>
              <a:t>d’évaluer</a:t>
            </a:r>
            <a:r>
              <a:rPr lang="en-US" sz="1400" i="1" dirty="0"/>
              <a:t> le </a:t>
            </a:r>
            <a:r>
              <a:rPr lang="en-US" sz="1400" i="1" dirty="0" err="1"/>
              <a:t>rendement</a:t>
            </a:r>
            <a:r>
              <a:rPr lang="en-US" sz="1400" i="1" dirty="0"/>
              <a:t> </a:t>
            </a:r>
            <a:r>
              <a:rPr lang="en-US" sz="1400" i="1" dirty="0" err="1"/>
              <a:t>financière</a:t>
            </a:r>
            <a:r>
              <a:rPr lang="en-US" sz="1400" i="1" dirty="0"/>
              <a:t> d’un client </a:t>
            </a:r>
            <a:r>
              <a:rPr lang="en-US" sz="1400" i="1" dirty="0" err="1"/>
              <a:t>dans</a:t>
            </a:r>
            <a:r>
              <a:rPr lang="en-US" sz="1400" i="1" dirty="0"/>
              <a:t> le  </a:t>
            </a:r>
            <a:r>
              <a:rPr lang="en-US" sz="1400" i="1" dirty="0" err="1"/>
              <a:t>secteur</a:t>
            </a:r>
            <a:r>
              <a:rPr lang="en-US" sz="1400" i="1" dirty="0"/>
              <a:t> non-</a:t>
            </a:r>
            <a:r>
              <a:rPr lang="en-US" sz="1400" i="1" dirty="0" err="1"/>
              <a:t>bancaire</a:t>
            </a:r>
            <a:r>
              <a:rPr lang="en-US" sz="1400" i="1" dirty="0"/>
              <a:t>.</a:t>
            </a:r>
          </a:p>
        </p:txBody>
      </p:sp>
      <p:sp>
        <p:nvSpPr>
          <p:cNvPr id="18" name="Dreptunghi 17"/>
          <p:cNvSpPr/>
          <p:nvPr/>
        </p:nvSpPr>
        <p:spPr>
          <a:xfrm>
            <a:off x="6000750" y="2251075"/>
            <a:ext cx="23622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en-US" sz="1400" i="1" dirty="0"/>
              <a:t>cette </a:t>
            </a:r>
            <a:r>
              <a:rPr lang="en-US" sz="1400" i="1" dirty="0" err="1"/>
              <a:t>évaluation</a:t>
            </a:r>
            <a:r>
              <a:rPr lang="en-US" sz="1400" i="1" dirty="0"/>
              <a:t> sera </a:t>
            </a:r>
            <a:r>
              <a:rPr lang="en-US" sz="1400" i="1" dirty="0" err="1"/>
              <a:t>faite</a:t>
            </a:r>
            <a:r>
              <a:rPr lang="en-US" sz="1400" i="1" dirty="0"/>
              <a:t> </a:t>
            </a:r>
            <a:r>
              <a:rPr lang="en-US" sz="1400" i="1" dirty="0" err="1"/>
              <a:t>selon</a:t>
            </a:r>
            <a:r>
              <a:rPr lang="en-US" sz="1400" i="1" dirty="0"/>
              <a:t> les </a:t>
            </a:r>
            <a:r>
              <a:rPr lang="en-US" sz="1400" i="1" dirty="0" err="1"/>
              <a:t>réglements</a:t>
            </a:r>
            <a:r>
              <a:rPr lang="en-US" sz="1400" i="1" dirty="0"/>
              <a:t> internes des </a:t>
            </a:r>
            <a:r>
              <a:rPr lang="en-US" sz="1400" i="1" dirty="0" err="1"/>
              <a:t>banques</a:t>
            </a:r>
            <a:r>
              <a:rPr lang="en-US" sz="1400" i="1" dirty="0"/>
              <a:t> (</a:t>
            </a:r>
            <a:r>
              <a:rPr lang="en-US" sz="1400" i="1" dirty="0" err="1"/>
              <a:t>tel</a:t>
            </a:r>
            <a:r>
              <a:rPr lang="en-US" sz="1400" i="1" dirty="0"/>
              <a:t> </a:t>
            </a:r>
            <a:r>
              <a:rPr lang="en-US" sz="1400" i="1" dirty="0" err="1"/>
              <a:t>qu’approuvé</a:t>
            </a:r>
            <a:r>
              <a:rPr lang="en-US" sz="1400" i="1" dirty="0"/>
              <a:t> par la BNR-la Direction de Surveillance);</a:t>
            </a:r>
          </a:p>
        </p:txBody>
      </p:sp>
      <p:cxnSp>
        <p:nvCxnSpPr>
          <p:cNvPr id="20" name="Conector drept cu săgeată 19"/>
          <p:cNvCxnSpPr/>
          <p:nvPr/>
        </p:nvCxnSpPr>
        <p:spPr>
          <a:xfrm flipH="1">
            <a:off x="4267200" y="1239838"/>
            <a:ext cx="762000" cy="4365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ector drept cu săgeată 21"/>
          <p:cNvCxnSpPr/>
          <p:nvPr/>
        </p:nvCxnSpPr>
        <p:spPr>
          <a:xfrm>
            <a:off x="5029200" y="1260475"/>
            <a:ext cx="1981200" cy="9604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ector drept cu săgeată 23"/>
          <p:cNvCxnSpPr/>
          <p:nvPr/>
        </p:nvCxnSpPr>
        <p:spPr>
          <a:xfrm>
            <a:off x="5029200" y="1254125"/>
            <a:ext cx="971550" cy="27114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Conector drept cu săgeată 25"/>
          <p:cNvCxnSpPr/>
          <p:nvPr/>
        </p:nvCxnSpPr>
        <p:spPr>
          <a:xfrm flipH="1">
            <a:off x="4876800" y="1260475"/>
            <a:ext cx="152400" cy="31416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533400"/>
            <a:ext cx="7162800" cy="6096000"/>
          </a:xfrm>
        </p:spPr>
        <p:txBody>
          <a:bodyPr rtlCol="0">
            <a:normAutofit/>
          </a:bodyPr>
          <a:lstStyle/>
          <a:p>
            <a:pPr algn="just" fontAlgn="auto">
              <a:spcAft>
                <a:spcPts val="0"/>
              </a:spcAft>
              <a:buFont typeface="Wingdings 3" charset="2"/>
              <a:buNone/>
              <a:defRPr/>
            </a:pPr>
            <a:r>
              <a:rPr lang="en-US" sz="2800" dirty="0" smtClean="0">
                <a:solidFill>
                  <a:schemeClr val="tx1">
                    <a:lumMod val="75000"/>
                    <a:lumOff val="25000"/>
                  </a:schemeClr>
                </a:solidFill>
              </a:rPr>
              <a:t> </a:t>
            </a:r>
          </a:p>
          <a:p>
            <a:pPr algn="just" fontAlgn="auto">
              <a:spcAft>
                <a:spcPts val="0"/>
              </a:spcAft>
              <a:buFont typeface="Wingdings 3" charset="2"/>
              <a:buNone/>
              <a:defRPr/>
            </a:pPr>
            <a:endParaRPr lang="en-US" sz="2800" dirty="0">
              <a:solidFill>
                <a:schemeClr val="tx1">
                  <a:lumMod val="75000"/>
                  <a:lumOff val="25000"/>
                </a:schemeClr>
              </a:solidFill>
            </a:endParaRPr>
          </a:p>
          <a:p>
            <a:pPr algn="just" fontAlgn="auto">
              <a:spcAft>
                <a:spcPts val="0"/>
              </a:spcAft>
              <a:buFont typeface="Wingdings 3" charset="2"/>
              <a:buNone/>
              <a:defRPr/>
            </a:pPr>
            <a:endParaRPr lang="en-US" sz="2800" dirty="0" smtClean="0">
              <a:solidFill>
                <a:schemeClr val="tx1">
                  <a:lumMod val="75000"/>
                  <a:lumOff val="25000"/>
                </a:schemeClr>
              </a:solidFill>
            </a:endParaRPr>
          </a:p>
          <a:p>
            <a:pPr algn="just" fontAlgn="auto">
              <a:spcAft>
                <a:spcPts val="0"/>
              </a:spcAft>
              <a:buFont typeface="Wingdings 3" charset="2"/>
              <a:buChar char=""/>
              <a:defRPr/>
            </a:pPr>
            <a:r>
              <a:rPr lang="en-US" sz="1600" dirty="0" smtClean="0">
                <a:solidFill>
                  <a:schemeClr val="tx1">
                    <a:lumMod val="75000"/>
                    <a:lumOff val="25000"/>
                  </a:schemeClr>
                </a:solidFill>
              </a:rPr>
              <a:t>au </a:t>
            </a:r>
            <a:r>
              <a:rPr lang="en-US" sz="1600" dirty="0" err="1" smtClean="0">
                <a:solidFill>
                  <a:schemeClr val="tx1">
                    <a:lumMod val="75000"/>
                    <a:lumOff val="25000"/>
                  </a:schemeClr>
                </a:solidFill>
              </a:rPr>
              <a:t>moins</a:t>
            </a:r>
            <a:r>
              <a:rPr lang="en-US" sz="1600" dirty="0" smtClean="0">
                <a:solidFill>
                  <a:schemeClr val="tx1">
                    <a:lumMod val="75000"/>
                    <a:lumOff val="25000"/>
                  </a:schemeClr>
                </a:solidFill>
              </a:rPr>
              <a:t> </a:t>
            </a:r>
            <a:r>
              <a:rPr lang="en-US" sz="1600" dirty="0" err="1" smtClean="0">
                <a:solidFill>
                  <a:schemeClr val="tx1">
                    <a:lumMod val="75000"/>
                    <a:lumOff val="25000"/>
                  </a:schemeClr>
                </a:solidFill>
              </a:rPr>
              <a:t>l’une</a:t>
            </a:r>
            <a:r>
              <a:rPr lang="en-US" sz="1600" dirty="0" smtClean="0">
                <a:solidFill>
                  <a:schemeClr val="tx1">
                    <a:lumMod val="75000"/>
                    <a:lumOff val="25000"/>
                  </a:schemeClr>
                </a:solidFill>
              </a:rPr>
              <a:t> des </a:t>
            </a:r>
            <a:r>
              <a:rPr lang="en-US" sz="1600" dirty="0" err="1" smtClean="0">
                <a:solidFill>
                  <a:schemeClr val="tx1">
                    <a:lumMod val="75000"/>
                    <a:lumOff val="25000"/>
                  </a:schemeClr>
                </a:solidFill>
              </a:rPr>
              <a:t>mesures</a:t>
            </a:r>
            <a:r>
              <a:rPr lang="en-US" sz="1600" dirty="0" smtClean="0">
                <a:solidFill>
                  <a:schemeClr val="tx1">
                    <a:lumMod val="75000"/>
                    <a:lumOff val="25000"/>
                  </a:schemeClr>
                </a:solidFill>
              </a:rPr>
              <a:t> </a:t>
            </a:r>
            <a:r>
              <a:rPr lang="en-US" sz="1600" dirty="0" err="1" smtClean="0">
                <a:solidFill>
                  <a:schemeClr val="tx1">
                    <a:lumMod val="75000"/>
                    <a:lumOff val="25000"/>
                  </a:schemeClr>
                </a:solidFill>
              </a:rPr>
              <a:t>suivantes</a:t>
            </a:r>
            <a:r>
              <a:rPr lang="en-US" sz="1600" dirty="0" smtClean="0">
                <a:solidFill>
                  <a:schemeClr val="tx1">
                    <a:lumMod val="75000"/>
                    <a:lumOff val="25000"/>
                  </a:schemeClr>
                </a:solidFill>
              </a:rPr>
              <a:t> </a:t>
            </a:r>
            <a:r>
              <a:rPr lang="en-US" sz="1600" dirty="0" err="1" smtClean="0">
                <a:solidFill>
                  <a:schemeClr val="tx1">
                    <a:lumMod val="75000"/>
                    <a:lumOff val="25000"/>
                  </a:schemeClr>
                </a:solidFill>
              </a:rPr>
              <a:t>prises</a:t>
            </a:r>
            <a:r>
              <a:rPr lang="en-US" sz="1600" dirty="0" smtClean="0">
                <a:solidFill>
                  <a:schemeClr val="tx1">
                    <a:lumMod val="75000"/>
                    <a:lumOff val="25000"/>
                  </a:schemeClr>
                </a:solidFill>
              </a:rPr>
              <a:t> pour </a:t>
            </a:r>
            <a:r>
              <a:rPr lang="en-US" sz="1600" dirty="0" err="1" smtClean="0">
                <a:solidFill>
                  <a:schemeClr val="tx1">
                    <a:lumMod val="75000"/>
                    <a:lumOff val="25000"/>
                  </a:schemeClr>
                </a:solidFill>
              </a:rPr>
              <a:t>recouvrer</a:t>
            </a:r>
            <a:r>
              <a:rPr lang="en-US" sz="1600" dirty="0" smtClean="0">
                <a:solidFill>
                  <a:schemeClr val="tx1">
                    <a:lumMod val="75000"/>
                    <a:lumOff val="25000"/>
                  </a:schemeClr>
                </a:solidFill>
              </a:rPr>
              <a:t> les </a:t>
            </a:r>
            <a:r>
              <a:rPr lang="en-US" sz="1600" dirty="0" err="1" smtClean="0">
                <a:solidFill>
                  <a:schemeClr val="tx1">
                    <a:lumMod val="75000"/>
                    <a:lumOff val="25000"/>
                  </a:schemeClr>
                </a:solidFill>
              </a:rPr>
              <a:t>créeances</a:t>
            </a:r>
            <a:r>
              <a:rPr lang="en-US" sz="1600" dirty="0" smtClean="0">
                <a:solidFill>
                  <a:schemeClr val="tx1">
                    <a:lumMod val="75000"/>
                    <a:lumOff val="25000"/>
                  </a:schemeClr>
                </a:solidFill>
              </a:rPr>
              <a:t> , la </a:t>
            </a:r>
            <a:r>
              <a:rPr lang="en-US" sz="1600" dirty="0" err="1" smtClean="0">
                <a:solidFill>
                  <a:schemeClr val="tx1">
                    <a:lumMod val="75000"/>
                    <a:lumOff val="25000"/>
                  </a:schemeClr>
                </a:solidFill>
              </a:rPr>
              <a:t>récuperation</a:t>
            </a:r>
            <a:r>
              <a:rPr lang="en-US" sz="1600" dirty="0" smtClean="0">
                <a:solidFill>
                  <a:schemeClr val="tx1">
                    <a:lumMod val="75000"/>
                    <a:lumOff val="25000"/>
                  </a:schemeClr>
                </a:solidFill>
              </a:rPr>
              <a:t> de </a:t>
            </a:r>
            <a:r>
              <a:rPr lang="en-US" sz="1600" dirty="0" err="1" smtClean="0">
                <a:solidFill>
                  <a:schemeClr val="tx1">
                    <a:lumMod val="75000"/>
                    <a:lumOff val="25000"/>
                  </a:schemeClr>
                </a:solidFill>
              </a:rPr>
              <a:t>crédits</a:t>
            </a:r>
            <a:r>
              <a:rPr lang="en-US" sz="1600" dirty="0" smtClean="0">
                <a:solidFill>
                  <a:schemeClr val="tx1">
                    <a:lumMod val="75000"/>
                    <a:lumOff val="25000"/>
                  </a:schemeClr>
                </a:solidFill>
              </a:rPr>
              <a:t> :</a:t>
            </a:r>
          </a:p>
          <a:p>
            <a:pPr algn="just" fontAlgn="auto">
              <a:spcAft>
                <a:spcPts val="0"/>
              </a:spcAft>
              <a:buFont typeface="Wingdings 3" charset="2"/>
              <a:buChar char=""/>
              <a:defRPr/>
            </a:pPr>
            <a:endParaRPr lang="en-US" sz="1600" dirty="0">
              <a:solidFill>
                <a:schemeClr val="tx1">
                  <a:lumMod val="75000"/>
                  <a:lumOff val="25000"/>
                </a:schemeClr>
              </a:solidFill>
            </a:endParaRPr>
          </a:p>
          <a:p>
            <a:pPr algn="just" fontAlgn="auto">
              <a:spcAft>
                <a:spcPts val="0"/>
              </a:spcAft>
              <a:buFont typeface="Wingdings 3" charset="2"/>
              <a:buChar char=""/>
              <a:defRPr/>
            </a:pPr>
            <a:endParaRPr lang="en-US" sz="1600" dirty="0" smtClean="0">
              <a:solidFill>
                <a:schemeClr val="tx1">
                  <a:lumMod val="75000"/>
                  <a:lumOff val="25000"/>
                </a:schemeClr>
              </a:solidFill>
            </a:endParaRPr>
          </a:p>
          <a:p>
            <a:pPr algn="just" fontAlgn="auto">
              <a:spcAft>
                <a:spcPts val="0"/>
              </a:spcAft>
              <a:buFont typeface="Wingdings 3" charset="2"/>
              <a:buChar char=""/>
              <a:defRPr/>
            </a:pPr>
            <a:endParaRPr lang="en-US" sz="1600" dirty="0">
              <a:solidFill>
                <a:schemeClr val="tx1">
                  <a:lumMod val="75000"/>
                  <a:lumOff val="25000"/>
                </a:schemeClr>
              </a:solidFill>
            </a:endParaRPr>
          </a:p>
          <a:p>
            <a:pPr marL="0" indent="0" algn="just" fontAlgn="auto">
              <a:spcAft>
                <a:spcPts val="0"/>
              </a:spcAft>
              <a:buFont typeface="Wingdings 3" charset="2"/>
              <a:buNone/>
              <a:defRPr/>
            </a:pPr>
            <a:endParaRPr lang="en-US" sz="1600" dirty="0" smtClean="0">
              <a:solidFill>
                <a:schemeClr val="tx1">
                  <a:lumMod val="75000"/>
                  <a:lumOff val="25000"/>
                </a:schemeClr>
              </a:solidFill>
            </a:endParaRPr>
          </a:p>
        </p:txBody>
      </p:sp>
      <p:sp>
        <p:nvSpPr>
          <p:cNvPr id="4" name="Dreptunghi rotunjit 3"/>
          <p:cNvSpPr/>
          <p:nvPr/>
        </p:nvSpPr>
        <p:spPr>
          <a:xfrm>
            <a:off x="2247900" y="762000"/>
            <a:ext cx="5715000" cy="9144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t>3) </a:t>
            </a:r>
            <a:r>
              <a:rPr lang="en-US" b="1" dirty="0" err="1"/>
              <a:t>L</a:t>
            </a:r>
            <a:r>
              <a:rPr lang="en-US" b="1" dirty="0" err="1"/>
              <a:t>’ouverture</a:t>
            </a:r>
            <a:r>
              <a:rPr lang="en-US" b="1" dirty="0"/>
              <a:t> </a:t>
            </a:r>
            <a:r>
              <a:rPr lang="en-US" b="1" dirty="0"/>
              <a:t>de </a:t>
            </a:r>
            <a:r>
              <a:rPr lang="en-US" b="1" dirty="0" err="1"/>
              <a:t>procédures</a:t>
            </a:r>
            <a:r>
              <a:rPr lang="en-US" b="1" dirty="0"/>
              <a:t> </a:t>
            </a:r>
            <a:r>
              <a:rPr lang="en-US" b="1" dirty="0" err="1"/>
              <a:t>juridiques</a:t>
            </a:r>
            <a:endParaRPr lang="en-US" b="1" dirty="0"/>
          </a:p>
        </p:txBody>
      </p:sp>
      <p:sp>
        <p:nvSpPr>
          <p:cNvPr id="5" name="Oval 4"/>
          <p:cNvSpPr/>
          <p:nvPr/>
        </p:nvSpPr>
        <p:spPr>
          <a:xfrm>
            <a:off x="2176463" y="3276600"/>
            <a:ext cx="2882900" cy="2209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Char char="§"/>
              <a:defRPr/>
            </a:pPr>
            <a:r>
              <a:rPr lang="en-US" sz="1400" dirty="0"/>
              <a:t>donner par le tribunal la </a:t>
            </a:r>
            <a:r>
              <a:rPr lang="en-US" sz="1400" dirty="0" err="1"/>
              <a:t>décisions</a:t>
            </a:r>
            <a:r>
              <a:rPr lang="en-US" sz="1400" dirty="0"/>
              <a:t> </a:t>
            </a:r>
            <a:r>
              <a:rPr lang="en-US" sz="1400" dirty="0" err="1"/>
              <a:t>d’ouverture</a:t>
            </a:r>
            <a:r>
              <a:rPr lang="en-US" sz="1400" dirty="0"/>
              <a:t> de la </a:t>
            </a:r>
            <a:r>
              <a:rPr lang="en-US" sz="1400" dirty="0" err="1"/>
              <a:t>procédure</a:t>
            </a:r>
            <a:r>
              <a:rPr lang="en-US" sz="1400" dirty="0"/>
              <a:t> de </a:t>
            </a:r>
            <a:r>
              <a:rPr lang="en-US" sz="1400" dirty="0" err="1"/>
              <a:t>faillite</a:t>
            </a:r>
            <a:r>
              <a:rPr lang="en-US" sz="1400" dirty="0"/>
              <a:t>;</a:t>
            </a:r>
          </a:p>
        </p:txBody>
      </p:sp>
      <p:sp>
        <p:nvSpPr>
          <p:cNvPr id="6" name="Oval 5"/>
          <p:cNvSpPr/>
          <p:nvPr/>
        </p:nvSpPr>
        <p:spPr>
          <a:xfrm>
            <a:off x="5943600" y="3276600"/>
            <a:ext cx="2981325" cy="21796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Char char="§"/>
              <a:defRPr/>
            </a:pPr>
            <a:r>
              <a:rPr lang="en-US" sz="1400" dirty="0"/>
              <a:t>ouverture de la </a:t>
            </a:r>
            <a:r>
              <a:rPr lang="en-US" sz="1400" dirty="0" err="1"/>
              <a:t>procédured’éxecution</a:t>
            </a:r>
            <a:r>
              <a:rPr lang="en-US" sz="1400" dirty="0"/>
              <a:t> </a:t>
            </a:r>
            <a:r>
              <a:rPr lang="en-US" sz="1400" dirty="0" err="1"/>
              <a:t>contre</a:t>
            </a:r>
            <a:r>
              <a:rPr lang="en-US" sz="1400" dirty="0"/>
              <a:t> les </a:t>
            </a:r>
            <a:r>
              <a:rPr lang="en-US" sz="1400" dirty="0" err="1"/>
              <a:t>personnes</a:t>
            </a:r>
            <a:r>
              <a:rPr lang="en-US" sz="1400" dirty="0"/>
              <a:t> physiques our </a:t>
            </a:r>
            <a:r>
              <a:rPr lang="en-US" sz="1400" dirty="0" err="1"/>
              <a:t>morales</a:t>
            </a:r>
            <a:r>
              <a:rPr lang="en-US" sz="1400" dirty="0"/>
              <a:t>.</a:t>
            </a:r>
            <a:endParaRPr lang="fr-FR" sz="1400" dirty="0"/>
          </a:p>
        </p:txBody>
      </p:sp>
      <p:cxnSp>
        <p:nvCxnSpPr>
          <p:cNvPr id="10" name="Conector drept cu săgeată 9"/>
          <p:cNvCxnSpPr/>
          <p:nvPr/>
        </p:nvCxnSpPr>
        <p:spPr>
          <a:xfrm flipH="1">
            <a:off x="4267200" y="2819400"/>
            <a:ext cx="1447800" cy="45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ector drept cu săgeată 11"/>
          <p:cNvCxnSpPr/>
          <p:nvPr/>
        </p:nvCxnSpPr>
        <p:spPr>
          <a:xfrm>
            <a:off x="5711825" y="2819400"/>
            <a:ext cx="1069975" cy="45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Content Placeholder 2"/>
          <p:cNvSpPr>
            <a:spLocks noGrp="1"/>
          </p:cNvSpPr>
          <p:nvPr>
            <p:ph idx="1"/>
          </p:nvPr>
        </p:nvSpPr>
        <p:spPr>
          <a:xfrm>
            <a:off x="1752600" y="304800"/>
            <a:ext cx="7315200" cy="6248400"/>
          </a:xfrm>
        </p:spPr>
        <p:txBody>
          <a:bodyPr/>
          <a:lstStyle/>
          <a:p>
            <a:pPr>
              <a:buFont typeface="Wingdings 3" pitchFamily="18" charset="2"/>
              <a:buNone/>
            </a:pPr>
            <a:endParaRPr lang="en-US" sz="2000" b="1" smtClean="0"/>
          </a:p>
          <a:p>
            <a:pPr algn="ctr">
              <a:buFont typeface="Wingdings 3" pitchFamily="18" charset="2"/>
              <a:buNone/>
            </a:pPr>
            <a:r>
              <a:rPr lang="en-US" sz="3600" b="1" smtClean="0"/>
              <a:t>    </a:t>
            </a:r>
            <a:r>
              <a:rPr lang="en-US" sz="3200" smtClean="0"/>
              <a:t>La détermination du nécessaires de provisions spécifiques pour le risque de credit</a:t>
            </a:r>
            <a:r>
              <a:rPr lang="en-US" sz="3200" b="1" smtClean="0"/>
              <a:t>     </a:t>
            </a:r>
          </a:p>
          <a:p>
            <a:pPr algn="just">
              <a:buFont typeface="Wingdings 3" pitchFamily="18" charset="2"/>
              <a:buNone/>
            </a:pPr>
            <a:r>
              <a:rPr lang="en-US" sz="1600" smtClean="0"/>
              <a:t>     On va suivre les étapes suivantes:</a:t>
            </a:r>
          </a:p>
          <a:p>
            <a:pPr algn="just">
              <a:buFont typeface="Wingdings 3" pitchFamily="18" charset="2"/>
              <a:buNone/>
            </a:pPr>
            <a:r>
              <a:rPr lang="en-US" sz="1600" b="1" smtClean="0">
                <a:solidFill>
                  <a:schemeClr val="tx2"/>
                </a:solidFill>
              </a:rPr>
              <a:t>     a) La détermination de la base de calcul </a:t>
            </a:r>
            <a:r>
              <a:rPr lang="en-US" sz="1600" smtClean="0">
                <a:solidFill>
                  <a:schemeClr val="tx2"/>
                </a:solidFill>
              </a:rPr>
              <a:t>:</a:t>
            </a:r>
          </a:p>
          <a:p>
            <a:pPr algn="just">
              <a:buFont typeface="Wingdings 3" pitchFamily="18" charset="2"/>
              <a:buNone/>
            </a:pPr>
            <a:r>
              <a:rPr lang="en-US" sz="1600" smtClean="0"/>
              <a:t>     </a:t>
            </a:r>
            <a:endParaRPr lang="fr-FR" sz="1600" smtClean="0"/>
          </a:p>
        </p:txBody>
      </p:sp>
      <p:sp>
        <p:nvSpPr>
          <p:cNvPr id="2" name="Dreptunghi rotunjit 1"/>
          <p:cNvSpPr/>
          <p:nvPr/>
        </p:nvSpPr>
        <p:spPr>
          <a:xfrm>
            <a:off x="2133600" y="3352800"/>
            <a:ext cx="6324600" cy="1295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en-US" sz="1400" dirty="0"/>
              <a:t>en </a:t>
            </a:r>
            <a:r>
              <a:rPr lang="en-US" sz="1400" dirty="0" err="1"/>
              <a:t>déduisant</a:t>
            </a:r>
            <a:r>
              <a:rPr lang="en-US" sz="1400" dirty="0"/>
              <a:t> de </a:t>
            </a:r>
            <a:r>
              <a:rPr lang="en-US" sz="1400" dirty="0" err="1"/>
              <a:t>l’exposition</a:t>
            </a:r>
            <a:r>
              <a:rPr lang="en-US" sz="1400" dirty="0"/>
              <a:t> à la </a:t>
            </a:r>
            <a:r>
              <a:rPr lang="en-US" sz="1400" dirty="0" err="1"/>
              <a:t>banque</a:t>
            </a:r>
            <a:r>
              <a:rPr lang="en-US" sz="1400" dirty="0"/>
              <a:t> face au </a:t>
            </a:r>
            <a:r>
              <a:rPr lang="en-US" sz="1400" dirty="0" err="1"/>
              <a:t>débiteur</a:t>
            </a:r>
            <a:r>
              <a:rPr lang="en-US" sz="1400" dirty="0"/>
              <a:t> des </a:t>
            </a:r>
            <a:r>
              <a:rPr lang="en-US" sz="1400" dirty="0" err="1"/>
              <a:t>garanties</a:t>
            </a:r>
            <a:r>
              <a:rPr lang="en-US" sz="1400" dirty="0"/>
              <a:t> </a:t>
            </a:r>
            <a:r>
              <a:rPr lang="en-US" sz="1400" dirty="0" err="1"/>
              <a:t>acceptées</a:t>
            </a:r>
            <a:r>
              <a:rPr lang="en-US" sz="1400" dirty="0"/>
              <a:t> d’être </a:t>
            </a:r>
            <a:r>
              <a:rPr lang="en-US" sz="1400" dirty="0" err="1"/>
              <a:t>pris</a:t>
            </a:r>
            <a:r>
              <a:rPr lang="en-US" sz="1400" dirty="0"/>
              <a:t> en </a:t>
            </a:r>
            <a:r>
              <a:rPr lang="en-US" sz="1400" dirty="0" err="1"/>
              <a:t>compte</a:t>
            </a:r>
            <a:r>
              <a:rPr lang="en-US" sz="1400" dirty="0"/>
              <a:t> au </a:t>
            </a:r>
            <a:r>
              <a:rPr lang="en-US" sz="1400" dirty="0" err="1"/>
              <a:t>titre</a:t>
            </a:r>
            <a:r>
              <a:rPr lang="en-US" sz="1400" dirty="0"/>
              <a:t> de </a:t>
            </a:r>
            <a:r>
              <a:rPr lang="en-US" sz="1400" dirty="0" err="1"/>
              <a:t>normes</a:t>
            </a:r>
            <a:r>
              <a:rPr lang="en-US" sz="1400" dirty="0"/>
              <a:t> </a:t>
            </a:r>
            <a:r>
              <a:rPr lang="en-US" sz="1400" dirty="0" err="1"/>
              <a:t>méthodologiques</a:t>
            </a:r>
            <a:r>
              <a:rPr lang="en-US" sz="1400" dirty="0"/>
              <a:t> de BNR no.12/2002;</a:t>
            </a:r>
          </a:p>
        </p:txBody>
      </p:sp>
      <p:sp>
        <p:nvSpPr>
          <p:cNvPr id="4" name="Dreptunghi rotunjit 3"/>
          <p:cNvSpPr/>
          <p:nvPr/>
        </p:nvSpPr>
        <p:spPr>
          <a:xfrm>
            <a:off x="2133600" y="5029200"/>
            <a:ext cx="6400800" cy="12192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en-US" sz="1400" dirty="0"/>
              <a:t>en </a:t>
            </a:r>
            <a:r>
              <a:rPr lang="en-US" sz="1400" dirty="0"/>
              <a:t>tenant </a:t>
            </a:r>
            <a:r>
              <a:rPr lang="en-US" sz="1400" dirty="0" err="1"/>
              <a:t>comte</a:t>
            </a:r>
            <a:r>
              <a:rPr lang="en-US" sz="1400" dirty="0"/>
              <a:t> de </a:t>
            </a:r>
            <a:r>
              <a:rPr lang="en-US" sz="1400" dirty="0" err="1"/>
              <a:t>toutes</a:t>
            </a:r>
            <a:r>
              <a:rPr lang="en-US" sz="1400" dirty="0"/>
              <a:t> les expositions, </a:t>
            </a:r>
            <a:r>
              <a:rPr lang="en-US" sz="1400" dirty="0" err="1"/>
              <a:t>quelle</a:t>
            </a:r>
            <a:r>
              <a:rPr lang="en-US" sz="1400" dirty="0"/>
              <a:t> </a:t>
            </a:r>
            <a:r>
              <a:rPr lang="en-US" sz="1400" dirty="0" err="1"/>
              <a:t>que</a:t>
            </a:r>
            <a:r>
              <a:rPr lang="en-US" sz="1400" dirty="0"/>
              <a:t> </a:t>
            </a:r>
            <a:r>
              <a:rPr lang="en-US" sz="1400" dirty="0" err="1"/>
              <a:t>soit</a:t>
            </a:r>
            <a:r>
              <a:rPr lang="en-US" sz="1400" dirty="0"/>
              <a:t> les </a:t>
            </a:r>
            <a:r>
              <a:rPr lang="en-US" sz="1400" dirty="0"/>
              <a:t>guaranties, </a:t>
            </a:r>
            <a:r>
              <a:rPr lang="en-US" sz="1400" dirty="0"/>
              <a:t>pour un </a:t>
            </a:r>
            <a:r>
              <a:rPr lang="en-US" sz="1400" dirty="0" err="1"/>
              <a:t>crédit</a:t>
            </a:r>
            <a:r>
              <a:rPr lang="en-US" sz="1400" dirty="0"/>
              <a:t> </a:t>
            </a:r>
            <a:r>
              <a:rPr lang="en-US" sz="1400" dirty="0" err="1"/>
              <a:t>classé</a:t>
            </a:r>
            <a:r>
              <a:rPr lang="en-US" sz="1400" dirty="0"/>
              <a:t> </a:t>
            </a:r>
            <a:r>
              <a:rPr lang="en-US" sz="1400" dirty="0" err="1"/>
              <a:t>comme</a:t>
            </a:r>
            <a:r>
              <a:rPr lang="en-US" sz="1400" dirty="0"/>
              <a:t> </a:t>
            </a:r>
            <a:r>
              <a:rPr lang="en-US" sz="1400" dirty="0" err="1"/>
              <a:t>une</a:t>
            </a:r>
            <a:r>
              <a:rPr lang="en-US" sz="1400" dirty="0"/>
              <a:t> </a:t>
            </a:r>
            <a:r>
              <a:rPr lang="en-US" sz="1400" dirty="0" err="1"/>
              <a:t>perte</a:t>
            </a:r>
            <a:r>
              <a:rPr lang="en-US" sz="1400" dirty="0"/>
              <a:t>, </a:t>
            </a:r>
            <a:r>
              <a:rPr lang="en-US" sz="1400" dirty="0" err="1"/>
              <a:t>lorsque</a:t>
            </a:r>
            <a:r>
              <a:rPr lang="en-US" sz="1400" dirty="0"/>
              <a:t> des </a:t>
            </a:r>
            <a:r>
              <a:rPr lang="en-US" sz="1400" dirty="0" err="1"/>
              <a:t>procédures</a:t>
            </a:r>
            <a:r>
              <a:rPr lang="en-US" sz="1400" dirty="0"/>
              <a:t> </a:t>
            </a:r>
            <a:r>
              <a:rPr lang="en-US" sz="1400" dirty="0" err="1"/>
              <a:t>ont</a:t>
            </a:r>
            <a:r>
              <a:rPr lang="en-US" sz="1400" dirty="0"/>
              <a:t> </a:t>
            </a:r>
            <a:r>
              <a:rPr lang="en-US" sz="1400" dirty="0" err="1"/>
              <a:t>étélancées</a:t>
            </a:r>
            <a:r>
              <a:rPr lang="en-US" sz="1400" dirty="0"/>
              <a:t> </a:t>
            </a:r>
            <a:r>
              <a:rPr lang="en-US" sz="1400" dirty="0" err="1"/>
              <a:t>ou</a:t>
            </a:r>
            <a:r>
              <a:rPr lang="en-US" sz="1400" dirty="0"/>
              <a:t> </a:t>
            </a:r>
            <a:r>
              <a:rPr lang="en-US" sz="1400" dirty="0" err="1"/>
              <a:t>dont</a:t>
            </a:r>
            <a:r>
              <a:rPr lang="en-US" sz="1400" dirty="0"/>
              <a:t> au </a:t>
            </a:r>
            <a:r>
              <a:rPr lang="en-US" sz="1400" dirty="0" err="1"/>
              <a:t>moins</a:t>
            </a:r>
            <a:r>
              <a:rPr lang="en-US" sz="1400" dirty="0"/>
              <a:t> </a:t>
            </a:r>
            <a:r>
              <a:rPr lang="en-US" sz="1400" dirty="0" err="1"/>
              <a:t>une</a:t>
            </a:r>
            <a:r>
              <a:rPr lang="en-US" sz="1400" dirty="0"/>
              <a:t> de </a:t>
            </a:r>
            <a:r>
              <a:rPr lang="en-US" sz="1400" dirty="0" err="1"/>
              <a:t>somme</a:t>
            </a:r>
            <a:r>
              <a:rPr lang="en-US" sz="1400" dirty="0"/>
              <a:t> d’un </a:t>
            </a:r>
            <a:r>
              <a:rPr lang="en-US" sz="1400" dirty="0" err="1"/>
              <a:t>crédit</a:t>
            </a:r>
            <a:r>
              <a:rPr lang="en-US" sz="1400" dirty="0"/>
              <a:t> qui </a:t>
            </a:r>
            <a:r>
              <a:rPr lang="en-US" sz="1400" dirty="0" err="1"/>
              <a:t>enregistre</a:t>
            </a:r>
            <a:r>
              <a:rPr lang="en-US" sz="1400" dirty="0"/>
              <a:t> un service de la </a:t>
            </a:r>
            <a:r>
              <a:rPr lang="en-US" sz="1400" dirty="0" err="1"/>
              <a:t>dette</a:t>
            </a:r>
            <a:r>
              <a:rPr lang="en-US" sz="1400" dirty="0"/>
              <a:t> plus grand de 90 </a:t>
            </a:r>
            <a:r>
              <a:rPr lang="en-US" sz="1400" dirty="0" err="1"/>
              <a:t>jours</a:t>
            </a:r>
            <a:r>
              <a:rPr lang="en-US" dirty="0"/>
              <a:t>;</a:t>
            </a:r>
            <a:endParaRPr lang="fr-F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Content Placeholder 2"/>
          <p:cNvSpPr>
            <a:spLocks noGrp="1"/>
          </p:cNvSpPr>
          <p:nvPr>
            <p:ph idx="1"/>
          </p:nvPr>
        </p:nvSpPr>
        <p:spPr>
          <a:xfrm>
            <a:off x="1447800" y="228600"/>
            <a:ext cx="7239000" cy="6324600"/>
          </a:xfrm>
        </p:spPr>
        <p:txBody>
          <a:bodyPr/>
          <a:lstStyle/>
          <a:p>
            <a:pPr algn="ctr">
              <a:buFont typeface="Wingdings 3" pitchFamily="18" charset="2"/>
              <a:buNone/>
            </a:pPr>
            <a:endParaRPr lang="en-US" smtClean="0"/>
          </a:p>
          <a:p>
            <a:pPr algn="ctr">
              <a:buFont typeface="Wingdings 3" pitchFamily="18" charset="2"/>
              <a:buNone/>
            </a:pPr>
            <a:r>
              <a:rPr lang="en-US" b="1" smtClean="0"/>
              <a:t>             </a:t>
            </a:r>
            <a:r>
              <a:rPr lang="en-US" sz="1600" b="1" smtClean="0">
                <a:solidFill>
                  <a:schemeClr val="tx2"/>
                </a:solidFill>
              </a:rPr>
              <a:t>b) L’application du coefficient de provisions sur la base de calcul obtenue :</a:t>
            </a:r>
          </a:p>
          <a:p>
            <a:pPr algn="just">
              <a:buFont typeface="Wingdings 3" pitchFamily="18" charset="2"/>
              <a:buNone/>
            </a:pPr>
            <a:endParaRPr lang="fr-FR" sz="2000" smtClean="0"/>
          </a:p>
        </p:txBody>
      </p:sp>
      <p:graphicFrame>
        <p:nvGraphicFramePr>
          <p:cNvPr id="5" name="Table 4"/>
          <p:cNvGraphicFramePr>
            <a:graphicFrameLocks noGrp="1"/>
          </p:cNvGraphicFramePr>
          <p:nvPr/>
        </p:nvGraphicFramePr>
        <p:xfrm>
          <a:off x="1447800" y="1295400"/>
          <a:ext cx="7543800" cy="5384800"/>
        </p:xfrm>
        <a:graphic>
          <a:graphicData uri="http://schemas.openxmlformats.org/drawingml/2006/table">
            <a:tbl>
              <a:tblPr firstRow="1" bandRow="1">
                <a:tableStyleId>{5C22544A-7EE6-4342-B048-85BDC9FD1C3A}</a:tableStyleId>
              </a:tblPr>
              <a:tblGrid>
                <a:gridCol w="5717406"/>
                <a:gridCol w="1826394"/>
              </a:tblGrid>
              <a:tr h="1143000">
                <a:tc>
                  <a:txBody>
                    <a:bodyPr/>
                    <a:lstStyle/>
                    <a:p>
                      <a:pPr algn="just"/>
                      <a:r>
                        <a:rPr lang="en-US" sz="1400" dirty="0" smtClean="0"/>
                        <a:t>     Les types</a:t>
                      </a:r>
                      <a:r>
                        <a:rPr lang="en-US" sz="1400" baseline="0" dirty="0" smtClean="0"/>
                        <a:t> de </a:t>
                      </a:r>
                      <a:r>
                        <a:rPr lang="en-US" sz="1400" baseline="0" dirty="0" err="1" smtClean="0"/>
                        <a:t>garanties</a:t>
                      </a:r>
                      <a:r>
                        <a:rPr lang="en-US" sz="1400" baseline="0" dirty="0" smtClean="0"/>
                        <a:t> </a:t>
                      </a:r>
                      <a:r>
                        <a:rPr lang="en-US" sz="1400" baseline="0" dirty="0" err="1" smtClean="0"/>
                        <a:t>acceptées</a:t>
                      </a:r>
                      <a:r>
                        <a:rPr lang="en-US" sz="1400" baseline="0" dirty="0" smtClean="0"/>
                        <a:t> pour </a:t>
                      </a:r>
                      <a:r>
                        <a:rPr lang="en-US" sz="1400" baseline="0" dirty="0" err="1" smtClean="0"/>
                        <a:t>être</a:t>
                      </a:r>
                      <a:r>
                        <a:rPr lang="en-US" sz="1400" baseline="0" dirty="0" smtClean="0"/>
                        <a:t> </a:t>
                      </a:r>
                      <a:r>
                        <a:rPr lang="en-US" sz="1400" baseline="0" dirty="0" err="1" smtClean="0"/>
                        <a:t>considéré</a:t>
                      </a:r>
                      <a:r>
                        <a:rPr lang="en-US" sz="1400" baseline="0" dirty="0" smtClean="0"/>
                        <a:t> </a:t>
                      </a:r>
                      <a:r>
                        <a:rPr lang="en-US" sz="1400" baseline="0" dirty="0" err="1" smtClean="0"/>
                        <a:t>comme</a:t>
                      </a:r>
                      <a:r>
                        <a:rPr lang="en-US" sz="1400" baseline="0" dirty="0" smtClean="0"/>
                        <a:t> </a:t>
                      </a:r>
                      <a:r>
                        <a:rPr lang="en-US" sz="1400" baseline="0" dirty="0" err="1" smtClean="0"/>
                        <a:t>visant</a:t>
                      </a:r>
                      <a:r>
                        <a:rPr lang="en-US" sz="1400" baseline="0" dirty="0" smtClean="0"/>
                        <a:t>  à </a:t>
                      </a:r>
                      <a:r>
                        <a:rPr lang="en-US" sz="1400" baseline="0" dirty="0" err="1" smtClean="0"/>
                        <a:t>reduire</a:t>
                      </a:r>
                      <a:r>
                        <a:rPr lang="en-US" sz="1400" baseline="0" dirty="0" smtClean="0"/>
                        <a:t> </a:t>
                      </a:r>
                      <a:r>
                        <a:rPr lang="en-US" sz="1400" baseline="0" dirty="0" err="1" smtClean="0"/>
                        <a:t>l’exposition</a:t>
                      </a:r>
                      <a:r>
                        <a:rPr lang="en-US" sz="1400" baseline="0" dirty="0" smtClean="0"/>
                        <a:t>  de la </a:t>
                      </a:r>
                      <a:r>
                        <a:rPr lang="en-US" sz="1400" baseline="0" dirty="0" err="1" smtClean="0"/>
                        <a:t>banque</a:t>
                      </a:r>
                      <a:r>
                        <a:rPr lang="en-US" sz="1400" baseline="0" dirty="0" smtClean="0"/>
                        <a:t> face au </a:t>
                      </a:r>
                      <a:r>
                        <a:rPr lang="en-US" sz="1400" baseline="0" dirty="0" err="1" smtClean="0"/>
                        <a:t>débiteur</a:t>
                      </a:r>
                      <a:r>
                        <a:rPr lang="en-US" sz="1400" baseline="0" dirty="0" smtClean="0"/>
                        <a:t> , </a:t>
                      </a:r>
                      <a:r>
                        <a:rPr lang="en-US" sz="1400" baseline="0" dirty="0" err="1" smtClean="0"/>
                        <a:t>selon</a:t>
                      </a:r>
                      <a:r>
                        <a:rPr lang="en-US" sz="1400" baseline="0" dirty="0" smtClean="0"/>
                        <a:t>  BNR </a:t>
                      </a:r>
                      <a:r>
                        <a:rPr lang="en-US" sz="1400" baseline="0" dirty="0" err="1" smtClean="0"/>
                        <a:t>Normes</a:t>
                      </a:r>
                      <a:r>
                        <a:rPr lang="en-US" sz="1400" baseline="0" dirty="0" smtClean="0"/>
                        <a:t>  </a:t>
                      </a:r>
                      <a:r>
                        <a:rPr lang="en-US" sz="1400" baseline="0" dirty="0" err="1" smtClean="0"/>
                        <a:t>méthodologique</a:t>
                      </a:r>
                      <a:r>
                        <a:rPr lang="en-US" sz="1400" baseline="0" dirty="0" smtClean="0"/>
                        <a:t> no.12/2002</a:t>
                      </a:r>
                      <a:endParaRPr lang="fr-FR" sz="1400" dirty="0"/>
                    </a:p>
                  </a:txBody>
                  <a:tcPr>
                    <a:solidFill>
                      <a:schemeClr val="tx2"/>
                    </a:solidFill>
                  </a:tcPr>
                </a:tc>
                <a:tc>
                  <a:txBody>
                    <a:bodyPr/>
                    <a:lstStyle/>
                    <a:p>
                      <a:pPr algn="ctr"/>
                      <a:r>
                        <a:rPr lang="en-US" sz="1400" dirty="0" smtClean="0"/>
                        <a:t>Le coefficient pour la </a:t>
                      </a:r>
                      <a:r>
                        <a:rPr lang="en-US" sz="1400" dirty="0" err="1" smtClean="0"/>
                        <a:t>déduction</a:t>
                      </a:r>
                      <a:r>
                        <a:rPr lang="en-US" sz="1400" dirty="0" smtClean="0"/>
                        <a:t> de </a:t>
                      </a:r>
                      <a:r>
                        <a:rPr lang="en-US" sz="1400" dirty="0" err="1" smtClean="0"/>
                        <a:t>l’exposition</a:t>
                      </a:r>
                      <a:r>
                        <a:rPr lang="en-US" sz="1400" baseline="0" dirty="0" smtClean="0"/>
                        <a:t> de </a:t>
                      </a:r>
                      <a:r>
                        <a:rPr lang="en-US" sz="1400" baseline="0" dirty="0" err="1" smtClean="0"/>
                        <a:t>banque</a:t>
                      </a:r>
                      <a:r>
                        <a:rPr lang="en-US" sz="1400" baseline="0" dirty="0" smtClean="0"/>
                        <a:t> du risque de </a:t>
                      </a:r>
                      <a:r>
                        <a:rPr lang="en-US" sz="1400" baseline="0" dirty="0" err="1" smtClean="0"/>
                        <a:t>l’éntité</a:t>
                      </a:r>
                      <a:endParaRPr lang="fr-FR" sz="1400" dirty="0"/>
                    </a:p>
                  </a:txBody>
                  <a:tcPr>
                    <a:solidFill>
                      <a:schemeClr val="tx2"/>
                    </a:solidFill>
                  </a:tcPr>
                </a:tc>
              </a:tr>
              <a:tr h="1025038">
                <a:tc>
                  <a:txBody>
                    <a:bodyPr/>
                    <a:lstStyle/>
                    <a:p>
                      <a:pPr algn="just"/>
                      <a:r>
                        <a:rPr lang="en-US" sz="1400" dirty="0" smtClean="0"/>
                        <a:t>Les </a:t>
                      </a:r>
                      <a:r>
                        <a:rPr lang="en-US" sz="1400" dirty="0" err="1" smtClean="0"/>
                        <a:t>garanties</a:t>
                      </a:r>
                      <a:r>
                        <a:rPr lang="en-US" sz="1400" dirty="0" smtClean="0"/>
                        <a:t> expresses,  </a:t>
                      </a:r>
                      <a:r>
                        <a:rPr lang="en-US" sz="1400" dirty="0" err="1" smtClean="0"/>
                        <a:t>irrévocables</a:t>
                      </a:r>
                      <a:r>
                        <a:rPr lang="en-US" sz="1400" baseline="0" dirty="0" smtClean="0"/>
                        <a:t> et  </a:t>
                      </a:r>
                      <a:r>
                        <a:rPr lang="en-US" sz="1400" baseline="0" dirty="0" err="1" smtClean="0"/>
                        <a:t>inconditionnelles</a:t>
                      </a:r>
                      <a:r>
                        <a:rPr lang="en-US" sz="1400" baseline="0" dirty="0" smtClean="0"/>
                        <a:t>  des administrations </a:t>
                      </a:r>
                      <a:r>
                        <a:rPr lang="en-US" sz="1400" baseline="0" dirty="0" err="1" smtClean="0"/>
                        <a:t>publiques</a:t>
                      </a:r>
                      <a:r>
                        <a:rPr lang="en-US" sz="1400" baseline="0" dirty="0" smtClean="0"/>
                        <a:t> </a:t>
                      </a:r>
                      <a:r>
                        <a:rPr lang="en-US" sz="1400" baseline="0" dirty="0" err="1" smtClean="0"/>
                        <a:t>centrales</a:t>
                      </a:r>
                      <a:r>
                        <a:rPr lang="en-US" sz="1400" baseline="0" dirty="0" smtClean="0"/>
                        <a:t> de </a:t>
                      </a:r>
                      <a:r>
                        <a:rPr lang="en-US" sz="1400" baseline="0" dirty="0" err="1" smtClean="0"/>
                        <a:t>specialité</a:t>
                      </a:r>
                      <a:r>
                        <a:rPr lang="en-US" sz="1400" baseline="0" dirty="0" smtClean="0"/>
                        <a:t> d </a:t>
                      </a:r>
                      <a:r>
                        <a:rPr lang="en-US" sz="1400" baseline="0" dirty="0" err="1" smtClean="0"/>
                        <a:t>l’état</a:t>
                      </a:r>
                      <a:r>
                        <a:rPr lang="en-US" sz="1400" baseline="0" dirty="0" smtClean="0"/>
                        <a:t> </a:t>
                      </a:r>
                      <a:r>
                        <a:rPr lang="en-US" sz="1400" baseline="0" dirty="0" err="1" smtClean="0"/>
                        <a:t>roumain</a:t>
                      </a:r>
                      <a:r>
                        <a:rPr lang="en-US" sz="1400" baseline="0" dirty="0" smtClean="0"/>
                        <a:t> </a:t>
                      </a:r>
                      <a:r>
                        <a:rPr lang="en-US" sz="1400" baseline="0" dirty="0" err="1" smtClean="0"/>
                        <a:t>ou</a:t>
                      </a:r>
                      <a:r>
                        <a:rPr lang="en-US" sz="1400" baseline="0" dirty="0" smtClean="0"/>
                        <a:t> de BNR </a:t>
                      </a:r>
                      <a:endParaRPr lang="fr-FR" sz="1400" dirty="0"/>
                    </a:p>
                  </a:txBody>
                  <a:tcPr/>
                </a:tc>
                <a:tc>
                  <a:txBody>
                    <a:bodyPr/>
                    <a:lstStyle/>
                    <a:p>
                      <a:pPr algn="ctr"/>
                      <a:r>
                        <a:rPr lang="en-US" sz="1400" dirty="0" smtClean="0"/>
                        <a:t>1</a:t>
                      </a:r>
                      <a:endParaRPr lang="fr-FR" sz="1400" dirty="0"/>
                    </a:p>
                  </a:txBody>
                  <a:tcPr/>
                </a:tc>
              </a:tr>
              <a:tr h="717526">
                <a:tc>
                  <a:txBody>
                    <a:bodyPr/>
                    <a:lstStyle/>
                    <a:p>
                      <a:pPr algn="just"/>
                      <a:r>
                        <a:rPr lang="en-US" sz="1400" dirty="0" smtClean="0"/>
                        <a:t>Les </a:t>
                      </a:r>
                      <a:r>
                        <a:rPr lang="en-US" sz="1400" dirty="0" err="1" smtClean="0"/>
                        <a:t>titres</a:t>
                      </a:r>
                      <a:r>
                        <a:rPr lang="en-US" sz="1400" baseline="0" dirty="0" smtClean="0"/>
                        <a:t> </a:t>
                      </a:r>
                      <a:r>
                        <a:rPr lang="en-US" sz="1400" baseline="0" dirty="0" err="1" smtClean="0"/>
                        <a:t>émis</a:t>
                      </a:r>
                      <a:r>
                        <a:rPr lang="en-US" sz="1400" baseline="0" dirty="0" smtClean="0"/>
                        <a:t>  par </a:t>
                      </a:r>
                      <a:r>
                        <a:rPr lang="en-US" sz="1400" baseline="0" dirty="0" err="1" smtClean="0"/>
                        <a:t>l’administration</a:t>
                      </a:r>
                      <a:r>
                        <a:rPr lang="en-US" sz="1400" baseline="0" dirty="0" smtClean="0"/>
                        <a:t>  </a:t>
                      </a:r>
                      <a:r>
                        <a:rPr lang="en-US" sz="1400" baseline="0" dirty="0" err="1" smtClean="0"/>
                        <a:t>publique</a:t>
                      </a:r>
                      <a:r>
                        <a:rPr lang="en-US" sz="1400" baseline="0" dirty="0" smtClean="0"/>
                        <a:t> </a:t>
                      </a:r>
                      <a:r>
                        <a:rPr lang="en-US" sz="1400" baseline="0" dirty="0" err="1" smtClean="0"/>
                        <a:t>centrale</a:t>
                      </a:r>
                      <a:r>
                        <a:rPr lang="en-US" sz="1400" baseline="0" dirty="0" smtClean="0"/>
                        <a:t> de </a:t>
                      </a:r>
                      <a:r>
                        <a:rPr lang="en-US" sz="1400" baseline="0" dirty="0" err="1" smtClean="0"/>
                        <a:t>spécialité</a:t>
                      </a:r>
                      <a:r>
                        <a:rPr lang="en-US" sz="1400" baseline="0" dirty="0" smtClean="0"/>
                        <a:t> de </a:t>
                      </a:r>
                      <a:r>
                        <a:rPr lang="en-US" sz="1400" baseline="0" dirty="0" err="1" smtClean="0"/>
                        <a:t>l’état</a:t>
                      </a:r>
                      <a:r>
                        <a:rPr lang="en-US" sz="1400" baseline="0" dirty="0" smtClean="0"/>
                        <a:t> </a:t>
                      </a:r>
                      <a:r>
                        <a:rPr lang="en-US" sz="1400" baseline="0" dirty="0" err="1" smtClean="0"/>
                        <a:t>roumain</a:t>
                      </a:r>
                      <a:r>
                        <a:rPr lang="en-US" sz="1400" baseline="0" dirty="0" smtClean="0"/>
                        <a:t> our de BNR</a:t>
                      </a:r>
                      <a:endParaRPr lang="fr-FR" sz="1400" dirty="0"/>
                    </a:p>
                  </a:txBody>
                  <a:tcPr/>
                </a:tc>
                <a:tc>
                  <a:txBody>
                    <a:bodyPr/>
                    <a:lstStyle/>
                    <a:p>
                      <a:pPr algn="ctr"/>
                      <a:r>
                        <a:rPr lang="en-US" sz="1400" dirty="0" smtClean="0"/>
                        <a:t>1</a:t>
                      </a:r>
                      <a:endParaRPr lang="fr-FR" sz="1400" dirty="0"/>
                    </a:p>
                  </a:txBody>
                  <a:tcPr/>
                </a:tc>
              </a:tr>
              <a:tr h="133254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dirty="0" smtClean="0"/>
                        <a:t>Les </a:t>
                      </a:r>
                      <a:r>
                        <a:rPr lang="en-US" sz="1400" dirty="0" err="1" smtClean="0"/>
                        <a:t>garanties</a:t>
                      </a:r>
                      <a:r>
                        <a:rPr lang="en-US" sz="1400" dirty="0" smtClean="0"/>
                        <a:t> expresses,  </a:t>
                      </a:r>
                      <a:r>
                        <a:rPr lang="en-US" sz="1400" dirty="0" err="1" smtClean="0"/>
                        <a:t>irrévocables</a:t>
                      </a:r>
                      <a:r>
                        <a:rPr lang="en-US" sz="1400" baseline="0" dirty="0" smtClean="0"/>
                        <a:t> et  </a:t>
                      </a:r>
                      <a:r>
                        <a:rPr lang="en-US" sz="1400" baseline="0" dirty="0" err="1" smtClean="0"/>
                        <a:t>inconditionnelles</a:t>
                      </a:r>
                      <a:r>
                        <a:rPr lang="en-US" sz="1400" baseline="0" dirty="0" smtClean="0"/>
                        <a:t>  des administrations </a:t>
                      </a:r>
                      <a:r>
                        <a:rPr lang="en-US" sz="1400" baseline="0" dirty="0" err="1" smtClean="0"/>
                        <a:t>publiques</a:t>
                      </a:r>
                      <a:r>
                        <a:rPr lang="en-US" sz="1400" baseline="0" dirty="0" smtClean="0"/>
                        <a:t> </a:t>
                      </a:r>
                      <a:r>
                        <a:rPr lang="en-US" sz="1400" baseline="0" dirty="0" err="1" smtClean="0"/>
                        <a:t>centrales</a:t>
                      </a:r>
                      <a:r>
                        <a:rPr lang="en-US" sz="1400" baseline="0" dirty="0" smtClean="0"/>
                        <a:t>, des </a:t>
                      </a:r>
                      <a:r>
                        <a:rPr lang="en-US" sz="1400" baseline="0" dirty="0" err="1" smtClean="0"/>
                        <a:t>banques</a:t>
                      </a:r>
                      <a:r>
                        <a:rPr lang="en-US" sz="1400" baseline="0" dirty="0" smtClean="0"/>
                        <a:t> </a:t>
                      </a:r>
                      <a:r>
                        <a:rPr lang="en-US" sz="1400" baseline="0" dirty="0" err="1" smtClean="0"/>
                        <a:t>centrales</a:t>
                      </a:r>
                      <a:r>
                        <a:rPr lang="en-US" sz="1400" baseline="0" dirty="0" smtClean="0"/>
                        <a:t> de pays de la </a:t>
                      </a:r>
                      <a:r>
                        <a:rPr lang="en-US" sz="1400" baseline="0" dirty="0" err="1" smtClean="0"/>
                        <a:t>catégorie</a:t>
                      </a:r>
                      <a:r>
                        <a:rPr lang="en-US" sz="1400" baseline="0" dirty="0" smtClean="0"/>
                        <a:t> A </a:t>
                      </a:r>
                      <a:r>
                        <a:rPr lang="en-US" sz="1400" baseline="0" dirty="0" err="1" smtClean="0"/>
                        <a:t>ou</a:t>
                      </a:r>
                      <a:r>
                        <a:rPr lang="en-US" sz="1400" baseline="0" dirty="0" smtClean="0"/>
                        <a:t> de la </a:t>
                      </a:r>
                      <a:r>
                        <a:rPr lang="en-US" sz="1400" baseline="0" dirty="0" err="1" smtClean="0"/>
                        <a:t>catégorie</a:t>
                      </a:r>
                      <a:r>
                        <a:rPr lang="en-US" sz="1400" baseline="0" dirty="0" smtClean="0"/>
                        <a:t> CE</a:t>
                      </a:r>
                      <a:endParaRPr lang="fr-FR" sz="1400" dirty="0" smtClean="0"/>
                    </a:p>
                    <a:p>
                      <a:endParaRPr lang="fr-FR" sz="1400" dirty="0"/>
                    </a:p>
                  </a:txBody>
                  <a:tcPr/>
                </a:tc>
                <a:tc>
                  <a:txBody>
                    <a:bodyPr/>
                    <a:lstStyle/>
                    <a:p>
                      <a:pPr algn="ctr"/>
                      <a:r>
                        <a:rPr lang="en-US" sz="1400" dirty="0" smtClean="0"/>
                        <a:t>1</a:t>
                      </a:r>
                      <a:endParaRPr lang="fr-FR" sz="1400" dirty="0"/>
                    </a:p>
                  </a:txBody>
                  <a:tcPr/>
                </a:tc>
              </a:tr>
              <a:tr h="115222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dirty="0" smtClean="0"/>
                        <a:t>Les </a:t>
                      </a:r>
                      <a:r>
                        <a:rPr lang="en-US" sz="1400" dirty="0" err="1" smtClean="0"/>
                        <a:t>titres</a:t>
                      </a:r>
                      <a:r>
                        <a:rPr lang="en-US" sz="1400" baseline="0" dirty="0" smtClean="0"/>
                        <a:t> </a:t>
                      </a:r>
                      <a:r>
                        <a:rPr lang="en-US" sz="1400" baseline="0" dirty="0" err="1" smtClean="0"/>
                        <a:t>émis</a:t>
                      </a:r>
                      <a:r>
                        <a:rPr lang="en-US" sz="1400" baseline="0" dirty="0" smtClean="0"/>
                        <a:t>  par </a:t>
                      </a:r>
                      <a:r>
                        <a:rPr lang="en-US" sz="1400" baseline="0" dirty="0" err="1" smtClean="0"/>
                        <a:t>l’administration</a:t>
                      </a:r>
                      <a:r>
                        <a:rPr lang="en-US" sz="1400" baseline="0" dirty="0" smtClean="0"/>
                        <a:t>  </a:t>
                      </a:r>
                      <a:r>
                        <a:rPr lang="en-US" sz="1400" baseline="0" dirty="0" err="1" smtClean="0"/>
                        <a:t>publiques</a:t>
                      </a:r>
                      <a:r>
                        <a:rPr lang="en-US" sz="1400" baseline="0" dirty="0" smtClean="0"/>
                        <a:t> </a:t>
                      </a:r>
                      <a:r>
                        <a:rPr lang="en-US" sz="1400" baseline="0" dirty="0" err="1" smtClean="0"/>
                        <a:t>centrales</a:t>
                      </a:r>
                      <a:r>
                        <a:rPr lang="en-US" sz="1400" baseline="0" dirty="0" smtClean="0"/>
                        <a:t>, les </a:t>
                      </a:r>
                      <a:r>
                        <a:rPr lang="en-US" sz="1400" baseline="0" dirty="0" err="1" smtClean="0"/>
                        <a:t>banques</a:t>
                      </a:r>
                      <a:r>
                        <a:rPr lang="en-US" sz="1400" baseline="0" dirty="0" smtClean="0"/>
                        <a:t> </a:t>
                      </a:r>
                      <a:r>
                        <a:rPr lang="en-US" sz="1400" baseline="0" dirty="0" err="1" smtClean="0"/>
                        <a:t>centrales</a:t>
                      </a:r>
                      <a:r>
                        <a:rPr lang="en-US" sz="1400" baseline="0" dirty="0" smtClean="0"/>
                        <a:t> de pays de la </a:t>
                      </a:r>
                      <a:r>
                        <a:rPr lang="en-US" sz="1400" baseline="0" dirty="0" err="1" smtClean="0"/>
                        <a:t>catégorie</a:t>
                      </a:r>
                      <a:r>
                        <a:rPr lang="en-US" sz="1400" baseline="0" dirty="0" smtClean="0"/>
                        <a:t> A </a:t>
                      </a:r>
                      <a:r>
                        <a:rPr lang="en-US" sz="1400" baseline="0" dirty="0" err="1" smtClean="0"/>
                        <a:t>ou</a:t>
                      </a:r>
                      <a:r>
                        <a:rPr lang="en-US" sz="1400" baseline="0" dirty="0" smtClean="0"/>
                        <a:t> de la </a:t>
                      </a:r>
                      <a:r>
                        <a:rPr lang="en-US" sz="1400" baseline="0" dirty="0" err="1" smtClean="0"/>
                        <a:t>catégorie</a:t>
                      </a:r>
                      <a:r>
                        <a:rPr lang="en-US" sz="1400" baseline="0" dirty="0" smtClean="0"/>
                        <a:t> CE</a:t>
                      </a:r>
                      <a:endParaRPr lang="fr-FR" sz="1400" dirty="0" smtClean="0"/>
                    </a:p>
                    <a:p>
                      <a:endParaRPr lang="fr-FR" sz="1400" dirty="0"/>
                    </a:p>
                  </a:txBody>
                  <a:tcPr/>
                </a:tc>
                <a:tc>
                  <a:txBody>
                    <a:bodyPr/>
                    <a:lstStyle/>
                    <a:p>
                      <a:pPr algn="ctr"/>
                      <a:r>
                        <a:rPr lang="en-US" sz="1400" dirty="0" smtClean="0"/>
                        <a:t>1</a:t>
                      </a:r>
                      <a:endParaRPr lang="fr-FR" sz="1400" dirty="0"/>
                    </a:p>
                  </a:txBody>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1501775" y="304800"/>
          <a:ext cx="7489825" cy="6369050"/>
        </p:xfrm>
        <a:graphic>
          <a:graphicData uri="http://schemas.openxmlformats.org/drawingml/2006/table">
            <a:tbl>
              <a:tblPr firstRow="1" bandRow="1">
                <a:tableStyleId>{5C22544A-7EE6-4342-B048-85BDC9FD1C3A}</a:tableStyleId>
              </a:tblPr>
              <a:tblGrid>
                <a:gridCol w="5585346"/>
                <a:gridCol w="1905000"/>
              </a:tblGrid>
              <a:tr h="1327569">
                <a:tc>
                  <a:txBody>
                    <a:bodyPr/>
                    <a:lstStyle/>
                    <a:p>
                      <a:pPr algn="just"/>
                      <a:r>
                        <a:rPr lang="en-US" sz="1400" dirty="0" smtClean="0"/>
                        <a:t> Les types</a:t>
                      </a:r>
                      <a:r>
                        <a:rPr lang="en-US" sz="1400" baseline="0" dirty="0" smtClean="0"/>
                        <a:t> de </a:t>
                      </a:r>
                      <a:r>
                        <a:rPr lang="en-US" sz="1400" baseline="0" dirty="0" err="1" smtClean="0"/>
                        <a:t>garanties</a:t>
                      </a:r>
                      <a:r>
                        <a:rPr lang="en-US" sz="1400" baseline="0" dirty="0" smtClean="0"/>
                        <a:t> </a:t>
                      </a:r>
                      <a:r>
                        <a:rPr lang="en-US" sz="1400" baseline="0" dirty="0" err="1" smtClean="0"/>
                        <a:t>acceptées</a:t>
                      </a:r>
                      <a:r>
                        <a:rPr lang="en-US" sz="1400" baseline="0" dirty="0" smtClean="0"/>
                        <a:t> pour </a:t>
                      </a:r>
                      <a:r>
                        <a:rPr lang="en-US" sz="1400" baseline="0" dirty="0" err="1" smtClean="0"/>
                        <a:t>être</a:t>
                      </a:r>
                      <a:r>
                        <a:rPr lang="en-US" sz="1400" baseline="0" dirty="0" smtClean="0"/>
                        <a:t> </a:t>
                      </a:r>
                      <a:r>
                        <a:rPr lang="en-US" sz="1400" baseline="0" dirty="0" err="1" smtClean="0"/>
                        <a:t>considéré</a:t>
                      </a:r>
                      <a:r>
                        <a:rPr lang="en-US" sz="1400" baseline="0" dirty="0" smtClean="0"/>
                        <a:t> </a:t>
                      </a:r>
                      <a:r>
                        <a:rPr lang="en-US" sz="1400" baseline="0" dirty="0" err="1" smtClean="0"/>
                        <a:t>comme</a:t>
                      </a:r>
                      <a:r>
                        <a:rPr lang="en-US" sz="1400" baseline="0" dirty="0" smtClean="0"/>
                        <a:t> </a:t>
                      </a:r>
                      <a:r>
                        <a:rPr lang="en-US" sz="1400" baseline="0" dirty="0" err="1" smtClean="0"/>
                        <a:t>visant</a:t>
                      </a:r>
                      <a:r>
                        <a:rPr lang="en-US" sz="1400" baseline="0" dirty="0" smtClean="0"/>
                        <a:t>  à </a:t>
                      </a:r>
                      <a:r>
                        <a:rPr lang="en-US" sz="1400" baseline="0" dirty="0" err="1" smtClean="0"/>
                        <a:t>reduire</a:t>
                      </a:r>
                      <a:r>
                        <a:rPr lang="en-US" sz="1400" baseline="0" dirty="0" smtClean="0"/>
                        <a:t> </a:t>
                      </a:r>
                      <a:r>
                        <a:rPr lang="en-US" sz="1400" baseline="0" dirty="0" err="1" smtClean="0"/>
                        <a:t>l’exposition</a:t>
                      </a:r>
                      <a:r>
                        <a:rPr lang="en-US" sz="1400" baseline="0" dirty="0" smtClean="0"/>
                        <a:t>  de la </a:t>
                      </a:r>
                      <a:r>
                        <a:rPr lang="en-US" sz="1400" baseline="0" dirty="0" err="1" smtClean="0"/>
                        <a:t>banque</a:t>
                      </a:r>
                      <a:r>
                        <a:rPr lang="en-US" sz="1400" baseline="0" dirty="0" smtClean="0"/>
                        <a:t> face au </a:t>
                      </a:r>
                      <a:r>
                        <a:rPr lang="en-US" sz="1400" baseline="0" dirty="0" err="1" smtClean="0"/>
                        <a:t>débiteur</a:t>
                      </a:r>
                      <a:r>
                        <a:rPr lang="en-US" sz="1400" baseline="0" dirty="0" smtClean="0"/>
                        <a:t> , </a:t>
                      </a:r>
                      <a:r>
                        <a:rPr lang="en-US" sz="1400" baseline="0" dirty="0" err="1" smtClean="0"/>
                        <a:t>selon</a:t>
                      </a:r>
                      <a:r>
                        <a:rPr lang="en-US" sz="1400" baseline="0" dirty="0" smtClean="0"/>
                        <a:t>  BNR </a:t>
                      </a:r>
                      <a:r>
                        <a:rPr lang="en-US" sz="1400" baseline="0" dirty="0" err="1" smtClean="0"/>
                        <a:t>Normes</a:t>
                      </a:r>
                      <a:r>
                        <a:rPr lang="en-US" sz="1400" baseline="0" dirty="0" smtClean="0"/>
                        <a:t>  </a:t>
                      </a:r>
                      <a:r>
                        <a:rPr lang="en-US" sz="1400" baseline="0" dirty="0" err="1" smtClean="0"/>
                        <a:t>méthodologique</a:t>
                      </a:r>
                      <a:r>
                        <a:rPr lang="en-US" sz="1400" baseline="0" dirty="0" smtClean="0"/>
                        <a:t> no.12/2002</a:t>
                      </a:r>
                      <a:endParaRPr lang="fr-FR" sz="1400" dirty="0"/>
                    </a:p>
                  </a:txBody>
                  <a:tcP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Le coefficient pour la </a:t>
                      </a:r>
                      <a:r>
                        <a:rPr lang="en-US" sz="1400" dirty="0" err="1" smtClean="0"/>
                        <a:t>déduction</a:t>
                      </a:r>
                      <a:r>
                        <a:rPr lang="en-US" sz="1400" dirty="0" smtClean="0"/>
                        <a:t> de </a:t>
                      </a:r>
                      <a:r>
                        <a:rPr lang="en-US" sz="1400" dirty="0" err="1" smtClean="0"/>
                        <a:t>l’exposition</a:t>
                      </a:r>
                      <a:r>
                        <a:rPr lang="en-US" sz="1400" baseline="0" dirty="0" smtClean="0"/>
                        <a:t> de </a:t>
                      </a:r>
                      <a:r>
                        <a:rPr lang="en-US" sz="1400" baseline="0" dirty="0" err="1" smtClean="0"/>
                        <a:t>banque</a:t>
                      </a:r>
                      <a:r>
                        <a:rPr lang="en-US" sz="1400" baseline="0" dirty="0" smtClean="0"/>
                        <a:t> du risque de </a:t>
                      </a:r>
                      <a:r>
                        <a:rPr lang="en-US" sz="1400" baseline="0" dirty="0" err="1" smtClean="0"/>
                        <a:t>l’éntité</a:t>
                      </a:r>
                      <a:endParaRPr lang="fr-FR" sz="1400" dirty="0" smtClean="0"/>
                    </a:p>
                    <a:p>
                      <a:endParaRPr lang="fr-FR" sz="1400" dirty="0"/>
                    </a:p>
                  </a:txBody>
                  <a:tcPr>
                    <a:solidFill>
                      <a:schemeClr val="tx2"/>
                    </a:solidFill>
                  </a:tcPr>
                </a:tc>
              </a:tr>
              <a:tr h="522078">
                <a:tc>
                  <a:txBody>
                    <a:bodyPr/>
                    <a:lstStyle/>
                    <a:p>
                      <a:pPr algn="just"/>
                      <a:r>
                        <a:rPr lang="en-US" sz="1400" dirty="0" smtClean="0"/>
                        <a:t>Les </a:t>
                      </a:r>
                      <a:r>
                        <a:rPr lang="en-US" sz="1400" dirty="0" err="1" smtClean="0"/>
                        <a:t>depôt</a:t>
                      </a:r>
                      <a:r>
                        <a:rPr lang="en-US" sz="1400" baseline="0" dirty="0" err="1" smtClean="0"/>
                        <a:t>s</a:t>
                      </a:r>
                      <a:r>
                        <a:rPr lang="en-US" sz="1400" baseline="0" dirty="0" smtClean="0"/>
                        <a:t> de garantie </a:t>
                      </a:r>
                      <a:r>
                        <a:rPr lang="en-US" sz="1400" baseline="0" dirty="0" err="1" smtClean="0"/>
                        <a:t>placés</a:t>
                      </a:r>
                      <a:r>
                        <a:rPr lang="en-US" sz="1400" baseline="0" dirty="0" smtClean="0"/>
                        <a:t> </a:t>
                      </a:r>
                      <a:r>
                        <a:rPr lang="en-US" sz="1400" baseline="0" dirty="0" err="1" smtClean="0"/>
                        <a:t>auprès</a:t>
                      </a:r>
                      <a:r>
                        <a:rPr lang="en-US" sz="1400" baseline="0" dirty="0" smtClean="0"/>
                        <a:t> de la </a:t>
                      </a:r>
                      <a:r>
                        <a:rPr lang="en-US" sz="1400" baseline="0" dirty="0" err="1" smtClean="0"/>
                        <a:t>banque</a:t>
                      </a:r>
                      <a:r>
                        <a:rPr lang="en-US" sz="1400" baseline="0" dirty="0" smtClean="0"/>
                        <a:t> </a:t>
                      </a:r>
                      <a:r>
                        <a:rPr lang="en-US" sz="1400" baseline="0" dirty="0" err="1" smtClean="0"/>
                        <a:t>elle-même</a:t>
                      </a:r>
                      <a:endParaRPr lang="fr-FR" sz="1400" dirty="0"/>
                    </a:p>
                  </a:txBody>
                  <a:tcPr/>
                </a:tc>
                <a:tc>
                  <a:txBody>
                    <a:bodyPr/>
                    <a:lstStyle/>
                    <a:p>
                      <a:pPr algn="ctr"/>
                      <a:r>
                        <a:rPr lang="en-US" sz="1400" dirty="0" smtClean="0"/>
                        <a:t>1</a:t>
                      </a:r>
                      <a:endParaRPr lang="fr-FR" sz="1400" dirty="0"/>
                    </a:p>
                  </a:txBody>
                  <a:tcPr/>
                </a:tc>
              </a:tr>
              <a:tr h="745826">
                <a:tc>
                  <a:txBody>
                    <a:bodyPr/>
                    <a:lstStyle/>
                    <a:p>
                      <a:pPr algn="just"/>
                      <a:r>
                        <a:rPr lang="en-US" sz="1400" dirty="0" smtClean="0"/>
                        <a:t>Les</a:t>
                      </a:r>
                      <a:r>
                        <a:rPr lang="en-US" sz="1400" baseline="0" dirty="0" smtClean="0"/>
                        <a:t> </a:t>
                      </a:r>
                      <a:r>
                        <a:rPr lang="en-US" sz="1400" baseline="0" dirty="0" err="1" smtClean="0"/>
                        <a:t>certicats</a:t>
                      </a:r>
                      <a:r>
                        <a:rPr lang="en-US" sz="1400" baseline="0" dirty="0" smtClean="0"/>
                        <a:t> de </a:t>
                      </a:r>
                      <a:r>
                        <a:rPr lang="en-US" sz="1400" baseline="0" dirty="0" err="1" smtClean="0"/>
                        <a:t>depôts</a:t>
                      </a:r>
                      <a:r>
                        <a:rPr lang="en-US" sz="1400" baseline="0" dirty="0" smtClean="0"/>
                        <a:t> our instruments </a:t>
                      </a:r>
                      <a:r>
                        <a:rPr lang="en-US" sz="1400" baseline="0" dirty="0" err="1" smtClean="0"/>
                        <a:t>similaires</a:t>
                      </a:r>
                      <a:r>
                        <a:rPr lang="en-US" sz="1400" baseline="0" dirty="0" smtClean="0"/>
                        <a:t> </a:t>
                      </a:r>
                      <a:r>
                        <a:rPr lang="en-US" sz="1400" baseline="0" dirty="0" err="1" smtClean="0"/>
                        <a:t>émis</a:t>
                      </a:r>
                      <a:r>
                        <a:rPr lang="en-US" sz="1400" baseline="0" dirty="0" smtClean="0"/>
                        <a:t> par la </a:t>
                      </a:r>
                      <a:r>
                        <a:rPr lang="en-US" sz="1400" baseline="0" dirty="0" err="1" smtClean="0"/>
                        <a:t>banque</a:t>
                      </a:r>
                      <a:r>
                        <a:rPr lang="en-US" sz="1400" baseline="0" dirty="0" smtClean="0"/>
                        <a:t> </a:t>
                      </a:r>
                      <a:r>
                        <a:rPr lang="en-US" sz="1400" baseline="0" dirty="0" err="1" smtClean="0"/>
                        <a:t>elle-même</a:t>
                      </a:r>
                      <a:r>
                        <a:rPr lang="en-US" sz="1400" baseline="0" dirty="0" smtClean="0"/>
                        <a:t> et de son chargé </a:t>
                      </a:r>
                      <a:endParaRPr lang="fr-FR" sz="1400" dirty="0"/>
                    </a:p>
                  </a:txBody>
                  <a:tcPr/>
                </a:tc>
                <a:tc>
                  <a:txBody>
                    <a:bodyPr/>
                    <a:lstStyle/>
                    <a:p>
                      <a:pPr algn="ctr"/>
                      <a:r>
                        <a:rPr lang="en-US" sz="1400" dirty="0" smtClean="0"/>
                        <a:t>1</a:t>
                      </a:r>
                      <a:endParaRPr lang="fr-FR" sz="1400" dirty="0"/>
                    </a:p>
                  </a:txBody>
                  <a:tcPr/>
                </a:tc>
              </a:tr>
              <a:tr h="745826">
                <a:tc>
                  <a:txBody>
                    <a:bodyPr/>
                    <a:lstStyle/>
                    <a:p>
                      <a:pPr algn="just"/>
                      <a:r>
                        <a:rPr lang="en-US" sz="1400" dirty="0" smtClean="0"/>
                        <a:t>Les </a:t>
                      </a:r>
                      <a:r>
                        <a:rPr lang="en-US" sz="1400" dirty="0" err="1" smtClean="0"/>
                        <a:t>garanties</a:t>
                      </a:r>
                      <a:r>
                        <a:rPr lang="en-US" sz="1400" dirty="0" smtClean="0"/>
                        <a:t> expresses,  </a:t>
                      </a:r>
                      <a:r>
                        <a:rPr lang="en-US" sz="1400" dirty="0" err="1" smtClean="0"/>
                        <a:t>irrévocables</a:t>
                      </a:r>
                      <a:r>
                        <a:rPr lang="en-US" sz="1400" baseline="0" dirty="0" smtClean="0"/>
                        <a:t> et  </a:t>
                      </a:r>
                      <a:r>
                        <a:rPr lang="en-US" sz="1400" baseline="0" dirty="0" err="1" smtClean="0"/>
                        <a:t>inconditionnelles</a:t>
                      </a:r>
                      <a:r>
                        <a:rPr lang="en-US" sz="1400" baseline="0" dirty="0" smtClean="0"/>
                        <a:t>  des </a:t>
                      </a:r>
                      <a:r>
                        <a:rPr lang="en-US" sz="1400" baseline="0" dirty="0" err="1" smtClean="0"/>
                        <a:t>banques</a:t>
                      </a:r>
                      <a:r>
                        <a:rPr lang="en-US" sz="1400" baseline="0" dirty="0" smtClean="0"/>
                        <a:t> de </a:t>
                      </a:r>
                      <a:r>
                        <a:rPr lang="en-US" sz="1400" baseline="0" dirty="0" err="1" smtClean="0"/>
                        <a:t>développement</a:t>
                      </a:r>
                      <a:r>
                        <a:rPr lang="en-US" sz="1400" baseline="0" dirty="0" smtClean="0"/>
                        <a:t> </a:t>
                      </a:r>
                      <a:r>
                        <a:rPr lang="en-US" sz="1400" baseline="0" dirty="0" err="1" smtClean="0"/>
                        <a:t>multilatéral</a:t>
                      </a:r>
                      <a:r>
                        <a:rPr lang="en-US" sz="1400" baseline="0" dirty="0" smtClean="0"/>
                        <a:t> </a:t>
                      </a:r>
                      <a:r>
                        <a:rPr lang="en-US" sz="1400" baseline="0" dirty="0" err="1" smtClean="0"/>
                        <a:t>ou</a:t>
                      </a:r>
                      <a:r>
                        <a:rPr lang="en-US" sz="1400" baseline="0" dirty="0" smtClean="0"/>
                        <a:t> de BEI</a:t>
                      </a:r>
                      <a:endParaRPr lang="fr-FR" sz="1400" dirty="0"/>
                    </a:p>
                  </a:txBody>
                  <a:tcPr/>
                </a:tc>
                <a:tc>
                  <a:txBody>
                    <a:bodyPr/>
                    <a:lstStyle/>
                    <a:p>
                      <a:pPr algn="ctr"/>
                      <a:r>
                        <a:rPr lang="en-US" sz="1400" dirty="0" smtClean="0"/>
                        <a:t>0,8</a:t>
                      </a:r>
                      <a:endParaRPr lang="fr-FR" sz="1400" dirty="0"/>
                    </a:p>
                  </a:txBody>
                  <a:tcPr/>
                </a:tc>
              </a:tr>
              <a:tr h="522078">
                <a:tc>
                  <a:txBody>
                    <a:bodyPr/>
                    <a:lstStyle/>
                    <a:p>
                      <a:pPr algn="just"/>
                      <a:r>
                        <a:rPr lang="en-US" sz="1400" dirty="0" smtClean="0"/>
                        <a:t>Les </a:t>
                      </a:r>
                      <a:r>
                        <a:rPr lang="en-US" sz="1400" dirty="0" err="1" smtClean="0"/>
                        <a:t>titres</a:t>
                      </a:r>
                      <a:r>
                        <a:rPr lang="en-US" sz="1400" baseline="0" dirty="0" smtClean="0"/>
                        <a:t> </a:t>
                      </a:r>
                      <a:r>
                        <a:rPr lang="en-US" sz="1400" baseline="0" dirty="0" err="1" smtClean="0"/>
                        <a:t>émis</a:t>
                      </a:r>
                      <a:r>
                        <a:rPr lang="en-US" sz="1400" baseline="0" dirty="0" smtClean="0"/>
                        <a:t>  par les </a:t>
                      </a:r>
                      <a:r>
                        <a:rPr lang="en-US" sz="1400" baseline="0" dirty="0" err="1" smtClean="0"/>
                        <a:t>banques</a:t>
                      </a:r>
                      <a:r>
                        <a:rPr lang="en-US" sz="1400" baseline="0" dirty="0" smtClean="0"/>
                        <a:t>  de </a:t>
                      </a:r>
                      <a:r>
                        <a:rPr lang="en-US" sz="1400" baseline="0" dirty="0" err="1" smtClean="0"/>
                        <a:t>développement</a:t>
                      </a:r>
                      <a:r>
                        <a:rPr lang="en-US" sz="1400" baseline="0" dirty="0" smtClean="0"/>
                        <a:t> </a:t>
                      </a:r>
                      <a:r>
                        <a:rPr lang="en-US" sz="1400" baseline="0" dirty="0" err="1" smtClean="0"/>
                        <a:t>multilatéral</a:t>
                      </a:r>
                      <a:r>
                        <a:rPr lang="en-US" sz="1400" baseline="0" dirty="0" smtClean="0"/>
                        <a:t> </a:t>
                      </a:r>
                      <a:r>
                        <a:rPr lang="en-US" sz="1400" baseline="0" dirty="0" err="1" smtClean="0"/>
                        <a:t>ou</a:t>
                      </a:r>
                      <a:r>
                        <a:rPr lang="en-US" sz="1400" baseline="0" dirty="0" smtClean="0"/>
                        <a:t> de BEI</a:t>
                      </a:r>
                      <a:endParaRPr lang="fr-FR" sz="1400" dirty="0"/>
                    </a:p>
                  </a:txBody>
                  <a:tcPr/>
                </a:tc>
                <a:tc>
                  <a:txBody>
                    <a:bodyPr/>
                    <a:lstStyle/>
                    <a:p>
                      <a:pPr algn="ctr"/>
                      <a:r>
                        <a:rPr lang="en-US" sz="1400" dirty="0" smtClean="0"/>
                        <a:t>0,8</a:t>
                      </a:r>
                      <a:endParaRPr lang="fr-FR" sz="1400" dirty="0"/>
                    </a:p>
                  </a:txBody>
                  <a:tcPr/>
                </a:tc>
              </a:tr>
              <a:tr h="745826">
                <a:tc>
                  <a:txBody>
                    <a:bodyPr/>
                    <a:lstStyle/>
                    <a:p>
                      <a:pPr algn="just"/>
                      <a:r>
                        <a:rPr lang="en-US" sz="1400" dirty="0" smtClean="0"/>
                        <a:t>Les </a:t>
                      </a:r>
                      <a:r>
                        <a:rPr lang="en-US" sz="1400" dirty="0" err="1" smtClean="0"/>
                        <a:t>garanties</a:t>
                      </a:r>
                      <a:r>
                        <a:rPr lang="en-US" sz="1400" dirty="0" smtClean="0"/>
                        <a:t> expresses,  </a:t>
                      </a:r>
                      <a:r>
                        <a:rPr lang="en-US" sz="1400" dirty="0" err="1" smtClean="0"/>
                        <a:t>irrévocables</a:t>
                      </a:r>
                      <a:r>
                        <a:rPr lang="en-US" sz="1400" baseline="0" dirty="0" smtClean="0"/>
                        <a:t> et  </a:t>
                      </a:r>
                      <a:r>
                        <a:rPr lang="en-US" sz="1400" baseline="0" dirty="0" err="1" smtClean="0"/>
                        <a:t>inconditionnelles</a:t>
                      </a:r>
                      <a:r>
                        <a:rPr lang="en-US" sz="1400" baseline="0" dirty="0" smtClean="0"/>
                        <a:t>  des administrations locales de </a:t>
                      </a:r>
                      <a:r>
                        <a:rPr lang="en-US" sz="1400" baseline="0" dirty="0" err="1" smtClean="0"/>
                        <a:t>Roumanie</a:t>
                      </a:r>
                      <a:r>
                        <a:rPr lang="en-US" sz="1400" baseline="0" dirty="0" smtClean="0"/>
                        <a:t> </a:t>
                      </a:r>
                      <a:endParaRPr lang="fr-FR" sz="1400" dirty="0"/>
                    </a:p>
                  </a:txBody>
                  <a:tcPr/>
                </a:tc>
                <a:tc>
                  <a:txBody>
                    <a:bodyPr/>
                    <a:lstStyle/>
                    <a:p>
                      <a:pPr algn="ctr"/>
                      <a:r>
                        <a:rPr lang="en-US" sz="1400" dirty="0" smtClean="0"/>
                        <a:t>0,8</a:t>
                      </a:r>
                      <a:endParaRPr lang="fr-FR" sz="1400" dirty="0"/>
                    </a:p>
                  </a:txBody>
                  <a:tcPr/>
                </a:tc>
              </a:tr>
              <a:tr h="745826">
                <a:tc>
                  <a:txBody>
                    <a:bodyPr/>
                    <a:lstStyle/>
                    <a:p>
                      <a:pPr algn="just"/>
                      <a:r>
                        <a:rPr lang="en-US" sz="1400" dirty="0" smtClean="0"/>
                        <a:t>Les </a:t>
                      </a:r>
                      <a:r>
                        <a:rPr lang="en-US" sz="1400" dirty="0" err="1" smtClean="0"/>
                        <a:t>garanties</a:t>
                      </a:r>
                      <a:r>
                        <a:rPr lang="en-US" sz="1400" dirty="0" smtClean="0"/>
                        <a:t> expresses,  </a:t>
                      </a:r>
                      <a:r>
                        <a:rPr lang="en-US" sz="1400" dirty="0" err="1" smtClean="0"/>
                        <a:t>irrévocables</a:t>
                      </a:r>
                      <a:r>
                        <a:rPr lang="en-US" sz="1400" baseline="0" dirty="0" smtClean="0"/>
                        <a:t> et  </a:t>
                      </a:r>
                      <a:r>
                        <a:rPr lang="en-US" sz="1400" baseline="0" dirty="0" err="1" smtClean="0"/>
                        <a:t>inconditionnelles</a:t>
                      </a:r>
                      <a:r>
                        <a:rPr lang="en-US" sz="1400" baseline="0" dirty="0" smtClean="0"/>
                        <a:t>  des administrations </a:t>
                      </a:r>
                      <a:r>
                        <a:rPr lang="en-US" sz="1400" baseline="0" dirty="0" err="1" smtClean="0"/>
                        <a:t>régionales</a:t>
                      </a:r>
                      <a:r>
                        <a:rPr lang="en-US" sz="1400" baseline="0" dirty="0" smtClean="0"/>
                        <a:t> des pays de la </a:t>
                      </a:r>
                      <a:r>
                        <a:rPr lang="en-US" sz="1400" baseline="0" dirty="0" err="1" smtClean="0"/>
                        <a:t>catégorie</a:t>
                      </a:r>
                      <a:r>
                        <a:rPr lang="en-US" sz="1400" baseline="0" dirty="0" smtClean="0"/>
                        <a:t> A</a:t>
                      </a:r>
                      <a:endParaRPr lang="fr-FR" sz="1400" dirty="0"/>
                    </a:p>
                  </a:txBody>
                  <a:tcPr/>
                </a:tc>
                <a:tc>
                  <a:txBody>
                    <a:bodyPr/>
                    <a:lstStyle/>
                    <a:p>
                      <a:pPr algn="ctr"/>
                      <a:r>
                        <a:rPr lang="en-US" sz="1400" dirty="0" smtClean="0"/>
                        <a:t>0,8</a:t>
                      </a:r>
                      <a:endParaRPr lang="fr-FR" sz="1400" dirty="0"/>
                    </a:p>
                  </a:txBody>
                  <a:tcPr/>
                </a:tc>
              </a:tr>
              <a:tr h="9695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Les </a:t>
                      </a:r>
                      <a:r>
                        <a:rPr lang="en-US" sz="1400" dirty="0" err="1" smtClean="0"/>
                        <a:t>garanties</a:t>
                      </a:r>
                      <a:r>
                        <a:rPr lang="en-US" sz="1400" dirty="0" smtClean="0"/>
                        <a:t> expresses,  </a:t>
                      </a:r>
                      <a:r>
                        <a:rPr lang="en-US" sz="1400" dirty="0" err="1" smtClean="0"/>
                        <a:t>irrévocables</a:t>
                      </a:r>
                      <a:r>
                        <a:rPr lang="en-US" sz="1400" baseline="0" dirty="0" smtClean="0"/>
                        <a:t> et  </a:t>
                      </a:r>
                      <a:r>
                        <a:rPr lang="en-US" sz="1400" baseline="0" dirty="0" err="1" smtClean="0"/>
                        <a:t>inconditionnelles</a:t>
                      </a:r>
                      <a:r>
                        <a:rPr lang="en-US" sz="1400" baseline="0" dirty="0" smtClean="0"/>
                        <a:t>  des </a:t>
                      </a:r>
                      <a:r>
                        <a:rPr lang="en-US" sz="1400" baseline="0" dirty="0" err="1" smtClean="0"/>
                        <a:t>banques</a:t>
                      </a:r>
                      <a:r>
                        <a:rPr lang="en-US" sz="1400" baseline="0" dirty="0" smtClean="0"/>
                        <a:t> des pays de la </a:t>
                      </a:r>
                      <a:r>
                        <a:rPr lang="en-US" sz="1400" baseline="0" dirty="0" err="1" smtClean="0"/>
                        <a:t>catégorie</a:t>
                      </a:r>
                      <a:r>
                        <a:rPr lang="en-US" sz="1400" baseline="0" dirty="0" smtClean="0"/>
                        <a:t> A</a:t>
                      </a:r>
                      <a:endParaRPr lang="fr-FR" sz="1400" dirty="0" smtClean="0"/>
                    </a:p>
                    <a:p>
                      <a:endParaRPr lang="fr-FR" sz="1400" dirty="0"/>
                    </a:p>
                  </a:txBody>
                  <a:tcPr/>
                </a:tc>
                <a:tc>
                  <a:txBody>
                    <a:bodyPr/>
                    <a:lstStyle/>
                    <a:p>
                      <a:pPr algn="ctr"/>
                      <a:r>
                        <a:rPr lang="en-US" sz="1400" dirty="0" smtClean="0"/>
                        <a:t>0,8</a:t>
                      </a:r>
                      <a:endParaRPr lang="fr-FR" sz="1400" dirty="0"/>
                    </a:p>
                  </a:txBody>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Content Placeholder 2"/>
          <p:cNvSpPr>
            <a:spLocks noGrp="1"/>
          </p:cNvSpPr>
          <p:nvPr>
            <p:ph idx="1"/>
          </p:nvPr>
        </p:nvSpPr>
        <p:spPr>
          <a:xfrm>
            <a:off x="1524000" y="304800"/>
            <a:ext cx="7239000" cy="6324600"/>
          </a:xfrm>
        </p:spPr>
        <p:txBody>
          <a:bodyPr/>
          <a:lstStyle/>
          <a:p>
            <a:pPr algn="ctr">
              <a:buFont typeface="Wingdings 3" pitchFamily="18" charset="2"/>
              <a:buNone/>
            </a:pPr>
            <a:r>
              <a:rPr lang="en-US" sz="3600" b="1" smtClean="0"/>
              <a:t>  </a:t>
            </a:r>
            <a:r>
              <a:rPr lang="en-US" sz="3200" b="1" smtClean="0"/>
              <a:t> </a:t>
            </a:r>
            <a:r>
              <a:rPr lang="en-US" sz="3200" smtClean="0"/>
              <a:t>1.3.2  La constitution de la réserve       générale pour le risque de crédit</a:t>
            </a:r>
          </a:p>
          <a:p>
            <a:pPr algn="just">
              <a:buFont typeface="Wingdings 3" pitchFamily="18" charset="2"/>
              <a:buNone/>
            </a:pPr>
            <a:r>
              <a:rPr lang="en-US" sz="2000" smtClean="0"/>
              <a:t>   </a:t>
            </a:r>
          </a:p>
          <a:p>
            <a:pPr algn="just">
              <a:buFont typeface="Wingdings 3" pitchFamily="18" charset="2"/>
              <a:buNone/>
            </a:pPr>
            <a:r>
              <a:rPr lang="en-US" sz="2000" smtClean="0"/>
              <a:t>     </a:t>
            </a:r>
            <a:r>
              <a:rPr lang="en-US" sz="1600" smtClean="0"/>
              <a:t>Outre les provisions spécifiques pour chaque type de crédit il existe aussi  la posibilité de mettre en place des réserves générales pour le risque de crédit. La législation roumaine prévoit  un montant déductible fiscale de la réserve générale pour le risque de crédit de maximum 2% du solde des crédits accordés. Ces réserves peuvent couvrir les pertes sur les portefeuilles de prêts pour un provisionnement insuffisant.</a:t>
            </a:r>
          </a:p>
          <a:p>
            <a:pPr algn="just">
              <a:buFont typeface="Wingdings 3" pitchFamily="18" charset="2"/>
              <a:buNone/>
            </a:pPr>
            <a:endParaRPr lang="en-US" sz="2000" smtClean="0"/>
          </a:p>
          <a:p>
            <a:pPr algn="ctr">
              <a:buFont typeface="Wingdings 3" pitchFamily="18" charset="2"/>
              <a:buNone/>
            </a:pPr>
            <a:r>
              <a:rPr lang="en-US" sz="3200" b="1" smtClean="0"/>
              <a:t> Rgrc= 2 % x Cr</a:t>
            </a:r>
            <a:endParaRPr lang="fr-FR" sz="3200" b="1" smtClean="0"/>
          </a:p>
          <a:p>
            <a:pPr>
              <a:buFont typeface="Wingdings 3" pitchFamily="18" charset="2"/>
              <a:buNone/>
            </a:pPr>
            <a:r>
              <a:rPr lang="en-US" b="1" smtClean="0"/>
              <a:t>        Rgrc </a:t>
            </a:r>
            <a:r>
              <a:rPr lang="en-US" smtClean="0"/>
              <a:t>-la réserve générale pour le risque de crédit </a:t>
            </a:r>
          </a:p>
          <a:p>
            <a:pPr>
              <a:buFont typeface="Wingdings 3" pitchFamily="18" charset="2"/>
              <a:buNone/>
            </a:pPr>
            <a:r>
              <a:rPr lang="en-US" smtClean="0"/>
              <a:t>        </a:t>
            </a:r>
            <a:r>
              <a:rPr lang="en-US" b="1" smtClean="0"/>
              <a:t>Cr</a:t>
            </a:r>
            <a:r>
              <a:rPr lang="en-US" smtClean="0"/>
              <a:t> – le solde des crédits accordés  </a:t>
            </a:r>
            <a:endParaRPr lang="fr-FR"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0200" y="381000"/>
            <a:ext cx="7086600" cy="6172200"/>
          </a:xfrm>
        </p:spPr>
        <p:txBody>
          <a:bodyPr rtlCol="0">
            <a:normAutofit fontScale="92500" lnSpcReduction="10000"/>
          </a:bodyPr>
          <a:lstStyle/>
          <a:p>
            <a:pPr fontAlgn="auto">
              <a:spcAft>
                <a:spcPts val="0"/>
              </a:spcAft>
              <a:buFont typeface="Wingdings 3" charset="2"/>
              <a:buNone/>
              <a:defRPr/>
            </a:pPr>
            <a:r>
              <a:rPr lang="en-US" dirty="0" smtClean="0">
                <a:solidFill>
                  <a:schemeClr val="tx1">
                    <a:lumMod val="75000"/>
                    <a:lumOff val="25000"/>
                  </a:schemeClr>
                </a:solidFill>
              </a:rPr>
              <a:t> </a:t>
            </a:r>
          </a:p>
          <a:p>
            <a:pPr algn="ctr" fontAlgn="auto">
              <a:spcAft>
                <a:spcPts val="0"/>
              </a:spcAft>
              <a:buFont typeface="Wingdings 3" charset="2"/>
              <a:buNone/>
              <a:defRPr/>
            </a:pPr>
            <a:r>
              <a:rPr lang="en-US" dirty="0" smtClean="0">
                <a:solidFill>
                  <a:schemeClr val="tx1">
                    <a:lumMod val="75000"/>
                    <a:lumOff val="25000"/>
                  </a:schemeClr>
                </a:solidFill>
              </a:rPr>
              <a:t>    </a:t>
            </a:r>
            <a:r>
              <a:rPr lang="en-US" sz="3600" dirty="0" err="1" smtClean="0">
                <a:solidFill>
                  <a:schemeClr val="tx1">
                    <a:lumMod val="75000"/>
                    <a:lumOff val="25000"/>
                  </a:schemeClr>
                </a:solidFill>
              </a:rPr>
              <a:t>Bibliographie</a:t>
            </a:r>
            <a:r>
              <a:rPr lang="en-US" sz="3600" dirty="0" smtClean="0">
                <a:solidFill>
                  <a:schemeClr val="tx1">
                    <a:lumMod val="75000"/>
                    <a:lumOff val="25000"/>
                  </a:schemeClr>
                </a:solidFill>
              </a:rPr>
              <a:t>/</a:t>
            </a:r>
            <a:r>
              <a:rPr lang="en-US" sz="3600" dirty="0" err="1" smtClean="0">
                <a:solidFill>
                  <a:schemeClr val="tx1">
                    <a:lumMod val="75000"/>
                    <a:lumOff val="25000"/>
                  </a:schemeClr>
                </a:solidFill>
              </a:rPr>
              <a:t>sitographie</a:t>
            </a:r>
            <a:r>
              <a:rPr lang="en-US" sz="3600" dirty="0" smtClean="0">
                <a:solidFill>
                  <a:schemeClr val="tx1">
                    <a:lumMod val="75000"/>
                    <a:lumOff val="25000"/>
                  </a:schemeClr>
                </a:solidFill>
              </a:rPr>
              <a:t> </a:t>
            </a:r>
          </a:p>
          <a:p>
            <a:pPr algn="just" fontAlgn="auto">
              <a:spcAft>
                <a:spcPts val="0"/>
              </a:spcAft>
              <a:buFont typeface="Wingdings 3" charset="2"/>
              <a:buNone/>
              <a:defRPr/>
            </a:pPr>
            <a:endParaRPr lang="en-US" sz="3600" dirty="0" smtClean="0">
              <a:solidFill>
                <a:schemeClr val="tx1">
                  <a:lumMod val="75000"/>
                  <a:lumOff val="25000"/>
                </a:schemeClr>
              </a:solidFill>
            </a:endParaRPr>
          </a:p>
          <a:p>
            <a:pPr algn="just" fontAlgn="auto">
              <a:spcAft>
                <a:spcPts val="0"/>
              </a:spcAft>
              <a:buFont typeface="Wingdings 3" charset="2"/>
              <a:buNone/>
              <a:defRPr/>
            </a:pPr>
            <a:r>
              <a:rPr lang="en-US" sz="2400" dirty="0" smtClean="0">
                <a:solidFill>
                  <a:schemeClr val="tx1">
                    <a:lumMod val="75000"/>
                    <a:lumOff val="25000"/>
                  </a:schemeClr>
                </a:solidFill>
              </a:rPr>
              <a:t>      </a:t>
            </a:r>
            <a:r>
              <a:rPr lang="en-US" sz="2400" dirty="0" smtClean="0">
                <a:solidFill>
                  <a:schemeClr val="tx2"/>
                </a:solidFill>
              </a:rPr>
              <a:t>1.Petre, </a:t>
            </a:r>
            <a:r>
              <a:rPr lang="en-US" sz="2400" dirty="0" err="1" smtClean="0">
                <a:solidFill>
                  <a:schemeClr val="tx2"/>
                </a:solidFill>
              </a:rPr>
              <a:t>Brezeanu</a:t>
            </a:r>
            <a:r>
              <a:rPr lang="en-US" sz="2400" dirty="0" smtClean="0">
                <a:solidFill>
                  <a:schemeClr val="tx2"/>
                </a:solidFill>
              </a:rPr>
              <a:t>, </a:t>
            </a:r>
            <a:r>
              <a:rPr lang="en-US" sz="2400" dirty="0" err="1" smtClean="0">
                <a:solidFill>
                  <a:schemeClr val="tx2"/>
                </a:solidFill>
              </a:rPr>
              <a:t>Violeta</a:t>
            </a:r>
            <a:r>
              <a:rPr lang="en-US" sz="2400" dirty="0" smtClean="0">
                <a:solidFill>
                  <a:schemeClr val="tx2"/>
                </a:solidFill>
              </a:rPr>
              <a:t>, </a:t>
            </a:r>
            <a:r>
              <a:rPr lang="en-US" sz="2400" dirty="0" err="1" smtClean="0">
                <a:solidFill>
                  <a:schemeClr val="tx2"/>
                </a:solidFill>
              </a:rPr>
              <a:t>Dinca</a:t>
            </a:r>
            <a:r>
              <a:rPr lang="en-US" sz="2400" dirty="0" smtClean="0">
                <a:solidFill>
                  <a:schemeClr val="tx2"/>
                </a:solidFill>
              </a:rPr>
              <a:t>, Adrian, </a:t>
            </a:r>
            <a:r>
              <a:rPr lang="en-US" sz="2400" dirty="0" err="1" smtClean="0">
                <a:solidFill>
                  <a:schemeClr val="tx2"/>
                </a:solidFill>
              </a:rPr>
              <a:t>Simion</a:t>
            </a:r>
            <a:r>
              <a:rPr lang="en-US" sz="2400" dirty="0" smtClean="0">
                <a:solidFill>
                  <a:schemeClr val="tx2"/>
                </a:solidFill>
              </a:rPr>
              <a:t>, </a:t>
            </a:r>
            <a:r>
              <a:rPr lang="en-US" sz="2400" i="1" dirty="0" smtClean="0">
                <a:solidFill>
                  <a:schemeClr val="tx2"/>
                </a:solidFill>
              </a:rPr>
              <a:t>“Techniques et operations </a:t>
            </a:r>
            <a:r>
              <a:rPr lang="en-US" sz="2400" i="1" dirty="0" err="1" smtClean="0">
                <a:solidFill>
                  <a:schemeClr val="tx2"/>
                </a:solidFill>
              </a:rPr>
              <a:t>bancaires</a:t>
            </a:r>
            <a:r>
              <a:rPr lang="en-US" sz="2400" i="1" dirty="0" smtClean="0">
                <a:solidFill>
                  <a:schemeClr val="tx2"/>
                </a:solidFill>
              </a:rPr>
              <a:t> pour des affaires”</a:t>
            </a:r>
            <a:r>
              <a:rPr lang="en-US" sz="2400" dirty="0" smtClean="0">
                <a:solidFill>
                  <a:schemeClr val="tx2"/>
                </a:solidFill>
              </a:rPr>
              <a:t>, </a:t>
            </a:r>
            <a:r>
              <a:rPr lang="en-US" sz="2400" dirty="0" err="1" smtClean="0">
                <a:solidFill>
                  <a:schemeClr val="tx2"/>
                </a:solidFill>
              </a:rPr>
              <a:t>Maison</a:t>
            </a:r>
            <a:r>
              <a:rPr lang="en-US" sz="2400" dirty="0" smtClean="0">
                <a:solidFill>
                  <a:schemeClr val="tx2"/>
                </a:solidFill>
              </a:rPr>
              <a:t> </a:t>
            </a:r>
            <a:r>
              <a:rPr lang="en-US" sz="2400" dirty="0" err="1" smtClean="0">
                <a:solidFill>
                  <a:schemeClr val="tx2"/>
                </a:solidFill>
              </a:rPr>
              <a:t>d’édition</a:t>
            </a:r>
            <a:r>
              <a:rPr lang="en-US" sz="2400" dirty="0" smtClean="0">
                <a:solidFill>
                  <a:schemeClr val="tx2"/>
                </a:solidFill>
              </a:rPr>
              <a:t> </a:t>
            </a:r>
            <a:r>
              <a:rPr lang="en-US" sz="2400" dirty="0" err="1" smtClean="0">
                <a:solidFill>
                  <a:schemeClr val="tx2"/>
                </a:solidFill>
              </a:rPr>
              <a:t>Cavaliotti</a:t>
            </a:r>
            <a:r>
              <a:rPr lang="en-US" sz="2400" dirty="0" smtClean="0">
                <a:solidFill>
                  <a:schemeClr val="tx2"/>
                </a:solidFill>
              </a:rPr>
              <a:t>, </a:t>
            </a:r>
            <a:r>
              <a:rPr lang="en-US" sz="2400" dirty="0" err="1" smtClean="0">
                <a:solidFill>
                  <a:schemeClr val="tx2"/>
                </a:solidFill>
              </a:rPr>
              <a:t>Bucuresti</a:t>
            </a:r>
            <a:r>
              <a:rPr lang="en-US" sz="2400" dirty="0" smtClean="0">
                <a:solidFill>
                  <a:schemeClr val="tx2"/>
                </a:solidFill>
              </a:rPr>
              <a:t>, 2013;</a:t>
            </a:r>
          </a:p>
          <a:p>
            <a:pPr fontAlgn="auto">
              <a:spcAft>
                <a:spcPts val="0"/>
              </a:spcAft>
              <a:buFont typeface="Wingdings 3" charset="2"/>
              <a:buNone/>
              <a:defRPr/>
            </a:pPr>
            <a:r>
              <a:rPr lang="en-US" sz="2400" dirty="0" smtClean="0">
                <a:solidFill>
                  <a:schemeClr val="tx2"/>
                </a:solidFill>
              </a:rPr>
              <a:t>      2.http://sursa.md/product_info.php/info/p1724_Creditarea--Riscul-in-activitatea-de-creditare.html –</a:t>
            </a:r>
            <a:r>
              <a:rPr lang="en-US" sz="2400" dirty="0" err="1" smtClean="0">
                <a:solidFill>
                  <a:schemeClr val="tx2"/>
                </a:solidFill>
              </a:rPr>
              <a:t>accesat</a:t>
            </a:r>
            <a:r>
              <a:rPr lang="en-US" sz="2400" dirty="0" smtClean="0">
                <a:solidFill>
                  <a:schemeClr val="tx2"/>
                </a:solidFill>
              </a:rPr>
              <a:t> la 30.03.2014, </a:t>
            </a:r>
            <a:r>
              <a:rPr lang="en-US" sz="2400" dirty="0" err="1" smtClean="0">
                <a:solidFill>
                  <a:schemeClr val="tx2"/>
                </a:solidFill>
              </a:rPr>
              <a:t>ora</a:t>
            </a:r>
            <a:r>
              <a:rPr lang="en-US" sz="2400" dirty="0" smtClean="0">
                <a:solidFill>
                  <a:schemeClr val="tx2"/>
                </a:solidFill>
              </a:rPr>
              <a:t> 15:30;</a:t>
            </a:r>
          </a:p>
          <a:p>
            <a:pPr fontAlgn="auto">
              <a:spcAft>
                <a:spcPts val="0"/>
              </a:spcAft>
              <a:buFont typeface="Wingdings 3" charset="2"/>
              <a:buNone/>
              <a:defRPr/>
            </a:pPr>
            <a:r>
              <a:rPr lang="en-US" sz="2400" dirty="0" smtClean="0">
                <a:solidFill>
                  <a:schemeClr val="tx2"/>
                </a:solidFill>
              </a:rPr>
              <a:t>      3.http://www.memoireonline.com/01/09/1874/m_la-Gestion-du-Risque-de-Credit--un-enjeu-majeur---pour-les-Banques4.html-accesat  la 30.03.2014, </a:t>
            </a:r>
            <a:r>
              <a:rPr lang="en-US" sz="2400" dirty="0" err="1" smtClean="0">
                <a:solidFill>
                  <a:schemeClr val="tx2"/>
                </a:solidFill>
              </a:rPr>
              <a:t>ora</a:t>
            </a:r>
            <a:r>
              <a:rPr lang="en-US" sz="2400" dirty="0" smtClean="0">
                <a:solidFill>
                  <a:schemeClr val="tx2"/>
                </a:solidFill>
              </a:rPr>
              <a:t> 14:56.</a:t>
            </a:r>
          </a:p>
          <a:p>
            <a:pPr fontAlgn="auto">
              <a:spcAft>
                <a:spcPts val="0"/>
              </a:spcAft>
              <a:buFont typeface="Wingdings 3" charset="2"/>
              <a:buNone/>
              <a:defRPr/>
            </a:pPr>
            <a:endParaRPr lang="fr-FR" sz="2400"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Content Placeholder 2"/>
          <p:cNvSpPr>
            <a:spLocks noGrp="1"/>
          </p:cNvSpPr>
          <p:nvPr>
            <p:ph idx="1"/>
          </p:nvPr>
        </p:nvSpPr>
        <p:spPr>
          <a:xfrm>
            <a:off x="1828800" y="533400"/>
            <a:ext cx="6858000" cy="5562600"/>
          </a:xfrm>
        </p:spPr>
        <p:txBody>
          <a:bodyPr/>
          <a:lstStyle/>
          <a:p>
            <a:pPr>
              <a:buFont typeface="Wingdings 3" pitchFamily="18" charset="2"/>
              <a:buNone/>
            </a:pPr>
            <a:endParaRPr lang="en-US" sz="2800" smtClean="0"/>
          </a:p>
          <a:p>
            <a:pPr>
              <a:buFont typeface="Wingdings 3" pitchFamily="18" charset="2"/>
              <a:buNone/>
            </a:pPr>
            <a:endParaRPr lang="en-US" sz="2800" smtClean="0"/>
          </a:p>
          <a:p>
            <a:pPr>
              <a:buFont typeface="Wingdings 3" pitchFamily="18" charset="2"/>
              <a:buNone/>
            </a:pPr>
            <a:endParaRPr lang="en-US" sz="2800" smtClean="0"/>
          </a:p>
          <a:p>
            <a:pPr>
              <a:buFont typeface="Wingdings 3" pitchFamily="18" charset="2"/>
              <a:buNone/>
            </a:pPr>
            <a:endParaRPr lang="en-US" sz="2800" smtClean="0"/>
          </a:p>
          <a:p>
            <a:pPr algn="ctr">
              <a:buFont typeface="Wingdings 3" pitchFamily="18" charset="2"/>
              <a:buNone/>
            </a:pPr>
            <a:r>
              <a:rPr lang="en-US" sz="3600" b="1" i="1" smtClean="0">
                <a:solidFill>
                  <a:schemeClr val="tx2"/>
                </a:solidFill>
              </a:rPr>
              <a:t>Nous vous remercions de votre attention</a:t>
            </a:r>
            <a:r>
              <a:rPr lang="en-US" sz="2800" b="1" i="1" smtClean="0">
                <a:solidFill>
                  <a:schemeClr val="tx2"/>
                </a:solidFill>
              </a:rPr>
              <a:t>!!!</a:t>
            </a:r>
          </a:p>
          <a:p>
            <a:endParaRPr lang="fr-FR"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Adiere">
  <a:themeElements>
    <a:clrScheme name="Adiere">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Adier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Adiere">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4F34B87B-9C7A-41AE-A6CB-48536223DFFD}"/>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1599</TotalTime>
  <Words>3573</Words>
  <Application>Microsoft Office PowerPoint</Application>
  <PresentationFormat>On-screen Show (4:3)</PresentationFormat>
  <Paragraphs>358</Paragraphs>
  <Slides>37</Slides>
  <Notes>2</Notes>
  <HiddenSlides>0</HiddenSlides>
  <MMClips>0</MMClips>
  <ScaleCrop>false</ScaleCrop>
  <HeadingPairs>
    <vt:vector size="8" baseType="variant">
      <vt:variant>
        <vt:lpstr>Fonts Used</vt:lpstr>
      </vt:variant>
      <vt:variant>
        <vt:i4>6</vt:i4>
      </vt:variant>
      <vt:variant>
        <vt:lpstr>Design Template</vt:lpstr>
      </vt:variant>
      <vt:variant>
        <vt:i4>17</vt:i4>
      </vt:variant>
      <vt:variant>
        <vt:lpstr>Embedded OLE Servers</vt:lpstr>
      </vt:variant>
      <vt:variant>
        <vt:i4>2</vt:i4>
      </vt:variant>
      <vt:variant>
        <vt:lpstr>Slide Titles</vt:lpstr>
      </vt:variant>
      <vt:variant>
        <vt:i4>37</vt:i4>
      </vt:variant>
    </vt:vector>
  </HeadingPairs>
  <TitlesOfParts>
    <vt:vector size="62" baseType="lpstr">
      <vt:lpstr>Century Gothic</vt:lpstr>
      <vt:lpstr>Arial</vt:lpstr>
      <vt:lpstr>Wingdings 3</vt:lpstr>
      <vt:lpstr>Calibri</vt:lpstr>
      <vt:lpstr>Andalus</vt:lpstr>
      <vt:lpstr>Wingdings</vt:lpstr>
      <vt:lpstr>Adiere</vt:lpstr>
      <vt:lpstr>Adiere</vt:lpstr>
      <vt:lpstr>Adiere</vt:lpstr>
      <vt:lpstr>Adiere</vt:lpstr>
      <vt:lpstr>Adiere</vt:lpstr>
      <vt:lpstr>Adiere</vt:lpstr>
      <vt:lpstr>Adiere</vt:lpstr>
      <vt:lpstr>Adiere</vt:lpstr>
      <vt:lpstr>Adiere</vt:lpstr>
      <vt:lpstr>Adiere</vt:lpstr>
      <vt:lpstr>Adiere</vt:lpstr>
      <vt:lpstr>Adiere</vt:lpstr>
      <vt:lpstr>Adiere</vt:lpstr>
      <vt:lpstr>Adiere</vt:lpstr>
      <vt:lpstr>Adiere</vt:lpstr>
      <vt:lpstr>Adiere</vt:lpstr>
      <vt:lpstr>Adiere</vt:lpstr>
      <vt:lpstr>Equation</vt:lpstr>
      <vt:lpstr>Ecuaţie</vt:lpstr>
      <vt:lpstr>Académie d’études économiques Bucarest Faculté d’administration des affaires, enseignement en langues étrangères  Le risque de crédit </vt:lpstr>
      <vt:lpstr>Sommaire</vt:lpstr>
      <vt:lpstr>1.1 La définition  du terme           “risque de crédit” </vt:lpstr>
      <vt:lpstr>Slide 4</vt:lpstr>
      <vt:lpstr>Slide 5</vt:lpstr>
      <vt:lpstr>Slide 6</vt:lpstr>
      <vt:lpstr>Politique de prêt contenu comprend trois parties principales: la formulation de politiques générales sur les tâches du ministère de prêt et les meilleures qualités du portefeuille de prêts, les principes et procédures recommandées dans la création et l'administration du portefeuille de prêts et les procédures et les paramètres enfin détaillées prêts, spécifique à chaque type de crédit.</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risque de crédit</dc:title>
  <dc:creator>MAXim</dc:creator>
  <cp:lastModifiedBy>Rox</cp:lastModifiedBy>
  <cp:revision>388</cp:revision>
  <dcterms:created xsi:type="dcterms:W3CDTF">2014-03-28T12:07:34Z</dcterms:created>
  <dcterms:modified xsi:type="dcterms:W3CDTF">2014-06-07T15:24:40Z</dcterms:modified>
</cp:coreProperties>
</file>