
<file path=[Content_Types].xml><?xml version="1.0" encoding="utf-8"?>
<Types xmlns="http://schemas.openxmlformats.org/package/2006/content-types">
  <Override PartName="/ppt/slideMasters/slideMaster3.xml" ContentType="application/vnd.openxmlformats-officedocument.presentationml.slideMaster+xml"/>
  <Override PartName="/ppt/theme/theme5.xml" ContentType="application/vnd.openxmlformats-officedocument.theme+xml"/>
  <Override PartName="/ppt/slideLayouts/slideLayout57.xml" ContentType="application/vnd.openxmlformats-officedocument.presentationml.slideLayout+xml"/>
  <Override PartName="/ppt/slideLayouts/slideLayout157.xml" ContentType="application/vnd.openxmlformats-officedocument.presentationml.slideLayout+xml"/>
  <Override PartName="/ppt/notesSlides/notesSlide2.xml" ContentType="application/vnd.openxmlformats-officedocument.presentationml.notesSlide+xml"/>
  <Override PartName="/ppt/slides/slide36.xml" ContentType="application/vnd.openxmlformats-officedocument.presentationml.slide+xml"/>
  <Override PartName="/ppt/slideLayouts/slideLayout46.xml" ContentType="application/vnd.openxmlformats-officedocument.presentationml.slideLayout+xml"/>
  <Override PartName="/ppt/slideLayouts/slideLayout93.xml" ContentType="application/vnd.openxmlformats-officedocument.presentationml.slideLayout+xml"/>
  <Override PartName="/ppt/slideLayouts/slideLayout135.xml" ContentType="application/vnd.openxmlformats-officedocument.presentationml.slideLayout+xml"/>
  <Override PartName="/ppt/slideLayouts/slideLayout146.xml" ContentType="application/vnd.openxmlformats-officedocument.presentationml.slideLayout+xml"/>
  <Override PartName="/ppt/slideLayouts/slideLayout182.xml" ContentType="application/vnd.openxmlformats-officedocument.presentationml.slideLayout+xml"/>
  <Override PartName="/ppt/slideLayouts/slideLayout193.xml" ContentType="application/vnd.openxmlformats-officedocument.presentationml.slideLayout+xml"/>
  <Override PartName="/ppt/slideMasters/slideMaster19.xml" ContentType="application/vnd.openxmlformats-officedocument.presentationml.slideMaster+xml"/>
  <Override PartName="/ppt/slides/slide25.xml" ContentType="application/vnd.openxmlformats-officedocument.presentationml.slid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slideLayouts/slideLayout82.xml" ContentType="application/vnd.openxmlformats-officedocument.presentationml.slideLayout+xml"/>
  <Override PartName="/ppt/slideLayouts/slideLayout124.xml" ContentType="application/vnd.openxmlformats-officedocument.presentationml.slideLayout+xml"/>
  <Override PartName="/ppt/slideLayouts/slideLayout171.xml" ContentType="application/vnd.openxmlformats-officedocument.presentationml.slideLayout+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60.xml" ContentType="application/vnd.openxmlformats-officedocument.presentationml.slideLayout+xml"/>
  <Override PartName="/ppt/slideLayouts/slideLayout71.xml" ContentType="application/vnd.openxmlformats-officedocument.presentationml.slideLayout+xml"/>
  <Override PartName="/ppt/slideLayouts/slideLayout113.xml" ContentType="application/vnd.openxmlformats-officedocument.presentationml.slideLayout+xml"/>
  <Override PartName="/ppt/slideLayouts/slideLayout160.xml" ContentType="application/vnd.openxmlformats-officedocument.presentationml.slideLayout+xml"/>
  <Override PartName="/ppt/theme/theme18.xml" ContentType="application/vnd.openxmlformats-officedocument.theme+xml"/>
  <Override PartName="/ppt/notesSlides/notesSlide16.xml" ContentType="application/vnd.openxmlformats-officedocument.presentationml.notesSlide+xml"/>
  <Override PartName="/ppt/tableStyles.xml" ContentType="application/vnd.openxmlformats-officedocument.presentationml.tableStyles+xml"/>
  <Override PartName="/ppt/slideLayouts/slideLayout102.xml" ContentType="application/vnd.openxmlformats-officedocument.presentationml.slideLayout+xml"/>
  <Override PartName="/ppt/slideMasters/slideMaster8.xml" ContentType="application/vnd.openxmlformats-officedocument.presentationml.slideMaster+xml"/>
  <Override PartName="/ppt/slideMasters/slideMaster11.xml" ContentType="application/vnd.openxmlformats-officedocument.presentationml.slideMaster+xml"/>
  <Override PartName="/ppt/slideLayouts/slideLayout225.xml" ContentType="application/vnd.openxmlformats-officedocument.presentationml.slideLayout+xml"/>
  <Override PartName="/ppt/slideLayouts/slideLayout198.xml" ContentType="application/vnd.openxmlformats-officedocument.presentationml.slideLayout+xml"/>
  <Override PartName="/ppt/slideLayouts/slideLayout203.xml" ContentType="application/vnd.openxmlformats-officedocument.presentationml.slideLayout+xml"/>
  <Override PartName="/ppt/slideLayouts/slideLayout214.xml" ContentType="application/vnd.openxmlformats-officedocument.presentationml.slideLayout+xml"/>
  <Override PartName="/ppt/theme/theme21.xml" ContentType="application/vnd.openxmlformats-officedocument.theme+xml"/>
  <Override PartName="/ppt/notesSlides/notesSlide7.xml" ContentType="application/vnd.openxmlformats-officedocument.presentationml.notesSlide+xml"/>
  <Override PartName="/ppt/slideLayouts/slideLayout87.xml" ContentType="application/vnd.openxmlformats-officedocument.presentationml.slideLayout+xml"/>
  <Override PartName="/ppt/slideLayouts/slideLayout98.xml" ContentType="application/vnd.openxmlformats-officedocument.presentationml.slideLayout+xml"/>
  <Override PartName="/ppt/theme/theme10.xml" ContentType="application/vnd.openxmlformats-officedocument.theme+xml"/>
  <Override PartName="/ppt/slideLayouts/slideLayout187.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slideLayouts/slideLayout76.xml" ContentType="application/vnd.openxmlformats-officedocument.presentationml.slideLayout+xml"/>
  <Override PartName="/ppt/slideLayouts/slideLayout118.xml" ContentType="application/vnd.openxmlformats-officedocument.presentationml.slideLayout+xml"/>
  <Override PartName="/ppt/slideLayouts/slideLayout129.xml" ContentType="application/vnd.openxmlformats-officedocument.presentationml.slideLayout+xml"/>
  <Override PartName="/ppt/slideLayouts/slideLayout165.xml" ContentType="application/vnd.openxmlformats-officedocument.presentationml.slideLayout+xml"/>
  <Override PartName="/ppt/slideLayouts/slideLayout176.xml" ContentType="application/vnd.openxmlformats-officedocument.presentationml.slideLayout+xml"/>
  <Default Extension="png" ContentType="image/png"/>
  <Override PartName="/ppt/slideLayouts/slideLayout18.xml" ContentType="application/vnd.openxmlformats-officedocument.presentationml.slideLayout+xml"/>
  <Override PartName="/ppt/theme/theme2.xml" ContentType="application/vnd.openxmlformats-officedocument.theme+xml"/>
  <Override PartName="/ppt/slideLayouts/slideLayout65.xml" ContentType="application/vnd.openxmlformats-officedocument.presentationml.slideLayout+xml"/>
  <Override PartName="/ppt/slideLayouts/slideLayout107.xml" ContentType="application/vnd.openxmlformats-officedocument.presentationml.slideLayout+xml"/>
  <Override PartName="/ppt/slideLayouts/slideLayout154.xml" ContentType="application/vnd.openxmlformats-officedocument.presentationml.slideLayout+xml"/>
  <Override PartName="/ppt/slides/slide33.xml" ContentType="application/vnd.openxmlformats-officedocument.presentationml.slide+xml"/>
  <Override PartName="/ppt/slideLayouts/slideLayout43.xml" ContentType="application/vnd.openxmlformats-officedocument.presentationml.slideLayout+xml"/>
  <Override PartName="/ppt/slideLayouts/slideLayout54.xml" ContentType="application/vnd.openxmlformats-officedocument.presentationml.slideLayout+xml"/>
  <Override PartName="/ppt/slideLayouts/slideLayout90.xml" ContentType="application/vnd.openxmlformats-officedocument.presentationml.slideLayout+xml"/>
  <Override PartName="/ppt/slideLayouts/slideLayout143.xml" ContentType="application/vnd.openxmlformats-officedocument.presentationml.slideLayout+xml"/>
  <Override PartName="/ppt/slideLayouts/slideLayout190.xml" ContentType="application/vnd.openxmlformats-officedocument.presentationml.slideLayout+xml"/>
  <Default Extension="emf" ContentType="image/x-emf"/>
  <Override PartName="/ppt/presentation.xml" ContentType="application/vnd.openxmlformats-officedocument.presentationml.presentation.main+xml"/>
  <Override PartName="/ppt/slideMasters/slideMaster16.xml" ContentType="application/vnd.openxmlformats-officedocument.presentationml.slideMaster+xml"/>
  <Override PartName="/ppt/slides/slide22.xml" ContentType="application/vnd.openxmlformats-officedocument.presentationml.slide+xml"/>
  <Override PartName="/ppt/slideLayouts/slideLayout32.xml" ContentType="application/vnd.openxmlformats-officedocument.presentationml.slideLayout+xml"/>
  <Override PartName="/ppt/slideLayouts/slideLayout132.xml" ContentType="application/vnd.openxmlformats-officedocument.presentationml.slideLayout+xml"/>
  <Override PartName="/ppt/slideLayouts/slideLayout219.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Layouts/slideLayout21.xml" ContentType="application/vnd.openxmlformats-officedocument.presentationml.slideLayout+xml"/>
  <Override PartName="/ppt/slideLayouts/slideLayout110.xml" ContentType="application/vnd.openxmlformats-officedocument.presentationml.slideLayout+xml"/>
  <Override PartName="/ppt/slideLayouts/slideLayout121.xml" ContentType="application/vnd.openxmlformats-officedocument.presentationml.slideLayout+xml"/>
  <Override PartName="/ppt/slideLayouts/slideLayout208.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theme/theme15.xml" ContentType="application/vnd.openxmlformats-officedocument.theme+xml"/>
  <Override PartName="/ppt/slideLayouts/slideLayout222.xml" ContentType="application/vnd.openxmlformats-officedocument.presentationml.slideLayout+xml"/>
  <Override PartName="/ppt/slideMasters/slideMaster5.xml" ContentType="application/vnd.openxmlformats-officedocument.presentationml.slideMaster+xml"/>
  <Override PartName="/ppt/slideLayouts/slideLayout59.xml" ContentType="application/vnd.openxmlformats-officedocument.presentationml.slideLayout+xml"/>
  <Override PartName="/ppt/theme/theme7.xml" ContentType="application/vnd.openxmlformats-officedocument.theme+xml"/>
  <Override PartName="/ppt/slideLayouts/slideLayout159.xml" ContentType="application/vnd.openxmlformats-officedocument.presentationml.slideLayout+xml"/>
  <Override PartName="/ppt/slideLayouts/slideLayout211.xml" ContentType="application/vnd.openxmlformats-officedocument.presentationml.slideLayout+xml"/>
  <Override PartName="/ppt/notesSlides/notesSlide4.xml" ContentType="application/vnd.openxmlformats-officedocument.presentationml.notesSlide+xml"/>
  <Override PartName="/ppt/slides/slide38.xml" ContentType="application/vnd.openxmlformats-officedocument.presentationml.slide+xml"/>
  <Override PartName="/ppt/slideLayouts/slideLayout48.xml" ContentType="application/vnd.openxmlformats-officedocument.presentationml.slideLayout+xml"/>
  <Override PartName="/ppt/slideLayouts/slideLayout95.xml" ContentType="application/vnd.openxmlformats-officedocument.presentationml.slideLayout+xml"/>
  <Override PartName="/ppt/slideLayouts/slideLayout137.xml" ContentType="application/vnd.openxmlformats-officedocument.presentationml.slideLayout+xml"/>
  <Override PartName="/ppt/slideLayouts/slideLayout148.xml" ContentType="application/vnd.openxmlformats-officedocument.presentationml.slideLayout+xml"/>
  <Override PartName="/ppt/slideLayouts/slideLayout184.xml" ContentType="application/vnd.openxmlformats-officedocument.presentationml.slideLayout+xml"/>
  <Override PartName="/ppt/slideLayouts/slideLayout195.xml" ContentType="application/vnd.openxmlformats-officedocument.presentationml.slideLayout+xml"/>
  <Override PartName="/ppt/slideLayouts/slideLayout200.xml" ContentType="application/vnd.openxmlformats-officedocument.presentationml.slideLayout+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37.xml" ContentType="application/vnd.openxmlformats-officedocument.presentationml.slideLayout+xml"/>
  <Override PartName="/ppt/slideLayouts/slideLayout84.xml" ContentType="application/vnd.openxmlformats-officedocument.presentationml.slideLayout+xml"/>
  <Override PartName="/ppt/slideLayouts/slideLayout126.xml" ContentType="application/vnd.openxmlformats-officedocument.presentationml.slideLayout+xml"/>
  <Override PartName="/ppt/slideLayouts/slideLayout173.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62.xml" ContentType="application/vnd.openxmlformats-officedocument.presentationml.slideLayout+xml"/>
  <Override PartName="/ppt/slideLayouts/slideLayout73.xml" ContentType="application/vnd.openxmlformats-officedocument.presentationml.slideLayout+xml"/>
  <Override PartName="/ppt/slideLayouts/slideLayout115.xml" ContentType="application/vnd.openxmlformats-officedocument.presentationml.slideLayout+xml"/>
  <Override PartName="/ppt/slideLayouts/slideLayout162.xml" ContentType="application/vnd.openxmlformats-officedocument.presentationml.slideLayout+xml"/>
  <Override PartName="/ppt/notesSlides/notesSlide18.xml" ContentType="application/vnd.openxmlformats-officedocument.presentationml.notesSlide+xml"/>
  <Override PartName="/ppt/slideLayouts/slideLayout51.xml" ContentType="application/vnd.openxmlformats-officedocument.presentationml.slideLayout+xml"/>
  <Override PartName="/ppt/slideLayouts/slideLayout104.xml" ContentType="application/vnd.openxmlformats-officedocument.presentationml.slideLayout+xml"/>
  <Override PartName="/ppt/slideLayouts/slideLayout140.xml" ContentType="application/vnd.openxmlformats-officedocument.presentationml.slideLayout+xml"/>
  <Override PartName="/ppt/slideLayouts/slideLayout151.xml" ContentType="application/vnd.openxmlformats-officedocument.presentationml.slideLayout+xml"/>
  <Override PartName="/ppt/slides/slide30.xml" ContentType="application/vnd.openxmlformats-officedocument.presentationml.slide+xml"/>
  <Override PartName="/ppt/slideLayouts/slideLayout40.xml" ContentType="application/vnd.openxmlformats-officedocument.presentationml.slideLayout+xml"/>
  <Override PartName="/ppt/slideLayouts/slideLayout227.xml" ContentType="application/vnd.openxmlformats-officedocument.presentationml.slideLayout+xml"/>
  <Override PartName="/ppt/slideMasters/slideMaster13.xml" ContentType="application/vnd.openxmlformats-officedocument.presentationml.slideMaster+xml"/>
  <Override PartName="/ppt/slideLayouts/slideLayout205.xml" ContentType="application/vnd.openxmlformats-officedocument.presentationml.slideLayout+xml"/>
  <Override PartName="/ppt/slideLayouts/slideLayout216.xml" ContentType="application/vnd.openxmlformats-officedocument.presentationml.slideLayout+xml"/>
  <Override PartName="/ppt/notesSlides/notesSlide9.xml" ContentType="application/vnd.openxmlformats-officedocument.presentationml.notesSlide+xml"/>
  <Override PartName="/ppt/notesSlides/notesSlide21.xml" ContentType="application/vnd.openxmlformats-officedocument.presentationml.notesSlide+xml"/>
  <Override PartName="/ppt/slideLayouts/slideLayout89.xml" ContentType="application/vnd.openxmlformats-officedocument.presentationml.slideLayout+xml"/>
  <Override PartName="/ppt/theme/theme12.xml" ContentType="application/vnd.openxmlformats-officedocument.theme+xml"/>
  <Override PartName="/ppt/slideLayouts/slideLayout189.xml" ContentType="application/vnd.openxmlformats-officedocument.presentationml.slideLayout+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slideLayouts/slideLayout78.xml" ContentType="application/vnd.openxmlformats-officedocument.presentationml.slideLayout+xml"/>
  <Override PartName="/ppt/slideLayouts/slideLayout178.xml" ContentType="application/vnd.openxmlformats-officedocument.presentationml.slideLayout+xml"/>
  <Override PartName="/ppt/slideLayouts/slideLayout230.xml" ContentType="application/vnd.openxmlformats-officedocument.presentationml.slideLayout+xml"/>
  <Override PartName="/ppt/slideMasters/slideMaster2.xml" ContentType="application/vnd.openxmlformats-officedocument.presentationml.slideMaster+xml"/>
  <Override PartName="/ppt/theme/theme4.xml" ContentType="application/vnd.openxmlformats-officedocument.theme+xml"/>
  <Override PartName="/ppt/slideLayouts/slideLayout67.xml" ContentType="application/vnd.openxmlformats-officedocument.presentationml.slideLayout+xml"/>
  <Override PartName="/ppt/slideLayouts/slideLayout109.xml" ContentType="application/vnd.openxmlformats-officedocument.presentationml.slideLayout+xml"/>
  <Override PartName="/ppt/slideLayouts/slideLayout156.xml" ContentType="application/vnd.openxmlformats-officedocument.presentationml.slideLayout+xml"/>
  <Override PartName="/ppt/slideLayouts/slideLayout167.xml" ContentType="application/vnd.openxmlformats-officedocument.presentationml.slideLayout+xml"/>
  <Override PartName="/ppt/notesSlides/notesSlide1.xml" ContentType="application/vnd.openxmlformats-officedocument.presentationml.notesSlide+xml"/>
  <Override PartName="/ppt/slideLayouts/slideLayout45.xml" ContentType="application/vnd.openxmlformats-officedocument.presentationml.slideLayout+xml"/>
  <Override PartName="/ppt/slideLayouts/slideLayout56.xml" ContentType="application/vnd.openxmlformats-officedocument.presentationml.slideLayout+xml"/>
  <Override PartName="/ppt/slideLayouts/slideLayout145.xml" ContentType="application/vnd.openxmlformats-officedocument.presentationml.slideLayout+xml"/>
  <Override PartName="/ppt/slideLayouts/slideLayout192.xml" ContentType="application/vnd.openxmlformats-officedocument.presentationml.slideLayout+xml"/>
  <Override PartName="/ppt/slideMasters/slideMaster18.xml" ContentType="application/vnd.openxmlformats-officedocument.presentationml.slideMaster+xml"/>
  <Override PartName="/ppt/slides/slide24.xml" ContentType="application/vnd.openxmlformats-officedocument.presentationml.slide+xml"/>
  <Override PartName="/ppt/slides/slide35.xml" ContentType="application/vnd.openxmlformats-officedocument.presentationml.slide+xml"/>
  <Default Extension="jpeg" ContentType="image/jpeg"/>
  <Override PartName="/ppt/slideLayouts/slideLayout16.xml" ContentType="application/vnd.openxmlformats-officedocument.presentationml.slideLayout+xml"/>
  <Override PartName="/ppt/slideLayouts/slideLayout34.xml" ContentType="application/vnd.openxmlformats-officedocument.presentationml.slideLayout+xml"/>
  <Override PartName="/ppt/slideLayouts/slideLayout63.xml" ContentType="application/vnd.openxmlformats-officedocument.presentationml.slideLayout+xml"/>
  <Override PartName="/ppt/slideLayouts/slideLayout81.xml" ContentType="application/vnd.openxmlformats-officedocument.presentationml.slideLayout+xml"/>
  <Override PartName="/ppt/slideLayouts/slideLayout92.xml" ContentType="application/vnd.openxmlformats-officedocument.presentationml.slideLayout+xml"/>
  <Override PartName="/ppt/slideLayouts/slideLayout105.xml" ContentType="application/vnd.openxmlformats-officedocument.presentationml.slideLayout+xml"/>
  <Override PartName="/ppt/slideLayouts/slideLayout134.xml" ContentType="application/vnd.openxmlformats-officedocument.presentationml.slideLayout+xml"/>
  <Override PartName="/ppt/slideLayouts/slideLayout152.xml" ContentType="application/vnd.openxmlformats-officedocument.presentationml.slideLayout+xml"/>
  <Override PartName="/ppt/slideLayouts/slideLayout181.xml" ContentType="application/vnd.openxmlformats-officedocument.presentationml.slideLayout+xml"/>
  <Override PartName="/ppt/slides/slide13.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slideLayouts/slideLayout70.xml" ContentType="application/vnd.openxmlformats-officedocument.presentationml.slideLayout+xml"/>
  <Override PartName="/ppt/slideLayouts/slideLayout112.xml" ContentType="application/vnd.openxmlformats-officedocument.presentationml.slideLayout+xml"/>
  <Override PartName="/ppt/slideLayouts/slideLayout123.xml" ContentType="application/vnd.openxmlformats-officedocument.presentationml.slideLayout+xml"/>
  <Override PartName="/ppt/slideLayouts/slideLayout141.xml" ContentType="application/vnd.openxmlformats-officedocument.presentationml.slideLayout+xml"/>
  <Override PartName="/ppt/slideLayouts/slideLayout170.xml" ContentType="application/vnd.openxmlformats-officedocument.presentationml.slideLayout+xml"/>
  <Override PartName="/ppt/slideLayouts/slideLayout228.xml" ContentType="application/vnd.openxmlformats-officedocument.presentationml.slideLayout+xml"/>
  <Override PartName="/ppt/notesSlides/notesSlide15.xml" ContentType="application/vnd.openxmlformats-officedocument.presentationml.notesSlide+xml"/>
  <Override PartName="/ppt/slideMasters/slideMaster14.xml" ContentType="application/vnd.openxmlformats-officedocument.presentationml.slideMaster+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30.xml" ContentType="application/vnd.openxmlformats-officedocument.presentationml.slideLayout+xml"/>
  <Override PartName="/ppt/slideLayouts/slideLayout101.xml" ContentType="application/vnd.openxmlformats-officedocument.presentationml.slideLayout+xml"/>
  <Override PartName="/ppt/slideLayouts/slideLayout130.xml" ContentType="application/vnd.openxmlformats-officedocument.presentationml.slideLayout+xml"/>
  <Override PartName="/ppt/theme/theme17.xml" ContentType="application/vnd.openxmlformats-officedocument.theme+xml"/>
  <Override PartName="/ppt/slideLayouts/slideLayout217.xml" ContentType="application/vnd.openxmlformats-officedocument.presentationml.slideLayout+xml"/>
  <Override PartName="/ppt/notesSlides/notesSlide22.xml" ContentType="application/vnd.openxmlformats-officedocument.presentationml.notesSlide+xml"/>
  <Override PartName="/ppt/slideMasters/slideMaster21.xml" ContentType="application/vnd.openxmlformats-officedocument.presentationml.slideMaster+xml"/>
  <Override PartName="/ppt/slideLayouts/slideLayout206.xml" ContentType="application/vnd.openxmlformats-officedocument.presentationml.slideLayout+xml"/>
  <Override PartName="/ppt/slideLayouts/slideLayout224.xml" ContentType="application/vnd.openxmlformats-officedocument.presentationml.slideLayout+xml"/>
  <Override PartName="/ppt/notesSlides/notesSlide11.xml" ContentType="application/vnd.openxmlformats-officedocument.presentationml.notesSlide+xml"/>
  <Override PartName="/ppt/slideMasters/slideMaster7.xml" ContentType="application/vnd.openxmlformats-officedocument.presentationml.slideMaster+xml"/>
  <Override PartName="/ppt/slideMasters/slideMaster10.xml" ContentType="application/vnd.openxmlformats-officedocument.presentationml.slideMaster+xml"/>
  <Override PartName="/ppt/theme/theme9.xml" ContentType="application/vnd.openxmlformats-officedocument.theme+xml"/>
  <Override PartName="/ppt/theme/theme13.xml" ContentType="application/vnd.openxmlformats-officedocument.theme+xml"/>
  <Override PartName="/ppt/slideLayouts/slideLayout179.xml" ContentType="application/vnd.openxmlformats-officedocument.presentationml.slideLayout+xml"/>
  <Override PartName="/ppt/slideLayouts/slideLayout213.xml" ContentType="application/vnd.openxmlformats-officedocument.presentationml.slideLayout+xml"/>
  <Override PartName="/ppt/slideLayouts/slideLayout231.xml" ContentType="application/vnd.openxmlformats-officedocument.presentationml.slideLayout+xml"/>
  <Override PartName="/ppt/notesSlides/notesSlide6.xml" ContentType="application/vnd.openxmlformats-officedocument.presentationml.notesSlide+xml"/>
  <Override PartName="/ppt/slides/slide8.xml" ContentType="application/vnd.openxmlformats-officedocument.presentationml.slide+xml"/>
  <Override PartName="/ppt/slideLayouts/slideLayout68.xml" ContentType="application/vnd.openxmlformats-officedocument.presentationml.slideLayout+xml"/>
  <Override PartName="/ppt/slideLayouts/slideLayout79.xml" ContentType="application/vnd.openxmlformats-officedocument.presentationml.slideLayout+xml"/>
  <Override PartName="/ppt/slideLayouts/slideLayout97.xml" ContentType="application/vnd.openxmlformats-officedocument.presentationml.slideLayout+xml"/>
  <Override PartName="/ppt/slideLayouts/slideLayout139.xml" ContentType="application/vnd.openxmlformats-officedocument.presentationml.slideLayout+xml"/>
  <Override PartName="/ppt/slideLayouts/slideLayout168.xml" ContentType="application/vnd.openxmlformats-officedocument.presentationml.slideLayout+xml"/>
  <Override PartName="/ppt/slideLayouts/slideLayout186.xml" ContentType="application/vnd.openxmlformats-officedocument.presentationml.slideLayout+xml"/>
  <Override PartName="/ppt/slideLayouts/slideLayout197.xml" ContentType="application/vnd.openxmlformats-officedocument.presentationml.slideLayout+xml"/>
  <Override PartName="/ppt/slideLayouts/slideLayout202.xml" ContentType="application/vnd.openxmlformats-officedocument.presentationml.slideLayout+xml"/>
  <Override PartName="/ppt/slideLayouts/slideLayout220.xml" ContentType="application/vnd.openxmlformats-officedocument.presentationml.slideLayout+xml"/>
  <Override PartName="/ppt/theme/theme20.xml" ContentType="application/vnd.openxmlformats-officedocument.theme+xml"/>
  <Override PartName="/ppt/slides/slide29.xml" ContentType="application/vnd.openxmlformats-officedocument.presentationml.slide+xml"/>
  <Override PartName="/ppt/slideLayouts/slideLayout39.xml" ContentType="application/vnd.openxmlformats-officedocument.presentationml.slideLayout+xml"/>
  <Override PartName="/ppt/slideLayouts/slideLayout86.xml" ContentType="application/vnd.openxmlformats-officedocument.presentationml.slideLayout+xml"/>
  <Override PartName="/ppt/slideLayouts/slideLayout128.xml" ContentType="application/vnd.openxmlformats-officedocument.presentationml.slideLayout+xml"/>
  <Override PartName="/ppt/slideLayouts/slideLayout175.xml" ContentType="application/vnd.openxmlformats-officedocument.presentationml.slideLayout+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64.xml" ContentType="application/vnd.openxmlformats-officedocument.presentationml.slideLayout+xml"/>
  <Override PartName="/ppt/slideLayouts/slideLayout75.xml" ContentType="application/vnd.openxmlformats-officedocument.presentationml.slideLayout+xml"/>
  <Override PartName="/ppt/slideLayouts/slideLayout117.xml" ContentType="application/vnd.openxmlformats-officedocument.presentationml.slideLayout+xml"/>
  <Override PartName="/ppt/slideLayouts/slideLayout164.xml" ContentType="application/vnd.openxmlformats-officedocument.presentationml.slideLayout+xml"/>
  <Override PartName="/ppt/theme/theme1.xml" ContentType="application/vnd.openxmlformats-officedocument.theme+xml"/>
  <Override PartName="/ppt/slideLayouts/slideLayout53.xml" ContentType="application/vnd.openxmlformats-officedocument.presentationml.slideLayout+xml"/>
  <Override PartName="/ppt/slideLayouts/slideLayout106.xml" ContentType="application/vnd.openxmlformats-officedocument.presentationml.slideLayout+xml"/>
  <Override PartName="/ppt/slideLayouts/slideLayout142.xml" ContentType="application/vnd.openxmlformats-officedocument.presentationml.slideLayout+xml"/>
  <Override PartName="/ppt/slideLayouts/slideLayout153.xml" ContentType="application/vnd.openxmlformats-officedocument.presentationml.slideLayout+xml"/>
  <Override PartName="/ppt/slides/slide32.xml" ContentType="application/vnd.openxmlformats-officedocument.presentationml.slide+xml"/>
  <Override PartName="/ppt/slideLayouts/slideLayout42.xml" ContentType="application/vnd.openxmlformats-officedocument.presentationml.slideLayout+xml"/>
  <Override PartName="/ppt/slideLayouts/slideLayout131.xml" ContentType="application/vnd.openxmlformats-officedocument.presentationml.slideLayout+xml"/>
  <Override PartName="/ppt/slideLayouts/slideLayout229.xml" ContentType="application/vnd.openxmlformats-officedocument.presentationml.slideLayout+xml"/>
  <Override PartName="/ppt/slideMasters/slideMaster15.xml" ContentType="application/vnd.openxmlformats-officedocument.presentationml.slideMaster+xml"/>
  <Override PartName="/ppt/slides/slide10.xml" ContentType="application/vnd.openxmlformats-officedocument.presentationml.slide+xml"/>
  <Override PartName="/ppt/slides/slide21.xml" ContentType="application/vnd.openxmlformats-officedocument.presentationml.slide+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Layouts/slideLayout120.xml" ContentType="application/vnd.openxmlformats-officedocument.presentationml.slideLayout+xml"/>
  <Override PartName="/ppt/slideLayouts/slideLayout207.xml" ContentType="application/vnd.openxmlformats-officedocument.presentationml.slideLayout+xml"/>
  <Override PartName="/ppt/slideLayouts/slideLayout218.xml" ContentType="application/vnd.openxmlformats-officedocument.presentationml.slideLayout+xml"/>
  <Override PartName="/ppt/theme/theme14.xml" ContentType="application/vnd.openxmlformats-officedocument.theme+xml"/>
  <Override PartName="/ppt/notesSlides/notesSlide12.xml" ContentType="application/vnd.openxmlformats-officedocument.presentationml.notesSlide+xml"/>
  <Override PartName="/ppt/slideMasters/slideMaster4.xml" ContentType="application/vnd.openxmlformats-officedocument.presentationml.slideMaster+xml"/>
  <Override PartName="/ppt/slides/slide9.xml" ContentType="application/vnd.openxmlformats-officedocument.presentationml.slide+xml"/>
  <Override PartName="/ppt/viewProps.xml" ContentType="application/vnd.openxmlformats-officedocument.presentationml.viewProps+xml"/>
  <Override PartName="/ppt/theme/theme6.xml" ContentType="application/vnd.openxmlformats-officedocument.theme+xml"/>
  <Override PartName="/ppt/slideLayouts/slideLayout69.xml" ContentType="application/vnd.openxmlformats-officedocument.presentationml.slideLayout+xml"/>
  <Override PartName="/ppt/slideLayouts/slideLayout158.xml" ContentType="application/vnd.openxmlformats-officedocument.presentationml.slideLayout+xml"/>
  <Override PartName="/ppt/slideLayouts/slideLayout169.xml" ContentType="application/vnd.openxmlformats-officedocument.presentationml.slideLayout+xml"/>
  <Override PartName="/ppt/slideLayouts/slideLayout210.xml" ContentType="application/vnd.openxmlformats-officedocument.presentationml.slideLayout+xml"/>
  <Override PartName="/ppt/slideLayouts/slideLayout221.xml" ContentType="application/vnd.openxmlformats-officedocument.presentationml.slideLayout+xml"/>
  <Override PartName="/ppt/slideLayouts/slideLayout58.xml" ContentType="application/vnd.openxmlformats-officedocument.presentationml.slideLayout+xml"/>
  <Override PartName="/ppt/slideLayouts/slideLayout147.xml" ContentType="application/vnd.openxmlformats-officedocument.presentationml.slideLayout+xml"/>
  <Override PartName="/ppt/slideLayouts/slideLayout194.xml" ContentType="application/vnd.openxmlformats-officedocument.presentationml.slideLayout+xml"/>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36.xml" ContentType="application/vnd.openxmlformats-officedocument.presentationml.slideLayout+xml"/>
  <Override PartName="/ppt/slideLayouts/slideLayout47.xml" ContentType="application/vnd.openxmlformats-officedocument.presentationml.slideLayout+xml"/>
  <Override PartName="/ppt/slideLayouts/slideLayout83.xml" ContentType="application/vnd.openxmlformats-officedocument.presentationml.slideLayout+xml"/>
  <Override PartName="/ppt/slideLayouts/slideLayout94.xml" ContentType="application/vnd.openxmlformats-officedocument.presentationml.slideLayout+xml"/>
  <Override PartName="/ppt/slideLayouts/slideLayout136.xml" ContentType="application/vnd.openxmlformats-officedocument.presentationml.slideLayout+xml"/>
  <Override PartName="/ppt/slideLayouts/slideLayout183.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slideLayouts/slideLayout72.xml" ContentType="application/vnd.openxmlformats-officedocument.presentationml.slideLayout+xml"/>
  <Override PartName="/ppt/slideLayouts/slideLayout114.xml" ContentType="application/vnd.openxmlformats-officedocument.presentationml.slideLayout+xml"/>
  <Override PartName="/ppt/slideLayouts/slideLayout125.xml" ContentType="application/vnd.openxmlformats-officedocument.presentationml.slideLayout+xml"/>
  <Override PartName="/ppt/slideLayouts/slideLayout161.xml" ContentType="application/vnd.openxmlformats-officedocument.presentationml.slideLayout+xml"/>
  <Override PartName="/ppt/slideLayouts/slideLayout172.xml" ContentType="application/vnd.openxmlformats-officedocument.presentationml.slideLayout+xml"/>
  <Override PartName="/ppt/notesSlides/notesSlide17.xml" ContentType="application/vnd.openxmlformats-officedocument.presentationml.notesSlide+xml"/>
  <Override PartName="/ppt/slideLayouts/slideLayout14.xml" ContentType="application/vnd.openxmlformats-officedocument.presentationml.slideLayout+xml"/>
  <Override PartName="/ppt/slideLayouts/slideLayout61.xml" ContentType="application/vnd.openxmlformats-officedocument.presentationml.slideLayout+xml"/>
  <Override PartName="/ppt/slideLayouts/slideLayout103.xml" ContentType="application/vnd.openxmlformats-officedocument.presentationml.slideLayout+xml"/>
  <Override PartName="/ppt/slideLayouts/slideLayout150.xml" ContentType="application/vnd.openxmlformats-officedocument.presentationml.slideLayout+xml"/>
  <Override PartName="/ppt/theme/theme19.xml" ContentType="application/vnd.openxmlformats-officedocument.theme+xml"/>
  <Override PartName="/ppt/slideLayouts/slideLayout50.xml" ContentType="application/vnd.openxmlformats-officedocument.presentationml.slideLayout+xml"/>
  <Override PartName="/ppt/slideLayouts/slideLayout226.xml" ContentType="application/vnd.openxmlformats-officedocument.presentationml.slideLayout+xml"/>
  <Override PartName="/ppt/slideMasters/slideMaster9.xml" ContentType="application/vnd.openxmlformats-officedocument.presentationml.slideMaster+xml"/>
  <Override PartName="/ppt/slideMasters/slideMaster12.xml" ContentType="application/vnd.openxmlformats-officedocument.presentationml.slideMaster+xml"/>
  <Override PartName="/ppt/slideLayouts/slideLayout215.xml" ContentType="application/vnd.openxmlformats-officedocument.presentationml.slideLayout+xml"/>
  <Override PartName="/ppt/notesSlides/notesSlide8.xml" ContentType="application/vnd.openxmlformats-officedocument.presentationml.notesSlide+xml"/>
  <Override PartName="/ppt/notesSlides/notesSlide20.xml" ContentType="application/vnd.openxmlformats-officedocument.presentationml.notesSlide+xml"/>
  <Override PartName="/ppt/slideLayouts/slideLayout99.xml" ContentType="application/vnd.openxmlformats-officedocument.presentationml.slideLayout+xml"/>
  <Override PartName="/ppt/slideLayouts/slideLayout188.xml" ContentType="application/vnd.openxmlformats-officedocument.presentationml.slideLayout+xml"/>
  <Override PartName="/ppt/slideLayouts/slideLayout199.xml" ContentType="application/vnd.openxmlformats-officedocument.presentationml.slideLayout+xml"/>
  <Override PartName="/ppt/slideLayouts/slideLayout204.xml" ContentType="application/vnd.openxmlformats-officedocument.presentationml.slideLayout+xml"/>
  <Override PartName="/ppt/theme/theme22.xml" ContentType="application/vnd.openxmlformats-officedocument.theme+xml"/>
  <Override PartName="/ppt/slideLayouts/slideLayout88.xml" ContentType="application/vnd.openxmlformats-officedocument.presentationml.slideLayout+xml"/>
  <Override PartName="/ppt/theme/theme11.xml" ContentType="application/vnd.openxmlformats-officedocument.theme+xml"/>
  <Override PartName="/ppt/slideLayouts/slideLayout177.xml" ContentType="application/vnd.openxmlformats-officedocument.presentationml.slideLayout+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66.xml" ContentType="application/vnd.openxmlformats-officedocument.presentationml.slideLayout+xml"/>
  <Override PartName="/ppt/slideLayouts/slideLayout77.xml" ContentType="application/vnd.openxmlformats-officedocument.presentationml.slideLayout+xml"/>
  <Override PartName="/ppt/slideLayouts/slideLayout119.xml" ContentType="application/vnd.openxmlformats-officedocument.presentationml.slideLayout+xml"/>
  <Override PartName="/ppt/slideLayouts/slideLayout166.xml" ContentType="application/vnd.openxmlformats-officedocument.presentationml.slideLayout+xml"/>
  <Override PartName="/ppt/slideMasters/slideMaster1.xml" ContentType="application/vnd.openxmlformats-officedocument.presentationml.slideMaster+xml"/>
  <Override PartName="/ppt/theme/theme3.xml" ContentType="application/vnd.openxmlformats-officedocument.theme+xml"/>
  <Override PartName="/ppt/slideLayouts/slideLayout55.xml" ContentType="application/vnd.openxmlformats-officedocument.presentationml.slideLayout+xml"/>
  <Override PartName="/ppt/slideLayouts/slideLayout108.xml" ContentType="application/vnd.openxmlformats-officedocument.presentationml.slideLayout+xml"/>
  <Override PartName="/ppt/slideLayouts/slideLayout155.xml" ContentType="application/vnd.openxmlformats-officedocument.presentationml.slideLayout+xml"/>
  <Override PartName="/ppt/slides/slide34.xml" ContentType="application/vnd.openxmlformats-officedocument.presentationml.slide+xml"/>
  <Override PartName="/ppt/slideLayouts/slideLayout44.xml" ContentType="application/vnd.openxmlformats-officedocument.presentationml.slideLayout+xml"/>
  <Override PartName="/ppt/slideLayouts/slideLayout91.xml" ContentType="application/vnd.openxmlformats-officedocument.presentationml.slideLayout+xml"/>
  <Override PartName="/ppt/slideLayouts/slideLayout133.xml" ContentType="application/vnd.openxmlformats-officedocument.presentationml.slideLayout+xml"/>
  <Override PartName="/ppt/slideLayouts/slideLayout144.xml" ContentType="application/vnd.openxmlformats-officedocument.presentationml.slideLayout+xml"/>
  <Override PartName="/ppt/slideLayouts/slideLayout180.xml" ContentType="application/vnd.openxmlformats-officedocument.presentationml.slideLayout+xml"/>
  <Override PartName="/ppt/slideLayouts/slideLayout191.xml" ContentType="application/vnd.openxmlformats-officedocument.presentationml.slideLayout+xml"/>
  <Default Extension="rels" ContentType="application/vnd.openxmlformats-package.relationships+xml"/>
  <Override PartName="/ppt/slideMasters/slideMaster17.xml" ContentType="application/vnd.openxmlformats-officedocument.presentationml.slideMaster+xml"/>
  <Override PartName="/ppt/slides/slide23.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80.xml" ContentType="application/vnd.openxmlformats-officedocument.presentationml.slideLayout+xml"/>
  <Override PartName="/ppt/slideLayouts/slideLayout122.xml" ContentType="application/vnd.openxmlformats-officedocument.presentationml.slideLayout+xml"/>
  <Override PartName="/ppt/slideLayouts/slideLayout209.xml" ContentType="application/vnd.openxmlformats-officedocument.presentationml.slideLayout+xml"/>
  <Override PartName="/ppt/slides/slide12.xml" ContentType="application/vnd.openxmlformats-officedocument.presentationml.slide+xml"/>
  <Override PartName="/ppt/slideLayouts/slideLayout11.xml" ContentType="application/vnd.openxmlformats-officedocument.presentationml.slideLayout+xml"/>
  <Override PartName="/ppt/slideLayouts/slideLayout111.xml" ContentType="application/vnd.openxmlformats-officedocument.presentationml.slideLayout+xml"/>
  <Override PartName="/ppt/theme/theme16.xml" ContentType="application/vnd.openxmlformats-officedocument.theme+xml"/>
  <Override PartName="/ppt/notesSlides/notesSlide14.xml" ContentType="application/vnd.openxmlformats-officedocument.presentationml.notesSlide+xml"/>
  <Override PartName="/ppt/slideLayouts/slideLayout100.xml" ContentType="application/vnd.openxmlformats-officedocument.presentationml.slideLayout+xml"/>
  <Override PartName="/ppt/slideMasters/slideMaster6.xml" ContentType="application/vnd.openxmlformats-officedocument.presentationml.slideMaster+xml"/>
  <Override PartName="/ppt/slideMasters/slideMaster20.xml" ContentType="application/vnd.openxmlformats-officedocument.presentationml.slideMaster+xml"/>
  <Override PartName="/ppt/theme/theme8.xml" ContentType="application/vnd.openxmlformats-officedocument.theme+xml"/>
  <Override PartName="/ppt/slideLayouts/slideLayout223.xml" ContentType="application/vnd.openxmlformats-officedocument.presentationml.slideLayout+xml"/>
  <Override PartName="/ppt/slideLayouts/slideLayout149.xml" ContentType="application/vnd.openxmlformats-officedocument.presentationml.slideLayout+xml"/>
  <Override PartName="/ppt/slideLayouts/slideLayout196.xml" ContentType="application/vnd.openxmlformats-officedocument.presentationml.slideLayout+xml"/>
  <Override PartName="/ppt/slideLayouts/slideLayout201.xml" ContentType="application/vnd.openxmlformats-officedocument.presentationml.slideLayout+xml"/>
  <Override PartName="/ppt/slideLayouts/slideLayout212.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Layouts/slideLayout38.xml" ContentType="application/vnd.openxmlformats-officedocument.presentationml.slideLayout+xml"/>
  <Override PartName="/ppt/slideLayouts/slideLayout49.xml" ContentType="application/vnd.openxmlformats-officedocument.presentationml.slideLayout+xml"/>
  <Override PartName="/ppt/slideLayouts/slideLayout85.xml" ContentType="application/vnd.openxmlformats-officedocument.presentationml.slideLayout+xml"/>
  <Override PartName="/ppt/slideLayouts/slideLayout96.xml" ContentType="application/vnd.openxmlformats-officedocument.presentationml.slideLayout+xml"/>
  <Override PartName="/ppt/slideLayouts/slideLayout138.xml" ContentType="application/vnd.openxmlformats-officedocument.presentationml.slideLayout+xml"/>
  <Override PartName="/ppt/slideLayouts/slideLayout185.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Layouts/slideLayout74.xml" ContentType="application/vnd.openxmlformats-officedocument.presentationml.slideLayout+xml"/>
  <Override PartName="/ppt/slideLayouts/slideLayout116.xml" ContentType="application/vnd.openxmlformats-officedocument.presentationml.slideLayout+xml"/>
  <Override PartName="/ppt/slideLayouts/slideLayout127.xml" ContentType="application/vnd.openxmlformats-officedocument.presentationml.slideLayout+xml"/>
  <Override PartName="/ppt/slideLayouts/slideLayout163.xml" ContentType="application/vnd.openxmlformats-officedocument.presentationml.slideLayout+xml"/>
  <Override PartName="/ppt/slideLayouts/slideLayout174.xml" ContentType="application/vnd.openxmlformats-officedocument.presentationml.slideLayout+xml"/>
  <Override PartName="/ppt/notesSlides/notesSlide19.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4" r:id="rId3"/>
    <p:sldMasterId id="2147483696" r:id="rId4"/>
    <p:sldMasterId id="2147483708" r:id="rId5"/>
    <p:sldMasterId id="2147483720" r:id="rId6"/>
    <p:sldMasterId id="2147483732" r:id="rId7"/>
    <p:sldMasterId id="2147483744" r:id="rId8"/>
    <p:sldMasterId id="2147483756" r:id="rId9"/>
    <p:sldMasterId id="2147483768" r:id="rId10"/>
    <p:sldMasterId id="2147483828" r:id="rId11"/>
    <p:sldMasterId id="2147483840" r:id="rId12"/>
    <p:sldMasterId id="2147483852" r:id="rId13"/>
    <p:sldMasterId id="2147483864" r:id="rId14"/>
    <p:sldMasterId id="2147483876" r:id="rId15"/>
    <p:sldMasterId id="2147483888" r:id="rId16"/>
    <p:sldMasterId id="2147483900" r:id="rId17"/>
    <p:sldMasterId id="2147483912" r:id="rId18"/>
    <p:sldMasterId id="2147483924" r:id="rId19"/>
    <p:sldMasterId id="2147483936" r:id="rId20"/>
    <p:sldMasterId id="2147483948" r:id="rId21"/>
  </p:sldMasterIdLst>
  <p:notesMasterIdLst>
    <p:notesMasterId r:id="rId61"/>
  </p:notesMasterIdLst>
  <p:sldIdLst>
    <p:sldId id="257" r:id="rId22"/>
    <p:sldId id="259" r:id="rId23"/>
    <p:sldId id="260" r:id="rId24"/>
    <p:sldId id="261" r:id="rId25"/>
    <p:sldId id="262" r:id="rId26"/>
    <p:sldId id="263" r:id="rId27"/>
    <p:sldId id="264" r:id="rId28"/>
    <p:sldId id="265" r:id="rId29"/>
    <p:sldId id="266" r:id="rId30"/>
    <p:sldId id="267" r:id="rId31"/>
    <p:sldId id="272" r:id="rId32"/>
    <p:sldId id="273" r:id="rId33"/>
    <p:sldId id="274" r:id="rId34"/>
    <p:sldId id="275" r:id="rId35"/>
    <p:sldId id="276" r:id="rId36"/>
    <p:sldId id="277" r:id="rId37"/>
    <p:sldId id="278" r:id="rId38"/>
    <p:sldId id="279" r:id="rId39"/>
    <p:sldId id="280" r:id="rId40"/>
    <p:sldId id="281" r:id="rId41"/>
    <p:sldId id="282" r:id="rId42"/>
    <p:sldId id="283" r:id="rId43"/>
    <p:sldId id="284" r:id="rId44"/>
    <p:sldId id="285" r:id="rId45"/>
    <p:sldId id="286" r:id="rId46"/>
    <p:sldId id="287" r:id="rId47"/>
    <p:sldId id="288" r:id="rId48"/>
    <p:sldId id="289" r:id="rId49"/>
    <p:sldId id="290" r:id="rId50"/>
    <p:sldId id="291" r:id="rId51"/>
    <p:sldId id="292" r:id="rId52"/>
    <p:sldId id="293" r:id="rId53"/>
    <p:sldId id="294" r:id="rId54"/>
    <p:sldId id="295" r:id="rId55"/>
    <p:sldId id="296" r:id="rId56"/>
    <p:sldId id="297" r:id="rId57"/>
    <p:sldId id="298" r:id="rId58"/>
    <p:sldId id="299" r:id="rId59"/>
    <p:sldId id="300" r:id="rId60"/>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7174" autoAdjust="0"/>
  </p:normalViewPr>
  <p:slideViewPr>
    <p:cSldViewPr>
      <p:cViewPr>
        <p:scale>
          <a:sx n="50" d="100"/>
          <a:sy n="50" d="100"/>
        </p:scale>
        <p:origin x="-1956" y="-7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Master" Target="slideMasters/slideMaster18.xml"/><Relationship Id="rId26" Type="http://schemas.openxmlformats.org/officeDocument/2006/relationships/slide" Target="slides/slide5.xml"/><Relationship Id="rId39" Type="http://schemas.openxmlformats.org/officeDocument/2006/relationships/slide" Target="slides/slide18.xml"/><Relationship Id="rId21" Type="http://schemas.openxmlformats.org/officeDocument/2006/relationships/slideMaster" Target="slideMasters/slideMaster21.xml"/><Relationship Id="rId34" Type="http://schemas.openxmlformats.org/officeDocument/2006/relationships/slide" Target="slides/slide13.xml"/><Relationship Id="rId42" Type="http://schemas.openxmlformats.org/officeDocument/2006/relationships/slide" Target="slides/slide21.xml"/><Relationship Id="rId47" Type="http://schemas.openxmlformats.org/officeDocument/2006/relationships/slide" Target="slides/slide26.xml"/><Relationship Id="rId50" Type="http://schemas.openxmlformats.org/officeDocument/2006/relationships/slide" Target="slides/slide29.xml"/><Relationship Id="rId55" Type="http://schemas.openxmlformats.org/officeDocument/2006/relationships/slide" Target="slides/slide34.xml"/><Relationship Id="rId63" Type="http://schemas.openxmlformats.org/officeDocument/2006/relationships/viewProps" Target="viewProp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0" Type="http://schemas.openxmlformats.org/officeDocument/2006/relationships/slideMaster" Target="slideMasters/slideMaster20.xml"/><Relationship Id="rId29" Type="http://schemas.openxmlformats.org/officeDocument/2006/relationships/slide" Target="slides/slide8.xml"/><Relationship Id="rId41" Type="http://schemas.openxmlformats.org/officeDocument/2006/relationships/slide" Target="slides/slide20.xml"/><Relationship Id="rId54" Type="http://schemas.openxmlformats.org/officeDocument/2006/relationships/slide" Target="slides/slide3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3.xml"/><Relationship Id="rId32" Type="http://schemas.openxmlformats.org/officeDocument/2006/relationships/slide" Target="slides/slide11.xml"/><Relationship Id="rId37" Type="http://schemas.openxmlformats.org/officeDocument/2006/relationships/slide" Target="slides/slide16.xml"/><Relationship Id="rId40" Type="http://schemas.openxmlformats.org/officeDocument/2006/relationships/slide" Target="slides/slide19.xml"/><Relationship Id="rId45" Type="http://schemas.openxmlformats.org/officeDocument/2006/relationships/slide" Target="slides/slide24.xml"/><Relationship Id="rId53" Type="http://schemas.openxmlformats.org/officeDocument/2006/relationships/slide" Target="slides/slide32.xml"/><Relationship Id="rId58" Type="http://schemas.openxmlformats.org/officeDocument/2006/relationships/slide" Target="slides/slide37.xml"/><Relationship Id="rId5" Type="http://schemas.openxmlformats.org/officeDocument/2006/relationships/slideMaster" Target="slideMasters/slideMaster5.xml"/><Relationship Id="rId15" Type="http://schemas.openxmlformats.org/officeDocument/2006/relationships/slideMaster" Target="slideMasters/slideMaster15.xml"/><Relationship Id="rId23" Type="http://schemas.openxmlformats.org/officeDocument/2006/relationships/slide" Target="slides/slide2.xml"/><Relationship Id="rId28" Type="http://schemas.openxmlformats.org/officeDocument/2006/relationships/slide" Target="slides/slide7.xml"/><Relationship Id="rId36" Type="http://schemas.openxmlformats.org/officeDocument/2006/relationships/slide" Target="slides/slide15.xml"/><Relationship Id="rId49" Type="http://schemas.openxmlformats.org/officeDocument/2006/relationships/slide" Target="slides/slide28.xml"/><Relationship Id="rId57" Type="http://schemas.openxmlformats.org/officeDocument/2006/relationships/slide" Target="slides/slide36.xml"/><Relationship Id="rId61" Type="http://schemas.openxmlformats.org/officeDocument/2006/relationships/notesMaster" Target="notesMasters/notesMaster1.xml"/><Relationship Id="rId10" Type="http://schemas.openxmlformats.org/officeDocument/2006/relationships/slideMaster" Target="slideMasters/slideMaster10.xml"/><Relationship Id="rId19" Type="http://schemas.openxmlformats.org/officeDocument/2006/relationships/slideMaster" Target="slideMasters/slideMaster19.xml"/><Relationship Id="rId31" Type="http://schemas.openxmlformats.org/officeDocument/2006/relationships/slide" Target="slides/slide10.xml"/><Relationship Id="rId44" Type="http://schemas.openxmlformats.org/officeDocument/2006/relationships/slide" Target="slides/slide23.xml"/><Relationship Id="rId52" Type="http://schemas.openxmlformats.org/officeDocument/2006/relationships/slide" Target="slides/slide31.xml"/><Relationship Id="rId60" Type="http://schemas.openxmlformats.org/officeDocument/2006/relationships/slide" Target="slides/slide39.xml"/><Relationship Id="rId65"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1.xml"/><Relationship Id="rId27" Type="http://schemas.openxmlformats.org/officeDocument/2006/relationships/slide" Target="slides/slide6.xml"/><Relationship Id="rId30" Type="http://schemas.openxmlformats.org/officeDocument/2006/relationships/slide" Target="slides/slide9.xml"/><Relationship Id="rId35" Type="http://schemas.openxmlformats.org/officeDocument/2006/relationships/slide" Target="slides/slide14.xml"/><Relationship Id="rId43" Type="http://schemas.openxmlformats.org/officeDocument/2006/relationships/slide" Target="slides/slide22.xml"/><Relationship Id="rId48" Type="http://schemas.openxmlformats.org/officeDocument/2006/relationships/slide" Target="slides/slide27.xml"/><Relationship Id="rId56" Type="http://schemas.openxmlformats.org/officeDocument/2006/relationships/slide" Target="slides/slide35.xml"/><Relationship Id="rId64" Type="http://schemas.openxmlformats.org/officeDocument/2006/relationships/theme" Target="theme/theme1.xml"/><Relationship Id="rId8" Type="http://schemas.openxmlformats.org/officeDocument/2006/relationships/slideMaster" Target="slideMasters/slideMaster8.xml"/><Relationship Id="rId51" Type="http://schemas.openxmlformats.org/officeDocument/2006/relationships/slide" Target="slides/slide30.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 Target="slides/slide4.xml"/><Relationship Id="rId33" Type="http://schemas.openxmlformats.org/officeDocument/2006/relationships/slide" Target="slides/slide12.xml"/><Relationship Id="rId38" Type="http://schemas.openxmlformats.org/officeDocument/2006/relationships/slide" Target="slides/slide17.xml"/><Relationship Id="rId46" Type="http://schemas.openxmlformats.org/officeDocument/2006/relationships/slide" Target="slides/slide25.xml"/><Relationship Id="rId5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5B2122E-8E49-409E-8EFC-93905EF103A8}" type="datetimeFigureOut">
              <a:rPr lang="fr-FR" smtClean="0"/>
              <a:pPr/>
              <a:t>19/09/2013</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6A698F4-01F1-4405-8A93-1459112065F0}" type="slidenum">
              <a:rPr lang="fr-FR" smtClean="0"/>
              <a:pPr/>
              <a:t>‹N°›</a:t>
            </a:fld>
            <a:endParaRPr lang="fr-FR"/>
          </a:p>
        </p:txBody>
      </p:sp>
    </p:spTree>
    <p:extLst>
      <p:ext uri="{BB962C8B-B14F-4D97-AF65-F5344CB8AC3E}">
        <p14:creationId xmlns:p14="http://schemas.microsoft.com/office/powerpoint/2010/main" xmlns="" val="6130132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4E53455C-5877-4F46-A283-963B7D29E042}" type="slidenum">
              <a:rPr lang="fr-FR" smtClean="0">
                <a:solidFill>
                  <a:prstClr val="black"/>
                </a:solidFill>
              </a:rPr>
              <a:pPr/>
              <a:t>1</a:t>
            </a:fld>
            <a:endParaRPr lang="fr-FR">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4E53455C-5877-4F46-A283-963B7D29E042}" type="slidenum">
              <a:rPr lang="fr-FR" smtClean="0">
                <a:solidFill>
                  <a:prstClr val="black"/>
                </a:solidFill>
              </a:rPr>
              <a:pPr/>
              <a:t>2</a:t>
            </a:fld>
            <a:endParaRPr lang="fr-FR">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4E53455C-5877-4F46-A283-963B7D29E042}" type="slidenum">
              <a:rPr lang="fr-FR" smtClean="0">
                <a:solidFill>
                  <a:prstClr val="black"/>
                </a:solidFill>
              </a:rPr>
              <a:pPr/>
              <a:t>3</a:t>
            </a:fld>
            <a:endParaRPr lang="fr-FR">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fontScale="47500" lnSpcReduction="20000"/>
          </a:bodyPr>
          <a:lstStyle/>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fr-FR" sz="1200" dirty="0" smtClean="0"/>
              <a:t>Ces 2 concepts ont donné naissance aux notions d’entrepreneur par nécessité et par opportunité.</a:t>
            </a:r>
            <a:endParaRPr lang="fr-FR" dirty="0" smtClean="0"/>
          </a:p>
          <a:p>
            <a:pPr>
              <a:buFont typeface="Arial" pitchFamily="34" charset="0"/>
              <a:buChar char="•"/>
            </a:pPr>
            <a:r>
              <a:rPr lang="fr-FR" dirty="0" smtClean="0"/>
              <a:t>Dès le départ, à cause d’une asymétrie d’information entre les investisseurs  en capital et les entrepreneurs,</a:t>
            </a:r>
            <a:r>
              <a:rPr lang="fr-FR" baseline="0" dirty="0" smtClean="0"/>
              <a:t> il est difficile</a:t>
            </a:r>
            <a:r>
              <a:rPr lang="fr-FR" dirty="0" smtClean="0"/>
              <a:t> pour les investisseurs de</a:t>
            </a:r>
            <a:r>
              <a:rPr lang="fr-FR" baseline="0" dirty="0" smtClean="0"/>
              <a:t> </a:t>
            </a:r>
            <a:r>
              <a:rPr lang="fr-FR" dirty="0" smtClean="0"/>
              <a:t>faire la part entre les entrepreneurs avec une forte probabilité de réussite et les autres. De</a:t>
            </a:r>
            <a:r>
              <a:rPr lang="fr-FR" baseline="0" dirty="0" smtClean="0"/>
              <a:t> ce fait, ils ont</a:t>
            </a:r>
            <a:r>
              <a:rPr lang="fr-FR" dirty="0" smtClean="0"/>
              <a:t> tendance à proposer leurs services à des prix jugés trop élevés par la 1</a:t>
            </a:r>
            <a:r>
              <a:rPr lang="fr-FR" baseline="30000" dirty="0" smtClean="0"/>
              <a:t>ère</a:t>
            </a:r>
            <a:r>
              <a:rPr lang="fr-FR" dirty="0" smtClean="0"/>
              <a:t> catégorie d’entrepreneurs.</a:t>
            </a:r>
            <a:r>
              <a:rPr lang="fr-FR" baseline="0" dirty="0" smtClean="0"/>
              <a:t> </a:t>
            </a:r>
            <a:r>
              <a:rPr lang="fr-FR" dirty="0" smtClean="0"/>
              <a:t>Ce qui risque d’augmenter la probabilité qu’ils se retrouvent plutôt avec les entrepreneurs avec une forte capacité d’échec. D’où la proposition de concepts push/pull pour résoudre ce problème.</a:t>
            </a:r>
          </a:p>
          <a:p>
            <a:pPr>
              <a:buFont typeface="Arial" pitchFamily="34" charset="0"/>
              <a:buNone/>
            </a:pPr>
            <a:endParaRPr lang="fr-FR" b="1" dirty="0" smtClean="0"/>
          </a:p>
          <a:p>
            <a:pPr>
              <a:buFont typeface="Wingdings" pitchFamily="2" charset="2"/>
              <a:buChar char="ü"/>
            </a:pPr>
            <a:r>
              <a:rPr lang="fr-FR" b="1" dirty="0" smtClean="0"/>
              <a:t>Entrepreneur «Pull »:</a:t>
            </a:r>
            <a:r>
              <a:rPr lang="fr-FR" dirty="0" smtClean="0"/>
              <a:t>fait référence à </a:t>
            </a:r>
            <a:r>
              <a:rPr lang="fr-FR" sz="1200" kern="1200" dirty="0" smtClean="0">
                <a:solidFill>
                  <a:schemeClr val="tx1"/>
                </a:solidFill>
                <a:latin typeface="+mn-lt"/>
                <a:ea typeface="+mn-ea"/>
                <a:cs typeface="+mn-cs"/>
              </a:rPr>
              <a:t>quelqu’un qui est </a:t>
            </a:r>
            <a:r>
              <a:rPr lang="fr-FR" sz="1200" b="0" kern="1200" dirty="0" smtClean="0">
                <a:solidFill>
                  <a:schemeClr val="tx1"/>
                </a:solidFill>
                <a:latin typeface="+mn-lt"/>
                <a:ea typeface="+mn-ea"/>
                <a:cs typeface="+mn-cs"/>
              </a:rPr>
              <a:t>emmené à créer ou à se lancer dans le processus de création d’entreprise parce que l’idée est attractive c’est-à-dire représente une véritable opportunité d’affaires</a:t>
            </a:r>
            <a:r>
              <a:rPr lang="fr-FR" b="0" dirty="0" smtClean="0"/>
              <a:t> </a:t>
            </a:r>
          </a:p>
          <a:p>
            <a:pPr>
              <a:buFont typeface="Wingdings" pitchFamily="2" charset="2"/>
              <a:buChar char="ü"/>
            </a:pPr>
            <a:r>
              <a:rPr lang="fr-FR" b="1" dirty="0" smtClean="0"/>
              <a:t>Entrepreneur « Push »</a:t>
            </a:r>
            <a:r>
              <a:rPr lang="fr-FR" b="0" dirty="0" smtClean="0"/>
              <a:t>:</a:t>
            </a:r>
            <a:r>
              <a:rPr lang="fr-FR" sz="1200" kern="1200" dirty="0" smtClean="0">
                <a:solidFill>
                  <a:schemeClr val="tx1"/>
                </a:solidFill>
                <a:latin typeface="+mn-lt"/>
                <a:ea typeface="+mn-ea"/>
                <a:cs typeface="+mn-cs"/>
              </a:rPr>
              <a:t> individu créant une entreprise du fait d’une insatisfaction avec son travail actuel et ce pour des raisons variées non relatives à leurs caractéristiques entrepreneuriales</a:t>
            </a:r>
            <a:r>
              <a:rPr lang="fr-FR" dirty="0" smtClean="0"/>
              <a:t> </a:t>
            </a:r>
          </a:p>
          <a:p>
            <a:endParaRPr lang="fr-FR" dirty="0" smtClean="0"/>
          </a:p>
          <a:p>
            <a:pPr>
              <a:buFont typeface="Arial" pitchFamily="34" charset="0"/>
              <a:buChar char="•"/>
            </a:pPr>
            <a:r>
              <a:rPr lang="fr-FR" dirty="0" smtClean="0"/>
              <a:t>L’enquête menée</a:t>
            </a:r>
            <a:r>
              <a:rPr lang="fr-FR" baseline="0" dirty="0" smtClean="0"/>
              <a:t> par </a:t>
            </a:r>
            <a:r>
              <a:rPr lang="fr-FR" baseline="0" dirty="0" err="1" smtClean="0"/>
              <a:t>Amit</a:t>
            </a:r>
            <a:r>
              <a:rPr lang="fr-FR" baseline="0" dirty="0" smtClean="0"/>
              <a:t> et Muller </a:t>
            </a:r>
            <a:r>
              <a:rPr lang="fr-FR" dirty="0" smtClean="0"/>
              <a:t>consistait à un envoi de questionnaire à 3803 individus</a:t>
            </a:r>
            <a:r>
              <a:rPr lang="fr-FR" baseline="0" dirty="0" smtClean="0"/>
              <a:t> (</a:t>
            </a:r>
            <a:r>
              <a:rPr lang="fr-FR" dirty="0" smtClean="0"/>
              <a:t>882 personnes y ont répondu).Dans ce questionnaire, 4 déclarations permettaient de faire la distinction entre les 2 types d’entrepreneurs. Les réponses à ces questions étant basées sur</a:t>
            </a:r>
            <a:r>
              <a:rPr lang="fr-FR" baseline="0" dirty="0" smtClean="0"/>
              <a:t> l’</a:t>
            </a:r>
            <a:r>
              <a:rPr lang="fr-FR" dirty="0" smtClean="0"/>
              <a:t>échelle de 5 points de </a:t>
            </a:r>
            <a:r>
              <a:rPr lang="fr-FR" dirty="0" err="1" smtClean="0"/>
              <a:t>Likert</a:t>
            </a:r>
            <a:endParaRPr lang="fr-FR" dirty="0" smtClean="0"/>
          </a:p>
          <a:p>
            <a:pPr>
              <a:buFont typeface="Arial" pitchFamily="34" charset="0"/>
              <a:buChar char="•"/>
            </a:pPr>
            <a:r>
              <a:rPr lang="fr-FR" dirty="0" smtClean="0"/>
              <a:t>L’utilisation de cette échelle consistait en l’application d’une échelle de (-2,-1, 0, +1, +2) aux déclarations « push » alors qu’une échelle de (+2, +1, 0,-1,-2) était utilisée pour les déclarations « pull » </a:t>
            </a:r>
          </a:p>
          <a:p>
            <a:endParaRPr lang="fr-FR" dirty="0" smtClean="0"/>
          </a:p>
          <a:p>
            <a:r>
              <a:rPr lang="fr-FR" sz="1200" b="1" u="sng" kern="1200" dirty="0" smtClean="0">
                <a:solidFill>
                  <a:schemeClr val="tx1"/>
                </a:solidFill>
                <a:latin typeface="+mn-lt"/>
                <a:ea typeface="+mn-ea"/>
                <a:cs typeface="+mn-cs"/>
              </a:rPr>
              <a:t>N.B:</a:t>
            </a:r>
            <a:r>
              <a:rPr lang="fr-FR" sz="1200" kern="1200" dirty="0" smtClean="0">
                <a:solidFill>
                  <a:schemeClr val="tx1"/>
                </a:solidFill>
                <a:latin typeface="+mn-lt"/>
                <a:ea typeface="+mn-ea"/>
                <a:cs typeface="+mn-cs"/>
              </a:rPr>
              <a:t> Les</a:t>
            </a:r>
            <a:r>
              <a:rPr lang="fr-FR" sz="1200" kern="1200" baseline="0" dirty="0" smtClean="0">
                <a:solidFill>
                  <a:schemeClr val="tx1"/>
                </a:solidFill>
                <a:latin typeface="+mn-lt"/>
                <a:ea typeface="+mn-ea"/>
                <a:cs typeface="+mn-cs"/>
              </a:rPr>
              <a:t> </a:t>
            </a:r>
            <a:r>
              <a:rPr lang="fr-FR" sz="1200" kern="1200" dirty="0" smtClean="0">
                <a:solidFill>
                  <a:schemeClr val="tx1"/>
                </a:solidFill>
                <a:latin typeface="+mn-lt"/>
                <a:ea typeface="+mn-ea"/>
                <a:cs typeface="+mn-cs"/>
              </a:rPr>
              <a:t>deux sources principales de l’enquête: </a:t>
            </a:r>
          </a:p>
          <a:p>
            <a:pPr>
              <a:buFont typeface="Wingdings" pitchFamily="2" charset="2"/>
              <a:buChar char="ü"/>
            </a:pPr>
            <a:r>
              <a:rPr lang="fr-FR" sz="1200" kern="1200" dirty="0" smtClean="0">
                <a:solidFill>
                  <a:schemeClr val="tx1"/>
                </a:solidFill>
                <a:latin typeface="+mn-lt"/>
                <a:ea typeface="+mn-ea"/>
                <a:cs typeface="+mn-cs"/>
              </a:rPr>
              <a:t>« The Science Council of B.C » fournit sa liste d’individus ayant candidaté pour des subventions de commercialisation à l’innovation</a:t>
            </a:r>
          </a:p>
          <a:p>
            <a:pPr>
              <a:buFont typeface="Wingdings" pitchFamily="2" charset="2"/>
              <a:buChar char="ü"/>
            </a:pPr>
            <a:r>
              <a:rPr lang="fr-FR" sz="1200" kern="1200" dirty="0" smtClean="0">
                <a:solidFill>
                  <a:schemeClr val="tx1"/>
                </a:solidFill>
                <a:latin typeface="+mn-lt"/>
                <a:ea typeface="+mn-ea"/>
                <a:cs typeface="+mn-cs"/>
              </a:rPr>
              <a:t>et le « </a:t>
            </a:r>
            <a:r>
              <a:rPr lang="fr-FR" sz="1200" kern="1200" dirty="0" err="1" smtClean="0">
                <a:solidFill>
                  <a:schemeClr val="tx1"/>
                </a:solidFill>
                <a:latin typeface="+mn-lt"/>
                <a:ea typeface="+mn-ea"/>
                <a:cs typeface="+mn-cs"/>
              </a:rPr>
              <a:t>Bachelor</a:t>
            </a:r>
            <a:r>
              <a:rPr lang="fr-FR" sz="1200" kern="1200" dirty="0" smtClean="0">
                <a:solidFill>
                  <a:schemeClr val="tx1"/>
                </a:solidFill>
                <a:latin typeface="+mn-lt"/>
                <a:ea typeface="+mn-ea"/>
                <a:cs typeface="+mn-cs"/>
              </a:rPr>
              <a:t> of Commerce and MBA </a:t>
            </a:r>
            <a:r>
              <a:rPr lang="fr-FR" sz="1200" kern="1200" dirty="0" err="1" smtClean="0">
                <a:solidFill>
                  <a:schemeClr val="tx1"/>
                </a:solidFill>
                <a:latin typeface="+mn-lt"/>
                <a:ea typeface="+mn-ea"/>
                <a:cs typeface="+mn-cs"/>
              </a:rPr>
              <a:t>graduates</a:t>
            </a:r>
            <a:r>
              <a:rPr lang="fr-FR" sz="1200" kern="1200" dirty="0" smtClean="0">
                <a:solidFill>
                  <a:schemeClr val="tx1"/>
                </a:solidFill>
                <a:latin typeface="+mn-lt"/>
                <a:ea typeface="+mn-ea"/>
                <a:cs typeface="+mn-cs"/>
              </a:rPr>
              <a:t> » de la faculté de commerce de l’université de « British Columbia » dans les années 1974, 1979,1984 et 1989. </a:t>
            </a:r>
          </a:p>
          <a:p>
            <a:pPr>
              <a:buFont typeface="Wingdings" pitchFamily="2" charset="2"/>
              <a:buChar char="Ø"/>
            </a:pPr>
            <a:r>
              <a:rPr lang="fr-FR" sz="1200" kern="1200" dirty="0" smtClean="0">
                <a:solidFill>
                  <a:schemeClr val="tx1"/>
                </a:solidFill>
                <a:latin typeface="+mn-lt"/>
                <a:ea typeface="+mn-ea"/>
                <a:cs typeface="+mn-cs"/>
              </a:rPr>
              <a:t>Les 4 déclarations permettant d’effectuer la distinction étaient:</a:t>
            </a:r>
          </a:p>
          <a:p>
            <a:pPr lvl="1"/>
            <a:r>
              <a:rPr lang="fr-FR" sz="1200" kern="1200" dirty="0" smtClean="0">
                <a:solidFill>
                  <a:schemeClr val="tx1"/>
                </a:solidFill>
                <a:latin typeface="+mn-lt"/>
                <a:ea typeface="+mn-ea"/>
                <a:cs typeface="+mn-cs"/>
              </a:rPr>
              <a:t>(1) je me sentais frustré dans mon emploi précédent vu que mon employeur ne faisait pas les choses dans la bonne façon</a:t>
            </a:r>
            <a:endParaRPr lang="fr-FR" sz="1100" kern="1200" dirty="0" smtClean="0">
              <a:solidFill>
                <a:schemeClr val="tx1"/>
              </a:solidFill>
              <a:latin typeface="+mn-lt"/>
              <a:ea typeface="+mn-ea"/>
              <a:cs typeface="+mn-cs"/>
            </a:endParaRPr>
          </a:p>
          <a:p>
            <a:pPr lvl="1"/>
            <a:r>
              <a:rPr lang="fr-FR" sz="1200" kern="1200" dirty="0" smtClean="0">
                <a:solidFill>
                  <a:schemeClr val="tx1"/>
                </a:solidFill>
                <a:latin typeface="+mn-lt"/>
                <a:ea typeface="+mn-ea"/>
                <a:cs typeface="+mn-cs"/>
              </a:rPr>
              <a:t>(2) il n’y avait pas suffisamment de défis et de stimulation dans mon job le plus récent</a:t>
            </a:r>
            <a:endParaRPr lang="fr-FR" sz="1100" kern="1200" dirty="0" smtClean="0">
              <a:solidFill>
                <a:schemeClr val="tx1"/>
              </a:solidFill>
              <a:latin typeface="+mn-lt"/>
              <a:ea typeface="+mn-ea"/>
              <a:cs typeface="+mn-cs"/>
            </a:endParaRPr>
          </a:p>
          <a:p>
            <a:pPr lvl="1"/>
            <a:r>
              <a:rPr lang="fr-FR" sz="1200" kern="1200" dirty="0" smtClean="0">
                <a:solidFill>
                  <a:schemeClr val="tx1"/>
                </a:solidFill>
                <a:latin typeface="+mn-lt"/>
                <a:ea typeface="+mn-ea"/>
                <a:cs typeface="+mn-cs"/>
              </a:rPr>
              <a:t>(3) j’ai senti que je pouvais gagner plus d’argent en créant ou en rejoignant une nouvelle entreprise</a:t>
            </a:r>
            <a:endParaRPr lang="fr-FR" sz="1100" kern="1200" dirty="0" smtClean="0">
              <a:solidFill>
                <a:schemeClr val="tx1"/>
              </a:solidFill>
              <a:latin typeface="+mn-lt"/>
              <a:ea typeface="+mn-ea"/>
              <a:cs typeface="+mn-cs"/>
            </a:endParaRPr>
          </a:p>
          <a:p>
            <a:pPr lvl="1"/>
            <a:r>
              <a:rPr lang="fr-FR" sz="1200" kern="1200" dirty="0" smtClean="0">
                <a:solidFill>
                  <a:schemeClr val="tx1"/>
                </a:solidFill>
                <a:latin typeface="+mn-lt"/>
                <a:ea typeface="+mn-ea"/>
                <a:cs typeface="+mn-cs"/>
              </a:rPr>
              <a:t>(4) ma nouvelle idée d’entreprise a été rejetée par mon employeur et j’ai voulu réaliser cette idée</a:t>
            </a:r>
          </a:p>
          <a:p>
            <a:pPr lvl="1"/>
            <a:endParaRPr lang="fr-FR" sz="1200" kern="1200" dirty="0" smtClean="0">
              <a:solidFill>
                <a:schemeClr val="tx1"/>
              </a:solidFill>
              <a:latin typeface="+mn-lt"/>
              <a:ea typeface="+mn-ea"/>
              <a:cs typeface="+mn-cs"/>
            </a:endParaRPr>
          </a:p>
          <a:p>
            <a:pPr lvl="1">
              <a:buFont typeface="Wingdings" pitchFamily="2" charset="2"/>
              <a:buChar char="Ø"/>
            </a:pPr>
            <a:r>
              <a:rPr lang="fr-FR" sz="1200" kern="1200" dirty="0" smtClean="0">
                <a:solidFill>
                  <a:schemeClr val="tx1"/>
                </a:solidFill>
                <a:latin typeface="+mn-lt"/>
                <a:ea typeface="+mn-ea"/>
                <a:cs typeface="+mn-cs"/>
              </a:rPr>
              <a:t>Un entrepreneur en accord ou fortement en accord avec les deux premières déclarations était considéré comme « push ». Si l’entrepreneur est en accord avec les deux dernières, il s’agissait d’un entrepreneur « pull ».</a:t>
            </a:r>
          </a:p>
          <a:p>
            <a:pPr lvl="1">
              <a:buFont typeface="Wingdings" pitchFamily="2" charset="2"/>
              <a:buChar char="Ø"/>
            </a:pPr>
            <a:endParaRPr lang="fr-FR" sz="1200" kern="1200" dirty="0" smtClean="0">
              <a:solidFill>
                <a:schemeClr val="tx1"/>
              </a:solidFill>
              <a:latin typeface="+mn-lt"/>
              <a:ea typeface="+mn-ea"/>
              <a:cs typeface="+mn-cs"/>
            </a:endParaRPr>
          </a:p>
          <a:p>
            <a:pPr lvl="1">
              <a:buFont typeface="Wingdings" pitchFamily="2" charset="2"/>
              <a:buChar char="Ø"/>
            </a:pPr>
            <a:r>
              <a:rPr lang="fr-FR" sz="1200" kern="1200" dirty="0" smtClean="0">
                <a:solidFill>
                  <a:schemeClr val="tx1"/>
                </a:solidFill>
                <a:latin typeface="+mn-lt"/>
                <a:ea typeface="+mn-ea"/>
                <a:cs typeface="+mn-cs"/>
              </a:rPr>
              <a:t>(utilisation de l’échelle de </a:t>
            </a:r>
            <a:r>
              <a:rPr lang="fr-FR" sz="1200" kern="1200" dirty="0" err="1" smtClean="0">
                <a:solidFill>
                  <a:schemeClr val="tx1"/>
                </a:solidFill>
                <a:latin typeface="+mn-lt"/>
                <a:ea typeface="+mn-ea"/>
                <a:cs typeface="+mn-cs"/>
              </a:rPr>
              <a:t>Likert</a:t>
            </a:r>
            <a:r>
              <a:rPr lang="fr-FR" sz="1200" kern="1200" dirty="0" smtClean="0">
                <a:solidFill>
                  <a:schemeClr val="tx1"/>
                </a:solidFill>
                <a:latin typeface="+mn-lt"/>
                <a:ea typeface="+mn-ea"/>
                <a:cs typeface="+mn-cs"/>
              </a:rPr>
              <a:t>)Par exemple, un individu « fortement d’accord » avec la troisième déclaration reçoit un score de +2 pour la déclaration, tout en s'accordant sur la première déclaration donnerait le score de -1. Donc si un individu a une moyenne négative pour l’ensemble des quatre questions, cela signifie qu’il est de type « push ». Alors qu’un score moyen positif implique un individu de type « pull ».</a:t>
            </a:r>
          </a:p>
          <a:p>
            <a:pPr marL="457200" marR="0" lvl="1" indent="0" algn="l" defTabSz="457200" rtl="0" eaLnBrk="1" fontAlgn="auto" latinLnBrk="0" hangingPunct="1">
              <a:lnSpc>
                <a:spcPct val="100000"/>
              </a:lnSpc>
              <a:spcBef>
                <a:spcPts val="0"/>
              </a:spcBef>
              <a:spcAft>
                <a:spcPts val="0"/>
              </a:spcAft>
              <a:buClrTx/>
              <a:buSzTx/>
              <a:buFontTx/>
              <a:buNone/>
              <a:tabLst/>
              <a:defRPr/>
            </a:pPr>
            <a:endParaRPr lang="fr-FR" sz="1200" kern="1200" dirty="0" smtClean="0">
              <a:solidFill>
                <a:schemeClr val="tx1"/>
              </a:solidFill>
              <a:latin typeface="+mn-lt"/>
              <a:ea typeface="+mn-ea"/>
              <a:cs typeface="+mn-cs"/>
            </a:endParaRPr>
          </a:p>
          <a:p>
            <a:pPr marL="457200" marR="0" lvl="1" indent="0" algn="l" defTabSz="457200" rtl="0" eaLnBrk="1" fontAlgn="auto" latinLnBrk="0" hangingPunct="1">
              <a:lnSpc>
                <a:spcPct val="100000"/>
              </a:lnSpc>
              <a:spcBef>
                <a:spcPts val="0"/>
              </a:spcBef>
              <a:spcAft>
                <a:spcPts val="0"/>
              </a:spcAft>
              <a:buClrTx/>
              <a:buSzTx/>
              <a:buFontTx/>
              <a:buNone/>
              <a:tabLst/>
              <a:defRPr/>
            </a:pPr>
            <a:endParaRPr lang="fr-FR" sz="1200" kern="1200" dirty="0" smtClean="0">
              <a:solidFill>
                <a:schemeClr val="tx1"/>
              </a:solidFill>
              <a:latin typeface="+mn-lt"/>
              <a:ea typeface="+mn-ea"/>
              <a:cs typeface="+mn-cs"/>
            </a:endParaRPr>
          </a:p>
          <a:p>
            <a:endParaRPr lang="fr-FR" dirty="0" smtClean="0"/>
          </a:p>
          <a:p>
            <a:pPr>
              <a:buFont typeface="Arial" pitchFamily="34" charset="0"/>
              <a:buChar char="•"/>
            </a:pPr>
            <a:endParaRPr lang="fr-FR" sz="1200" kern="1200" dirty="0" smtClean="0">
              <a:solidFill>
                <a:schemeClr val="tx1"/>
              </a:solidFill>
              <a:latin typeface="+mn-lt"/>
              <a:ea typeface="+mn-ea"/>
              <a:cs typeface="+mn-cs"/>
            </a:endParaRPr>
          </a:p>
          <a:p>
            <a:pPr>
              <a:buFont typeface="Arial" pitchFamily="34" charset="0"/>
              <a:buChar char="•"/>
            </a:pPr>
            <a:r>
              <a:rPr lang="fr-FR" sz="1200" kern="1200" dirty="0" smtClean="0">
                <a:solidFill>
                  <a:schemeClr val="tx1"/>
                </a:solidFill>
                <a:latin typeface="+mn-lt"/>
                <a:ea typeface="+mn-ea"/>
                <a:cs typeface="+mn-cs"/>
              </a:rPr>
              <a:t>Plus précisément dans la théorie pull, la création ou reprise d’entreprise est motivée par d’une part l’identification d’une opportunité d’affaires à développer et d’autre part le désir d’indépendance ou d’autonomie. Dans le cas présent, le fait de devenir un entrepreneur est plus la résultante d’un état d’esprit c’est-à-dire la volonté et/ou passion de l’individu.</a:t>
            </a:r>
            <a:r>
              <a:rPr lang="fr-FR" sz="1200" kern="1200" baseline="0" dirty="0" smtClean="0">
                <a:solidFill>
                  <a:schemeClr val="tx1"/>
                </a:solidFill>
                <a:latin typeface="+mn-lt"/>
                <a:ea typeface="+mn-ea"/>
                <a:cs typeface="+mn-cs"/>
              </a:rPr>
              <a:t> Mais comme autres facteurs « pull », on peut citer le revenu, richesse, la reconnaissance…</a:t>
            </a:r>
            <a:endParaRPr lang="fr-FR" dirty="0" smtClean="0"/>
          </a:p>
          <a:p>
            <a:endParaRPr lang="fr-FR" dirty="0" smtClean="0"/>
          </a:p>
          <a:p>
            <a:pPr>
              <a:buFont typeface="Wingdings" pitchFamily="2" charset="2"/>
              <a:buChar char="ü"/>
            </a:pPr>
            <a:r>
              <a:rPr lang="fr-FR" dirty="0" smtClean="0"/>
              <a:t>Par</a:t>
            </a:r>
            <a:r>
              <a:rPr lang="fr-FR" baseline="0" dirty="0" smtClean="0"/>
              <a:t> exemple s</a:t>
            </a:r>
            <a:r>
              <a:rPr lang="fr-FR" dirty="0" smtClean="0"/>
              <a:t>elon</a:t>
            </a:r>
            <a:r>
              <a:rPr lang="fr-FR" baseline="0" dirty="0" smtClean="0"/>
              <a:t> Van </a:t>
            </a:r>
            <a:r>
              <a:rPr lang="fr-FR" baseline="0" dirty="0" err="1" smtClean="0"/>
              <a:t>Gelderen</a:t>
            </a:r>
            <a:r>
              <a:rPr lang="fr-FR" baseline="0" dirty="0" smtClean="0"/>
              <a:t> &amp; Jansen (2006),</a:t>
            </a:r>
            <a:r>
              <a:rPr lang="fr-FR" sz="1200" kern="1200" dirty="0" smtClean="0">
                <a:solidFill>
                  <a:schemeClr val="tx1"/>
                </a:solidFill>
                <a:latin typeface="+mn-lt"/>
                <a:ea typeface="+mn-ea"/>
                <a:cs typeface="+mn-cs"/>
              </a:rPr>
              <a:t>l’autonomie ou l’indépendance est un des motifs le plus cité par les entrepreneurs comme raison de la création de leur entreprise.</a:t>
            </a:r>
            <a:r>
              <a:rPr lang="fr-FR" sz="1200" kern="1200" baseline="0" dirty="0" smtClean="0">
                <a:solidFill>
                  <a:schemeClr val="tx1"/>
                </a:solidFill>
                <a:latin typeface="+mn-lt"/>
                <a:ea typeface="+mn-ea"/>
                <a:cs typeface="+mn-cs"/>
              </a:rPr>
              <a:t> Et d’après eux, il existe 2 types de motifs d’indépendance:</a:t>
            </a:r>
          </a:p>
          <a:p>
            <a:pPr lvl="0"/>
            <a:r>
              <a:rPr lang="fr-FR" sz="1200" kern="1200" dirty="0" smtClean="0">
                <a:solidFill>
                  <a:schemeClr val="tx1"/>
                </a:solidFill>
                <a:latin typeface="+mn-lt"/>
                <a:ea typeface="+mn-ea"/>
                <a:cs typeface="+mn-cs"/>
              </a:rPr>
              <a:t>-motif liée aux caractéristiques des tâches : liberté décisionnelle</a:t>
            </a:r>
          </a:p>
          <a:p>
            <a:pPr lvl="0"/>
            <a:r>
              <a:rPr lang="fr-FR" sz="1200" kern="1200" dirty="0" smtClean="0">
                <a:solidFill>
                  <a:schemeClr val="tx1"/>
                </a:solidFill>
                <a:latin typeface="+mn-lt"/>
                <a:ea typeface="+mn-ea"/>
                <a:cs typeface="+mn-cs"/>
              </a:rPr>
              <a:t>-motifs pour lesquels l’autonomie est un instrument c’est-à-dire éviter d’avoir un parton ou des règles, agir de façon auto-approuvée, et d’être en charge.</a:t>
            </a:r>
          </a:p>
          <a:p>
            <a:endParaRPr lang="fr-FR" dirty="0" smtClean="0"/>
          </a:p>
          <a:p>
            <a:pPr>
              <a:buFont typeface="Arial" pitchFamily="34" charset="0"/>
              <a:buChar char="•"/>
            </a:pPr>
            <a:r>
              <a:rPr lang="fr-FR" sz="1200" kern="1200" dirty="0" smtClean="0">
                <a:solidFill>
                  <a:schemeClr val="tx1"/>
                </a:solidFill>
                <a:latin typeface="+mn-lt"/>
                <a:ea typeface="+mn-ea"/>
                <a:cs typeface="+mn-cs"/>
              </a:rPr>
              <a:t>Dans la théorie push, la création d’entreprise est justifiée par non seulement une insatisfaction mais aussi par la nécessité, par exemple, la pression du chômage poussant à créer son propre emploi. Ce genre de facteurs est plus souvent perçu de façon négative en raison de  ce qu’ils représentent : la nécessité, le chômage, l’emploi précaire, etc. </a:t>
            </a:r>
            <a:endParaRPr lang="fr-FR" dirty="0"/>
          </a:p>
        </p:txBody>
      </p:sp>
      <p:sp>
        <p:nvSpPr>
          <p:cNvPr id="4" name="Espace réservé du numéro de diapositive 3"/>
          <p:cNvSpPr>
            <a:spLocks noGrp="1"/>
          </p:cNvSpPr>
          <p:nvPr>
            <p:ph type="sldNum" sz="quarter" idx="10"/>
          </p:nvPr>
        </p:nvSpPr>
        <p:spPr/>
        <p:txBody>
          <a:bodyPr/>
          <a:lstStyle/>
          <a:p>
            <a:fld id="{4E53455C-5877-4F46-A283-963B7D29E042}" type="slidenum">
              <a:rPr lang="fr-FR" smtClean="0">
                <a:solidFill>
                  <a:prstClr val="black"/>
                </a:solidFill>
              </a:rPr>
              <a:pPr/>
              <a:t>4</a:t>
            </a:fld>
            <a:endParaRPr lang="fr-FR">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David </a:t>
            </a:r>
            <a:r>
              <a:rPr lang="fr-FR" dirty="0" err="1" smtClean="0"/>
              <a:t>McClelland</a:t>
            </a:r>
            <a:r>
              <a:rPr lang="fr-FR" dirty="0" smtClean="0"/>
              <a:t> est un théoricien psychologiste</a:t>
            </a:r>
            <a:r>
              <a:rPr lang="fr-FR" baseline="0" dirty="0" smtClean="0"/>
              <a:t> américain. </a:t>
            </a:r>
            <a:r>
              <a:rPr lang="fr-FR" sz="1200" dirty="0" smtClean="0"/>
              <a:t>Il proposa dans l’ensemble une théorie sur les besoins : « The </a:t>
            </a:r>
            <a:r>
              <a:rPr lang="fr-FR" sz="1200" dirty="0" err="1" smtClean="0"/>
              <a:t>three</a:t>
            </a:r>
            <a:r>
              <a:rPr lang="fr-FR" sz="1200" dirty="0" smtClean="0"/>
              <a:t> </a:t>
            </a:r>
            <a:r>
              <a:rPr lang="fr-FR" sz="1200" dirty="0" err="1" smtClean="0"/>
              <a:t>need</a:t>
            </a:r>
            <a:r>
              <a:rPr lang="fr-FR" sz="1200" dirty="0" smtClean="0"/>
              <a:t> </a:t>
            </a:r>
            <a:r>
              <a:rPr lang="fr-FR" sz="1200" dirty="0" err="1" smtClean="0"/>
              <a:t>theory</a:t>
            </a:r>
            <a:r>
              <a:rPr lang="fr-FR" sz="1200" dirty="0" smtClean="0"/>
              <a:t>/ the </a:t>
            </a:r>
            <a:r>
              <a:rPr lang="fr-FR" sz="1200" dirty="0" err="1" smtClean="0"/>
              <a:t>learned</a:t>
            </a:r>
            <a:r>
              <a:rPr lang="fr-FR" sz="1200" dirty="0" smtClean="0"/>
              <a:t> </a:t>
            </a:r>
            <a:r>
              <a:rPr lang="fr-FR" sz="1200" dirty="0" err="1" smtClean="0"/>
              <a:t>needs</a:t>
            </a:r>
            <a:r>
              <a:rPr lang="fr-FR" sz="1200" dirty="0" smtClean="0"/>
              <a:t> </a:t>
            </a:r>
            <a:r>
              <a:rPr lang="fr-FR" sz="1200" dirty="0" err="1" smtClean="0"/>
              <a:t>theory</a:t>
            </a:r>
            <a:r>
              <a:rPr lang="fr-FR" sz="1200" dirty="0" smtClean="0"/>
              <a:t> ». </a:t>
            </a:r>
            <a:r>
              <a:rPr lang="fr-FR" dirty="0" smtClean="0"/>
              <a:t>Théorie appartenant à une vague de recherches sur les motifs psychologiques approfondis de la création d’entreprise. Idée: les besoins spécifiques d’un individu s’acquièrent au fil du temps et sont formés par son expérience respective. </a:t>
            </a:r>
          </a:p>
          <a:p>
            <a:pPr marL="0" marR="0" indent="0" algn="l" defTabSz="914400" rtl="0" eaLnBrk="1" fontAlgn="auto" latinLnBrk="0" hangingPunct="1">
              <a:lnSpc>
                <a:spcPct val="100000"/>
              </a:lnSpc>
              <a:spcBef>
                <a:spcPts val="0"/>
              </a:spcBef>
              <a:spcAft>
                <a:spcPts val="0"/>
              </a:spcAft>
              <a:buClrTx/>
              <a:buSzTx/>
              <a:buFontTx/>
              <a:buNone/>
              <a:tabLst/>
              <a:defRPr/>
            </a:pPr>
            <a:endParaRPr lang="fr-FR" dirty="0" smtClean="0"/>
          </a:p>
          <a:p>
            <a:pPr>
              <a:buFont typeface="Wingdings" pitchFamily="2" charset="2"/>
              <a:buChar char="ü"/>
            </a:pPr>
            <a:r>
              <a:rPr lang="fr-FR" sz="1200" b="1" kern="1200" dirty="0" err="1" smtClean="0">
                <a:solidFill>
                  <a:schemeClr val="tx1"/>
                </a:solidFill>
                <a:latin typeface="+mn-lt"/>
                <a:ea typeface="+mn-ea"/>
                <a:cs typeface="+mn-cs"/>
              </a:rPr>
              <a:t>nAch</a:t>
            </a:r>
            <a:r>
              <a:rPr lang="fr-FR" sz="1200" kern="1200" dirty="0" smtClean="0">
                <a:solidFill>
                  <a:schemeClr val="tx1"/>
                </a:solidFill>
                <a:latin typeface="+mn-lt"/>
                <a:ea typeface="+mn-ea"/>
                <a:cs typeface="+mn-cs"/>
              </a:rPr>
              <a:t> est caractérisé par le désir d’assumer des responsabilités pour trouver des solutions aux problèmes, maitriser des tâches complexes, fixer des objectifs, obtenir un retour sur le niveau de succès.</a:t>
            </a:r>
            <a:r>
              <a:rPr lang="fr-FR" sz="1200" kern="1200" baseline="0" dirty="0" smtClean="0">
                <a:solidFill>
                  <a:schemeClr val="tx1"/>
                </a:solidFill>
                <a:latin typeface="+mn-lt"/>
                <a:ea typeface="+mn-ea"/>
                <a:cs typeface="+mn-cs"/>
              </a:rPr>
              <a:t> </a:t>
            </a:r>
            <a:r>
              <a:rPr lang="fr-FR" dirty="0" smtClean="0"/>
              <a:t>Des personnes ayant un besoin d’accomplissement élevé sont constamment en recherche d’excellence, prennent des risques calculés et sont prêts à travailler dur. </a:t>
            </a:r>
            <a:endParaRPr lang="fr-FR" sz="1200" kern="1200" dirty="0" smtClean="0">
              <a:solidFill>
                <a:schemeClr val="tx1"/>
              </a:solidFill>
              <a:latin typeface="+mn-lt"/>
              <a:ea typeface="+mn-ea"/>
              <a:cs typeface="+mn-cs"/>
            </a:endParaRPr>
          </a:p>
          <a:p>
            <a:pPr>
              <a:buFont typeface="Wingdings" pitchFamily="2" charset="2"/>
              <a:buChar char="ü"/>
            </a:pPr>
            <a:r>
              <a:rPr lang="fr-FR" sz="1200" b="1" kern="1200" dirty="0" err="1" smtClean="0">
                <a:solidFill>
                  <a:schemeClr val="tx1"/>
                </a:solidFill>
                <a:latin typeface="+mn-lt"/>
                <a:ea typeface="+mn-ea"/>
                <a:cs typeface="+mn-cs"/>
              </a:rPr>
              <a:t>nAff</a:t>
            </a:r>
            <a:r>
              <a:rPr lang="fr-FR" sz="1200" kern="1200" dirty="0" smtClean="0">
                <a:solidFill>
                  <a:schemeClr val="tx1"/>
                </a:solidFill>
                <a:latin typeface="+mn-lt"/>
                <a:ea typeface="+mn-ea"/>
                <a:cs typeface="+mn-cs"/>
              </a:rPr>
              <a:t> représente le souhait d’appartenance, jouissance d’un travail d’équipe, une inquiétude à propos de relations interpersonnelles, et un besoin réduit l’incertitude. Des personnes avec un fort besoin d’affiliation, nécessitent des relations harmonieuses avec les autres et a besoin de se sentir accepté. Ces personnes ont tendance à se conformer aux normes de leur groupe de travail.</a:t>
            </a:r>
          </a:p>
          <a:p>
            <a:pPr>
              <a:buFont typeface="Wingdings" pitchFamily="2" charset="2"/>
              <a:buChar char="ü"/>
            </a:pPr>
            <a:r>
              <a:rPr lang="fr-FR" sz="1200" b="1" kern="1200" dirty="0" err="1" smtClean="0">
                <a:solidFill>
                  <a:schemeClr val="tx1"/>
                </a:solidFill>
                <a:latin typeface="+mn-lt"/>
                <a:ea typeface="+mn-ea"/>
                <a:cs typeface="+mn-cs"/>
              </a:rPr>
              <a:t>nP</a:t>
            </a:r>
            <a:r>
              <a:rPr lang="fr-FR" sz="1200" kern="1200" dirty="0" smtClean="0">
                <a:solidFill>
                  <a:schemeClr val="tx1"/>
                </a:solidFill>
                <a:latin typeface="+mn-lt"/>
                <a:ea typeface="+mn-ea"/>
                <a:cs typeface="+mn-cs"/>
              </a:rPr>
              <a:t> se caractérise par le besoin de contrôler et d’influencer les autres, un besoin de gagner des arguments et un besoin de persuader et de prévaloir. En sachant que le pouvoir peut être soit personnel soit institutionnel.</a:t>
            </a:r>
          </a:p>
          <a:p>
            <a:endParaRPr lang="fr-FR" sz="1200"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 typeface="Arial" pitchFamily="34" charset="0"/>
              <a:buChar char="•"/>
              <a:tabLst/>
              <a:defRPr/>
            </a:pPr>
            <a:r>
              <a:rPr lang="fr-FR" sz="1200" dirty="0" smtClean="0"/>
              <a:t>La présence de ces 3 besoins chez un individu donne une indication sur sa prédisposition à se comporter d’une certaine manière: De ce fait, d’un point de vue managérial, le fait de savoir quel besoin est dominant chez une personne en particulier impacte la façon par laquelle cette personne pourra être motivée.</a:t>
            </a:r>
            <a:endParaRPr lang="fr-FR" sz="1200"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 typeface="Arial" pitchFamily="34" charset="0"/>
              <a:buChar char="•"/>
              <a:tabLst/>
              <a:defRPr/>
            </a:pPr>
            <a:r>
              <a:rPr lang="fr-FR" sz="1200" dirty="0" smtClean="0"/>
              <a:t>Au départ, </a:t>
            </a:r>
            <a:r>
              <a:rPr lang="fr-FR" sz="1200" dirty="0" err="1" smtClean="0"/>
              <a:t>McClelland</a:t>
            </a:r>
            <a:r>
              <a:rPr lang="fr-FR" sz="1200" dirty="0" smtClean="0"/>
              <a:t> était très intéressé par « </a:t>
            </a:r>
            <a:r>
              <a:rPr lang="fr-FR" sz="1200" dirty="0" err="1" smtClean="0"/>
              <a:t>nAch</a:t>
            </a:r>
            <a:r>
              <a:rPr lang="fr-FR" sz="1200" dirty="0" smtClean="0"/>
              <a:t> » et ses comportements associés car la plupart des organisations veulent que leurs employés se réalisent. « </a:t>
            </a:r>
            <a:r>
              <a:rPr lang="fr-FR" sz="1200" dirty="0" err="1" smtClean="0"/>
              <a:t>nAch</a:t>
            </a:r>
            <a:r>
              <a:rPr lang="fr-FR" sz="1200" dirty="0" smtClean="0"/>
              <a:t> » faisant référence à une disposition inconsciente de l’individu de se conduire et d’être dynamique</a:t>
            </a:r>
            <a:endParaRPr lang="fr-FR" sz="1200"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 typeface="Arial" pitchFamily="34" charset="0"/>
              <a:buChar char="•"/>
              <a:tabLst/>
              <a:defRPr/>
            </a:pPr>
            <a:r>
              <a:rPr lang="fr-FR" sz="1200" kern="1200" dirty="0" smtClean="0">
                <a:solidFill>
                  <a:schemeClr val="tx1"/>
                </a:solidFill>
                <a:latin typeface="+mn-lt"/>
                <a:ea typeface="+mn-ea"/>
                <a:cs typeface="+mn-cs"/>
              </a:rPr>
              <a:t>La véracité de la description de son profil a été confirmé par une étude menée par Johnson en 1990:</a:t>
            </a:r>
            <a:r>
              <a:rPr lang="fr-FR" sz="1200" kern="1200" baseline="0" dirty="0" smtClean="0">
                <a:solidFill>
                  <a:schemeClr val="tx1"/>
                </a:solidFill>
                <a:latin typeface="+mn-lt"/>
                <a:ea typeface="+mn-ea"/>
                <a:cs typeface="+mn-cs"/>
              </a:rPr>
              <a:t> il </a:t>
            </a:r>
            <a:r>
              <a:rPr lang="fr-FR" sz="1200" kern="1200" dirty="0" smtClean="0">
                <a:solidFill>
                  <a:schemeClr val="tx1"/>
                </a:solidFill>
                <a:latin typeface="+mn-lt"/>
                <a:ea typeface="+mn-ea"/>
                <a:cs typeface="+mn-cs"/>
              </a:rPr>
              <a:t>a conduit une revue traditionnelle de 23 enquêtes qui changeaient par rapport aux échantillons, mesures de </a:t>
            </a:r>
            <a:r>
              <a:rPr lang="fr-FR" sz="1200" kern="1200" dirty="0" err="1" smtClean="0">
                <a:solidFill>
                  <a:schemeClr val="tx1"/>
                </a:solidFill>
                <a:latin typeface="+mn-lt"/>
                <a:ea typeface="+mn-ea"/>
                <a:cs typeface="+mn-cs"/>
              </a:rPr>
              <a:t>nAch</a:t>
            </a:r>
            <a:r>
              <a:rPr lang="fr-FR" sz="1200" kern="1200" dirty="0" smtClean="0">
                <a:solidFill>
                  <a:schemeClr val="tx1"/>
                </a:solidFill>
                <a:latin typeface="+mn-lt"/>
                <a:ea typeface="+mn-ea"/>
                <a:cs typeface="+mn-cs"/>
              </a:rPr>
              <a:t> et définitions de l’entrepreneuriat. Et</a:t>
            </a:r>
            <a:r>
              <a:rPr lang="fr-FR" sz="1200" kern="1200" baseline="0" dirty="0" smtClean="0">
                <a:solidFill>
                  <a:schemeClr val="tx1"/>
                </a:solidFill>
                <a:latin typeface="+mn-lt"/>
                <a:ea typeface="+mn-ea"/>
                <a:cs typeface="+mn-cs"/>
              </a:rPr>
              <a:t> s</a:t>
            </a:r>
            <a:r>
              <a:rPr lang="fr-FR" sz="1200" kern="1200" dirty="0" smtClean="0">
                <a:solidFill>
                  <a:schemeClr val="tx1"/>
                </a:solidFill>
                <a:latin typeface="+mn-lt"/>
                <a:ea typeface="+mn-ea"/>
                <a:cs typeface="+mn-cs"/>
              </a:rPr>
              <a:t>ur la base de ce groupe, il a conclu qu’il y’a bien une relation entre </a:t>
            </a:r>
            <a:r>
              <a:rPr lang="fr-FR" sz="1200" kern="1200" dirty="0" err="1" smtClean="0">
                <a:solidFill>
                  <a:schemeClr val="tx1"/>
                </a:solidFill>
                <a:latin typeface="+mn-lt"/>
                <a:ea typeface="+mn-ea"/>
                <a:cs typeface="+mn-cs"/>
              </a:rPr>
              <a:t>nAch</a:t>
            </a:r>
            <a:r>
              <a:rPr lang="fr-FR" sz="1200" kern="1200" dirty="0" smtClean="0">
                <a:solidFill>
                  <a:schemeClr val="tx1"/>
                </a:solidFill>
                <a:latin typeface="+mn-lt"/>
                <a:ea typeface="+mn-ea"/>
                <a:cs typeface="+mn-cs"/>
              </a:rPr>
              <a:t> et l’activité entrepreneuriale. </a:t>
            </a:r>
          </a:p>
          <a:p>
            <a:endParaRPr lang="fr-FR" dirty="0"/>
          </a:p>
        </p:txBody>
      </p:sp>
      <p:sp>
        <p:nvSpPr>
          <p:cNvPr id="4" name="Espace réservé du numéro de diapositive 3"/>
          <p:cNvSpPr>
            <a:spLocks noGrp="1"/>
          </p:cNvSpPr>
          <p:nvPr>
            <p:ph type="sldNum" sz="quarter" idx="10"/>
          </p:nvPr>
        </p:nvSpPr>
        <p:spPr/>
        <p:txBody>
          <a:bodyPr/>
          <a:lstStyle/>
          <a:p>
            <a:fld id="{4E53455C-5877-4F46-A283-963B7D29E042}" type="slidenum">
              <a:rPr lang="fr-FR" smtClean="0">
                <a:solidFill>
                  <a:prstClr val="black"/>
                </a:solidFill>
              </a:rPr>
              <a:pPr/>
              <a:t>5</a:t>
            </a:fld>
            <a:endParaRPr lang="fr-FR">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fontScale="85000" lnSpcReduction="20000"/>
          </a:bodyPr>
          <a:lstStyle/>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fr-FR" dirty="0" smtClean="0"/>
              <a:t>Leurs travaux de recherche sont classés comme des études coût-bénéfice sur la motivation entrepreneuriale </a:t>
            </a:r>
            <a:r>
              <a:rPr lang="fr-FR" dirty="0" err="1" smtClean="0"/>
              <a:t>cad</a:t>
            </a:r>
            <a:r>
              <a:rPr lang="fr-FR" baseline="0" dirty="0" smtClean="0"/>
              <a:t> </a:t>
            </a:r>
            <a:r>
              <a:rPr lang="fr-FR" dirty="0" smtClean="0"/>
              <a:t>la décision de créer une entreprise est expliquée à partir de risques matériels et immatériels et des gains qui sont ramenés dans une sorte de fonction de décision. Concrètement, l’idée est de dire que les individus</a:t>
            </a:r>
            <a:r>
              <a:rPr lang="fr-FR" sz="1200" dirty="0" smtClean="0"/>
              <a:t> choisiront de devenir leur propre patron si l’utilité totale qu’ils espèrent tirer de l’entrepreneuriat (par le revenu, l’indépendance, la prise de risque, l’effort de travail, les avantages indirects, </a:t>
            </a:r>
            <a:r>
              <a:rPr lang="fr-FR" sz="1200" dirty="0" err="1" smtClean="0"/>
              <a:t>etc</a:t>
            </a:r>
            <a:r>
              <a:rPr lang="fr-FR" sz="1200" dirty="0" smtClean="0"/>
              <a:t>), est plus grande que celle attendue de leur meilleur offre d’emploi. Théorie: les individus effectuent un choix de carrière qui va maximiser leur utilité </a:t>
            </a: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endParaRPr lang="fr-FR" dirty="0" smtClean="0"/>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fr-FR" dirty="0" smtClean="0"/>
              <a:t>Théorie expliquant donc partiellement le choix d’un individu de devenir entrepreneur ou salarié d’une entreprise à travers l’utilisation d’un modèle de maximisation de l’utilité du comportement humain : un individu choisira l’option de carrière lui promettant la plus grande utilité </a:t>
            </a: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endParaRPr lang="fr-FR" dirty="0" smtClean="0"/>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fr-FR" dirty="0" smtClean="0"/>
              <a:t>Les attitudes à</a:t>
            </a:r>
            <a:r>
              <a:rPr lang="fr-FR" baseline="0" dirty="0" smtClean="0"/>
              <a:t> prendre en compte pour choisir entre l’entrepreneuriat et le salariat:</a:t>
            </a:r>
          </a:p>
          <a:p>
            <a:endParaRPr lang="fr-FR"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fr-FR" baseline="0" dirty="0" smtClean="0"/>
              <a:t>-</a:t>
            </a:r>
            <a:r>
              <a:rPr lang="fr-FR" b="1" u="sng" baseline="0" dirty="0" smtClean="0"/>
              <a:t>envers l’effort de travail: </a:t>
            </a:r>
            <a:r>
              <a:rPr lang="fr-FR" sz="1200" kern="1200" dirty="0" smtClean="0">
                <a:solidFill>
                  <a:schemeClr val="tx1"/>
                </a:solidFill>
                <a:latin typeface="+mn-lt"/>
                <a:ea typeface="+mn-ea"/>
                <a:cs typeface="+mn-cs"/>
              </a:rPr>
              <a:t>Quand on parle d’effort de travail, on fait référence au niveau de dépense d’effort physique et mental qu’une personne est prête à fournir sur son</a:t>
            </a:r>
            <a:r>
              <a:rPr lang="fr-FR" sz="1200" kern="1200" baseline="0" dirty="0" smtClean="0">
                <a:solidFill>
                  <a:schemeClr val="tx1"/>
                </a:solidFill>
                <a:latin typeface="+mn-lt"/>
                <a:ea typeface="+mn-ea"/>
                <a:cs typeface="+mn-cs"/>
              </a:rPr>
              <a:t> </a:t>
            </a:r>
            <a:r>
              <a:rPr lang="fr-FR" sz="1200" kern="1200" dirty="0" smtClean="0">
                <a:solidFill>
                  <a:schemeClr val="tx1"/>
                </a:solidFill>
                <a:latin typeface="+mn-lt"/>
                <a:ea typeface="+mn-ea"/>
                <a:cs typeface="+mn-cs"/>
              </a:rPr>
              <a:t>lieu de travail.</a:t>
            </a:r>
            <a:r>
              <a:rPr lang="fr-FR" sz="1200" kern="1200" baseline="0" dirty="0" smtClean="0">
                <a:solidFill>
                  <a:schemeClr val="tx1"/>
                </a:solidFill>
                <a:latin typeface="+mn-lt"/>
                <a:ea typeface="+mn-ea"/>
                <a:cs typeface="+mn-cs"/>
              </a:rPr>
              <a:t> C</a:t>
            </a:r>
            <a:r>
              <a:rPr lang="fr-FR" sz="1200" kern="1200" dirty="0" smtClean="0">
                <a:solidFill>
                  <a:schemeClr val="tx1"/>
                </a:solidFill>
                <a:latin typeface="+mn-lt"/>
                <a:ea typeface="+mn-ea"/>
                <a:cs typeface="+mn-cs"/>
              </a:rPr>
              <a:t>et effort peut être mesuré comme le produit du temps de travail et l’intensité de travail. Une personne avec un niveau élevé de tolérance à l’effort de travail a dans une moindre mesure de l’aversion à cet effort et donc tire relativement peu de désutilité marginale des heures supplémentaires et/ou de l’intensité de l’effort de travail. Plus une personne a une attitude positive envers l’effort de travail, plus l’intention entrepreneuriale est importante.</a:t>
            </a:r>
          </a:p>
          <a:p>
            <a:endParaRPr lang="fr-FR"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fr-FR" baseline="0" dirty="0" smtClean="0"/>
              <a:t>-</a:t>
            </a:r>
            <a:r>
              <a:rPr lang="fr-FR" b="1" u="sng" baseline="0" dirty="0" smtClean="0"/>
              <a:t>envers le risque: </a:t>
            </a:r>
            <a:r>
              <a:rPr lang="fr-FR" sz="1200" kern="1200" dirty="0" smtClean="0">
                <a:solidFill>
                  <a:schemeClr val="tx1"/>
                </a:solidFill>
                <a:latin typeface="+mn-lt"/>
                <a:ea typeface="+mn-ea"/>
                <a:cs typeface="+mn-cs"/>
              </a:rPr>
              <a:t>une personne avec un tolérance élevée au risque,</a:t>
            </a:r>
            <a:r>
              <a:rPr lang="fr-FR" sz="1200" kern="1200" baseline="0" dirty="0" smtClean="0">
                <a:solidFill>
                  <a:schemeClr val="tx1"/>
                </a:solidFill>
                <a:latin typeface="+mn-lt"/>
                <a:ea typeface="+mn-ea"/>
                <a:cs typeface="+mn-cs"/>
              </a:rPr>
              <a:t> possède forcément </a:t>
            </a:r>
            <a:r>
              <a:rPr lang="fr-FR" sz="1200" kern="1200" dirty="0" smtClean="0">
                <a:solidFill>
                  <a:schemeClr val="tx1"/>
                </a:solidFill>
                <a:latin typeface="+mn-lt"/>
                <a:ea typeface="+mn-ea"/>
                <a:cs typeface="+mn-cs"/>
              </a:rPr>
              <a:t>une aversion du risque moins importante.</a:t>
            </a:r>
            <a:r>
              <a:rPr lang="fr-FR" sz="1200" kern="1200" baseline="0" dirty="0" smtClean="0">
                <a:solidFill>
                  <a:schemeClr val="tx1"/>
                </a:solidFill>
                <a:latin typeface="+mn-lt"/>
                <a:ea typeface="+mn-ea"/>
                <a:cs typeface="+mn-cs"/>
              </a:rPr>
              <a:t> D</a:t>
            </a:r>
            <a:r>
              <a:rPr lang="fr-FR" sz="1200" kern="1200" dirty="0" smtClean="0">
                <a:solidFill>
                  <a:schemeClr val="tx1"/>
                </a:solidFill>
                <a:latin typeface="+mn-lt"/>
                <a:ea typeface="+mn-ea"/>
                <a:cs typeface="+mn-cs"/>
              </a:rPr>
              <a:t>e ce fait,</a:t>
            </a:r>
            <a:r>
              <a:rPr lang="fr-FR" sz="1200" kern="1200" baseline="0" dirty="0" smtClean="0">
                <a:solidFill>
                  <a:schemeClr val="tx1"/>
                </a:solidFill>
                <a:latin typeface="+mn-lt"/>
                <a:ea typeface="+mn-ea"/>
                <a:cs typeface="+mn-cs"/>
              </a:rPr>
              <a:t> </a:t>
            </a:r>
            <a:r>
              <a:rPr lang="fr-FR" sz="1200" kern="1200" dirty="0" smtClean="0">
                <a:solidFill>
                  <a:schemeClr val="tx1"/>
                </a:solidFill>
                <a:latin typeface="+mn-lt"/>
                <a:ea typeface="+mn-ea"/>
                <a:cs typeface="+mn-cs"/>
              </a:rPr>
              <a:t>elle tire relativement peu de désutilité marginale d’une prise de risque additionnelle. En effet, par rapport à l’auto-emploi, le fait d’être salarié est beaucoup moins risqué. Ainsi, plus un individu aime le risque, plus il voudra devenir son propre patron (c’est-à-dire son intention entrepreneuriale augmentera).</a:t>
            </a:r>
          </a:p>
          <a:p>
            <a:endParaRPr lang="fr-FR"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fr-FR" baseline="0" dirty="0" smtClean="0"/>
              <a:t>-</a:t>
            </a:r>
            <a:r>
              <a:rPr lang="fr-FR" b="1" u="sng" baseline="0" dirty="0" smtClean="0"/>
              <a:t>envers l’indépendance: </a:t>
            </a:r>
            <a:r>
              <a:rPr lang="fr-FR" sz="1200" kern="1200" dirty="0" smtClean="0">
                <a:solidFill>
                  <a:schemeClr val="tx1"/>
                </a:solidFill>
                <a:latin typeface="+mn-lt"/>
                <a:ea typeface="+mn-ea"/>
                <a:cs typeface="+mn-cs"/>
              </a:rPr>
              <a:t>Etre indépendant traduit une préférence pour le contrôle de la prise de décision. Certaines personnes peuvent réellement tirer une satisfaction de cette indépendance. En effet, le fait de devenir autonome peut amener plus de stress et de conflits avec des parties prenantes à gérer. Et ce n’est pas tout le monde qui peut bien</a:t>
            </a:r>
            <a:r>
              <a:rPr lang="fr-FR" sz="1200" kern="1200" baseline="0" dirty="0" smtClean="0">
                <a:solidFill>
                  <a:schemeClr val="tx1"/>
                </a:solidFill>
                <a:latin typeface="+mn-lt"/>
                <a:ea typeface="+mn-ea"/>
                <a:cs typeface="+mn-cs"/>
              </a:rPr>
              <a:t> gérer un tel niveau de stress et de responsabilités.</a:t>
            </a:r>
            <a:r>
              <a:rPr lang="fr-FR" sz="1200" kern="1200" dirty="0" smtClean="0">
                <a:solidFill>
                  <a:schemeClr val="tx1"/>
                </a:solidFill>
                <a:latin typeface="+mn-lt"/>
                <a:ea typeface="+mn-ea"/>
                <a:cs typeface="+mn-cs"/>
              </a:rPr>
              <a:t> De</a:t>
            </a:r>
            <a:r>
              <a:rPr lang="fr-FR" sz="1200" kern="1200" baseline="0" dirty="0" smtClean="0">
                <a:solidFill>
                  <a:schemeClr val="tx1"/>
                </a:solidFill>
                <a:latin typeface="+mn-lt"/>
                <a:ea typeface="+mn-ea"/>
                <a:cs typeface="+mn-cs"/>
              </a:rPr>
              <a:t> ce fait,</a:t>
            </a:r>
            <a:r>
              <a:rPr lang="fr-FR" sz="1200" kern="1200" dirty="0" smtClean="0">
                <a:solidFill>
                  <a:schemeClr val="tx1"/>
                </a:solidFill>
                <a:latin typeface="+mn-lt"/>
                <a:ea typeface="+mn-ea"/>
                <a:cs typeface="+mn-cs"/>
              </a:rPr>
              <a:t> ces personnes en particulier</a:t>
            </a:r>
            <a:r>
              <a:rPr lang="fr-FR" sz="1200" kern="1200" baseline="0" dirty="0" smtClean="0">
                <a:solidFill>
                  <a:schemeClr val="tx1"/>
                </a:solidFill>
                <a:latin typeface="+mn-lt"/>
                <a:ea typeface="+mn-ea"/>
                <a:cs typeface="+mn-cs"/>
              </a:rPr>
              <a:t> </a:t>
            </a:r>
            <a:r>
              <a:rPr lang="fr-FR" sz="1200" kern="1200" dirty="0" smtClean="0">
                <a:solidFill>
                  <a:schemeClr val="tx1"/>
                </a:solidFill>
                <a:latin typeface="+mn-lt"/>
                <a:ea typeface="+mn-ea"/>
                <a:cs typeface="+mn-cs"/>
              </a:rPr>
              <a:t>tireraient plus d’insatisfaction que de satisfaction de leur indépendance. On parlerait dans leur cas d’individus averses à l’indépendance. L’hypothèse des deux chercheurs est donc que moins une personne est averse à l’indépendance/autonomie de décision (ou plus tolérant à l’indépendance), plus elle sera incitée à créer sa propre entreprise. </a:t>
            </a:r>
          </a:p>
          <a:p>
            <a:endParaRPr lang="fr-FR"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Une étude  a donc été menée sur 300 étudiants diplômes d’une université australienne pour déterminer si ces attitudes affectaient l’intention entrepreneuriale </a:t>
            </a:r>
          </a:p>
          <a:p>
            <a:pPr marL="0" marR="0" indent="0" algn="l" defTabSz="914400" rtl="0" eaLnBrk="1" fontAlgn="auto" latinLnBrk="0" hangingPunct="1">
              <a:lnSpc>
                <a:spcPct val="100000"/>
              </a:lnSpc>
              <a:spcBef>
                <a:spcPts val="0"/>
              </a:spcBef>
              <a:spcAft>
                <a:spcPts val="0"/>
              </a:spcAft>
              <a:buClrTx/>
              <a:buSzTx/>
              <a:buFontTx/>
              <a:buNone/>
              <a:tabLst/>
              <a:defRPr/>
            </a:pPr>
            <a:endParaRPr lang="fr-FR"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fr-FR"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fr-FR" dirty="0" smtClean="0"/>
          </a:p>
          <a:p>
            <a:endParaRPr lang="fr-FR" dirty="0"/>
          </a:p>
        </p:txBody>
      </p:sp>
      <p:sp>
        <p:nvSpPr>
          <p:cNvPr id="4" name="Espace réservé du numéro de diapositive 3"/>
          <p:cNvSpPr>
            <a:spLocks noGrp="1"/>
          </p:cNvSpPr>
          <p:nvPr>
            <p:ph type="sldNum" sz="quarter" idx="10"/>
          </p:nvPr>
        </p:nvSpPr>
        <p:spPr/>
        <p:txBody>
          <a:bodyPr/>
          <a:lstStyle/>
          <a:p>
            <a:fld id="{4E53455C-5877-4F46-A283-963B7D29E042}" type="slidenum">
              <a:rPr lang="fr-FR" smtClean="0">
                <a:solidFill>
                  <a:prstClr val="black"/>
                </a:solidFill>
              </a:rPr>
              <a:pPr/>
              <a:t>6</a:t>
            </a:fld>
            <a:endParaRPr lang="fr-FR">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fr-FR" sz="1200" kern="1200" dirty="0" smtClean="0">
                <a:solidFill>
                  <a:schemeClr val="tx1"/>
                </a:solidFill>
                <a:latin typeface="+mn-lt"/>
                <a:ea typeface="+mn-ea"/>
                <a:cs typeface="+mn-cs"/>
              </a:rPr>
              <a:t>Dans ce processus entrepreneurial, nous avons deux niveaux d’engagement naissants (3</a:t>
            </a:r>
            <a:r>
              <a:rPr lang="fr-FR" sz="1200" kern="1200" baseline="30000" dirty="0" smtClean="0">
                <a:solidFill>
                  <a:schemeClr val="tx1"/>
                </a:solidFill>
                <a:latin typeface="+mn-lt"/>
                <a:ea typeface="+mn-ea"/>
                <a:cs typeface="+mn-cs"/>
              </a:rPr>
              <a:t>ème</a:t>
            </a:r>
            <a:r>
              <a:rPr lang="fr-FR" sz="1200" kern="1200" dirty="0" smtClean="0">
                <a:solidFill>
                  <a:schemeClr val="tx1"/>
                </a:solidFill>
                <a:latin typeface="+mn-lt"/>
                <a:ea typeface="+mn-ea"/>
                <a:cs typeface="+mn-cs"/>
              </a:rPr>
              <a:t> et 4</a:t>
            </a:r>
            <a:r>
              <a:rPr lang="fr-FR" sz="1200" kern="1200" baseline="30000" dirty="0" smtClean="0">
                <a:solidFill>
                  <a:schemeClr val="tx1"/>
                </a:solidFill>
                <a:latin typeface="+mn-lt"/>
                <a:ea typeface="+mn-ea"/>
                <a:cs typeface="+mn-cs"/>
              </a:rPr>
              <a:t>ème</a:t>
            </a:r>
            <a:r>
              <a:rPr lang="fr-FR" sz="1200" kern="1200" dirty="0" smtClean="0">
                <a:solidFill>
                  <a:schemeClr val="tx1"/>
                </a:solidFill>
                <a:latin typeface="+mn-lt"/>
                <a:ea typeface="+mn-ea"/>
                <a:cs typeface="+mn-cs"/>
              </a:rPr>
              <a:t> stages), deux d’affaires (5</a:t>
            </a:r>
            <a:r>
              <a:rPr lang="fr-FR" sz="1200" kern="1200" baseline="30000" dirty="0" smtClean="0">
                <a:solidFill>
                  <a:schemeClr val="tx1"/>
                </a:solidFill>
                <a:latin typeface="+mn-lt"/>
                <a:ea typeface="+mn-ea"/>
                <a:cs typeface="+mn-cs"/>
              </a:rPr>
              <a:t>ème</a:t>
            </a:r>
            <a:r>
              <a:rPr lang="fr-FR" sz="1200" kern="1200" dirty="0" smtClean="0">
                <a:solidFill>
                  <a:schemeClr val="tx1"/>
                </a:solidFill>
                <a:latin typeface="+mn-lt"/>
                <a:ea typeface="+mn-ea"/>
                <a:cs typeface="+mn-cs"/>
              </a:rPr>
              <a:t> et 6</a:t>
            </a:r>
            <a:r>
              <a:rPr lang="fr-FR" sz="1200" kern="1200" baseline="30000" dirty="0" smtClean="0">
                <a:solidFill>
                  <a:schemeClr val="tx1"/>
                </a:solidFill>
                <a:latin typeface="+mn-lt"/>
                <a:ea typeface="+mn-ea"/>
                <a:cs typeface="+mn-cs"/>
              </a:rPr>
              <a:t>ème</a:t>
            </a:r>
            <a:r>
              <a:rPr lang="fr-FR" sz="1200" kern="1200" dirty="0" smtClean="0">
                <a:solidFill>
                  <a:schemeClr val="tx1"/>
                </a:solidFill>
                <a:latin typeface="+mn-lt"/>
                <a:ea typeface="+mn-ea"/>
                <a:cs typeface="+mn-cs"/>
              </a:rPr>
              <a:t>), deux de sortie (2</a:t>
            </a:r>
            <a:r>
              <a:rPr lang="fr-FR" sz="1200" kern="1200" baseline="30000" dirty="0" smtClean="0">
                <a:solidFill>
                  <a:schemeClr val="tx1"/>
                </a:solidFill>
                <a:latin typeface="+mn-lt"/>
                <a:ea typeface="+mn-ea"/>
                <a:cs typeface="+mn-cs"/>
              </a:rPr>
              <a:t>ème</a:t>
            </a:r>
            <a:r>
              <a:rPr lang="fr-FR" sz="1200" kern="1200" dirty="0" smtClean="0">
                <a:solidFill>
                  <a:schemeClr val="tx1"/>
                </a:solidFill>
                <a:latin typeface="+mn-lt"/>
                <a:ea typeface="+mn-ea"/>
                <a:cs typeface="+mn-cs"/>
              </a:rPr>
              <a:t> et 7</a:t>
            </a:r>
            <a:r>
              <a:rPr lang="fr-FR" sz="1200" kern="1200" baseline="30000" dirty="0" smtClean="0">
                <a:solidFill>
                  <a:schemeClr val="tx1"/>
                </a:solidFill>
                <a:latin typeface="+mn-lt"/>
                <a:ea typeface="+mn-ea"/>
                <a:cs typeface="+mn-cs"/>
              </a:rPr>
              <a:t>ème</a:t>
            </a:r>
            <a:r>
              <a:rPr lang="fr-FR" sz="1200" kern="1200" dirty="0" smtClean="0">
                <a:solidFill>
                  <a:schemeClr val="tx1"/>
                </a:solidFill>
                <a:latin typeface="+mn-lt"/>
                <a:ea typeface="+mn-ea"/>
                <a:cs typeface="+mn-cs"/>
              </a:rPr>
              <a:t>) et un outsider (le 1</a:t>
            </a:r>
            <a:r>
              <a:rPr lang="fr-FR" sz="1200" kern="1200" baseline="30000" dirty="0" smtClean="0">
                <a:solidFill>
                  <a:schemeClr val="tx1"/>
                </a:solidFill>
                <a:latin typeface="+mn-lt"/>
                <a:ea typeface="+mn-ea"/>
                <a:cs typeface="+mn-cs"/>
              </a:rPr>
              <a:t>er</a:t>
            </a:r>
            <a:r>
              <a:rPr lang="fr-FR" sz="1200" kern="1200" dirty="0" smtClean="0">
                <a:solidFill>
                  <a:schemeClr val="tx1"/>
                </a:solidFill>
                <a:latin typeface="+mn-lt"/>
                <a:ea typeface="+mn-ea"/>
                <a:cs typeface="+mn-cs"/>
              </a:rPr>
              <a:t> stage).</a:t>
            </a: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endParaRPr lang="fr-FR"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fr-FR" dirty="0" smtClean="0"/>
              <a:t>Les variables sélectionnées pour le modèle multinomial</a:t>
            </a:r>
            <a:r>
              <a:rPr lang="fr-FR" baseline="0" dirty="0" smtClean="0"/>
              <a:t> sont</a:t>
            </a:r>
            <a:r>
              <a:rPr lang="fr-FR" dirty="0" smtClean="0"/>
              <a:t>:</a:t>
            </a:r>
          </a:p>
          <a:p>
            <a:pPr lvl="0">
              <a:buNone/>
            </a:pPr>
            <a:r>
              <a:rPr lang="fr-FR" dirty="0" smtClean="0"/>
              <a:t>-les variables démographiques (genre, âge et niveau d’éducation)</a:t>
            </a:r>
          </a:p>
          <a:p>
            <a:pPr lvl="0">
              <a:buNone/>
            </a:pPr>
            <a:r>
              <a:rPr lang="fr-FR" dirty="0" smtClean="0"/>
              <a:t>-la perception et variables de préférence c’est-à-dire la manière dont sont perçus le manque de support financier et les complexités administratives, la préférence pour l’auto-emploi et la tolérance du risque.</a:t>
            </a:r>
          </a:p>
          <a:p>
            <a:pPr marL="0" marR="0" indent="0" algn="l" defTabSz="457200" rtl="0" eaLnBrk="1" fontAlgn="auto" latinLnBrk="0" hangingPunct="1">
              <a:lnSpc>
                <a:spcPct val="100000"/>
              </a:lnSpc>
              <a:spcBef>
                <a:spcPts val="0"/>
              </a:spcBef>
              <a:spcAft>
                <a:spcPts val="0"/>
              </a:spcAft>
              <a:buClrTx/>
              <a:buSzTx/>
              <a:buFontTx/>
              <a:buNone/>
              <a:tabLst/>
              <a:defRPr/>
            </a:pPr>
            <a:endParaRPr lang="fr-FR" sz="1200"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 typeface="Arial" pitchFamily="34" charset="0"/>
              <a:buChar char="•"/>
              <a:tabLst/>
              <a:defRPr/>
            </a:pPr>
            <a:r>
              <a:rPr lang="fr-FR" dirty="0" smtClean="0"/>
              <a:t>Modèle se basant sur l’analyse et l’interprétation de données provenant de deux enquêtes d’« Entrepreneurship Flash </a:t>
            </a:r>
            <a:r>
              <a:rPr lang="fr-FR" dirty="0" err="1" smtClean="0"/>
              <a:t>Eurobarometer</a:t>
            </a:r>
            <a:r>
              <a:rPr lang="fr-FR" dirty="0" smtClean="0"/>
              <a:t> » (2002 et 2003).</a:t>
            </a:r>
            <a:r>
              <a:rPr lang="fr-FR" baseline="0" dirty="0" smtClean="0"/>
              <a:t> Enquêtes </a:t>
            </a:r>
            <a:r>
              <a:rPr lang="fr-FR" dirty="0" smtClean="0"/>
              <a:t>contenant plus de 20 000 observations de 15 des plus anciens Etats membres de l’Union Européenne, de la Norvège, Islande, Liechtenstein et les Etats-Unis.</a:t>
            </a:r>
            <a:r>
              <a:rPr lang="fr-FR" baseline="0" dirty="0" smtClean="0"/>
              <a:t> </a:t>
            </a:r>
            <a:r>
              <a:rPr lang="fr-FR" dirty="0" smtClean="0"/>
              <a:t>En outre, l’analyse  et l’interprétation de ces données a été faite sur les variables explicatives définies précédemment.</a:t>
            </a:r>
          </a:p>
          <a:p>
            <a:pPr marL="0" marR="0" indent="0" algn="l" defTabSz="457200" rtl="0" eaLnBrk="1" fontAlgn="auto" latinLnBrk="0" hangingPunct="1">
              <a:lnSpc>
                <a:spcPct val="100000"/>
              </a:lnSpc>
              <a:spcBef>
                <a:spcPts val="0"/>
              </a:spcBef>
              <a:spcAft>
                <a:spcPts val="0"/>
              </a:spcAft>
              <a:buClrTx/>
              <a:buSzTx/>
              <a:buFont typeface="Arial" pitchFamily="34" charset="0"/>
              <a:buChar char="•"/>
              <a:tabLst/>
              <a:defRPr/>
            </a:pPr>
            <a:r>
              <a:rPr lang="fr-FR" sz="1200" dirty="0" smtClean="0"/>
              <a:t>Les résultats de leur analyse étaient entre autres:</a:t>
            </a:r>
            <a:endParaRPr lang="fr-FR" dirty="0" smtClean="0"/>
          </a:p>
          <a:p>
            <a:pPr lvl="0" algn="just">
              <a:buFont typeface="Wingdings" pitchFamily="2" charset="2"/>
              <a:buChar char="ü"/>
            </a:pPr>
            <a:r>
              <a:rPr lang="fr-FR" sz="1200" u="sng" dirty="0" smtClean="0"/>
              <a:t>genre:</a:t>
            </a:r>
            <a:r>
              <a:rPr lang="fr-FR" sz="1200" dirty="0" smtClean="0"/>
              <a:t> les hommes ont une plus forte probabilité que les femmes de s’engager ou rester dans l’entrepreneuriat. Cet écart est plus important dans les phases actives d’entreprises (c’est-à-dire quand l’entreprise est créée et en activité)</a:t>
            </a:r>
          </a:p>
          <a:p>
            <a:pPr lvl="0" algn="just">
              <a:buFont typeface="Wingdings" pitchFamily="2" charset="2"/>
              <a:buChar char="ü"/>
            </a:pPr>
            <a:r>
              <a:rPr lang="fr-FR" sz="1200" u="sng" dirty="0" smtClean="0"/>
              <a:t>âge:</a:t>
            </a:r>
            <a:r>
              <a:rPr lang="fr-FR" sz="1200" dirty="0" smtClean="0"/>
              <a:t> son effet évolue avec le niveau d’engagement entrepreneurial. Il a un impact négatif sur les 3</a:t>
            </a:r>
            <a:r>
              <a:rPr lang="fr-FR" sz="1200" baseline="30000" dirty="0" smtClean="0"/>
              <a:t>ème</a:t>
            </a:r>
            <a:r>
              <a:rPr lang="fr-FR" sz="1200" dirty="0" smtClean="0"/>
              <a:t>, 4</a:t>
            </a:r>
            <a:r>
              <a:rPr lang="fr-FR" sz="1200" baseline="30000" dirty="0" smtClean="0"/>
              <a:t>ème</a:t>
            </a:r>
            <a:r>
              <a:rPr lang="fr-FR" sz="1200" dirty="0" smtClean="0"/>
              <a:t> ou 5</a:t>
            </a:r>
            <a:r>
              <a:rPr lang="fr-FR" sz="1200" baseline="30000" dirty="0" smtClean="0"/>
              <a:t>ème</a:t>
            </a:r>
            <a:r>
              <a:rPr lang="fr-FR" sz="1200" dirty="0" smtClean="0"/>
              <a:t> stages d’engagement par rapport au premier stage.  Toutefois, son impact devient positif sur les étapes 6 et 7 comparé de nouveau à la 1</a:t>
            </a:r>
            <a:r>
              <a:rPr lang="fr-FR" sz="1200" baseline="30000" dirty="0" smtClean="0"/>
              <a:t>ère</a:t>
            </a:r>
            <a:r>
              <a:rPr lang="fr-FR" sz="1200" dirty="0" smtClean="0"/>
              <a:t> étape. Ce qui montre bien que les propriétaires vieillissent avec leurs entreprises. </a:t>
            </a:r>
          </a:p>
          <a:p>
            <a:pPr lvl="0" algn="just">
              <a:buFont typeface="Wingdings" pitchFamily="2" charset="2"/>
              <a:buChar char="ü"/>
            </a:pPr>
            <a:r>
              <a:rPr lang="fr-FR" sz="1200" u="sng" dirty="0" smtClean="0"/>
              <a:t>éducation:</a:t>
            </a:r>
            <a:r>
              <a:rPr lang="fr-FR" sz="1200" dirty="0" smtClean="0"/>
              <a:t> est important quand il est question du déclenchement de l’idée de démarrer une entreprise, même si cette idée est abandonnée plus tard par cet individu. Quant aux autres stages d’engagement, à savoir le fait d’avoir une entreprise de moins de 3 ans par rapport à celle de plus de 3 ans, les résultats montrent que l’éducation du propriétaire n’a apparemment aucune influence sur le taux de survie de leur société. </a:t>
            </a:r>
          </a:p>
          <a:p>
            <a:pPr lvl="0" algn="just">
              <a:buFont typeface="Wingdings" pitchFamily="2" charset="2"/>
              <a:buChar char="ü"/>
            </a:pPr>
            <a:r>
              <a:rPr lang="fr-FR" sz="1200" u="sng" dirty="0" smtClean="0"/>
              <a:t>difficultés administratives:</a:t>
            </a:r>
            <a:r>
              <a:rPr lang="fr-FR" sz="1200" dirty="0" smtClean="0"/>
              <a:t> leur perception influence seulement de façon négative les degrés d’engagement élevé à l’entrepreneuriat (ceux avec des positions entrepreneuriales plus actives) comme le fait d’avoir créé son entreprise (jeune ou mature de plus ou moins de 3 ans) ou encore avoir déjà été un entrepreneur. Ce qui montre que ce critère représente une entrave à l’entrepreneuriat.  </a:t>
            </a:r>
          </a:p>
          <a:p>
            <a:pPr lvl="0" algn="just">
              <a:buFont typeface="Wingdings" pitchFamily="2" charset="2"/>
              <a:buChar char="ü"/>
            </a:pPr>
            <a:r>
              <a:rPr lang="fr-FR" sz="1200" dirty="0" smtClean="0"/>
              <a:t>manque de support financier ne constitue un obstacle dans aucune des étapes du processus entrepreneurial. Cette variable ne découragerait donc pas un individu à s’engager dans la création d’entreprise.</a:t>
            </a:r>
          </a:p>
          <a:p>
            <a:pPr lvl="0" algn="just">
              <a:buFont typeface="Wingdings" pitchFamily="2" charset="2"/>
              <a:buChar char="ü"/>
            </a:pPr>
            <a:r>
              <a:rPr lang="fr-FR" sz="1200" u="sng" dirty="0" smtClean="0"/>
              <a:t>tolérance au risque:</a:t>
            </a:r>
            <a:r>
              <a:rPr lang="fr-FR" sz="1200" dirty="0" smtClean="0"/>
              <a:t> quand on compare les niveaux d’engagement plus actifs (avoir une affaire jeune ou mature), être tolérant au risque ne diminue pas de façon significative le taux de survie. Par contre, on s’aperçoit que la tolérance au risque augmente les probabilités d’appartenir aux stages du processus entrepreneurial au cours desquels l’idée de créer sa propre entreprise a déjà été envisagée par rapport au stage où une telle initiative n’a jamais été considérée.</a:t>
            </a:r>
          </a:p>
          <a:p>
            <a:pPr marL="0" marR="0" indent="0" algn="l" defTabSz="457200" rtl="0" eaLnBrk="1" fontAlgn="auto" latinLnBrk="0" hangingPunct="1">
              <a:lnSpc>
                <a:spcPct val="100000"/>
              </a:lnSpc>
              <a:spcBef>
                <a:spcPts val="0"/>
              </a:spcBef>
              <a:spcAft>
                <a:spcPts val="0"/>
              </a:spcAft>
              <a:buClrTx/>
              <a:buSzTx/>
              <a:buFontTx/>
              <a:buNone/>
              <a:tabLst/>
              <a:defRPr/>
            </a:pPr>
            <a:endParaRPr lang="fr-FR" sz="1200" kern="1200" dirty="0" smtClean="0">
              <a:solidFill>
                <a:schemeClr val="tx1"/>
              </a:solidFill>
              <a:latin typeface="+mn-lt"/>
              <a:ea typeface="+mn-ea"/>
              <a:cs typeface="+mn-cs"/>
            </a:endParaRPr>
          </a:p>
          <a:p>
            <a:r>
              <a:rPr lang="fr-FR" dirty="0" smtClean="0"/>
              <a:t>Plus amples explications: (résumé des résultats)</a:t>
            </a:r>
          </a:p>
          <a:p>
            <a:r>
              <a:rPr lang="fr-FR" dirty="0" smtClean="0"/>
              <a:t>-Les hommes ont plus de probabilité que les femmes de s’engager ou rester dans l’entrepreneuriat,</a:t>
            </a:r>
          </a:p>
          <a:p>
            <a:r>
              <a:rPr lang="fr-FR" dirty="0" smtClean="0"/>
              <a:t>-L’effet de l’âge évolue avec le niveau d’engagement entrepreneurial. Par rapport au 1er niveau d’engagement, son impact est négatif sur les 3ème, 4ème ou 5ème stages et devient positif sur les 6ème et 7ème  étapes,</a:t>
            </a:r>
          </a:p>
          <a:p>
            <a:r>
              <a:rPr lang="fr-FR" dirty="0" smtClean="0"/>
              <a:t>-Perception des difficultés administratives influence négativement seulement les degrés d’engagement élevé à l’entrepreneuriat </a:t>
            </a:r>
          </a:p>
          <a:p>
            <a:endParaRPr lang="fr-FR" dirty="0" smtClean="0"/>
          </a:p>
          <a:p>
            <a:endParaRPr lang="fr-FR" dirty="0"/>
          </a:p>
        </p:txBody>
      </p:sp>
      <p:sp>
        <p:nvSpPr>
          <p:cNvPr id="4" name="Espace réservé du numéro de diapositive 3"/>
          <p:cNvSpPr>
            <a:spLocks noGrp="1"/>
          </p:cNvSpPr>
          <p:nvPr>
            <p:ph type="sldNum" sz="quarter" idx="10"/>
          </p:nvPr>
        </p:nvSpPr>
        <p:spPr/>
        <p:txBody>
          <a:bodyPr/>
          <a:lstStyle/>
          <a:p>
            <a:fld id="{4E53455C-5877-4F46-A283-963B7D29E042}" type="slidenum">
              <a:rPr lang="fr-FR" smtClean="0">
                <a:solidFill>
                  <a:prstClr val="black"/>
                </a:solidFill>
              </a:rPr>
              <a:pPr/>
              <a:t>7</a:t>
            </a:fld>
            <a:endParaRPr lang="fr-FR">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lnSpcReduction="10000"/>
          </a:bodyPr>
          <a:lstStyle/>
          <a:p>
            <a:pPr>
              <a:buFont typeface="Arial" pitchFamily="34" charset="0"/>
              <a:buChar char="•"/>
            </a:pPr>
            <a:r>
              <a:rPr lang="fr-FR" sz="1200" kern="1200" dirty="0" smtClean="0">
                <a:solidFill>
                  <a:schemeClr val="tx1"/>
                </a:solidFill>
                <a:latin typeface="+mn-lt"/>
                <a:ea typeface="+mn-ea"/>
                <a:cs typeface="+mn-cs"/>
              </a:rPr>
              <a:t>La motivation non économique regroupe l’ensemble des motifs n’ayant aucun lien de près ou de loin avec les motifs financiers. Elle comprend donc des raisons telle que le désir d’indépendance, le besoin d’accomplissement personnel, le désir d’être utile à la société, avoir une meilleure qualité de vie, etc.</a:t>
            </a:r>
          </a:p>
          <a:p>
            <a:pPr>
              <a:buFont typeface="Arial" pitchFamily="34" charset="0"/>
              <a:buChar char="•"/>
            </a:pPr>
            <a:endParaRPr lang="fr-FR" sz="1200" kern="1200" dirty="0" smtClean="0">
              <a:solidFill>
                <a:schemeClr val="tx1"/>
              </a:solidFill>
              <a:latin typeface="+mn-lt"/>
              <a:ea typeface="+mn-ea"/>
              <a:cs typeface="+mn-cs"/>
            </a:endParaRPr>
          </a:p>
          <a:p>
            <a:pPr>
              <a:buFont typeface="Arial" pitchFamily="34" charset="0"/>
              <a:buChar char="•"/>
            </a:pPr>
            <a:r>
              <a:rPr lang="fr-FR" sz="1200" kern="1200" dirty="0" smtClean="0">
                <a:solidFill>
                  <a:schemeClr val="tx1"/>
                </a:solidFill>
                <a:latin typeface="+mn-lt"/>
                <a:ea typeface="+mn-ea"/>
                <a:cs typeface="+mn-cs"/>
              </a:rPr>
              <a:t>La motivation intrinsèque signifie que l’on pratique une activité pour son intérêt personnel. Motivation extrinsèque traduit le fait que l’individu agisse dans l’intention d’obtenir une conséquence se trouvant en dehors de l’activité même tel que recevoir une récompense, gagner l’approbation, éviter de se sentir coupable, </a:t>
            </a:r>
            <a:r>
              <a:rPr lang="fr-FR" sz="1200" kern="1200" dirty="0" err="1" smtClean="0">
                <a:solidFill>
                  <a:schemeClr val="tx1"/>
                </a:solidFill>
                <a:latin typeface="+mn-lt"/>
                <a:ea typeface="+mn-ea"/>
                <a:cs typeface="+mn-cs"/>
              </a:rPr>
              <a:t>etc</a:t>
            </a:r>
            <a:endParaRPr lang="fr-FR"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endParaRPr lang="fr-FR" sz="1200" kern="1200" dirty="0" smtClean="0">
              <a:solidFill>
                <a:schemeClr val="tx1"/>
              </a:solidFill>
              <a:latin typeface="+mn-lt"/>
              <a:ea typeface="+mn-ea"/>
              <a:cs typeface="+mn-cs"/>
            </a:endParaRPr>
          </a:p>
          <a:p>
            <a:pPr>
              <a:buFont typeface="Arial" pitchFamily="34" charset="0"/>
              <a:buChar char="•"/>
            </a:pPr>
            <a:r>
              <a:rPr lang="fr-FR" sz="1200" kern="1200" dirty="0" smtClean="0">
                <a:solidFill>
                  <a:schemeClr val="tx1"/>
                </a:solidFill>
                <a:latin typeface="+mn-lt"/>
                <a:ea typeface="+mn-ea"/>
                <a:cs typeface="+mn-cs"/>
              </a:rPr>
              <a:t>Dimensions de la motivation entrepreneuriale dans la littérature (tableau):</a:t>
            </a:r>
          </a:p>
          <a:p>
            <a:pPr lvl="0">
              <a:buFont typeface="Wingdings" pitchFamily="2" charset="2"/>
              <a:buChar char="ü"/>
            </a:pPr>
            <a:r>
              <a:rPr lang="fr-FR" sz="1200" kern="1200" dirty="0" smtClean="0">
                <a:solidFill>
                  <a:schemeClr val="tx1"/>
                </a:solidFill>
                <a:latin typeface="+mn-lt"/>
                <a:ea typeface="+mn-ea"/>
                <a:cs typeface="+mn-cs"/>
              </a:rPr>
              <a:t>la classification « Push (nécessité/insatisfaction)/Pull (opportunité/indépendance)» (</a:t>
            </a:r>
            <a:r>
              <a:rPr lang="fr-FR" sz="1200" kern="1200" dirty="0" err="1" smtClean="0">
                <a:solidFill>
                  <a:schemeClr val="tx1"/>
                </a:solidFill>
                <a:latin typeface="+mn-lt"/>
                <a:ea typeface="+mn-ea"/>
                <a:cs typeface="+mn-cs"/>
              </a:rPr>
              <a:t>Acs</a:t>
            </a:r>
            <a:r>
              <a:rPr lang="fr-FR" sz="1200" kern="1200" dirty="0" smtClean="0">
                <a:solidFill>
                  <a:schemeClr val="tx1"/>
                </a:solidFill>
                <a:latin typeface="+mn-lt"/>
                <a:ea typeface="+mn-ea"/>
                <a:cs typeface="+mn-cs"/>
              </a:rPr>
              <a:t> et al. (2005) &amp; Reynolds et al. (2002))</a:t>
            </a:r>
          </a:p>
          <a:p>
            <a:pPr lvl="0">
              <a:buFont typeface="Wingdings" pitchFamily="2" charset="2"/>
              <a:buChar char="ü"/>
            </a:pPr>
            <a:r>
              <a:rPr lang="fr-FR" sz="1200" kern="1200" dirty="0" smtClean="0">
                <a:solidFill>
                  <a:schemeClr val="tx1"/>
                </a:solidFill>
                <a:latin typeface="+mn-lt"/>
                <a:ea typeface="+mn-ea"/>
                <a:cs typeface="+mn-cs"/>
              </a:rPr>
              <a:t>l’apparition régulière (Robichaud et al., 2001 ; </a:t>
            </a:r>
            <a:r>
              <a:rPr lang="fr-FR" sz="1200" kern="1200" dirty="0" err="1" smtClean="0">
                <a:solidFill>
                  <a:schemeClr val="tx1"/>
                </a:solidFill>
                <a:latin typeface="+mn-lt"/>
                <a:ea typeface="+mn-ea"/>
                <a:cs typeface="+mn-cs"/>
              </a:rPr>
              <a:t>Kuratko</a:t>
            </a:r>
            <a:r>
              <a:rPr lang="fr-FR" sz="1200" kern="1200" dirty="0" smtClean="0">
                <a:solidFill>
                  <a:schemeClr val="tx1"/>
                </a:solidFill>
                <a:latin typeface="+mn-lt"/>
                <a:ea typeface="+mn-ea"/>
                <a:cs typeface="+mn-cs"/>
              </a:rPr>
              <a:t> et al., 1997) de notions comme: l'importance d’une récompense extrinsèque monétaire (l’acquisition de richesses, l’augmentation du revenu);le besoin d’une récompense intrinsèque lié à l’accomplissement d’une tâche(poursuivre un défi, se développer) ;la recherche d’autonomie et d’indépendance (conserver sa liberté, créer son propre emploi, être son propre chef, contrôler sa destinée);la sécurité de sa famille (assurer le future économique de sa famille, créer un affaire pour transmettre à ses enfants).</a:t>
            </a:r>
          </a:p>
          <a:p>
            <a:pPr lvl="0">
              <a:buFont typeface="Wingdings" pitchFamily="2" charset="2"/>
              <a:buChar char="ü"/>
            </a:pPr>
            <a:r>
              <a:rPr lang="fr-FR" sz="1200" kern="1200" dirty="0" smtClean="0">
                <a:solidFill>
                  <a:schemeClr val="tx1"/>
                </a:solidFill>
                <a:latin typeface="+mn-lt"/>
                <a:ea typeface="+mn-ea"/>
                <a:cs typeface="+mn-cs"/>
              </a:rPr>
              <a:t>l’identification par Hernandez (2006) de quatre types de motivation entrepreneuriale et ce à partir d’une étude empirique sur 40 entrepreneurs : passion/réalisation personnelle, autonomie, mieux gagner sa vie/faire fortune, et obtention d’un revenu.</a:t>
            </a:r>
          </a:p>
          <a:p>
            <a:endParaRPr lang="fr-FR" sz="1200" kern="1200" dirty="0" smtClean="0">
              <a:solidFill>
                <a:schemeClr val="tx1"/>
              </a:solidFill>
              <a:latin typeface="+mn-lt"/>
              <a:ea typeface="+mn-ea"/>
              <a:cs typeface="+mn-cs"/>
            </a:endParaRPr>
          </a:p>
          <a:p>
            <a:endParaRPr lang="fr-FR" dirty="0"/>
          </a:p>
        </p:txBody>
      </p:sp>
      <p:sp>
        <p:nvSpPr>
          <p:cNvPr id="4" name="Espace réservé du numéro de diapositive 3"/>
          <p:cNvSpPr>
            <a:spLocks noGrp="1"/>
          </p:cNvSpPr>
          <p:nvPr>
            <p:ph type="sldNum" sz="quarter" idx="10"/>
          </p:nvPr>
        </p:nvSpPr>
        <p:spPr/>
        <p:txBody>
          <a:bodyPr/>
          <a:lstStyle/>
          <a:p>
            <a:fld id="{4E53455C-5877-4F46-A283-963B7D29E042}" type="slidenum">
              <a:rPr lang="fr-FR" smtClean="0">
                <a:solidFill>
                  <a:prstClr val="black"/>
                </a:solidFill>
              </a:rPr>
              <a:pPr/>
              <a:t>8</a:t>
            </a:fld>
            <a:endParaRPr lang="fr-FR">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latin typeface="+mn-lt"/>
                <a:ea typeface="+mn-ea"/>
                <a:cs typeface="+mn-cs"/>
              </a:rPr>
              <a:t>Par exemple, un individu peut se sentir motivé par la création entrepreneuriale car il a décelé une opportunité sur le marché, mais il peut aussi avoir créé parce qu’il souhaite quitter son poste actuel jugé insatisfaisant selon lui.</a:t>
            </a:r>
          </a:p>
          <a:p>
            <a:pPr marL="0" marR="0" indent="0" algn="l" defTabSz="914400" rtl="0" eaLnBrk="1" fontAlgn="auto" latinLnBrk="0" hangingPunct="1">
              <a:lnSpc>
                <a:spcPct val="100000"/>
              </a:lnSpc>
              <a:spcBef>
                <a:spcPts val="0"/>
              </a:spcBef>
              <a:spcAft>
                <a:spcPts val="0"/>
              </a:spcAft>
              <a:buClrTx/>
              <a:buSzTx/>
              <a:buFontTx/>
              <a:buNone/>
              <a:tabLst/>
              <a:defRPr/>
            </a:pPr>
            <a:endParaRPr lang="fr-FR"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latin typeface="+mn-lt"/>
                <a:ea typeface="+mn-ea"/>
                <a:cs typeface="+mn-cs"/>
              </a:rPr>
              <a:t>La motivation entrepreneuriale peut donc se comprendre par 4 composantes:</a:t>
            </a:r>
          </a:p>
          <a:p>
            <a:r>
              <a:rPr lang="fr-FR" dirty="0" smtClean="0"/>
              <a:t>-deux à caractère économique : (1) le besoin d’un moyen de subsistance ou la création de son propre emploi face à un manque de possibilités dans le marché du travail, et (2) l’envie d’améliorer ses revenus ou la possibilité d’exploiter une affaire hautement rentable</a:t>
            </a:r>
          </a:p>
          <a:p>
            <a:r>
              <a:rPr lang="fr-FR" dirty="0" smtClean="0"/>
              <a:t>-deux à caractère non économique : (1) la recherche d’un travail satisfaisant, où l’individu puisse exprimer toutes ses capacités et réaliser tous ses rêves professionnelles, et (2) le désir d’indépendance et d’autonomie, de n’avoir à rendre des comptes qu’à soi-même.</a:t>
            </a:r>
          </a:p>
          <a:p>
            <a:endParaRPr lang="fr-FR" dirty="0"/>
          </a:p>
        </p:txBody>
      </p:sp>
      <p:sp>
        <p:nvSpPr>
          <p:cNvPr id="4" name="Espace réservé du numéro de diapositive 3"/>
          <p:cNvSpPr>
            <a:spLocks noGrp="1"/>
          </p:cNvSpPr>
          <p:nvPr>
            <p:ph type="sldNum" sz="quarter" idx="10"/>
          </p:nvPr>
        </p:nvSpPr>
        <p:spPr/>
        <p:txBody>
          <a:bodyPr/>
          <a:lstStyle/>
          <a:p>
            <a:fld id="{4E53455C-5877-4F46-A283-963B7D29E042}" type="slidenum">
              <a:rPr lang="fr-FR" smtClean="0">
                <a:solidFill>
                  <a:prstClr val="black"/>
                </a:solidFill>
              </a:rPr>
              <a:pPr/>
              <a:t>9</a:t>
            </a:fld>
            <a:endParaRPr lang="fr-FR">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 typeface="Arial" pitchFamily="34" charset="0"/>
              <a:buNone/>
              <a:tabLst/>
              <a:defRPr/>
            </a:pPr>
            <a:r>
              <a:rPr lang="fr-FR" sz="1200" kern="1200" dirty="0" smtClean="0">
                <a:solidFill>
                  <a:schemeClr val="tx1"/>
                </a:solidFill>
                <a:latin typeface="+mn-lt"/>
                <a:ea typeface="+mn-ea"/>
                <a:cs typeface="+mn-cs"/>
              </a:rPr>
              <a:t>Avec une telle classification, les facteurs de la motivation dépendront des caractéristiques de personnalité de l’individu, de ses désirs et attentes et des possibilités perçues d’opportunités. Ainsi, un individu souhaitant améliorer son niveau de vie trouvera sa motivation parmi les facteurs non économiques, tandis qu’un individu pessimiste trouvera sa motivation de préférence dans les facteurs négatifs. Ce qui laisse le choix aux individus des facteurs de motivation correspondant le plus possible à leur situation propre.</a:t>
            </a:r>
          </a:p>
          <a:p>
            <a:endParaRPr lang="fr-FR" dirty="0" smtClean="0"/>
          </a:p>
          <a:p>
            <a:endParaRPr lang="fr-FR" dirty="0"/>
          </a:p>
        </p:txBody>
      </p:sp>
      <p:sp>
        <p:nvSpPr>
          <p:cNvPr id="4" name="Espace réservé du numéro de diapositive 3"/>
          <p:cNvSpPr>
            <a:spLocks noGrp="1"/>
          </p:cNvSpPr>
          <p:nvPr>
            <p:ph type="sldNum" sz="quarter" idx="10"/>
          </p:nvPr>
        </p:nvSpPr>
        <p:spPr/>
        <p:txBody>
          <a:bodyPr/>
          <a:lstStyle/>
          <a:p>
            <a:fld id="{4E53455C-5877-4F46-A283-963B7D29E042}" type="slidenum">
              <a:rPr lang="fr-FR" smtClean="0">
                <a:solidFill>
                  <a:prstClr val="black"/>
                </a:solidFill>
              </a:rPr>
              <a:pPr/>
              <a:t>10</a:t>
            </a:fld>
            <a:endParaRPr lang="fr-FR">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latin typeface="+mn-lt"/>
                <a:ea typeface="+mn-ea"/>
                <a:cs typeface="+mn-cs"/>
              </a:rPr>
              <a:t>La définition de l’OIT a pour but de faciliter l’analyse de l’entrepreneuriat des jeunes. En réalité, il est plus facile d’observer ce que font les entrepreneurs jeunes et comment ils le font que d’identifier leurs traits et qualités spécifiques entrepreneuriaux. Ce qui suggère que l’entrepreneuriat est inné plutôt que quelque chose pouvant être appris.</a:t>
            </a:r>
          </a:p>
          <a:p>
            <a:endParaRPr lang="fr-FR" dirty="0" smtClean="0"/>
          </a:p>
          <a:p>
            <a:r>
              <a:rPr lang="fr-FR" dirty="0" smtClean="0"/>
              <a:t>D’où leur accord sur cette définition: «L’entreprenariat est la reconnaissance d’une opportunité de créer une valeur, et la démarche pour agir sur cette opportunité, que cela implique ou pas la formation d’une nouvelle entité. Alors que des concepts tels que l’innovation et la prise de risque en particulier sont en général associés avec l’entrepreneuriat, ils ne sont pas nécessaires pour définir le terme » (chercheurs Australiens)</a:t>
            </a:r>
          </a:p>
          <a:p>
            <a:endParaRPr lang="fr-FR"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latin typeface="+mn-lt"/>
                <a:ea typeface="+mn-ea"/>
                <a:cs typeface="+mn-cs"/>
              </a:rPr>
              <a:t>Quant</a:t>
            </a:r>
            <a:r>
              <a:rPr lang="fr-FR" sz="1200" kern="1200" baseline="0" dirty="0" smtClean="0">
                <a:solidFill>
                  <a:schemeClr val="tx1"/>
                </a:solidFill>
                <a:latin typeface="+mn-lt"/>
                <a:ea typeface="+mn-ea"/>
                <a:cs typeface="+mn-cs"/>
              </a:rPr>
              <a:t> à la </a:t>
            </a:r>
            <a:r>
              <a:rPr lang="fr-FR" sz="1200" kern="1200" dirty="0" smtClean="0">
                <a:solidFill>
                  <a:schemeClr val="tx1"/>
                </a:solidFill>
                <a:latin typeface="+mn-lt"/>
                <a:ea typeface="+mn-ea"/>
                <a:cs typeface="+mn-cs"/>
              </a:rPr>
              <a:t>définition proposée par des auteurs d’un document d'orientation sur l'entreprenariat des jeunes en Australie, elle comporte les avantages potentiels plus larges de l'entrepreneuriat comme elle englobe différents types d'entrepreneuriat (économique, sociale et publique ainsi que l’inter-entreprenariat, l’</a:t>
            </a:r>
            <a:r>
              <a:rPr lang="fr-FR" sz="1200" kern="1200" dirty="0" err="1" smtClean="0">
                <a:solidFill>
                  <a:schemeClr val="tx1"/>
                </a:solidFill>
                <a:latin typeface="+mn-lt"/>
                <a:ea typeface="+mn-ea"/>
                <a:cs typeface="+mn-cs"/>
              </a:rPr>
              <a:t>intrapreneuriat</a:t>
            </a:r>
            <a:r>
              <a:rPr lang="fr-FR" sz="1200" kern="1200" dirty="0" smtClean="0">
                <a:solidFill>
                  <a:schemeClr val="tx1"/>
                </a:solidFill>
                <a:latin typeface="+mn-lt"/>
                <a:ea typeface="+mn-ea"/>
                <a:cs typeface="+mn-cs"/>
              </a:rPr>
              <a:t> et l'entreprenariat coopératif) et ne contraint pas le concept au processus de commencer une nouvelle aventure ou la création d'une nouvelle entité.</a:t>
            </a:r>
          </a:p>
          <a:p>
            <a:endParaRPr lang="fr-FR" dirty="0" smtClean="0"/>
          </a:p>
          <a:p>
            <a:endParaRPr lang="fr-FR" dirty="0"/>
          </a:p>
        </p:txBody>
      </p:sp>
      <p:sp>
        <p:nvSpPr>
          <p:cNvPr id="4" name="Espace réservé du numéro de diapositive 3"/>
          <p:cNvSpPr>
            <a:spLocks noGrp="1"/>
          </p:cNvSpPr>
          <p:nvPr>
            <p:ph type="sldNum" sz="quarter" idx="10"/>
          </p:nvPr>
        </p:nvSpPr>
        <p:spPr/>
        <p:txBody>
          <a:bodyPr/>
          <a:lstStyle/>
          <a:p>
            <a:fld id="{4E53455C-5877-4F46-A283-963B7D29E042}" type="slidenum">
              <a:rPr lang="fr-FR" smtClean="0">
                <a:solidFill>
                  <a:prstClr val="black"/>
                </a:solidFill>
              </a:rPr>
              <a:pPr/>
              <a:t>12</a:t>
            </a:fld>
            <a:endParaRPr lang="fr-FR">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fontScale="55000" lnSpcReduction="20000"/>
          </a:bodyPr>
          <a:lstStyle/>
          <a:p>
            <a:pPr>
              <a:buFont typeface="Wingdings" pitchFamily="2" charset="2"/>
              <a:buChar char="v"/>
            </a:pPr>
            <a:r>
              <a:rPr lang="fr-FR" sz="1200" kern="1200" dirty="0" smtClean="0">
                <a:solidFill>
                  <a:schemeClr val="tx1"/>
                </a:solidFill>
                <a:latin typeface="+mn-lt"/>
                <a:ea typeface="+mn-ea"/>
                <a:cs typeface="+mn-cs"/>
              </a:rPr>
              <a:t>Approche</a:t>
            </a:r>
            <a:r>
              <a:rPr lang="fr-FR" sz="1200" kern="1200" baseline="0" dirty="0" smtClean="0">
                <a:solidFill>
                  <a:schemeClr val="tx1"/>
                </a:solidFill>
                <a:latin typeface="+mn-lt"/>
                <a:ea typeface="+mn-ea"/>
                <a:cs typeface="+mn-cs"/>
              </a:rPr>
              <a:t> transitionnelle: </a:t>
            </a:r>
            <a:r>
              <a:rPr lang="fr-FR" sz="1200" kern="1200" dirty="0" smtClean="0">
                <a:solidFill>
                  <a:schemeClr val="tx1"/>
                </a:solidFill>
                <a:latin typeface="+mn-lt"/>
                <a:ea typeface="+mn-ea"/>
                <a:cs typeface="+mn-cs"/>
              </a:rPr>
              <a:t>basée sur une différenciation structurelle importante dans les activités de jeunes entreprises. En effet, des études de différents pays suggèrent que l’entrepreneuriat des jeunes varie selon l’âge.</a:t>
            </a:r>
            <a:r>
              <a:rPr lang="fr-FR" sz="1200" kern="1200" baseline="0" dirty="0" smtClean="0">
                <a:solidFill>
                  <a:schemeClr val="tx1"/>
                </a:solidFill>
                <a:latin typeface="+mn-lt"/>
                <a:ea typeface="+mn-ea"/>
                <a:cs typeface="+mn-cs"/>
              </a:rPr>
              <a:t> Ses phases:</a:t>
            </a:r>
          </a:p>
          <a:p>
            <a:endParaRPr lang="fr-FR" sz="1200" kern="1200" baseline="0" dirty="0" smtClean="0">
              <a:solidFill>
                <a:schemeClr val="tx1"/>
              </a:solidFill>
              <a:latin typeface="+mn-lt"/>
              <a:ea typeface="+mn-ea"/>
              <a:cs typeface="+mn-cs"/>
            </a:endParaRPr>
          </a:p>
          <a:p>
            <a:pPr lvl="0">
              <a:buFont typeface="Arial"/>
              <a:buChar char="•"/>
            </a:pPr>
            <a:r>
              <a:rPr lang="fr-FR" sz="1200" u="sng" kern="1200" dirty="0" smtClean="0">
                <a:solidFill>
                  <a:schemeClr val="tx1"/>
                </a:solidFill>
                <a:latin typeface="+mn-lt"/>
                <a:ea typeface="+mn-ea"/>
                <a:cs typeface="+mn-cs"/>
              </a:rPr>
              <a:t>Pré-entrepreneurs:</a:t>
            </a:r>
            <a:r>
              <a:rPr lang="fr-FR" sz="1200" kern="1200" dirty="0" smtClean="0">
                <a:solidFill>
                  <a:schemeClr val="tx1"/>
                </a:solidFill>
                <a:latin typeface="+mn-lt"/>
                <a:ea typeface="+mn-ea"/>
                <a:cs typeface="+mn-cs"/>
              </a:rPr>
              <a:t> il s’agit d’une étape formative. Les jeunes de cette phase sont souvent en transition de la sécurité de la maison familiale ou de l’enseignement au lieu de travail. Pour beaucoup d’entre eux, la transition de l’école au travail n’est pas une simple étape de sortie du système éducatif et d’entrée dans le monde du travail.</a:t>
            </a:r>
          </a:p>
          <a:p>
            <a:pPr lvl="0">
              <a:buFont typeface="Arial"/>
              <a:buChar char="•"/>
            </a:pPr>
            <a:endParaRPr lang="fr-FR" sz="1200" u="sng" kern="1200" dirty="0" smtClean="0">
              <a:solidFill>
                <a:schemeClr val="tx1"/>
              </a:solidFill>
              <a:latin typeface="+mn-lt"/>
              <a:ea typeface="+mn-ea"/>
              <a:cs typeface="+mn-cs"/>
            </a:endParaRPr>
          </a:p>
          <a:p>
            <a:pPr lvl="0">
              <a:buFont typeface="Arial"/>
              <a:buChar char="•"/>
            </a:pPr>
            <a:r>
              <a:rPr lang="fr-FR" sz="1200" u="sng" kern="1200" dirty="0" smtClean="0">
                <a:solidFill>
                  <a:schemeClr val="tx1"/>
                </a:solidFill>
                <a:latin typeface="+mn-lt"/>
                <a:ea typeface="+mn-ea"/>
                <a:cs typeface="+mn-cs"/>
              </a:rPr>
              <a:t>Entrepreneurs en herbe:</a:t>
            </a:r>
            <a:r>
              <a:rPr lang="fr-FR" sz="1200" kern="1200" dirty="0" smtClean="0">
                <a:solidFill>
                  <a:schemeClr val="tx1"/>
                </a:solidFill>
                <a:latin typeface="+mn-lt"/>
                <a:ea typeface="+mn-ea"/>
                <a:cs typeface="+mn-cs"/>
              </a:rPr>
              <a:t> C’est une phase de développement. Ces jeunes sont susceptibles d'avoir acquis une certaine expérience, des compétences et des capitaux pour leur permettre de gérer leurs propres entreprises. Ils font souvent face à trois voies d’entreprises : soit rester coincé dans des activités marginales, soit sortir de l’entreprise ; soit gérer des entreprises prospères.</a:t>
            </a:r>
          </a:p>
          <a:p>
            <a:pPr lvl="0">
              <a:buFont typeface="Arial"/>
              <a:buChar char="•"/>
            </a:pPr>
            <a:endParaRPr lang="fr-FR" sz="1200" u="sng" kern="1200" dirty="0" smtClean="0">
              <a:solidFill>
                <a:schemeClr val="tx1"/>
              </a:solidFill>
              <a:latin typeface="+mn-lt"/>
              <a:ea typeface="+mn-ea"/>
              <a:cs typeface="+mn-cs"/>
            </a:endParaRPr>
          </a:p>
          <a:p>
            <a:pPr lvl="0">
              <a:buFont typeface="Arial"/>
              <a:buChar char="•"/>
            </a:pPr>
            <a:r>
              <a:rPr lang="fr-FR" sz="1200" u="sng" kern="1200" dirty="0" smtClean="0">
                <a:solidFill>
                  <a:schemeClr val="tx1"/>
                </a:solidFill>
                <a:latin typeface="+mn-lt"/>
                <a:ea typeface="+mn-ea"/>
                <a:cs typeface="+mn-cs"/>
              </a:rPr>
              <a:t>Entrepreneurs émergents:</a:t>
            </a:r>
            <a:r>
              <a:rPr lang="fr-FR" sz="1200" kern="1200" dirty="0" smtClean="0">
                <a:solidFill>
                  <a:schemeClr val="tx1"/>
                </a:solidFill>
                <a:latin typeface="+mn-lt"/>
                <a:ea typeface="+mn-ea"/>
                <a:cs typeface="+mn-cs"/>
              </a:rPr>
              <a:t> c’est une phase d’excellence. Avec des expériences de grande valeur dans les affaires, les entrepreneurs de cette catégorie ont un niveau de maturité plus élevé que les jeunes dans les groupes d'âge inférieures. De ce fait, ils sont plus susceptibles de gérer plus d’entreprises viables que les plus jeunes.</a:t>
            </a:r>
          </a:p>
          <a:p>
            <a:endParaRPr lang="fr-FR" dirty="0" smtClean="0"/>
          </a:p>
          <a:p>
            <a:pPr marL="0" marR="0" indent="0" algn="l" defTabSz="457200" rtl="0" eaLnBrk="1" fontAlgn="auto" latinLnBrk="0" hangingPunct="1">
              <a:lnSpc>
                <a:spcPct val="100000"/>
              </a:lnSpc>
              <a:spcBef>
                <a:spcPts val="0"/>
              </a:spcBef>
              <a:spcAft>
                <a:spcPts val="0"/>
              </a:spcAft>
              <a:buClrTx/>
              <a:buSzTx/>
              <a:buFont typeface="Wingdings" pitchFamily="2" charset="2"/>
              <a:buChar char="v"/>
              <a:tabLst/>
              <a:defRPr/>
            </a:pPr>
            <a:r>
              <a:rPr lang="fr-FR" sz="1200" kern="1200" dirty="0" smtClean="0">
                <a:solidFill>
                  <a:schemeClr val="tx1"/>
                </a:solidFill>
                <a:latin typeface="+mn-lt"/>
                <a:ea typeface="+mn-ea"/>
                <a:cs typeface="+mn-cs"/>
              </a:rPr>
              <a:t>On entend par niveau de préparation des jeunes à s’engager dans les affaires, leur niveau de compétences et/ou d’exposition à l’</a:t>
            </a:r>
            <a:r>
              <a:rPr lang="fr-FR" sz="1200" kern="1200" dirty="0" err="1" smtClean="0">
                <a:solidFill>
                  <a:schemeClr val="tx1"/>
                </a:solidFill>
                <a:latin typeface="+mn-lt"/>
                <a:ea typeface="+mn-ea"/>
                <a:cs typeface="+mn-cs"/>
              </a:rPr>
              <a:t>entreprise.Cette</a:t>
            </a:r>
            <a:r>
              <a:rPr lang="fr-FR" sz="1200" kern="1200" dirty="0" smtClean="0">
                <a:solidFill>
                  <a:schemeClr val="tx1"/>
                </a:solidFill>
                <a:latin typeface="+mn-lt"/>
                <a:ea typeface="+mn-ea"/>
                <a:cs typeface="+mn-cs"/>
              </a:rPr>
              <a:t> classification permet d’avoir une meilleure compréhension des besoins particuliers des jeunes en tant que groupe de la population, et d’identifier les méthodes appropriées et programmes de promotion pour améliorer la culture d’entreprise dans un groupe de pays ou région donné.</a:t>
            </a:r>
          </a:p>
          <a:p>
            <a:endParaRPr lang="fr-FR" dirty="0" smtClean="0"/>
          </a:p>
          <a:p>
            <a:r>
              <a:rPr lang="en-US" sz="1200" b="1" kern="1200" dirty="0" err="1" smtClean="0">
                <a:solidFill>
                  <a:schemeClr val="tx1"/>
                </a:solidFill>
                <a:latin typeface="+mn-lt"/>
                <a:ea typeface="+mn-ea"/>
                <a:cs typeface="+mn-cs"/>
              </a:rPr>
              <a:t>Groupe</a:t>
            </a:r>
            <a:r>
              <a:rPr lang="en-US" sz="1200" b="1" kern="1200" dirty="0" smtClean="0">
                <a:solidFill>
                  <a:schemeClr val="tx1"/>
                </a:solidFill>
                <a:latin typeface="+mn-lt"/>
                <a:ea typeface="+mn-ea"/>
                <a:cs typeface="+mn-cs"/>
              </a:rPr>
              <a:t> A </a:t>
            </a:r>
            <a:endParaRPr lang="fr-FR" sz="1200" kern="1200" dirty="0" smtClean="0">
              <a:solidFill>
                <a:schemeClr val="tx1"/>
              </a:solidFill>
              <a:latin typeface="+mn-lt"/>
              <a:ea typeface="+mn-ea"/>
              <a:cs typeface="+mn-cs"/>
            </a:endParaRPr>
          </a:p>
          <a:p>
            <a:pPr lvl="0"/>
            <a:r>
              <a:rPr lang="fr-FR" sz="1200" kern="1200" dirty="0" smtClean="0">
                <a:solidFill>
                  <a:schemeClr val="tx1"/>
                </a:solidFill>
                <a:latin typeface="+mn-lt"/>
                <a:ea typeface="+mn-ea"/>
                <a:cs typeface="+mn-cs"/>
              </a:rPr>
              <a:t>Statut actuel – sera un employé ou un étudiant avec soit une expérience des affaires ou des qualifications professionnelles.</a:t>
            </a:r>
          </a:p>
          <a:p>
            <a:pPr lvl="0"/>
            <a:r>
              <a:rPr lang="fr-FR" sz="1200" kern="1200" dirty="0" smtClean="0">
                <a:solidFill>
                  <a:schemeClr val="tx1"/>
                </a:solidFill>
                <a:latin typeface="+mn-lt"/>
                <a:ea typeface="+mn-ea"/>
                <a:cs typeface="+mn-cs"/>
              </a:rPr>
              <a:t>Caractéristiques personnelles – susceptible d’avoir été exposé à des modèles entreprenants et/ou d’avoir eu une expérience d’éducation à l’entreprise</a:t>
            </a:r>
          </a:p>
          <a:p>
            <a:pPr lvl="0"/>
            <a:r>
              <a:rPr lang="fr-FR" sz="1200" kern="1200" dirty="0" smtClean="0">
                <a:solidFill>
                  <a:schemeClr val="tx1"/>
                </a:solidFill>
                <a:latin typeface="+mn-lt"/>
                <a:ea typeface="+mn-ea"/>
                <a:cs typeface="+mn-cs"/>
              </a:rPr>
              <a:t>Besoins de service – susceptible de demander de l’information générale et des conseils sur la création d’entreprise</a:t>
            </a:r>
          </a:p>
          <a:p>
            <a:pPr lvl="0"/>
            <a:endParaRPr lang="fr-FR" sz="1200" kern="1200" dirty="0" smtClean="0">
              <a:solidFill>
                <a:schemeClr val="tx1"/>
              </a:solidFill>
              <a:latin typeface="+mn-lt"/>
              <a:ea typeface="+mn-ea"/>
              <a:cs typeface="+mn-cs"/>
            </a:endParaRPr>
          </a:p>
          <a:p>
            <a:r>
              <a:rPr lang="fr-FR" sz="1200" kern="1200" dirty="0" smtClean="0">
                <a:solidFill>
                  <a:schemeClr val="tx1"/>
                </a:solidFill>
                <a:latin typeface="+mn-lt"/>
                <a:ea typeface="+mn-ea"/>
                <a:cs typeface="+mn-cs"/>
              </a:rPr>
              <a:t>     </a:t>
            </a:r>
            <a:r>
              <a:rPr lang="fr-FR" sz="1200" b="1" kern="1200" dirty="0" smtClean="0">
                <a:solidFill>
                  <a:schemeClr val="tx1"/>
                </a:solidFill>
                <a:latin typeface="+mn-lt"/>
                <a:ea typeface="+mn-ea"/>
                <a:cs typeface="+mn-cs"/>
              </a:rPr>
              <a:t>Groupe B </a:t>
            </a:r>
            <a:endParaRPr lang="fr-FR" sz="1200" kern="1200" dirty="0" smtClean="0">
              <a:solidFill>
                <a:schemeClr val="tx1"/>
              </a:solidFill>
              <a:latin typeface="+mn-lt"/>
              <a:ea typeface="+mn-ea"/>
              <a:cs typeface="+mn-cs"/>
            </a:endParaRPr>
          </a:p>
          <a:p>
            <a:pPr lvl="0"/>
            <a:r>
              <a:rPr lang="fr-FR" sz="1200" kern="1200" dirty="0" smtClean="0">
                <a:solidFill>
                  <a:schemeClr val="tx1"/>
                </a:solidFill>
                <a:latin typeface="+mn-lt"/>
                <a:ea typeface="+mn-ea"/>
                <a:cs typeface="+mn-cs"/>
              </a:rPr>
              <a:t>Statut actuel – est en train de se préparer à travailler à son compte ou bien l’est déjà. Peut avoir des qualifications professionnelles.</a:t>
            </a:r>
          </a:p>
          <a:p>
            <a:pPr lvl="0"/>
            <a:r>
              <a:rPr lang="fr-FR" sz="1200" kern="1200" dirty="0" smtClean="0">
                <a:solidFill>
                  <a:schemeClr val="tx1"/>
                </a:solidFill>
                <a:latin typeface="+mn-lt"/>
                <a:ea typeface="+mn-ea"/>
                <a:cs typeface="+mn-cs"/>
              </a:rPr>
              <a:t>Caractéristiques personnelles – susceptible d’avoir des parents travailleurs indépendants, ou une expérience de travail antérieure dans la même secteur d’activité et a bénéficié d’un « </a:t>
            </a:r>
            <a:r>
              <a:rPr lang="fr-FR" sz="1200" kern="1200" dirty="0" err="1" smtClean="0">
                <a:solidFill>
                  <a:schemeClr val="tx1"/>
                </a:solidFill>
                <a:latin typeface="+mn-lt"/>
                <a:ea typeface="+mn-ea"/>
                <a:cs typeface="+mn-cs"/>
              </a:rPr>
              <a:t>enterprise</a:t>
            </a:r>
            <a:r>
              <a:rPr lang="fr-FR" sz="1200" kern="1200" dirty="0" smtClean="0">
                <a:solidFill>
                  <a:schemeClr val="tx1"/>
                </a:solidFill>
                <a:latin typeface="+mn-lt"/>
                <a:ea typeface="+mn-ea"/>
                <a:cs typeface="+mn-cs"/>
              </a:rPr>
              <a:t> éducation expérience »</a:t>
            </a:r>
          </a:p>
          <a:p>
            <a:pPr lvl="0"/>
            <a:r>
              <a:rPr lang="fr-FR" sz="1200" kern="1200" dirty="0" smtClean="0">
                <a:solidFill>
                  <a:schemeClr val="tx1"/>
                </a:solidFill>
                <a:latin typeface="+mn-lt"/>
                <a:ea typeface="+mn-ea"/>
                <a:cs typeface="+mn-cs"/>
              </a:rPr>
              <a:t>Besoins de service -  susceptible de nécessiter une information spécialisée et conseils d’affaire et/ou un mentorat, et l’occasion d’échanger avec d’autres jeunes entrepreneurs.</a:t>
            </a:r>
          </a:p>
          <a:p>
            <a:pPr lvl="0"/>
            <a:endParaRPr lang="fr-FR" sz="1200" kern="1200" dirty="0" smtClean="0">
              <a:solidFill>
                <a:schemeClr val="tx1"/>
              </a:solidFill>
              <a:latin typeface="+mn-lt"/>
              <a:ea typeface="+mn-ea"/>
              <a:cs typeface="+mn-cs"/>
            </a:endParaRPr>
          </a:p>
          <a:p>
            <a:r>
              <a:rPr lang="fr-FR" sz="1200" b="1" kern="1200" dirty="0" smtClean="0">
                <a:solidFill>
                  <a:schemeClr val="tx1"/>
                </a:solidFill>
                <a:latin typeface="+mn-lt"/>
                <a:ea typeface="+mn-ea"/>
                <a:cs typeface="+mn-cs"/>
              </a:rPr>
              <a:t>    Groupe C </a:t>
            </a:r>
            <a:endParaRPr lang="fr-FR" sz="1200" kern="1200" dirty="0" smtClean="0">
              <a:solidFill>
                <a:schemeClr val="tx1"/>
              </a:solidFill>
              <a:latin typeface="+mn-lt"/>
              <a:ea typeface="+mn-ea"/>
              <a:cs typeface="+mn-cs"/>
            </a:endParaRPr>
          </a:p>
          <a:p>
            <a:pPr lvl="0"/>
            <a:r>
              <a:rPr lang="fr-FR" sz="1200" kern="1200" dirty="0" smtClean="0">
                <a:solidFill>
                  <a:schemeClr val="tx1"/>
                </a:solidFill>
                <a:latin typeface="+mn-lt"/>
                <a:ea typeface="+mn-ea"/>
                <a:cs typeface="+mn-cs"/>
              </a:rPr>
              <a:t>Statut actuel – sera un employé ou étudiant</a:t>
            </a:r>
          </a:p>
          <a:p>
            <a:pPr lvl="0"/>
            <a:r>
              <a:rPr lang="fr-FR" sz="1200" kern="1200" dirty="0" smtClean="0">
                <a:solidFill>
                  <a:schemeClr val="tx1"/>
                </a:solidFill>
                <a:latin typeface="+mn-lt"/>
                <a:ea typeface="+mn-ea"/>
                <a:cs typeface="+mn-cs"/>
              </a:rPr>
              <a:t>Caractéristiques personnelles – peu susceptible d’avoir été exposé à « </a:t>
            </a:r>
            <a:r>
              <a:rPr lang="fr-FR" sz="1200" kern="1200" dirty="0" err="1" smtClean="0">
                <a:solidFill>
                  <a:schemeClr val="tx1"/>
                </a:solidFill>
                <a:latin typeface="+mn-lt"/>
                <a:ea typeface="+mn-ea"/>
                <a:cs typeface="+mn-cs"/>
              </a:rPr>
              <a:t>enterprising</a:t>
            </a:r>
            <a:r>
              <a:rPr lang="fr-FR" sz="1200" kern="1200" dirty="0" smtClean="0">
                <a:solidFill>
                  <a:schemeClr val="tx1"/>
                </a:solidFill>
                <a:latin typeface="+mn-lt"/>
                <a:ea typeface="+mn-ea"/>
                <a:cs typeface="+mn-cs"/>
              </a:rPr>
              <a:t> </a:t>
            </a:r>
            <a:r>
              <a:rPr lang="fr-FR" sz="1200" kern="1200" dirty="0" err="1" smtClean="0">
                <a:solidFill>
                  <a:schemeClr val="tx1"/>
                </a:solidFill>
                <a:latin typeface="+mn-lt"/>
                <a:ea typeface="+mn-ea"/>
                <a:cs typeface="+mn-cs"/>
              </a:rPr>
              <a:t>role</a:t>
            </a:r>
            <a:r>
              <a:rPr lang="fr-FR" sz="1200" kern="1200" dirty="0" smtClean="0">
                <a:solidFill>
                  <a:schemeClr val="tx1"/>
                </a:solidFill>
                <a:latin typeface="+mn-lt"/>
                <a:ea typeface="+mn-ea"/>
                <a:cs typeface="+mn-cs"/>
              </a:rPr>
              <a:t> </a:t>
            </a:r>
            <a:r>
              <a:rPr lang="fr-FR" sz="1200" kern="1200" dirty="0" err="1" smtClean="0">
                <a:solidFill>
                  <a:schemeClr val="tx1"/>
                </a:solidFill>
                <a:latin typeface="+mn-lt"/>
                <a:ea typeface="+mn-ea"/>
                <a:cs typeface="+mn-cs"/>
              </a:rPr>
              <a:t>models</a:t>
            </a:r>
            <a:r>
              <a:rPr lang="fr-FR" sz="1200" kern="1200" dirty="0" smtClean="0">
                <a:solidFill>
                  <a:schemeClr val="tx1"/>
                </a:solidFill>
                <a:latin typeface="+mn-lt"/>
                <a:ea typeface="+mn-ea"/>
                <a:cs typeface="+mn-cs"/>
              </a:rPr>
              <a:t> » et/ou d’avoir bénéficié de « </a:t>
            </a:r>
            <a:r>
              <a:rPr lang="fr-FR" sz="1200" kern="1200" dirty="0" err="1" smtClean="0">
                <a:solidFill>
                  <a:schemeClr val="tx1"/>
                </a:solidFill>
                <a:latin typeface="+mn-lt"/>
                <a:ea typeface="+mn-ea"/>
                <a:cs typeface="+mn-cs"/>
              </a:rPr>
              <a:t>enterprise</a:t>
            </a:r>
            <a:r>
              <a:rPr lang="fr-FR" sz="1200" kern="1200" dirty="0" smtClean="0">
                <a:solidFill>
                  <a:schemeClr val="tx1"/>
                </a:solidFill>
                <a:latin typeface="+mn-lt"/>
                <a:ea typeface="+mn-ea"/>
                <a:cs typeface="+mn-cs"/>
              </a:rPr>
              <a:t> éducation expérience ».</a:t>
            </a:r>
          </a:p>
          <a:p>
            <a:pPr lvl="0"/>
            <a:r>
              <a:rPr lang="fr-FR" sz="1200" kern="1200" dirty="0" smtClean="0">
                <a:solidFill>
                  <a:schemeClr val="tx1"/>
                </a:solidFill>
                <a:latin typeface="+mn-lt"/>
                <a:ea typeface="+mn-ea"/>
                <a:cs typeface="+mn-cs"/>
              </a:rPr>
              <a:t>Besoins de service – susceptible d’avoir besoin d’une exposition aux renseignements sur le fait d’être entrepreneur et ce qu’il faut pour démarrer une entreprise.</a:t>
            </a:r>
          </a:p>
          <a:p>
            <a:pPr lvl="0"/>
            <a:endParaRPr lang="fr-FR" sz="1200" kern="1200" dirty="0" smtClean="0">
              <a:solidFill>
                <a:schemeClr val="tx1"/>
              </a:solidFill>
              <a:latin typeface="+mn-lt"/>
              <a:ea typeface="+mn-ea"/>
              <a:cs typeface="+mn-cs"/>
            </a:endParaRPr>
          </a:p>
          <a:p>
            <a:r>
              <a:rPr lang="fr-FR" sz="1200" kern="1200" dirty="0" smtClean="0">
                <a:solidFill>
                  <a:schemeClr val="tx1"/>
                </a:solidFill>
                <a:latin typeface="+mn-lt"/>
                <a:ea typeface="+mn-ea"/>
                <a:cs typeface="+mn-cs"/>
              </a:rPr>
              <a:t>     </a:t>
            </a:r>
            <a:r>
              <a:rPr lang="fr-FR" sz="1200" b="1" kern="1200" dirty="0" smtClean="0">
                <a:solidFill>
                  <a:schemeClr val="tx1"/>
                </a:solidFill>
                <a:latin typeface="+mn-lt"/>
                <a:ea typeface="+mn-ea"/>
                <a:cs typeface="+mn-cs"/>
              </a:rPr>
              <a:t>Groupe D </a:t>
            </a:r>
            <a:endParaRPr lang="fr-FR" sz="1200" kern="1200" dirty="0" smtClean="0">
              <a:solidFill>
                <a:schemeClr val="tx1"/>
              </a:solidFill>
              <a:latin typeface="+mn-lt"/>
              <a:ea typeface="+mn-ea"/>
              <a:cs typeface="+mn-cs"/>
            </a:endParaRPr>
          </a:p>
          <a:p>
            <a:pPr lvl="0"/>
            <a:r>
              <a:rPr lang="fr-FR" sz="1200" kern="1200" dirty="0" smtClean="0">
                <a:solidFill>
                  <a:schemeClr val="tx1"/>
                </a:solidFill>
                <a:latin typeface="+mn-lt"/>
                <a:ea typeface="+mn-ea"/>
                <a:cs typeface="+mn-cs"/>
              </a:rPr>
              <a:t>Statut actuel – sera intéressé par le fait de devenir indépendant ou l’est déjà</a:t>
            </a:r>
          </a:p>
          <a:p>
            <a:pPr lvl="0"/>
            <a:r>
              <a:rPr lang="fr-FR" sz="1200" kern="1200" dirty="0" smtClean="0">
                <a:solidFill>
                  <a:schemeClr val="tx1"/>
                </a:solidFill>
                <a:latin typeface="+mn-lt"/>
                <a:ea typeface="+mn-ea"/>
                <a:cs typeface="+mn-cs"/>
              </a:rPr>
              <a:t>Caractéristiques personnelles – susceptible d’avoir des parents travailleurs indépendants, expérience antérieure </a:t>
            </a:r>
            <a:r>
              <a:rPr lang="fr-FR" sz="1200" kern="1200" dirty="0" smtClean="0">
                <a:solidFill>
                  <a:schemeClr val="tx1"/>
                </a:solidFill>
                <a:latin typeface="+mn-lt"/>
                <a:ea typeface="+mn-ea"/>
                <a:cs typeface="+mn-cs"/>
              </a:rPr>
              <a:t>de </a:t>
            </a:r>
            <a:r>
              <a:rPr lang="fr-FR" sz="1200" kern="1200" dirty="0" smtClean="0">
                <a:solidFill>
                  <a:schemeClr val="tx1"/>
                </a:solidFill>
                <a:latin typeface="+mn-lt"/>
                <a:ea typeface="+mn-ea"/>
                <a:cs typeface="+mn-cs"/>
              </a:rPr>
              <a:t>travail et/ou a bénéficié « </a:t>
            </a:r>
            <a:r>
              <a:rPr lang="fr-FR" sz="1200" kern="1200" dirty="0" err="1" smtClean="0">
                <a:solidFill>
                  <a:schemeClr val="tx1"/>
                </a:solidFill>
                <a:latin typeface="+mn-lt"/>
                <a:ea typeface="+mn-ea"/>
                <a:cs typeface="+mn-cs"/>
              </a:rPr>
              <a:t>enterprise</a:t>
            </a:r>
            <a:r>
              <a:rPr lang="fr-FR" sz="1200" kern="1200" dirty="0" smtClean="0">
                <a:solidFill>
                  <a:schemeClr val="tx1"/>
                </a:solidFill>
                <a:latin typeface="+mn-lt"/>
                <a:ea typeface="+mn-ea"/>
                <a:cs typeface="+mn-cs"/>
              </a:rPr>
              <a:t> </a:t>
            </a:r>
            <a:r>
              <a:rPr lang="fr-FR" sz="1200" kern="1200" dirty="0" err="1" smtClean="0">
                <a:solidFill>
                  <a:schemeClr val="tx1"/>
                </a:solidFill>
                <a:latin typeface="+mn-lt"/>
                <a:ea typeface="+mn-ea"/>
                <a:cs typeface="+mn-cs"/>
              </a:rPr>
              <a:t>education</a:t>
            </a:r>
            <a:r>
              <a:rPr lang="fr-FR" sz="1200" kern="1200" dirty="0" smtClean="0">
                <a:solidFill>
                  <a:schemeClr val="tx1"/>
                </a:solidFill>
                <a:latin typeface="+mn-lt"/>
                <a:ea typeface="+mn-ea"/>
                <a:cs typeface="+mn-cs"/>
              </a:rPr>
              <a:t> expérience ». Peut avoir déjà une idée d’entreprise.</a:t>
            </a:r>
          </a:p>
          <a:p>
            <a:pPr lvl="0"/>
            <a:r>
              <a:rPr lang="fr-FR" sz="1200" kern="1200" dirty="0" smtClean="0">
                <a:solidFill>
                  <a:schemeClr val="tx1"/>
                </a:solidFill>
                <a:latin typeface="+mn-lt"/>
                <a:ea typeface="+mn-ea"/>
                <a:cs typeface="+mn-cs"/>
              </a:rPr>
              <a:t>Besoins de service – susceptible de nécessiter un développement de compétences et de renseignements et de conseils sur le démarrage d’une entreprise ou sa gestion.</a:t>
            </a:r>
            <a:endParaRPr lang="fr-FR" dirty="0" smtClean="0"/>
          </a:p>
          <a:p>
            <a:pPr>
              <a:buFont typeface="Wingdings" pitchFamily="2" charset="2"/>
              <a:buNone/>
            </a:pPr>
            <a:endParaRPr lang="fr-FR" dirty="0"/>
          </a:p>
        </p:txBody>
      </p:sp>
      <p:sp>
        <p:nvSpPr>
          <p:cNvPr id="4" name="Espace réservé du numéro de diapositive 3"/>
          <p:cNvSpPr>
            <a:spLocks noGrp="1"/>
          </p:cNvSpPr>
          <p:nvPr>
            <p:ph type="sldNum" sz="quarter" idx="10"/>
          </p:nvPr>
        </p:nvSpPr>
        <p:spPr/>
        <p:txBody>
          <a:bodyPr/>
          <a:lstStyle/>
          <a:p>
            <a:fld id="{4E53455C-5877-4F46-A283-963B7D29E042}" type="slidenum">
              <a:rPr lang="fr-FR" smtClean="0">
                <a:solidFill>
                  <a:prstClr val="black"/>
                </a:solidFill>
              </a:rPr>
              <a:pPr/>
              <a:t>13</a:t>
            </a:fld>
            <a:endParaRPr lang="fr-FR">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fontScale="40000" lnSpcReduction="20000"/>
          </a:bodyPr>
          <a:lstStyle/>
          <a:p>
            <a:pPr>
              <a:buFont typeface="Wingdings" pitchFamily="2" charset="2"/>
              <a:buChar char="v"/>
            </a:pPr>
            <a:r>
              <a:rPr lang="fr-FR" sz="1200" b="1" kern="1200" dirty="0" smtClean="0">
                <a:solidFill>
                  <a:schemeClr val="tx1"/>
                </a:solidFill>
                <a:latin typeface="+mn-lt"/>
                <a:ea typeface="+mn-ea"/>
                <a:cs typeface="+mn-cs"/>
              </a:rPr>
              <a:t>Motivations</a:t>
            </a:r>
            <a:r>
              <a:rPr lang="fr-FR" sz="1200" b="1" kern="1200" baseline="0" dirty="0" smtClean="0">
                <a:solidFill>
                  <a:schemeClr val="tx1"/>
                </a:solidFill>
                <a:latin typeface="+mn-lt"/>
                <a:ea typeface="+mn-ea"/>
                <a:cs typeface="+mn-cs"/>
              </a:rPr>
              <a:t> </a:t>
            </a:r>
            <a:r>
              <a:rPr lang="fr-FR" sz="1200" kern="1200" baseline="0" dirty="0" smtClean="0">
                <a:solidFill>
                  <a:schemeClr val="tx1"/>
                </a:solidFill>
                <a:latin typeface="+mn-lt"/>
                <a:ea typeface="+mn-ea"/>
                <a:cs typeface="+mn-cs"/>
              </a:rPr>
              <a:t>(</a:t>
            </a:r>
            <a:r>
              <a:rPr lang="fr-FR" sz="1200" kern="1200" dirty="0" err="1" smtClean="0">
                <a:solidFill>
                  <a:schemeClr val="tx1"/>
                </a:solidFill>
                <a:latin typeface="+mn-lt"/>
                <a:ea typeface="+mn-ea"/>
                <a:cs typeface="+mn-cs"/>
              </a:rPr>
              <a:t>UNECE:United</a:t>
            </a:r>
            <a:r>
              <a:rPr lang="fr-FR" sz="1200" kern="1200" dirty="0" smtClean="0">
                <a:solidFill>
                  <a:schemeClr val="tx1"/>
                </a:solidFill>
                <a:latin typeface="+mn-lt"/>
                <a:ea typeface="+mn-ea"/>
                <a:cs typeface="+mn-cs"/>
              </a:rPr>
              <a:t> Nations </a:t>
            </a:r>
            <a:r>
              <a:rPr lang="fr-FR" sz="1200" kern="1200" dirty="0" err="1" smtClean="0">
                <a:solidFill>
                  <a:schemeClr val="tx1"/>
                </a:solidFill>
                <a:latin typeface="+mn-lt"/>
                <a:ea typeface="+mn-ea"/>
                <a:cs typeface="+mn-cs"/>
              </a:rPr>
              <a:t>Economic</a:t>
            </a:r>
            <a:r>
              <a:rPr lang="fr-FR" sz="1200" kern="1200" dirty="0" smtClean="0">
                <a:solidFill>
                  <a:schemeClr val="tx1"/>
                </a:solidFill>
                <a:latin typeface="+mn-lt"/>
                <a:ea typeface="+mn-ea"/>
                <a:cs typeface="+mn-cs"/>
              </a:rPr>
              <a:t> Commission for Europe -CEE-ONU)</a:t>
            </a:r>
            <a:endParaRPr lang="fr-FR" dirty="0" smtClean="0"/>
          </a:p>
          <a:p>
            <a:pPr lvl="0">
              <a:buFont typeface="Arial"/>
              <a:buChar char="•"/>
            </a:pPr>
            <a:r>
              <a:rPr lang="fr-FR" sz="1200" u="sng" kern="1200" dirty="0" smtClean="0">
                <a:solidFill>
                  <a:schemeClr val="tx1"/>
                </a:solidFill>
                <a:latin typeface="+mn-lt"/>
                <a:ea typeface="+mn-ea"/>
                <a:cs typeface="+mn-cs"/>
              </a:rPr>
              <a:t>Les entrepreneurs techniques :</a:t>
            </a:r>
            <a:r>
              <a:rPr lang="fr-FR" sz="1200" kern="1200" dirty="0" smtClean="0">
                <a:solidFill>
                  <a:schemeClr val="tx1"/>
                </a:solidFill>
                <a:latin typeface="+mn-lt"/>
                <a:ea typeface="+mn-ea"/>
                <a:cs typeface="+mn-cs"/>
              </a:rPr>
              <a:t> ont une orientation technique forte. Ils aiment inventer des choses et développer des idées de nouveaux produits.  Généralement, développer de nouveaux marchés et même secteurs d‘activités constituent le but ultime de ceux avec une orientation technique. La création d’entreprise est simplement un moyen de réaliser ses objectifs, et non une fin en soi même.</a:t>
            </a:r>
            <a:endParaRPr lang="fr-FR" sz="1200" u="sng" kern="1200" dirty="0" smtClean="0">
              <a:solidFill>
                <a:schemeClr val="tx1"/>
              </a:solidFill>
              <a:latin typeface="+mn-lt"/>
              <a:ea typeface="+mn-ea"/>
              <a:cs typeface="+mn-cs"/>
            </a:endParaRPr>
          </a:p>
          <a:p>
            <a:pPr lvl="0">
              <a:buFont typeface="Arial"/>
              <a:buChar char="•"/>
            </a:pPr>
            <a:r>
              <a:rPr lang="fr-FR" sz="1200" u="sng" kern="1200" dirty="0" smtClean="0">
                <a:solidFill>
                  <a:schemeClr val="tx1"/>
                </a:solidFill>
                <a:latin typeface="+mn-lt"/>
                <a:ea typeface="+mn-ea"/>
                <a:cs typeface="+mn-cs"/>
              </a:rPr>
              <a:t>Les bâtisseurs d’organisation :</a:t>
            </a:r>
            <a:r>
              <a:rPr lang="fr-FR" sz="1200" kern="1200" dirty="0" smtClean="0">
                <a:solidFill>
                  <a:schemeClr val="tx1"/>
                </a:solidFill>
                <a:latin typeface="+mn-lt"/>
                <a:ea typeface="+mn-ea"/>
                <a:cs typeface="+mn-cs"/>
              </a:rPr>
              <a:t> certains entrepreneurs créent leur propre entreprise car ils aiment construire des organisations. Ces derniers ont des compétences dans le développement des personnes, systèmes et structures.</a:t>
            </a:r>
            <a:endParaRPr lang="fr-FR" sz="1200" u="sng" kern="1200" dirty="0" smtClean="0">
              <a:solidFill>
                <a:schemeClr val="tx1"/>
              </a:solidFill>
              <a:latin typeface="+mn-lt"/>
              <a:ea typeface="+mn-ea"/>
              <a:cs typeface="+mn-cs"/>
            </a:endParaRPr>
          </a:p>
          <a:p>
            <a:pPr lvl="0">
              <a:buFont typeface="Arial"/>
              <a:buChar char="•"/>
            </a:pPr>
            <a:r>
              <a:rPr lang="fr-FR" sz="1200" u="sng" kern="1200" dirty="0" smtClean="0">
                <a:solidFill>
                  <a:schemeClr val="tx1"/>
                </a:solidFill>
                <a:latin typeface="+mn-lt"/>
                <a:ea typeface="+mn-ea"/>
                <a:cs typeface="+mn-cs"/>
              </a:rPr>
              <a:t>Les </a:t>
            </a:r>
            <a:r>
              <a:rPr lang="fr-FR" sz="1200" u="sng" kern="1200" dirty="0" err="1" smtClean="0">
                <a:solidFill>
                  <a:schemeClr val="tx1"/>
                </a:solidFill>
                <a:latin typeface="+mn-lt"/>
                <a:ea typeface="+mn-ea"/>
                <a:cs typeface="+mn-cs"/>
              </a:rPr>
              <a:t>dealmakers</a:t>
            </a:r>
            <a:r>
              <a:rPr lang="fr-FR" sz="1200" kern="1200" dirty="0" smtClean="0">
                <a:solidFill>
                  <a:schemeClr val="tx1"/>
                </a:solidFill>
                <a:latin typeface="+mn-lt"/>
                <a:ea typeface="+mn-ea"/>
                <a:cs typeface="+mn-cs"/>
              </a:rPr>
              <a:t> : aiment effectuer le deal initial pour démarrer une nouvelle société et aiment souvent les activités de démarrage. Cependant, au contraire des bâtisseurs, ils n’aiment pas avoir à gérer et s’engager eux-mêmes dans l’organisation sur le long terme. Ce sont des personnes étant d’habitude impliquées dans les transactions financières ou commerciales.</a:t>
            </a:r>
          </a:p>
          <a:p>
            <a:endParaRPr lang="fr-FR" dirty="0" smtClean="0"/>
          </a:p>
          <a:p>
            <a:pPr>
              <a:buFont typeface="Wingdings" pitchFamily="2" charset="2"/>
              <a:buChar char="v"/>
            </a:pPr>
            <a:r>
              <a:rPr lang="fr-FR" b="1" dirty="0" smtClean="0"/>
              <a:t>Obstacles à</a:t>
            </a:r>
            <a:r>
              <a:rPr lang="fr-FR" b="1" baseline="0" dirty="0" smtClean="0"/>
              <a:t> l’entrepreneuriat des jeunes:</a:t>
            </a:r>
          </a:p>
          <a:p>
            <a:pPr>
              <a:buFont typeface="Arial"/>
              <a:buChar char="•"/>
            </a:pPr>
            <a:r>
              <a:rPr lang="fr-FR" dirty="0" smtClean="0"/>
              <a:t>Attitude</a:t>
            </a:r>
            <a:r>
              <a:rPr lang="fr-FR" baseline="0" dirty="0" smtClean="0"/>
              <a:t> sociale et culturelle: </a:t>
            </a:r>
          </a:p>
          <a:p>
            <a:r>
              <a:rPr lang="fr-FR" baseline="0" dirty="0" smtClean="0"/>
              <a:t>-parents préfèrent un emploi salarié pour leurs enfants à un statut d’entrepreneur car étant jugé plus stable et sûr</a:t>
            </a:r>
          </a:p>
          <a:p>
            <a:r>
              <a:rPr lang="fr-FR" baseline="0" dirty="0" smtClean="0"/>
              <a:t>-les jeunes sont victimes de préjugés de par leur âge et inexpérience ou expérience limitée</a:t>
            </a:r>
          </a:p>
          <a:p>
            <a:r>
              <a:rPr lang="fr-FR" baseline="0" dirty="0" smtClean="0"/>
              <a:t>-absence de modèles d’entrepreneur dans leur entourage</a:t>
            </a:r>
          </a:p>
          <a:p>
            <a:endParaRPr lang="fr-FR" baseline="0" dirty="0" smtClean="0"/>
          </a:p>
          <a:p>
            <a:pPr>
              <a:buFont typeface="Arial"/>
              <a:buChar char="•"/>
            </a:pPr>
            <a:r>
              <a:rPr lang="fr-FR" baseline="0" dirty="0" smtClean="0"/>
              <a:t>Education à l’entrepreneuriat: </a:t>
            </a:r>
          </a:p>
          <a:p>
            <a:r>
              <a:rPr lang="fr-FR" sz="1200" kern="1200" dirty="0" smtClean="0">
                <a:solidFill>
                  <a:schemeClr val="tx1"/>
                </a:solidFill>
                <a:latin typeface="+mn-lt"/>
                <a:ea typeface="+mn-ea"/>
                <a:cs typeface="+mn-cs"/>
              </a:rPr>
              <a:t>L’entrepreneuriat est une compétence clé permettant à la jeunesse de posséder la capacité de transformer des idées en action. C’est-à-dire qu’il inclut la créativité, l’innovation, la prise de risque, aussi bien que la capacité à planifier et à gérer des projets afin d’atteindre des objectifs précis. </a:t>
            </a:r>
          </a:p>
          <a:p>
            <a:r>
              <a:rPr lang="fr-FR" sz="1200" kern="1200" dirty="0" smtClean="0">
                <a:solidFill>
                  <a:schemeClr val="tx1"/>
                </a:solidFill>
                <a:latin typeface="+mn-lt"/>
                <a:ea typeface="+mn-ea"/>
                <a:cs typeface="+mn-cs"/>
              </a:rPr>
              <a:t>De ce fait, l’éducation à l’entrepreneuriat représente un élément fondamental pour équiper les jeunes et leur donner l’opportunité de pouvoir non seulement développer des projets pour les autres (être salarié) mais aussi pour eux-mêmes (être chef d’entreprise). </a:t>
            </a:r>
          </a:p>
          <a:p>
            <a:r>
              <a:rPr lang="fr-FR" sz="1200" kern="1200" baseline="0" dirty="0" smtClean="0">
                <a:solidFill>
                  <a:schemeClr val="tx1"/>
                </a:solidFill>
                <a:latin typeface="+mn-lt"/>
                <a:ea typeface="+mn-ea"/>
                <a:cs typeface="+mn-cs"/>
              </a:rPr>
              <a:t>Diverses actions ont donc été ou vont être mises en place afin d’encourager les jeunes à avoir un tel état d’esprit: intégration de l’entrepreneuriat dans le parcours scolaire et universitaire, formation des professeurs à l’entrepreneuriat, mise à jour des méthodes d’enseignement, etc.</a:t>
            </a:r>
          </a:p>
          <a:p>
            <a:endParaRPr lang="fr-FR" baseline="0" dirty="0" smtClean="0"/>
          </a:p>
          <a:p>
            <a:pPr>
              <a:buFont typeface="Arial"/>
              <a:buChar char="•"/>
            </a:pPr>
            <a:r>
              <a:rPr lang="fr-FR" baseline="0" dirty="0" smtClean="0"/>
              <a:t>Accès au financement: </a:t>
            </a:r>
          </a:p>
          <a:p>
            <a:pPr>
              <a:buFont typeface="Arial"/>
              <a:buNone/>
            </a:pPr>
            <a:r>
              <a:rPr lang="fr-FR" baseline="0" dirty="0" smtClean="0"/>
              <a:t>-leur âge représente un obstacle quant à l’obtention des fonds nécessaires pour financer leur projet (cela est d’autant plus vrai pour financement bancaire mais l’est moins pour les investisseurs individuels)</a:t>
            </a:r>
          </a:p>
          <a:p>
            <a:pPr>
              <a:buFont typeface="Arial"/>
              <a:buNone/>
            </a:pPr>
            <a:r>
              <a:rPr lang="fr-FR" baseline="0" dirty="0" smtClean="0"/>
              <a:t>-absence de fonds, épargne et/ou garantie insuffisante, absence d’antécédents de crédit conséquents &amp; mauvaise connaissance de leur part des dispositifs de financement existants</a:t>
            </a:r>
          </a:p>
          <a:p>
            <a:pPr>
              <a:buFont typeface="Arial"/>
              <a:buNone/>
            </a:pPr>
            <a:r>
              <a:rPr lang="fr-FR" baseline="0" dirty="0" smtClean="0"/>
              <a:t>Comme solutions à cela:</a:t>
            </a:r>
          </a:p>
          <a:p>
            <a:pPr lvl="0"/>
            <a:r>
              <a:rPr lang="fr-FR" sz="1200" kern="1200" dirty="0" smtClean="0">
                <a:solidFill>
                  <a:schemeClr val="tx1"/>
                </a:solidFill>
                <a:latin typeface="+mn-lt"/>
                <a:ea typeface="+mn-ea"/>
                <a:cs typeface="+mn-cs"/>
              </a:rPr>
              <a:t>-Amélioration du cadre règlementaire pour le financement des start-up</a:t>
            </a:r>
            <a:r>
              <a:rPr lang="fr-FR" sz="1200" kern="1200" baseline="0" dirty="0" smtClean="0">
                <a:solidFill>
                  <a:schemeClr val="tx1"/>
                </a:solidFill>
                <a:latin typeface="+mn-lt"/>
                <a:ea typeface="+mn-ea"/>
                <a:cs typeface="+mn-cs"/>
              </a:rPr>
              <a:t> (</a:t>
            </a:r>
            <a:r>
              <a:rPr lang="fr-FR" sz="1200" kern="1200" dirty="0" smtClean="0">
                <a:solidFill>
                  <a:schemeClr val="tx1"/>
                </a:solidFill>
                <a:latin typeface="+mn-lt"/>
                <a:ea typeface="+mn-ea"/>
                <a:cs typeface="+mn-cs"/>
              </a:rPr>
              <a:t>être le plus transparent possible sur les procédures de notation, l’évaluation des risques et les systèmes de « </a:t>
            </a:r>
            <a:r>
              <a:rPr lang="fr-FR" sz="1200" kern="1200" dirty="0" err="1" smtClean="0">
                <a:solidFill>
                  <a:schemeClr val="tx1"/>
                </a:solidFill>
                <a:latin typeface="+mn-lt"/>
                <a:ea typeface="+mn-ea"/>
                <a:cs typeface="+mn-cs"/>
              </a:rPr>
              <a:t>credit</a:t>
            </a:r>
            <a:r>
              <a:rPr lang="fr-FR" sz="1200" kern="1200" dirty="0" smtClean="0">
                <a:solidFill>
                  <a:schemeClr val="tx1"/>
                </a:solidFill>
                <a:latin typeface="+mn-lt"/>
                <a:ea typeface="+mn-ea"/>
                <a:cs typeface="+mn-cs"/>
              </a:rPr>
              <a:t> </a:t>
            </a:r>
            <a:r>
              <a:rPr lang="fr-FR" sz="1200" kern="1200" dirty="0" err="1" smtClean="0">
                <a:solidFill>
                  <a:schemeClr val="tx1"/>
                </a:solidFill>
                <a:latin typeface="+mn-lt"/>
                <a:ea typeface="+mn-ea"/>
                <a:cs typeface="+mn-cs"/>
              </a:rPr>
              <a:t>scoring</a:t>
            </a:r>
            <a:r>
              <a:rPr lang="fr-FR" sz="1200" kern="1200" dirty="0" smtClean="0">
                <a:solidFill>
                  <a:schemeClr val="tx1"/>
                </a:solidFill>
                <a:latin typeface="+mn-lt"/>
                <a:ea typeface="+mn-ea"/>
                <a:cs typeface="+mn-cs"/>
              </a:rPr>
              <a:t> », réduire et simplifier les procédures administratives de demande de prêts, établir des incitations ou allègements fiscaux pour encourager de futurs investisseurs potentiels à investir)</a:t>
            </a:r>
          </a:p>
          <a:p>
            <a:pPr lvl="0"/>
            <a:r>
              <a:rPr lang="fr-FR" sz="1200" kern="1200" dirty="0" smtClean="0">
                <a:solidFill>
                  <a:schemeClr val="tx1"/>
                </a:solidFill>
                <a:latin typeface="+mn-lt"/>
                <a:ea typeface="+mn-ea"/>
                <a:cs typeface="+mn-cs"/>
              </a:rPr>
              <a:t>-Informer et conseiller l’entrepreneur jeune sur l’accès au financement (cela peut être lors de la préparation de son plan d’affaires ou encore de la compréhension de réglementations complexes)</a:t>
            </a:r>
          </a:p>
          <a:p>
            <a:pPr>
              <a:buFont typeface="Arial"/>
              <a:buNone/>
            </a:pPr>
            <a:endParaRPr lang="fr-FR" baseline="0" dirty="0" smtClean="0"/>
          </a:p>
          <a:p>
            <a:pPr>
              <a:buFont typeface="Arial"/>
              <a:buChar char="•"/>
            </a:pPr>
            <a:r>
              <a:rPr lang="fr-FR" baseline="0" dirty="0" smtClean="0"/>
              <a:t>Cadre administratif et règlementaire:</a:t>
            </a:r>
          </a:p>
          <a:p>
            <a:pPr>
              <a:buFont typeface="Arial"/>
              <a:buNone/>
            </a:pPr>
            <a:r>
              <a:rPr lang="fr-FR" sz="1200" kern="1200" dirty="0" smtClean="0">
                <a:solidFill>
                  <a:schemeClr val="tx1"/>
                </a:solidFill>
                <a:latin typeface="+mn-lt"/>
                <a:ea typeface="+mn-ea"/>
                <a:cs typeface="+mn-cs"/>
              </a:rPr>
              <a:t>Pour un entrepreneur jeune avec  ou peu d’expérience dans ce domaine, les charges administratives sont particulièrement lourdes, longues, chères et prennent du temps. Ce qui empêche l’entrepreneur de se concentrer complètement sur le lancement et le développement de son projet de création.</a:t>
            </a:r>
            <a:r>
              <a:rPr lang="fr-FR" sz="1200" kern="1200" baseline="0" dirty="0" smtClean="0">
                <a:solidFill>
                  <a:schemeClr val="tx1"/>
                </a:solidFill>
                <a:latin typeface="+mn-lt"/>
                <a:ea typeface="+mn-ea"/>
                <a:cs typeface="+mn-cs"/>
              </a:rPr>
              <a:t> </a:t>
            </a:r>
            <a:r>
              <a:rPr lang="fr-FR" sz="1200" kern="1200" dirty="0" smtClean="0">
                <a:solidFill>
                  <a:schemeClr val="tx1"/>
                </a:solidFill>
                <a:latin typeface="+mn-lt"/>
                <a:ea typeface="+mn-ea"/>
                <a:cs typeface="+mn-cs"/>
              </a:rPr>
              <a:t>Etant donné leur manque de capital, les coûts administratifs et les niveaux d’imposition élevés peuvent soit devenir un obstacle insurmontable lors de la création  d’une entreprise, soit pousser beaucoup de jeunes entrepreneurs à ne pas déclarer leur activité et à limiter leur opportunité de développement et de prospérité. En plus comme la plupart des jeunes n’ont pas les moyens d’engager un consultant, il est difficile pour eux de suivre constamment les différents changements dans le cadre règlementaire. Ce qui met l’activité de tout entrepreneur en danger.</a:t>
            </a:r>
          </a:p>
          <a:p>
            <a:pPr>
              <a:buFont typeface="Arial"/>
              <a:buChar char="•"/>
            </a:pPr>
            <a:endParaRPr lang="fr-FR" sz="1200" kern="1200" baseline="0" dirty="0" smtClean="0">
              <a:solidFill>
                <a:schemeClr val="tx1"/>
              </a:solidFill>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 typeface="Arial"/>
              <a:buNone/>
              <a:tabLst/>
              <a:defRPr/>
            </a:pPr>
            <a:r>
              <a:rPr lang="fr-FR" sz="1200" kern="1200" baseline="0" dirty="0" smtClean="0">
                <a:solidFill>
                  <a:schemeClr val="tx1"/>
                </a:solidFill>
                <a:latin typeface="+mn-lt"/>
                <a:ea typeface="+mn-ea"/>
                <a:cs typeface="+mn-cs"/>
              </a:rPr>
              <a:t>Pour surmonter cette barrière, il faudrait entre autres une réforme des lois sur la faillite pour qu’elles </a:t>
            </a:r>
            <a:r>
              <a:rPr lang="fr-FR" sz="1200" kern="1200" dirty="0" smtClean="0">
                <a:solidFill>
                  <a:schemeClr val="tx1"/>
                </a:solidFill>
                <a:latin typeface="+mn-lt"/>
                <a:ea typeface="+mn-ea"/>
                <a:cs typeface="+mn-cs"/>
              </a:rPr>
              <a:t>soient plus tolérantes à la prise de risque et à la faillite  des jeunes et de réduire les frais administratifs de la procédure de faillite; Plus large diffusion des informations sur les changements de la règlementation des affaires </a:t>
            </a:r>
            <a:r>
              <a:rPr lang="fr-FR" dirty="0" smtClean="0"/>
              <a:t> , etc.</a:t>
            </a:r>
            <a:endParaRPr lang="fr-FR" sz="1200" kern="1200" dirty="0" smtClean="0">
              <a:solidFill>
                <a:schemeClr val="tx1"/>
              </a:solidFill>
              <a:latin typeface="+mn-lt"/>
              <a:ea typeface="+mn-ea"/>
              <a:cs typeface="+mn-cs"/>
            </a:endParaRPr>
          </a:p>
          <a:p>
            <a:pPr>
              <a:buFont typeface="Arial"/>
              <a:buNone/>
            </a:pPr>
            <a:endParaRPr lang="fr-FR" baseline="0" dirty="0" smtClean="0"/>
          </a:p>
          <a:p>
            <a:pPr>
              <a:buFont typeface="Arial"/>
              <a:buChar char="•"/>
            </a:pPr>
            <a:r>
              <a:rPr lang="fr-FR" baseline="0" dirty="0" smtClean="0"/>
              <a:t>Aide et soutien aux entreprises: </a:t>
            </a:r>
            <a:r>
              <a:rPr lang="fr-FR" sz="1200" kern="1200" dirty="0" smtClean="0">
                <a:solidFill>
                  <a:schemeClr val="tx1"/>
                </a:solidFill>
                <a:latin typeface="+mn-lt"/>
                <a:ea typeface="+mn-ea"/>
                <a:cs typeface="+mn-cs"/>
              </a:rPr>
              <a:t>Les services d’accompagnement entre autres du mentorat, de la formation, du coaching, des réseaux, des clubs d’entrepreneurs, des incubateurs, </a:t>
            </a:r>
            <a:r>
              <a:rPr lang="fr-FR" sz="1200" kern="1200" dirty="0" err="1" smtClean="0">
                <a:solidFill>
                  <a:schemeClr val="tx1"/>
                </a:solidFill>
                <a:latin typeface="+mn-lt"/>
                <a:ea typeface="+mn-ea"/>
                <a:cs typeface="+mn-cs"/>
              </a:rPr>
              <a:t>etc</a:t>
            </a:r>
            <a:r>
              <a:rPr lang="fr-FR" sz="1200" kern="1200" baseline="0" dirty="0" smtClean="0">
                <a:solidFill>
                  <a:schemeClr val="tx1"/>
                </a:solidFill>
                <a:latin typeface="+mn-lt"/>
                <a:ea typeface="+mn-ea"/>
                <a:cs typeface="+mn-cs"/>
              </a:rPr>
              <a:t> sont des s</a:t>
            </a:r>
            <a:r>
              <a:rPr lang="fr-FR" sz="1200" kern="1200" dirty="0" smtClean="0">
                <a:solidFill>
                  <a:schemeClr val="tx1"/>
                </a:solidFill>
                <a:latin typeface="+mn-lt"/>
                <a:ea typeface="+mn-ea"/>
                <a:cs typeface="+mn-cs"/>
              </a:rPr>
              <a:t>ervices favorables au développement de l’entreprenariat des jeunes. </a:t>
            </a:r>
            <a:r>
              <a:rPr lang="fr-FR" dirty="0" smtClean="0"/>
              <a:t> </a:t>
            </a:r>
          </a:p>
          <a:p>
            <a:pPr>
              <a:buFont typeface="Arial"/>
              <a:buNone/>
            </a:pPr>
            <a:r>
              <a:rPr lang="fr-FR" sz="1200" kern="1200" dirty="0" smtClean="0">
                <a:solidFill>
                  <a:schemeClr val="tx1"/>
                </a:solidFill>
                <a:latin typeface="+mn-lt"/>
                <a:ea typeface="+mn-ea"/>
                <a:cs typeface="+mn-cs"/>
              </a:rPr>
              <a:t>Les principales déficiences risquant d’affecter négativement les jeunes entrepreneurs dans ce domaine sont : le manque de réseaux/contacts, de connaissance de services d’accompagnement disponibles, de services d’accompagnement inadaptés, de formateurs et conseillers adaptés à cette population, d’infrastructures techniques et de lieux de travail, de lieux d’échanges et de discussions, etc. </a:t>
            </a:r>
          </a:p>
          <a:p>
            <a:pPr>
              <a:buFont typeface="Arial"/>
              <a:buNone/>
            </a:pPr>
            <a:r>
              <a:rPr lang="fr-FR" sz="1200" kern="1200" baseline="0" dirty="0" smtClean="0">
                <a:solidFill>
                  <a:schemeClr val="tx1"/>
                </a:solidFill>
                <a:latin typeface="+mn-lt"/>
                <a:ea typeface="+mn-ea"/>
                <a:cs typeface="+mn-cs"/>
              </a:rPr>
              <a:t>Les solutions sont entre autres fournir des infrastructures de travail (incubateurs, couveuses…) et le partage de matériel, la mise à disposition de formations professionnelles en affaire et de services de conseil (</a:t>
            </a:r>
            <a:r>
              <a:rPr lang="fr-FR" sz="1200" kern="1200" dirty="0" smtClean="0">
                <a:solidFill>
                  <a:schemeClr val="tx1"/>
                </a:solidFill>
                <a:latin typeface="+mn-lt"/>
                <a:ea typeface="+mn-ea"/>
                <a:cs typeface="+mn-cs"/>
              </a:rPr>
              <a:t>ateliers et formations sur problèmes de démarrage d’entreprise (élaboration du plan d’affaires, options de financement, comptabilité, imposition, </a:t>
            </a:r>
            <a:r>
              <a:rPr lang="fr-FR" sz="1200" kern="1200" dirty="0" err="1" smtClean="0">
                <a:solidFill>
                  <a:schemeClr val="tx1"/>
                </a:solidFill>
                <a:latin typeface="+mn-lt"/>
                <a:ea typeface="+mn-ea"/>
                <a:cs typeface="+mn-cs"/>
              </a:rPr>
              <a:t>etc</a:t>
            </a:r>
            <a:r>
              <a:rPr lang="fr-FR" sz="1200" kern="1200" dirty="0" smtClean="0">
                <a:solidFill>
                  <a:schemeClr val="tx1"/>
                </a:solidFill>
                <a:latin typeface="+mn-lt"/>
                <a:ea typeface="+mn-ea"/>
                <a:cs typeface="+mn-cs"/>
              </a:rPr>
              <a:t>) ;des guichets uniques et des centres de jeunes entreprises pour effectuer toutes ou presque les formalités de création ; des portails en ligne et des sites pour les jeunes entreprises qui donnent des informations, conseils et formation en ligne pour les jeunes entrepreneurs de tout âge…) </a:t>
            </a:r>
            <a:r>
              <a:rPr lang="fr-FR" dirty="0" smtClean="0"/>
              <a:t> </a:t>
            </a:r>
          </a:p>
          <a:p>
            <a:pPr>
              <a:buFont typeface="Arial"/>
              <a:buNone/>
            </a:pPr>
            <a:endParaRPr lang="fr-FR" baseline="0" dirty="0" smtClean="0"/>
          </a:p>
          <a:p>
            <a:pPr>
              <a:buFont typeface="Wingdings" pitchFamily="2" charset="2"/>
              <a:buChar char="v"/>
            </a:pPr>
            <a:r>
              <a:rPr lang="fr-FR" b="1" baseline="0" dirty="0" smtClean="0"/>
              <a:t>Mesures d’incitation à l’entrepreneuriat des jeunes:</a:t>
            </a:r>
          </a:p>
          <a:p>
            <a:pPr lvl="0">
              <a:buFont typeface="Arial"/>
              <a:buChar char="•"/>
            </a:pPr>
            <a:r>
              <a:rPr lang="fr-FR" sz="1200" kern="1200" dirty="0" smtClean="0">
                <a:solidFill>
                  <a:schemeClr val="tx1"/>
                </a:solidFill>
                <a:latin typeface="+mn-lt"/>
                <a:ea typeface="+mn-ea"/>
                <a:cs typeface="+mn-cs"/>
              </a:rPr>
              <a:t>l’option découverte professionnelle 3 heures (DP3):</a:t>
            </a:r>
            <a:r>
              <a:rPr lang="fr-FR" sz="1200" kern="1200" baseline="0" dirty="0" smtClean="0">
                <a:solidFill>
                  <a:schemeClr val="tx1"/>
                </a:solidFill>
                <a:latin typeface="+mn-lt"/>
                <a:ea typeface="+mn-ea"/>
                <a:cs typeface="+mn-cs"/>
              </a:rPr>
              <a:t> </a:t>
            </a:r>
            <a:r>
              <a:rPr lang="fr-FR" sz="1200" kern="1200" dirty="0" smtClean="0">
                <a:solidFill>
                  <a:schemeClr val="tx1"/>
                </a:solidFill>
                <a:latin typeface="+mn-lt"/>
                <a:ea typeface="+mn-ea"/>
                <a:cs typeface="+mn-cs"/>
              </a:rPr>
              <a:t>propose aux élèves des classes de 3ème une approche du monde professionnel par une découverte des métiers, du fonctionnement de l'entreprise et de son environnement économique et social. À ce titre, l'option participe du PDMF (parcours de découverte des métiers et des formations).</a:t>
            </a:r>
          </a:p>
          <a:p>
            <a:pPr marL="0" marR="0" lvl="0" indent="0" algn="l" defTabSz="457200" rtl="0" eaLnBrk="1" fontAlgn="auto" latinLnBrk="0" hangingPunct="1">
              <a:lnSpc>
                <a:spcPct val="100000"/>
              </a:lnSpc>
              <a:spcBef>
                <a:spcPts val="0"/>
              </a:spcBef>
              <a:spcAft>
                <a:spcPts val="0"/>
              </a:spcAft>
              <a:buClrTx/>
              <a:buSzTx/>
              <a:buFont typeface="Arial"/>
              <a:buChar char="•"/>
              <a:tabLst/>
              <a:defRPr/>
            </a:pPr>
            <a:r>
              <a:rPr lang="fr-FR" sz="1200" kern="1200" dirty="0" smtClean="0">
                <a:solidFill>
                  <a:schemeClr val="tx1"/>
                </a:solidFill>
                <a:latin typeface="+mn-lt"/>
                <a:ea typeface="+mn-ea"/>
                <a:cs typeface="+mn-cs"/>
              </a:rPr>
              <a:t>l’observatoire des pratiques pédagogiques en entrepreneuriat (OPPE) : Créé en 2011 par les pouvoirs publics, l'OPPE répondait au départ à un besoin de connaissance des dispositifs entrepreneuriaux mis en place dans l'appareil d'enseignement secondaire et supérieur. Aujourd'hui, il est davantage un outil de mutualisation, de promotion et d'échanges autour des pédagogies entrepreneuriales, au service des établissements, des enseignants, des étudiants, des réseaux d'accompagnement à la création d'entreprise et des institutions. Cet observatoire s’adresse aux étudiants désireux de suivre une formation en entrepreneuriat ; aux enseignants et responsables de projets, soucieux de tirer profit de l'expérience d'autres enseignants et/ou de faire connaître leurs propres actions ; aux chefs d'établissement souhaitant intégrer l'entrepreneuriat dans leur pédagogie et / ou leur stratégie d'établissement ;aux autorités et institutions, comme outil d'aide à la décision ; et aux entreprises désireuses d'intégrer l'entrepreneuriat dans la gestion de leurs ressources humaines et de leur stratégie.</a:t>
            </a:r>
          </a:p>
          <a:p>
            <a:pPr marL="0" marR="0" lvl="0" indent="0" algn="l" defTabSz="457200" rtl="0" eaLnBrk="1" fontAlgn="auto" latinLnBrk="0" hangingPunct="1">
              <a:lnSpc>
                <a:spcPct val="100000"/>
              </a:lnSpc>
              <a:spcBef>
                <a:spcPts val="0"/>
              </a:spcBef>
              <a:spcAft>
                <a:spcPts val="0"/>
              </a:spcAft>
              <a:buClrTx/>
              <a:buSzTx/>
              <a:buFont typeface="Arial"/>
              <a:buChar char="•"/>
              <a:tabLst/>
              <a:defRPr/>
            </a:pPr>
            <a:r>
              <a:rPr lang="fr-FR" sz="1200" kern="1200" dirty="0" smtClean="0">
                <a:solidFill>
                  <a:schemeClr val="tx1"/>
                </a:solidFill>
                <a:latin typeface="+mn-lt"/>
                <a:ea typeface="+mn-ea"/>
                <a:cs typeface="+mn-cs"/>
              </a:rPr>
              <a:t>EPA (Entreprendre pour Apprendre) France est une fédération nationale d’associations régionales. </a:t>
            </a:r>
            <a:r>
              <a:rPr lang="nb-NO" sz="1200" kern="1200" dirty="0" smtClean="0">
                <a:solidFill>
                  <a:schemeClr val="tx1"/>
                </a:solidFill>
                <a:latin typeface="+mn-lt"/>
                <a:ea typeface="+mn-ea"/>
                <a:cs typeface="+mn-cs"/>
              </a:rPr>
              <a:t>Elle adhère au réseau européen JUNIOR ACHIEVEMENT - YOUNG ENTERPRISE (JA-YE). Programme pédagogique s’adressant aux jeunes, dès la classe de quatrième jusqu’à l’enseignement supérieur. Il met les jeunes en situation de création, de gestion et de clôture d'une entreprise. Ils inventent et produisent réellement un bien ou un service</a:t>
            </a:r>
            <a:endParaRPr lang="fr-FR" sz="1200" kern="1200" dirty="0" smtClean="0">
              <a:solidFill>
                <a:schemeClr val="tx1"/>
              </a:solidFill>
              <a:latin typeface="+mn-lt"/>
              <a:ea typeface="+mn-ea"/>
              <a:cs typeface="+mn-cs"/>
            </a:endParaRPr>
          </a:p>
          <a:p>
            <a:pPr lvl="0">
              <a:buFont typeface="Arial"/>
              <a:buChar char="•"/>
            </a:pPr>
            <a:endParaRPr lang="fr-FR" sz="1200" kern="1200" dirty="0" smtClean="0">
              <a:solidFill>
                <a:schemeClr val="tx1"/>
              </a:solidFill>
              <a:latin typeface="+mn-lt"/>
              <a:ea typeface="+mn-ea"/>
              <a:cs typeface="+mn-cs"/>
            </a:endParaRPr>
          </a:p>
          <a:p>
            <a:pPr>
              <a:buFont typeface="Arial"/>
              <a:buNone/>
            </a:pPr>
            <a:endParaRPr lang="fr-FR" baseline="0" dirty="0" smtClean="0"/>
          </a:p>
          <a:p>
            <a:endParaRPr lang="fr-FR" dirty="0"/>
          </a:p>
        </p:txBody>
      </p:sp>
      <p:sp>
        <p:nvSpPr>
          <p:cNvPr id="4" name="Espace réservé du numéro de diapositive 3"/>
          <p:cNvSpPr>
            <a:spLocks noGrp="1"/>
          </p:cNvSpPr>
          <p:nvPr>
            <p:ph type="sldNum" sz="quarter" idx="10"/>
          </p:nvPr>
        </p:nvSpPr>
        <p:spPr/>
        <p:txBody>
          <a:bodyPr/>
          <a:lstStyle/>
          <a:p>
            <a:fld id="{4E53455C-5877-4F46-A283-963B7D29E042}" type="slidenum">
              <a:rPr lang="fr-FR" smtClean="0"/>
              <a:pPr/>
              <a:t>14</a:t>
            </a:fld>
            <a:endParaRPr lang="fr-F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dirty="0" smtClean="0"/>
              <a:t> Donc la femme entrepreneur européenne est une personne qui, dans la plupart, a un diplôme universitaire, un compagnon (76,3%), des enfants (74,2%) et ne bénéficie pas d’aide à domicile (56,5%). Dans la majorité des cas, elle est devenue entrepreneur après avoir occupé divers emplois (62,3%) et le fait généralement avant l’âge de 35 ans. Elle consacre plus de 48 heures par semaine à son métier d’entrepreneur (61,8%) </a:t>
            </a:r>
          </a:p>
          <a:p>
            <a:endParaRPr lang="fr-FR" dirty="0"/>
          </a:p>
        </p:txBody>
      </p:sp>
      <p:sp>
        <p:nvSpPr>
          <p:cNvPr id="4" name="Espace réservé du numéro de diapositive 3"/>
          <p:cNvSpPr>
            <a:spLocks noGrp="1"/>
          </p:cNvSpPr>
          <p:nvPr>
            <p:ph type="sldNum" sz="quarter" idx="10"/>
          </p:nvPr>
        </p:nvSpPr>
        <p:spPr/>
        <p:txBody>
          <a:bodyPr/>
          <a:lstStyle/>
          <a:p>
            <a:fld id="{4E53455C-5877-4F46-A283-963B7D29E042}" type="slidenum">
              <a:rPr lang="fr-FR" smtClean="0">
                <a:solidFill>
                  <a:prstClr val="black"/>
                </a:solidFill>
              </a:rPr>
              <a:pPr/>
              <a:t>15</a:t>
            </a:fld>
            <a:endParaRPr lang="fr-FR">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fontScale="92500"/>
          </a:bodyPr>
          <a:lstStyle/>
          <a:p>
            <a:r>
              <a:rPr lang="fr-FR" dirty="0" err="1" smtClean="0"/>
              <a:t>Ionescu</a:t>
            </a:r>
            <a:r>
              <a:rPr lang="fr-FR" dirty="0" smtClean="0"/>
              <a:t> Diane propose une typologie basée sur la motivation, niveau d’indépendance et taille de l’entreprise créée:</a:t>
            </a:r>
          </a:p>
          <a:p>
            <a:pPr lvl="0">
              <a:buFont typeface="Arial"/>
              <a:buChar char="•"/>
            </a:pPr>
            <a:r>
              <a:rPr lang="fr-FR" sz="1200" u="sng" kern="1200" dirty="0" smtClean="0">
                <a:solidFill>
                  <a:schemeClr val="tx1"/>
                </a:solidFill>
                <a:latin typeface="+mn-lt"/>
                <a:ea typeface="+mn-ea"/>
                <a:cs typeface="+mn-cs"/>
              </a:rPr>
              <a:t>femmes d’affaire motivées :</a:t>
            </a:r>
            <a:r>
              <a:rPr lang="fr-FR" sz="1200" kern="1200" dirty="0" smtClean="0">
                <a:solidFill>
                  <a:schemeClr val="tx1"/>
                </a:solidFill>
                <a:latin typeface="+mn-lt"/>
                <a:ea typeface="+mn-ea"/>
                <a:cs typeface="+mn-cs"/>
              </a:rPr>
              <a:t> catégorie incluant beaucoup de femmes très éduquées ayant une idée précise de l’activité qu’elles souhaitent développer, ou bien cherchant un épanouissement personnel à travers leur activité. D’habitude, elles possèdent une expérience passée en affaires.</a:t>
            </a:r>
          </a:p>
          <a:p>
            <a:pPr lvl="0">
              <a:buFont typeface="Arial"/>
              <a:buChar char="•"/>
            </a:pPr>
            <a:endParaRPr lang="fr-FR" sz="1200" u="sng" kern="1200" dirty="0" smtClean="0">
              <a:solidFill>
                <a:schemeClr val="tx1"/>
              </a:solidFill>
              <a:latin typeface="+mn-lt"/>
              <a:ea typeface="+mn-ea"/>
              <a:cs typeface="+mn-cs"/>
            </a:endParaRPr>
          </a:p>
          <a:p>
            <a:pPr lvl="0">
              <a:buFont typeface="Arial"/>
              <a:buChar char="•"/>
            </a:pPr>
            <a:r>
              <a:rPr lang="fr-FR" sz="1200" u="sng" kern="1200" dirty="0" smtClean="0">
                <a:solidFill>
                  <a:schemeClr val="tx1"/>
                </a:solidFill>
                <a:latin typeface="+mn-lt"/>
                <a:ea typeface="+mn-ea"/>
                <a:cs typeface="+mn-cs"/>
              </a:rPr>
              <a:t>femmes </a:t>
            </a:r>
            <a:r>
              <a:rPr lang="fr-FR" sz="1200" u="sng" kern="1200" dirty="0" err="1" smtClean="0">
                <a:solidFill>
                  <a:schemeClr val="tx1"/>
                </a:solidFill>
                <a:latin typeface="+mn-lt"/>
                <a:ea typeface="+mn-ea"/>
                <a:cs typeface="+mn-cs"/>
              </a:rPr>
              <a:t>co</a:t>
            </a:r>
            <a:r>
              <a:rPr lang="fr-FR" sz="1200" u="sng" kern="1200" dirty="0" smtClean="0">
                <a:solidFill>
                  <a:schemeClr val="tx1"/>
                </a:solidFill>
                <a:latin typeface="+mn-lt"/>
                <a:ea typeface="+mn-ea"/>
                <a:cs typeface="+mn-cs"/>
              </a:rPr>
              <a:t>-entrepreneurs :</a:t>
            </a:r>
            <a:r>
              <a:rPr lang="fr-FR" sz="1200" kern="1200" dirty="0" smtClean="0">
                <a:solidFill>
                  <a:schemeClr val="tx1"/>
                </a:solidFill>
                <a:latin typeface="+mn-lt"/>
                <a:ea typeface="+mn-ea"/>
                <a:cs typeface="+mn-cs"/>
              </a:rPr>
              <a:t> Cette catégorie comprend les femmes qui font partie d’une entreprise familiale. Parfois, elles sont enregistrées en tant que propriétaires d’entreprise mais ne sont pas nécessairement les personnes possédant effectivement l’entreprise. Elles le sont pour des raisons administratives ou parce que leurs maris ont un autre emploi dans le but de supporter la responsabilité formelle de l’entreprise.</a:t>
            </a:r>
          </a:p>
          <a:p>
            <a:pPr lvl="0">
              <a:buFont typeface="Arial"/>
              <a:buChar char="•"/>
            </a:pPr>
            <a:endParaRPr lang="fr-FR" sz="1200" u="sng" kern="1200" dirty="0" smtClean="0">
              <a:solidFill>
                <a:schemeClr val="tx1"/>
              </a:solidFill>
              <a:latin typeface="+mn-lt"/>
              <a:ea typeface="+mn-ea"/>
              <a:cs typeface="+mn-cs"/>
            </a:endParaRPr>
          </a:p>
          <a:p>
            <a:pPr lvl="0">
              <a:buFont typeface="Arial"/>
              <a:buChar char="•"/>
            </a:pPr>
            <a:r>
              <a:rPr lang="fr-FR" sz="1200" u="sng" kern="1200" dirty="0" smtClean="0">
                <a:solidFill>
                  <a:schemeClr val="tx1"/>
                </a:solidFill>
                <a:latin typeface="+mn-lt"/>
                <a:ea typeface="+mn-ea"/>
                <a:cs typeface="+mn-cs"/>
              </a:rPr>
              <a:t>entrepreneurs du </a:t>
            </a:r>
            <a:r>
              <a:rPr lang="fr-FR" sz="1200" u="sng" kern="1200" dirty="0" err="1" smtClean="0">
                <a:solidFill>
                  <a:schemeClr val="tx1"/>
                </a:solidFill>
                <a:latin typeface="+mn-lt"/>
                <a:ea typeface="+mn-ea"/>
                <a:cs typeface="+mn-cs"/>
              </a:rPr>
              <a:t>week</a:t>
            </a:r>
            <a:r>
              <a:rPr lang="fr-FR" sz="1200" u="sng" kern="1200" dirty="0" smtClean="0">
                <a:solidFill>
                  <a:schemeClr val="tx1"/>
                </a:solidFill>
                <a:latin typeface="+mn-lt"/>
                <a:ea typeface="+mn-ea"/>
                <a:cs typeface="+mn-cs"/>
              </a:rPr>
              <a:t> end :</a:t>
            </a:r>
            <a:r>
              <a:rPr lang="fr-FR" sz="1200" kern="1200" dirty="0" smtClean="0">
                <a:solidFill>
                  <a:schemeClr val="tx1"/>
                </a:solidFill>
                <a:latin typeface="+mn-lt"/>
                <a:ea typeface="+mn-ea"/>
                <a:cs typeface="+mn-cs"/>
              </a:rPr>
              <a:t> fait référence aux femmes qui ont un emploi rémunéré et qui gèrent à temps partiel une petite entreprise.  Habituellement, il s’agit d’une activité rurale sur la parcelle familiale ou une activité à domicile, de l’enseignement, etc.</a:t>
            </a:r>
          </a:p>
          <a:p>
            <a:pPr lvl="0">
              <a:buFont typeface="Arial"/>
              <a:buChar char="•"/>
            </a:pPr>
            <a:endParaRPr lang="fr-FR" sz="1200" u="sng" kern="1200" dirty="0" smtClean="0">
              <a:solidFill>
                <a:schemeClr val="tx1"/>
              </a:solidFill>
              <a:latin typeface="+mn-lt"/>
              <a:ea typeface="+mn-ea"/>
              <a:cs typeface="+mn-cs"/>
            </a:endParaRPr>
          </a:p>
          <a:p>
            <a:pPr lvl="0">
              <a:buFont typeface="Arial"/>
              <a:buChar char="•"/>
            </a:pPr>
            <a:r>
              <a:rPr lang="fr-FR" sz="1200" u="sng" kern="1200" dirty="0" smtClean="0">
                <a:solidFill>
                  <a:schemeClr val="tx1"/>
                </a:solidFill>
                <a:latin typeface="+mn-lt"/>
                <a:ea typeface="+mn-ea"/>
                <a:cs typeface="+mn-cs"/>
              </a:rPr>
              <a:t>un emploi-un entrepreneur :</a:t>
            </a:r>
            <a:r>
              <a:rPr lang="fr-FR" sz="1200" kern="1200" dirty="0" smtClean="0">
                <a:solidFill>
                  <a:schemeClr val="tx1"/>
                </a:solidFill>
                <a:latin typeface="+mn-lt"/>
                <a:ea typeface="+mn-ea"/>
                <a:cs typeface="+mn-cs"/>
              </a:rPr>
              <a:t> il s’agit d’une catégorie comprenant principalement les femmes qui ont créé leur propre emploi afin de sortir d’une situation de chômage. Elles sont souvent moins qualifiées ou plus jeunes que les autres entrepreneurs, et possèdent moins d’expérience ou bien elles choisissent un secteur qui n’a aucun rapport avec leur profession ou formation. De telles activités sont souvent créées dans des secteurs dits « féminins » à savoir la beauté et l’habillement.</a:t>
            </a:r>
          </a:p>
          <a:p>
            <a:endParaRPr lang="fr-FR" dirty="0" smtClean="0"/>
          </a:p>
          <a:p>
            <a:r>
              <a:rPr lang="fr-FR" dirty="0" smtClean="0"/>
              <a:t>Typologie</a:t>
            </a:r>
            <a:r>
              <a:rPr lang="fr-FR" baseline="0" dirty="0" smtClean="0"/>
              <a:t> de Bruni, </a:t>
            </a:r>
            <a:r>
              <a:rPr lang="fr-FR" baseline="0" dirty="0" err="1" smtClean="0"/>
              <a:t>gherardi</a:t>
            </a:r>
            <a:r>
              <a:rPr lang="fr-FR" baseline="0" dirty="0" smtClean="0"/>
              <a:t> et </a:t>
            </a:r>
            <a:r>
              <a:rPr lang="fr-FR" baseline="0" dirty="0" err="1" smtClean="0"/>
              <a:t>Poggio</a:t>
            </a:r>
            <a:r>
              <a:rPr lang="fr-FR" baseline="0" dirty="0" smtClean="0"/>
              <a:t> est bas</a:t>
            </a:r>
            <a:r>
              <a:rPr lang="fr-FR" dirty="0" smtClean="0"/>
              <a:t>ée sur les</a:t>
            </a:r>
            <a:r>
              <a:rPr lang="fr-FR" baseline="0" dirty="0" smtClean="0"/>
              <a:t> facteurs déterminants et les incitations</a:t>
            </a:r>
            <a:endParaRPr lang="fr-FR" dirty="0" smtClean="0"/>
          </a:p>
          <a:p>
            <a:endParaRPr lang="fr-FR" dirty="0"/>
          </a:p>
        </p:txBody>
      </p:sp>
      <p:sp>
        <p:nvSpPr>
          <p:cNvPr id="4" name="Espace réservé du numéro de diapositive 3"/>
          <p:cNvSpPr>
            <a:spLocks noGrp="1"/>
          </p:cNvSpPr>
          <p:nvPr>
            <p:ph type="sldNum" sz="quarter" idx="10"/>
          </p:nvPr>
        </p:nvSpPr>
        <p:spPr/>
        <p:txBody>
          <a:bodyPr/>
          <a:lstStyle/>
          <a:p>
            <a:fld id="{4E53455C-5877-4F46-A283-963B7D29E042}" type="slidenum">
              <a:rPr lang="fr-FR" smtClean="0">
                <a:solidFill>
                  <a:prstClr val="black"/>
                </a:solidFill>
              </a:rPr>
              <a:pPr/>
              <a:t>16</a:t>
            </a:fld>
            <a:endParaRPr lang="fr-FR">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fontScale="92500"/>
          </a:bodyPr>
          <a:lstStyle/>
          <a:p>
            <a:pPr>
              <a:buFont typeface="Wingdings" pitchFamily="2" charset="2"/>
              <a:buChar char="v"/>
            </a:pPr>
            <a:r>
              <a:rPr lang="fr-FR" b="1" dirty="0" smtClean="0"/>
              <a:t>Barrières:</a:t>
            </a:r>
          </a:p>
          <a:p>
            <a:pPr>
              <a:buFont typeface="Arial"/>
              <a:buChar char="•"/>
            </a:pPr>
            <a:r>
              <a:rPr lang="fr-FR" dirty="0" smtClean="0"/>
              <a:t>Manque d’expérience pertinente avant la création: </a:t>
            </a:r>
          </a:p>
          <a:p>
            <a:pPr>
              <a:buFont typeface="Arial"/>
              <a:buNone/>
            </a:pPr>
            <a:r>
              <a:rPr lang="fr-FR" sz="1200" kern="1200" dirty="0" smtClean="0">
                <a:solidFill>
                  <a:schemeClr val="tx1"/>
                </a:solidFill>
                <a:latin typeface="+mn-lt"/>
                <a:ea typeface="+mn-ea"/>
                <a:cs typeface="+mn-cs"/>
              </a:rPr>
              <a:t>D’après diverses enquêtes menées par des institutions européennes,  la plupart des femmes ont en général un travail sous payé et/ou un poste non ou semi-qualifié. Ou bien encore des emplois à temps partiel</a:t>
            </a:r>
            <a:r>
              <a:rPr lang="fr-FR" sz="1200" kern="1200" baseline="0" dirty="0" smtClean="0">
                <a:solidFill>
                  <a:schemeClr val="tx1"/>
                </a:solidFill>
                <a:latin typeface="+mn-lt"/>
                <a:ea typeface="+mn-ea"/>
                <a:cs typeface="+mn-cs"/>
              </a:rPr>
              <a:t> </a:t>
            </a:r>
            <a:r>
              <a:rPr lang="fr-FR" sz="1200" kern="1200" dirty="0" smtClean="0">
                <a:solidFill>
                  <a:schemeClr val="tx1"/>
                </a:solidFill>
                <a:latin typeface="+mn-lt"/>
                <a:ea typeface="+mn-ea"/>
                <a:cs typeface="+mn-cs"/>
              </a:rPr>
              <a:t>dans les secteurs du service. Ce qui risque de les empêcher d’avoir et d’accumuler de l’expérience en gestion/management. Domaine clé pour tout entrepreneur. Elles seraient donc plus susceptibles d’être moins bien préparées lors de la phase avant création. Or une telle expérience est un facteur critique lors de la décision de créer une entreprise et aussi pour assurer la pérennité et le développement de la dite entreprise</a:t>
            </a:r>
          </a:p>
          <a:p>
            <a:pPr>
              <a:buFont typeface="Arial"/>
              <a:buNone/>
            </a:pPr>
            <a:endParaRPr lang="fr-FR" sz="1200" kern="1200" dirty="0" smtClean="0">
              <a:solidFill>
                <a:schemeClr val="tx1"/>
              </a:solidFill>
              <a:latin typeface="+mn-lt"/>
              <a:ea typeface="+mn-ea"/>
              <a:cs typeface="+mn-cs"/>
            </a:endParaRPr>
          </a:p>
          <a:p>
            <a:pPr>
              <a:buFont typeface="Arial"/>
              <a:buChar char="•"/>
            </a:pPr>
            <a:r>
              <a:rPr lang="fr-FR" dirty="0" smtClean="0"/>
              <a:t>Difficulté d’accéder</a:t>
            </a:r>
            <a:r>
              <a:rPr lang="fr-FR" baseline="0" dirty="0" smtClean="0"/>
              <a:t> au</a:t>
            </a:r>
            <a:r>
              <a:rPr lang="fr-FR" dirty="0" smtClean="0"/>
              <a:t> financement:  </a:t>
            </a:r>
          </a:p>
          <a:p>
            <a:pPr>
              <a:buFont typeface="Arial"/>
              <a:buNone/>
            </a:pPr>
            <a:r>
              <a:rPr lang="fr-FR" dirty="0" smtClean="0"/>
              <a:t>-manque</a:t>
            </a:r>
            <a:r>
              <a:rPr lang="fr-FR" baseline="0" dirty="0" smtClean="0"/>
              <a:t> d’expérience pertinente avant la création (banques leur font moins confiance)</a:t>
            </a:r>
          </a:p>
          <a:p>
            <a:pPr>
              <a:buFont typeface="Arial"/>
              <a:buNone/>
            </a:pPr>
            <a:r>
              <a:rPr lang="fr-FR" baseline="0" dirty="0" smtClean="0"/>
              <a:t>-la responsabilité traditionnelle de la femme: gestion de sa vie privée (enfants, famille) sans porter préjudice au </a:t>
            </a:r>
            <a:r>
              <a:rPr lang="fr-FR" baseline="0" dirty="0" err="1" smtClean="0"/>
              <a:t>dvt</a:t>
            </a:r>
            <a:r>
              <a:rPr lang="fr-FR" baseline="0" dirty="0" smtClean="0"/>
              <a:t> de son projet de création?</a:t>
            </a:r>
          </a:p>
          <a:p>
            <a:pPr>
              <a:buFont typeface="Arial"/>
              <a:buNone/>
            </a:pPr>
            <a:r>
              <a:rPr lang="fr-FR" baseline="0" dirty="0" smtClean="0"/>
              <a:t>-absence d’un capital de départ (garantie, épargne) due à des professions sous/mal payées</a:t>
            </a:r>
          </a:p>
          <a:p>
            <a:pPr>
              <a:buFont typeface="Arial"/>
              <a:buNone/>
            </a:pPr>
            <a:endParaRPr lang="fr-FR" dirty="0" smtClean="0"/>
          </a:p>
          <a:p>
            <a:pPr marL="0" marR="0" indent="0" algn="l" defTabSz="457200" rtl="0" eaLnBrk="1" fontAlgn="auto" latinLnBrk="0" hangingPunct="1">
              <a:lnSpc>
                <a:spcPct val="100000"/>
              </a:lnSpc>
              <a:spcBef>
                <a:spcPts val="0"/>
              </a:spcBef>
              <a:spcAft>
                <a:spcPts val="0"/>
              </a:spcAft>
              <a:buClrTx/>
              <a:buSzTx/>
              <a:buFont typeface="Arial"/>
              <a:buChar char="•"/>
              <a:tabLst/>
              <a:defRPr/>
            </a:pPr>
            <a:r>
              <a:rPr lang="fr-FR" dirty="0" smtClean="0"/>
              <a:t>Accès réseau pro: un</a:t>
            </a:r>
            <a:r>
              <a:rPr lang="fr-FR" baseline="0" dirty="0" smtClean="0"/>
              <a:t> tel réseau </a:t>
            </a:r>
            <a:r>
              <a:rPr lang="fr-FR" sz="1200" kern="1200" dirty="0" smtClean="0">
                <a:solidFill>
                  <a:schemeClr val="tx1"/>
                </a:solidFill>
                <a:latin typeface="+mn-lt"/>
                <a:ea typeface="+mn-ea"/>
                <a:cs typeface="+mn-cs"/>
              </a:rPr>
              <a:t>permettra de veiller à la bonne exécution de son projet de création</a:t>
            </a:r>
            <a:r>
              <a:rPr lang="fr-FR" sz="1200" kern="1200" baseline="0" dirty="0" smtClean="0">
                <a:solidFill>
                  <a:schemeClr val="tx1"/>
                </a:solidFill>
                <a:latin typeface="+mn-lt"/>
                <a:ea typeface="+mn-ea"/>
                <a:cs typeface="+mn-cs"/>
              </a:rPr>
              <a:t> et f</a:t>
            </a:r>
            <a:r>
              <a:rPr lang="fr-FR" sz="1200" kern="1200" dirty="0" smtClean="0">
                <a:solidFill>
                  <a:schemeClr val="tx1"/>
                </a:solidFill>
                <a:latin typeface="+mn-lt"/>
                <a:ea typeface="+mn-ea"/>
                <a:cs typeface="+mn-cs"/>
              </a:rPr>
              <a:t>acilitera également l’accès au financement ou encore l’ouverture de nouveaux marchés pour le développement de son entreprise. Mais pour les femmes, cet accès serait rendu</a:t>
            </a:r>
            <a:r>
              <a:rPr lang="fr-FR" sz="1200" kern="1200" baseline="0" dirty="0" smtClean="0">
                <a:solidFill>
                  <a:schemeClr val="tx1"/>
                </a:solidFill>
                <a:latin typeface="+mn-lt"/>
                <a:ea typeface="+mn-ea"/>
                <a:cs typeface="+mn-cs"/>
              </a:rPr>
              <a:t> difficile dû au fait qu’elles</a:t>
            </a:r>
            <a:r>
              <a:rPr lang="fr-FR" sz="1200" kern="1200" dirty="0" smtClean="0">
                <a:solidFill>
                  <a:schemeClr val="tx1"/>
                </a:solidFill>
                <a:latin typeface="+mn-lt"/>
                <a:ea typeface="+mn-ea"/>
                <a:cs typeface="+mn-cs"/>
              </a:rPr>
              <a:t> seraient en général plus dans des emplois sous qualifiés ou encore seraient sous-représentées dans les postes à direction. Ce qui ne leur permettrait pas de développer un nombre de contacts suffisants et pertinents qui seront utiles lors du lancement d’activité.</a:t>
            </a:r>
          </a:p>
          <a:p>
            <a:pPr>
              <a:buFont typeface="Arial"/>
              <a:buChar char="•"/>
            </a:pPr>
            <a:endParaRPr lang="fr-FR" dirty="0" smtClean="0"/>
          </a:p>
          <a:p>
            <a:pPr>
              <a:buFont typeface="Arial"/>
              <a:buChar char="•"/>
            </a:pPr>
            <a:endParaRPr lang="fr-FR" dirty="0" smtClean="0"/>
          </a:p>
          <a:p>
            <a:pPr>
              <a:buFont typeface="Wingdings" pitchFamily="2" charset="2"/>
              <a:buChar char="v"/>
            </a:pPr>
            <a:r>
              <a:rPr lang="fr-FR" sz="1200" kern="1200" dirty="0" smtClean="0">
                <a:solidFill>
                  <a:schemeClr val="tx1"/>
                </a:solidFill>
                <a:latin typeface="+mn-lt"/>
                <a:ea typeface="+mn-ea"/>
                <a:cs typeface="+mn-cs"/>
              </a:rPr>
              <a:t>FGIF (Fonds de garantie à l’initiative des femmes): dispositif ayant pour finalité d’encourager, en facilitant l’accès aux prêts bancaires, les femmes souhaitant entreprendre. Il permet le financement des besoins en fonds de roulement ou d’investissements. Le FGIF garantit des prêts respectant les critères qui suivent :</a:t>
            </a:r>
          </a:p>
          <a:p>
            <a:endParaRPr lang="fr-FR" sz="1200" kern="1200" dirty="0" smtClean="0">
              <a:solidFill>
                <a:schemeClr val="tx1"/>
              </a:solidFill>
              <a:latin typeface="+mn-lt"/>
              <a:ea typeface="+mn-ea"/>
              <a:cs typeface="+mn-cs"/>
            </a:endParaRPr>
          </a:p>
          <a:p>
            <a:pPr lvl="0"/>
            <a:r>
              <a:rPr lang="fr-FR" sz="1200" kern="1200" dirty="0" smtClean="0">
                <a:solidFill>
                  <a:schemeClr val="tx1"/>
                </a:solidFill>
                <a:latin typeface="+mn-lt"/>
                <a:ea typeface="+mn-ea"/>
                <a:cs typeface="+mn-cs"/>
              </a:rPr>
              <a:t>-Durée de 2 à 7 ans,</a:t>
            </a:r>
          </a:p>
          <a:p>
            <a:pPr lvl="0"/>
            <a:r>
              <a:rPr lang="fr-FR" sz="1200" kern="1200" dirty="0" smtClean="0">
                <a:solidFill>
                  <a:schemeClr val="tx1"/>
                </a:solidFill>
                <a:latin typeface="+mn-lt"/>
                <a:ea typeface="+mn-ea"/>
                <a:cs typeface="+mn-cs"/>
              </a:rPr>
              <a:t>-Montant du prêt garanti est de 5 000€ minimum (pas de montant maximal),</a:t>
            </a:r>
          </a:p>
          <a:p>
            <a:pPr lvl="0"/>
            <a:r>
              <a:rPr lang="fr-FR" sz="1200" kern="1200" dirty="0" smtClean="0">
                <a:solidFill>
                  <a:schemeClr val="tx1"/>
                </a:solidFill>
                <a:latin typeface="+mn-lt"/>
                <a:ea typeface="+mn-ea"/>
                <a:cs typeface="+mn-cs"/>
              </a:rPr>
              <a:t>-Quotité garantie maximale est de 70% et le montant garanti est limité à 27 000€</a:t>
            </a:r>
          </a:p>
          <a:p>
            <a:pPr lvl="0"/>
            <a:r>
              <a:rPr lang="fr-FR" sz="1200" kern="1200" dirty="0" smtClean="0">
                <a:solidFill>
                  <a:schemeClr val="tx1"/>
                </a:solidFill>
                <a:latin typeface="+mn-lt"/>
                <a:ea typeface="+mn-ea"/>
                <a:cs typeface="+mn-cs"/>
              </a:rPr>
              <a:t>-Coût total de la garantie s’élève à 2,5% du montant garanti</a:t>
            </a:r>
          </a:p>
          <a:p>
            <a:pPr lvl="0"/>
            <a:r>
              <a:rPr lang="fr-FR" sz="1200" kern="1200" dirty="0" smtClean="0">
                <a:solidFill>
                  <a:schemeClr val="tx1"/>
                </a:solidFill>
                <a:latin typeface="+mn-lt"/>
                <a:ea typeface="+mn-ea"/>
                <a:cs typeface="+mn-cs"/>
              </a:rPr>
              <a:t>-Les cautions personnelles sur les prêts garantis étant exclues </a:t>
            </a:r>
          </a:p>
          <a:p>
            <a:endParaRPr lang="fr-FR" dirty="0" smtClean="0"/>
          </a:p>
          <a:p>
            <a:pPr>
              <a:buFont typeface="Arial"/>
              <a:buNone/>
            </a:pPr>
            <a:endParaRPr lang="fr-FR" dirty="0" smtClean="0"/>
          </a:p>
          <a:p>
            <a:endParaRPr lang="fr-FR" dirty="0"/>
          </a:p>
        </p:txBody>
      </p:sp>
      <p:sp>
        <p:nvSpPr>
          <p:cNvPr id="4" name="Espace réservé du numéro de diapositive 3"/>
          <p:cNvSpPr>
            <a:spLocks noGrp="1"/>
          </p:cNvSpPr>
          <p:nvPr>
            <p:ph type="sldNum" sz="quarter" idx="10"/>
          </p:nvPr>
        </p:nvSpPr>
        <p:spPr/>
        <p:txBody>
          <a:bodyPr/>
          <a:lstStyle/>
          <a:p>
            <a:fld id="{4E53455C-5877-4F46-A283-963B7D29E042}" type="slidenum">
              <a:rPr lang="fr-FR" smtClean="0">
                <a:solidFill>
                  <a:prstClr val="black"/>
                </a:solidFill>
              </a:rPr>
              <a:pPr/>
              <a:t>17</a:t>
            </a:fld>
            <a:endParaRPr lang="fr-FR">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 typeface="Arial"/>
              <a:buChar char="•"/>
              <a:tabLst/>
              <a:defRPr/>
            </a:pPr>
            <a:r>
              <a:rPr lang="fr-FR" sz="1200" kern="1200" dirty="0" smtClean="0">
                <a:solidFill>
                  <a:schemeClr val="tx1"/>
                </a:solidFill>
                <a:latin typeface="+mn-lt"/>
                <a:ea typeface="+mn-ea"/>
                <a:cs typeface="+mn-cs"/>
              </a:rPr>
              <a:t>Le vieillissement actif permet aux individus de réaliser leur potentiel pour leur bien-être physique, social et mental le long de leur vie  et de participer à la société, tout en leur fournissant une protection, une sécurité et un soin appropriés quand ils en ont besoin. </a:t>
            </a:r>
          </a:p>
          <a:p>
            <a:pPr marL="0" marR="0" indent="0" algn="l" defTabSz="457200" rtl="0" eaLnBrk="1" fontAlgn="auto" latinLnBrk="0" hangingPunct="1">
              <a:lnSpc>
                <a:spcPct val="100000"/>
              </a:lnSpc>
              <a:spcBef>
                <a:spcPts val="0"/>
              </a:spcBef>
              <a:spcAft>
                <a:spcPts val="0"/>
              </a:spcAft>
              <a:buClrTx/>
              <a:buSzTx/>
              <a:buFont typeface="Arial"/>
              <a:buChar char="•"/>
              <a:tabLst/>
              <a:defRPr/>
            </a:pPr>
            <a:r>
              <a:rPr lang="fr-FR" sz="1200" kern="1200" dirty="0" smtClean="0">
                <a:solidFill>
                  <a:schemeClr val="tx1"/>
                </a:solidFill>
                <a:latin typeface="+mn-lt"/>
                <a:ea typeface="+mn-ea"/>
                <a:cs typeface="+mn-cs"/>
              </a:rPr>
              <a:t>Le terme ‘actif’ fait référence à une participation continue dans les affaires sociale, économique, culturelle, spirituelle et civique.</a:t>
            </a:r>
          </a:p>
          <a:p>
            <a:pPr marL="0" marR="0" indent="0" algn="l" defTabSz="457200" rtl="0" eaLnBrk="1" fontAlgn="auto" latinLnBrk="0" hangingPunct="1">
              <a:lnSpc>
                <a:spcPct val="100000"/>
              </a:lnSpc>
              <a:spcBef>
                <a:spcPts val="0"/>
              </a:spcBef>
              <a:spcAft>
                <a:spcPts val="0"/>
              </a:spcAft>
              <a:buClrTx/>
              <a:buSzTx/>
              <a:buFont typeface="Arial"/>
              <a:buChar char="•"/>
              <a:tabLst/>
              <a:defRPr/>
            </a:pPr>
            <a:r>
              <a:rPr lang="fr-FR" sz="1200" kern="1200" dirty="0" smtClean="0">
                <a:solidFill>
                  <a:schemeClr val="tx1"/>
                </a:solidFill>
                <a:latin typeface="+mn-lt"/>
                <a:ea typeface="+mn-ea"/>
                <a:cs typeface="+mn-cs"/>
              </a:rPr>
              <a:t>L’hétérogénéité fait référence</a:t>
            </a:r>
            <a:r>
              <a:rPr lang="fr-FR" sz="1200" kern="1200" baseline="0" dirty="0" smtClean="0">
                <a:solidFill>
                  <a:schemeClr val="tx1"/>
                </a:solidFill>
                <a:latin typeface="+mn-lt"/>
                <a:ea typeface="+mn-ea"/>
                <a:cs typeface="+mn-cs"/>
              </a:rPr>
              <a:t> au </a:t>
            </a:r>
            <a:r>
              <a:rPr lang="fr-FR" sz="1200" kern="1200" dirty="0" smtClean="0">
                <a:solidFill>
                  <a:schemeClr val="tx1"/>
                </a:solidFill>
                <a:latin typeface="+mn-lt"/>
                <a:ea typeface="+mn-ea"/>
                <a:cs typeface="+mn-cs"/>
              </a:rPr>
              <a:t>fait que les séniors peuvent se trouver dans diverses situations plus avantageuses que d’autres comme le fait d’habiter dans une zone urbaine, l’absence d’obligations familiales, le fait d’avoir une épargne, etc. On peut donc observer une disparité entre personnes du même âge et entre pays. De ce fait, le fait d’être âgé est lié à l’état de santé, son autonomie, et son niveau de participation (vie active). </a:t>
            </a:r>
          </a:p>
          <a:p>
            <a:endParaRPr lang="fr-FR" dirty="0" smtClean="0"/>
          </a:p>
          <a:p>
            <a:r>
              <a:rPr lang="fr-FR" dirty="0" smtClean="0"/>
              <a:t>Vieillissement actif: « processus d’optimisation des opportunités pour la santé, la participation et la sécurité dans le but d’améliorer la qualité de vie au fil du vieillissement des individus» (OMS) </a:t>
            </a:r>
          </a:p>
          <a:p>
            <a:r>
              <a:rPr lang="fr-FR" dirty="0" smtClean="0"/>
              <a:t>Mais peu importe les différences, les personnes âgées font face de nos jours aux mêmes difficultés à travers l’Europe. D’où leur désir de rester actif et leur tendance à se tourner vers l’entrepreneuriat </a:t>
            </a:r>
            <a:endParaRPr lang="fr-FR" dirty="0"/>
          </a:p>
        </p:txBody>
      </p:sp>
      <p:sp>
        <p:nvSpPr>
          <p:cNvPr id="4" name="Espace réservé du numéro de diapositive 3"/>
          <p:cNvSpPr>
            <a:spLocks noGrp="1"/>
          </p:cNvSpPr>
          <p:nvPr>
            <p:ph type="sldNum" sz="quarter" idx="10"/>
          </p:nvPr>
        </p:nvSpPr>
        <p:spPr/>
        <p:txBody>
          <a:bodyPr/>
          <a:lstStyle/>
          <a:p>
            <a:fld id="{4E53455C-5877-4F46-A283-963B7D29E042}" type="slidenum">
              <a:rPr lang="fr-FR" smtClean="0">
                <a:solidFill>
                  <a:prstClr val="black"/>
                </a:solidFill>
              </a:rPr>
              <a:pPr/>
              <a:t>18</a:t>
            </a:fld>
            <a:endParaRPr lang="fr-FR">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lvl="0">
              <a:buFont typeface="Arial"/>
              <a:buChar char="•"/>
            </a:pPr>
            <a:r>
              <a:rPr lang="fr-FR" sz="1200" kern="1200" dirty="0" smtClean="0">
                <a:solidFill>
                  <a:schemeClr val="tx1"/>
                </a:solidFill>
                <a:latin typeface="+mn-lt"/>
                <a:ea typeface="+mn-ea"/>
                <a:cs typeface="+mn-cs"/>
              </a:rPr>
              <a:t>1</a:t>
            </a:r>
            <a:r>
              <a:rPr lang="fr-FR" sz="1200" kern="1200" baseline="30000" dirty="0" smtClean="0">
                <a:solidFill>
                  <a:schemeClr val="tx1"/>
                </a:solidFill>
                <a:latin typeface="+mn-lt"/>
                <a:ea typeface="+mn-ea"/>
                <a:cs typeface="+mn-cs"/>
              </a:rPr>
              <a:t>ère</a:t>
            </a:r>
            <a:r>
              <a:rPr lang="fr-FR" sz="1200" kern="1200" baseline="0" dirty="0" smtClean="0">
                <a:solidFill>
                  <a:schemeClr val="tx1"/>
                </a:solidFill>
                <a:latin typeface="+mn-lt"/>
                <a:ea typeface="+mn-ea"/>
                <a:cs typeface="+mn-cs"/>
              </a:rPr>
              <a:t> catégorie: </a:t>
            </a:r>
            <a:r>
              <a:rPr lang="fr-FR" sz="1200" kern="1200" dirty="0" smtClean="0">
                <a:solidFill>
                  <a:schemeClr val="tx1"/>
                </a:solidFill>
                <a:latin typeface="+mn-lt"/>
                <a:ea typeface="+mn-ea"/>
                <a:cs typeface="+mn-cs"/>
              </a:rPr>
              <a:t>Dans ce cas précis, nous avons des personnes qui se servent de leurs atouts à savoir leur réseau, expérience, niveau de compétences, épargne, afin de lancer leur propre activité. </a:t>
            </a:r>
          </a:p>
          <a:p>
            <a:pPr lvl="0">
              <a:buFont typeface="Arial"/>
              <a:buChar char="•"/>
            </a:pPr>
            <a:endParaRPr lang="fr-FR" sz="1200" kern="1200" dirty="0" smtClean="0">
              <a:solidFill>
                <a:schemeClr val="tx1"/>
              </a:solidFill>
              <a:latin typeface="+mn-lt"/>
              <a:ea typeface="+mn-ea"/>
              <a:cs typeface="+mn-cs"/>
            </a:endParaRPr>
          </a:p>
          <a:p>
            <a:pPr lvl="0">
              <a:buFont typeface="Arial"/>
              <a:buChar char="•"/>
            </a:pPr>
            <a:r>
              <a:rPr lang="fr-FR" sz="1200" kern="1200" dirty="0" smtClean="0">
                <a:solidFill>
                  <a:schemeClr val="tx1"/>
                </a:solidFill>
                <a:latin typeface="+mn-lt"/>
                <a:ea typeface="+mn-ea"/>
                <a:cs typeface="+mn-cs"/>
              </a:rPr>
              <a:t>2</a:t>
            </a:r>
            <a:r>
              <a:rPr lang="fr-FR" sz="1200" kern="1200" baseline="30000" dirty="0" smtClean="0">
                <a:solidFill>
                  <a:schemeClr val="tx1"/>
                </a:solidFill>
                <a:latin typeface="+mn-lt"/>
                <a:ea typeface="+mn-ea"/>
                <a:cs typeface="+mn-cs"/>
              </a:rPr>
              <a:t>nde</a:t>
            </a:r>
            <a:r>
              <a:rPr lang="fr-FR" sz="1200" kern="1200" dirty="0" smtClean="0">
                <a:solidFill>
                  <a:schemeClr val="tx1"/>
                </a:solidFill>
                <a:latin typeface="+mn-lt"/>
                <a:ea typeface="+mn-ea"/>
                <a:cs typeface="+mn-cs"/>
              </a:rPr>
              <a:t> catégorie: elles sont obligées/dans la nécessité de trouver d’autres alternatives. Et la création de leur propre entreprise va devenir une option plus attrayante étant donné leur expérience.</a:t>
            </a:r>
          </a:p>
          <a:p>
            <a:pPr lvl="0">
              <a:buFont typeface="Arial"/>
              <a:buChar char="•"/>
            </a:pPr>
            <a:endParaRPr lang="fr-FR" sz="1200" kern="1200" dirty="0" smtClean="0">
              <a:solidFill>
                <a:schemeClr val="tx1"/>
              </a:solidFill>
              <a:latin typeface="+mn-lt"/>
              <a:ea typeface="+mn-ea"/>
              <a:cs typeface="+mn-cs"/>
            </a:endParaRPr>
          </a:p>
          <a:p>
            <a:r>
              <a:rPr lang="fr-FR" dirty="0" smtClean="0"/>
              <a:t>Caractéristiques communes aux entrepreneurs séniors sont:</a:t>
            </a:r>
          </a:p>
          <a:p>
            <a:pPr lvl="0">
              <a:buFont typeface="Wingdings" pitchFamily="2" charset="2"/>
              <a:buChar char="ü"/>
            </a:pPr>
            <a:r>
              <a:rPr lang="fr-FR" dirty="0" smtClean="0"/>
              <a:t>ils ont décidé de changer leur situation actuelle,</a:t>
            </a:r>
          </a:p>
          <a:p>
            <a:pPr lvl="0">
              <a:buFont typeface="Wingdings" pitchFamily="2" charset="2"/>
              <a:buChar char="ü"/>
            </a:pPr>
            <a:r>
              <a:rPr lang="fr-FR" dirty="0" smtClean="0"/>
              <a:t>ont une vaste expérience professionnelle,</a:t>
            </a:r>
          </a:p>
          <a:p>
            <a:pPr lvl="0">
              <a:buFont typeface="Wingdings" pitchFamily="2" charset="2"/>
              <a:buChar char="ü"/>
            </a:pPr>
            <a:r>
              <a:rPr lang="fr-FR" dirty="0" smtClean="0"/>
              <a:t>donnent du prestige peu importe où ils s’en vont,</a:t>
            </a:r>
          </a:p>
          <a:p>
            <a:pPr lvl="0">
              <a:buFont typeface="Wingdings" pitchFamily="2" charset="2"/>
              <a:buChar char="ü"/>
            </a:pPr>
            <a:r>
              <a:rPr lang="fr-FR" dirty="0" smtClean="0"/>
              <a:t>sont très talentueux et souhaitent se servir de ce talent,</a:t>
            </a:r>
          </a:p>
          <a:p>
            <a:pPr lvl="0">
              <a:buFont typeface="Wingdings" pitchFamily="2" charset="2"/>
              <a:buChar char="ü"/>
            </a:pPr>
            <a:r>
              <a:rPr lang="fr-FR" dirty="0" smtClean="0"/>
              <a:t>Et</a:t>
            </a:r>
            <a:r>
              <a:rPr lang="fr-FR" baseline="0" dirty="0" smtClean="0"/>
              <a:t> </a:t>
            </a:r>
            <a:r>
              <a:rPr lang="fr-FR" dirty="0" smtClean="0"/>
              <a:t>savent comment mettre en valeur leur savoir-faire</a:t>
            </a:r>
          </a:p>
          <a:p>
            <a:pPr lvl="0">
              <a:buFont typeface="Arial"/>
              <a:buNone/>
            </a:pPr>
            <a:endParaRPr lang="fr-FR" sz="1200" kern="1200" dirty="0" smtClean="0">
              <a:solidFill>
                <a:schemeClr val="tx1"/>
              </a:solidFill>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4E53455C-5877-4F46-A283-963B7D29E042}" type="slidenum">
              <a:rPr lang="fr-FR" smtClean="0">
                <a:solidFill>
                  <a:prstClr val="black"/>
                </a:solidFill>
              </a:rPr>
              <a:pPr/>
              <a:t>19</a:t>
            </a:fld>
            <a:endParaRPr lang="fr-FR">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fontScale="55000" lnSpcReduction="20000"/>
          </a:bodyPr>
          <a:lstStyle/>
          <a:p>
            <a:pPr>
              <a:buFont typeface="Arial"/>
              <a:buChar char="•"/>
            </a:pPr>
            <a:r>
              <a:rPr lang="fr-FR" dirty="0" smtClean="0"/>
              <a:t>Accès au financement: les personnes âgées sont particuliers car</a:t>
            </a:r>
            <a:r>
              <a:rPr lang="fr-FR" baseline="0" dirty="0" smtClean="0"/>
              <a:t> ils peuvent disposer d’une plus grande épargne ou de plus d’actifs accumulés au cours de leur vie. Ce qui réduirait leur besoin en financement externe. Mais cela n’est pas le cas pour toutes les personnes âgées. Cet accès est rendu compliqué à cause de:</a:t>
            </a:r>
          </a:p>
          <a:p>
            <a:pPr>
              <a:buFont typeface="Arial"/>
              <a:buNone/>
            </a:pPr>
            <a:r>
              <a:rPr lang="fr-FR" baseline="0" dirty="0" smtClean="0"/>
              <a:t>-leur âge: banquiers leur font moins confiance et demandent la prise d’assurances supplémentaires. Or il est de plus fréquent d’observer un refus de la part des compagnies d’assurance</a:t>
            </a:r>
          </a:p>
          <a:p>
            <a:pPr>
              <a:buFont typeface="Arial"/>
              <a:buNone/>
            </a:pPr>
            <a:r>
              <a:rPr lang="fr-FR" baseline="0" dirty="0" smtClean="0"/>
              <a:t>La solution: encourager les séniors à utiliser des sources alternatives de financement</a:t>
            </a:r>
          </a:p>
          <a:p>
            <a:pPr>
              <a:buFont typeface="Arial"/>
              <a:buNone/>
            </a:pPr>
            <a:endParaRPr lang="fr-FR" dirty="0" smtClean="0"/>
          </a:p>
          <a:p>
            <a:pPr>
              <a:buFont typeface="Arial"/>
              <a:buChar char="•"/>
            </a:pPr>
            <a:r>
              <a:rPr lang="fr-FR" dirty="0" err="1" smtClean="0"/>
              <a:t>Désincitations</a:t>
            </a:r>
            <a:r>
              <a:rPr lang="fr-FR" dirty="0" smtClean="0"/>
              <a:t> financières et avantages sociaux: </a:t>
            </a:r>
          </a:p>
          <a:p>
            <a:pPr>
              <a:buFont typeface="Arial"/>
              <a:buNone/>
            </a:pPr>
            <a:r>
              <a:rPr lang="fr-FR" sz="1200" kern="1200" dirty="0" smtClean="0">
                <a:solidFill>
                  <a:schemeClr val="tx1"/>
                </a:solidFill>
                <a:latin typeface="+mn-lt"/>
                <a:ea typeface="+mn-ea"/>
                <a:cs typeface="+mn-cs"/>
              </a:rPr>
              <a:t>Dans certains pays Européens, les prestations publiques de retraite et les avantages sociaux sont liés à tout revenu tiré de l’emploi après l’âge de retraite obligatoire. Ce qui implique que si un sénior décide de s’engager dans un processus entrepreneurial après sa retraite, le revenu qu’il va gagner risque d’être déduit partiellement ou totalement de sa pension et de ses avantages sociaux. Un sénior peut donc se retrouver à la fin avec aucune pension dans le cas où il décide de rester actif après sa retraite et gagne un salaire décent. De ce fait, les personnes âgées risquent d’être incitées à ne pas étendre leur vie professionnelle au-delà de l’âge de la retraite. Elles sont aussi encouragées à  épargner au lieu de consommer et à travailler au noir.</a:t>
            </a:r>
          </a:p>
          <a:p>
            <a:pPr>
              <a:buFont typeface="Arial"/>
              <a:buNone/>
            </a:pPr>
            <a:r>
              <a:rPr lang="fr-FR" sz="1200" kern="1200" dirty="0" smtClean="0">
                <a:solidFill>
                  <a:schemeClr val="tx1"/>
                </a:solidFill>
                <a:latin typeface="+mn-lt"/>
                <a:ea typeface="+mn-ea"/>
                <a:cs typeface="+mn-cs"/>
              </a:rPr>
              <a:t>Cela</a:t>
            </a:r>
            <a:r>
              <a:rPr lang="fr-FR" sz="1200" kern="1200" baseline="0" dirty="0" smtClean="0">
                <a:solidFill>
                  <a:schemeClr val="tx1"/>
                </a:solidFill>
                <a:latin typeface="+mn-lt"/>
                <a:ea typeface="+mn-ea"/>
                <a:cs typeface="+mn-cs"/>
              </a:rPr>
              <a:t> pourra être surmonté en jouant sur les politiques fiscales sur le revenu, avantages financiers liés à l’emploi, exonérations à la contribution sociale/remboursements…</a:t>
            </a:r>
          </a:p>
          <a:p>
            <a:pPr>
              <a:buFont typeface="Arial"/>
              <a:buNone/>
            </a:pPr>
            <a:endParaRPr lang="fr-FR" dirty="0" smtClean="0"/>
          </a:p>
          <a:p>
            <a:pPr marL="0" marR="0" indent="0" algn="l" defTabSz="457200" rtl="0" eaLnBrk="1" fontAlgn="auto" latinLnBrk="0" hangingPunct="1">
              <a:lnSpc>
                <a:spcPct val="100000"/>
              </a:lnSpc>
              <a:spcBef>
                <a:spcPts val="0"/>
              </a:spcBef>
              <a:spcAft>
                <a:spcPts val="0"/>
              </a:spcAft>
              <a:buClrTx/>
              <a:buSzTx/>
              <a:buFont typeface="Arial"/>
              <a:buChar char="•"/>
              <a:tabLst/>
              <a:defRPr/>
            </a:pPr>
            <a:r>
              <a:rPr lang="fr-FR" dirty="0" smtClean="0"/>
              <a:t>Législation sur la retraite: Du</a:t>
            </a:r>
            <a:r>
              <a:rPr lang="fr-FR" baseline="0" dirty="0" smtClean="0"/>
              <a:t> fait des diverses législations nationales sur la retraite, son âge légal varie d’un pays à l’autre. </a:t>
            </a:r>
            <a:r>
              <a:rPr lang="fr-FR" sz="1200" kern="1200" dirty="0" smtClean="0">
                <a:solidFill>
                  <a:schemeClr val="tx1"/>
                </a:solidFill>
                <a:latin typeface="+mn-lt"/>
                <a:ea typeface="+mn-ea"/>
                <a:cs typeface="+mn-cs"/>
              </a:rPr>
              <a:t>De ce fait, selon les divers dispositifs et règles de leur politique concernant la retraite, les séniors seront ou pas encouragés à rester actif c'est-à-dire à devenir entrepreneur entres autres choses. </a:t>
            </a:r>
          </a:p>
          <a:p>
            <a:pPr marL="0" marR="0" indent="0" algn="l" defTabSz="457200" rtl="0" eaLnBrk="1" fontAlgn="auto" latinLnBrk="0" hangingPunct="1">
              <a:lnSpc>
                <a:spcPct val="100000"/>
              </a:lnSpc>
              <a:spcBef>
                <a:spcPts val="0"/>
              </a:spcBef>
              <a:spcAft>
                <a:spcPts val="0"/>
              </a:spcAft>
              <a:buClrTx/>
              <a:buSzTx/>
              <a:buFont typeface="Arial"/>
              <a:buNone/>
              <a:tabLst/>
              <a:defRPr/>
            </a:pPr>
            <a:endParaRPr lang="fr-FR" sz="1200"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 typeface="Arial"/>
              <a:buNone/>
              <a:tabLst/>
              <a:defRPr/>
            </a:pPr>
            <a:r>
              <a:rPr lang="fr-FR" sz="1200" kern="1200" dirty="0" smtClean="0">
                <a:solidFill>
                  <a:schemeClr val="tx1"/>
                </a:solidFill>
                <a:latin typeface="+mn-lt"/>
                <a:ea typeface="+mn-ea"/>
                <a:cs typeface="+mn-cs"/>
              </a:rPr>
              <a:t>Pour lutter contre cela, la commission européenne propose dans une publication de 2012 différentes mesures destinées à inciter les séniors</a:t>
            </a:r>
            <a:r>
              <a:rPr lang="fr-FR" sz="1200" kern="1200" baseline="0" dirty="0" smtClean="0">
                <a:solidFill>
                  <a:schemeClr val="tx1"/>
                </a:solidFill>
                <a:latin typeface="+mn-lt"/>
                <a:ea typeface="+mn-ea"/>
                <a:cs typeface="+mn-cs"/>
              </a:rPr>
              <a:t> à rester actif le plus longtemps possible après la retraite soit par un maintien de leur travail soit par une transition vers d’autres formes alternatives d’emploi (ex: entrepreneuriat). Les recommandations les plus communes sont:</a:t>
            </a:r>
          </a:p>
          <a:p>
            <a:pPr marL="0" marR="0" indent="0" algn="l" defTabSz="457200" rtl="0" eaLnBrk="1" fontAlgn="auto" latinLnBrk="0" hangingPunct="1">
              <a:lnSpc>
                <a:spcPct val="100000"/>
              </a:lnSpc>
              <a:spcBef>
                <a:spcPts val="0"/>
              </a:spcBef>
              <a:spcAft>
                <a:spcPts val="0"/>
              </a:spcAft>
              <a:buClrTx/>
              <a:buSzTx/>
              <a:buFont typeface="Arial"/>
              <a:buNone/>
              <a:tabLst/>
              <a:defRPr/>
            </a:pPr>
            <a:r>
              <a:rPr lang="fr-FR" sz="1200" kern="1200" baseline="0" dirty="0" smtClean="0">
                <a:solidFill>
                  <a:schemeClr val="tx1"/>
                </a:solidFill>
                <a:latin typeface="+mn-lt"/>
                <a:ea typeface="+mn-ea"/>
                <a:cs typeface="+mn-cs"/>
              </a:rPr>
              <a:t>-</a:t>
            </a:r>
            <a:r>
              <a:rPr lang="fr-FR" sz="1200" kern="1200" dirty="0" smtClean="0">
                <a:solidFill>
                  <a:schemeClr val="tx1"/>
                </a:solidFill>
                <a:latin typeface="+mn-lt"/>
                <a:ea typeface="+mn-ea"/>
                <a:cs typeface="+mn-cs"/>
              </a:rPr>
              <a:t>hausse de l'âge de la retraite</a:t>
            </a:r>
            <a:r>
              <a:rPr lang="fr-FR" dirty="0" smtClean="0"/>
              <a:t> </a:t>
            </a:r>
          </a:p>
          <a:p>
            <a:pPr marL="0" marR="0" indent="0" algn="l" defTabSz="457200" rtl="0" eaLnBrk="1" fontAlgn="auto" latinLnBrk="0" hangingPunct="1">
              <a:lnSpc>
                <a:spcPct val="100000"/>
              </a:lnSpc>
              <a:spcBef>
                <a:spcPts val="0"/>
              </a:spcBef>
              <a:spcAft>
                <a:spcPts val="0"/>
              </a:spcAft>
              <a:buClrTx/>
              <a:buSzTx/>
              <a:buFont typeface="Arial"/>
              <a:buNone/>
              <a:tabLst/>
              <a:defRPr/>
            </a:pPr>
            <a:r>
              <a:rPr lang="fr-FR" sz="1200" kern="1200" dirty="0" smtClean="0">
                <a:solidFill>
                  <a:schemeClr val="tx1"/>
                </a:solidFill>
                <a:latin typeface="+mn-lt"/>
                <a:ea typeface="+mn-ea"/>
                <a:cs typeface="+mn-cs"/>
              </a:rPr>
              <a:t>-augmentation des prestations de retraite pour chaque année supplémentaire</a:t>
            </a:r>
          </a:p>
          <a:p>
            <a:pPr marL="0" marR="0" indent="0" algn="l" defTabSz="457200" rtl="0" eaLnBrk="1" fontAlgn="auto" latinLnBrk="0" hangingPunct="1">
              <a:lnSpc>
                <a:spcPct val="100000"/>
              </a:lnSpc>
              <a:spcBef>
                <a:spcPts val="0"/>
              </a:spcBef>
              <a:spcAft>
                <a:spcPts val="0"/>
              </a:spcAft>
              <a:buClrTx/>
              <a:buSzTx/>
              <a:buFont typeface="Arial"/>
              <a:buNone/>
              <a:tabLst/>
              <a:defRPr/>
            </a:pPr>
            <a:r>
              <a:rPr lang="fr-FR" sz="1200" kern="1200" dirty="0" smtClean="0">
                <a:solidFill>
                  <a:schemeClr val="tx1"/>
                </a:solidFill>
                <a:latin typeface="+mn-lt"/>
                <a:ea typeface="+mn-ea"/>
                <a:cs typeface="+mn-cs"/>
              </a:rPr>
              <a:t>-</a:t>
            </a:r>
            <a:r>
              <a:rPr lang="fr-FR" dirty="0" smtClean="0"/>
              <a:t> </a:t>
            </a:r>
            <a:r>
              <a:rPr lang="fr-FR" sz="1200" kern="1200" dirty="0" smtClean="0">
                <a:solidFill>
                  <a:schemeClr val="tx1"/>
                </a:solidFill>
                <a:latin typeface="+mn-lt"/>
                <a:ea typeface="+mn-ea"/>
                <a:cs typeface="+mn-cs"/>
              </a:rPr>
              <a:t>un accès plus difficile aux régimes de retraite anticipée </a:t>
            </a:r>
          </a:p>
          <a:p>
            <a:pPr>
              <a:buFont typeface="Arial"/>
              <a:buChar char="•"/>
            </a:pPr>
            <a:endParaRPr lang="fr-FR" dirty="0" smtClean="0"/>
          </a:p>
          <a:p>
            <a:pPr>
              <a:buFont typeface="Arial"/>
              <a:buChar char="•"/>
            </a:pPr>
            <a:r>
              <a:rPr lang="fr-FR" dirty="0" smtClean="0"/>
              <a:t>Discrimination fondée sur l’âge: </a:t>
            </a:r>
          </a:p>
          <a:p>
            <a:pPr>
              <a:buFont typeface="Arial"/>
              <a:buNone/>
            </a:pPr>
            <a:r>
              <a:rPr lang="fr-FR" dirty="0" smtClean="0"/>
              <a:t>En Europe, il est courant</a:t>
            </a:r>
            <a:r>
              <a:rPr lang="fr-FR" baseline="0" dirty="0" smtClean="0"/>
              <a:t> pour les employeurs d’avoir des préjugés négatifs à l’égard des séniors </a:t>
            </a:r>
            <a:r>
              <a:rPr lang="fr-FR" baseline="0" dirty="0" err="1" smtClean="0"/>
              <a:t>cad</a:t>
            </a:r>
            <a:r>
              <a:rPr lang="fr-FR" baseline="0" dirty="0" smtClean="0"/>
              <a:t> ils ne les recrutent pas car ils auraient moins l’esprit d’équipe et couteraient trop chers. Phénomène (discrimination) qui se répand de plus en plus à travers l’Europe.</a:t>
            </a:r>
          </a:p>
          <a:p>
            <a:pPr>
              <a:buFont typeface="Arial"/>
              <a:buNone/>
            </a:pPr>
            <a:r>
              <a:rPr lang="fr-FR" sz="1200" kern="1200" baseline="0" dirty="0" smtClean="0">
                <a:solidFill>
                  <a:schemeClr val="tx1"/>
                </a:solidFill>
                <a:latin typeface="+mn-lt"/>
                <a:ea typeface="+mn-ea"/>
                <a:cs typeface="+mn-cs"/>
              </a:rPr>
              <a:t>D</a:t>
            </a:r>
            <a:r>
              <a:rPr lang="fr-FR" sz="1200" kern="1200" dirty="0" smtClean="0">
                <a:solidFill>
                  <a:schemeClr val="tx1"/>
                </a:solidFill>
                <a:latin typeface="+mn-lt"/>
                <a:ea typeface="+mn-ea"/>
                <a:cs typeface="+mn-cs"/>
              </a:rPr>
              <a:t>iscrimination sur le marché du travail représentant une entrave aux séniors lors de leur décision de poursuivre leur vie professionnelle et de report</a:t>
            </a:r>
            <a:r>
              <a:rPr lang="fr-FR" sz="1200" kern="1200" baseline="0" dirty="0" smtClean="0">
                <a:solidFill>
                  <a:schemeClr val="tx1"/>
                </a:solidFill>
                <a:latin typeface="+mn-lt"/>
                <a:ea typeface="+mn-ea"/>
                <a:cs typeface="+mn-cs"/>
              </a:rPr>
              <a:t> de</a:t>
            </a:r>
            <a:r>
              <a:rPr lang="fr-FR" sz="1200" kern="1200" dirty="0" smtClean="0">
                <a:solidFill>
                  <a:schemeClr val="tx1"/>
                </a:solidFill>
                <a:latin typeface="+mn-lt"/>
                <a:ea typeface="+mn-ea"/>
                <a:cs typeface="+mn-cs"/>
              </a:rPr>
              <a:t> leur retraite. En plus de limiter leur inclusion sociale. Ce qui risque de jouer sur leur bien-être et même état de santé. D’où leur choix unique de se tourner vers des alternatives telles que l’entrepreneuriat.</a:t>
            </a:r>
          </a:p>
          <a:p>
            <a:r>
              <a:rPr lang="fr-FR" sz="1200" kern="1200" dirty="0" smtClean="0">
                <a:solidFill>
                  <a:schemeClr val="tx1"/>
                </a:solidFill>
                <a:latin typeface="+mn-lt"/>
                <a:ea typeface="+mn-ea"/>
                <a:cs typeface="+mn-cs"/>
              </a:rPr>
              <a:t>Cependant,</a:t>
            </a:r>
            <a:r>
              <a:rPr lang="fr-FR" sz="1200" kern="1200" baseline="0" dirty="0" smtClean="0">
                <a:solidFill>
                  <a:schemeClr val="tx1"/>
                </a:solidFill>
                <a:latin typeface="+mn-lt"/>
                <a:ea typeface="+mn-ea"/>
                <a:cs typeface="+mn-cs"/>
              </a:rPr>
              <a:t> </a:t>
            </a:r>
            <a:r>
              <a:rPr lang="fr-FR" sz="1200" kern="1200" dirty="0" smtClean="0">
                <a:solidFill>
                  <a:schemeClr val="tx1"/>
                </a:solidFill>
                <a:latin typeface="+mn-lt"/>
                <a:ea typeface="+mn-ea"/>
                <a:cs typeface="+mn-cs"/>
              </a:rPr>
              <a:t>même en étant entrepreneur, l’âge peut aussi constituer un obstacle dans le sens où les parties prenantes clés du secteur de la création d’entreprise risquent</a:t>
            </a:r>
            <a:r>
              <a:rPr lang="fr-FR" sz="1200" kern="1200" baseline="0" dirty="0" smtClean="0">
                <a:solidFill>
                  <a:schemeClr val="tx1"/>
                </a:solidFill>
                <a:latin typeface="+mn-lt"/>
                <a:ea typeface="+mn-ea"/>
                <a:cs typeface="+mn-cs"/>
              </a:rPr>
              <a:t> d’avoir </a:t>
            </a:r>
            <a:r>
              <a:rPr lang="fr-FR" sz="1200" kern="1200" dirty="0" smtClean="0">
                <a:solidFill>
                  <a:schemeClr val="tx1"/>
                </a:solidFill>
                <a:latin typeface="+mn-lt"/>
                <a:ea typeface="+mn-ea"/>
                <a:cs typeface="+mn-cs"/>
              </a:rPr>
              <a:t>du mal à accorder leur confiance à savoir les formateurs, les banquiers, les investisseurs individuels, etc.</a:t>
            </a:r>
          </a:p>
          <a:p>
            <a:r>
              <a:rPr lang="fr-FR" sz="1200" kern="1200" dirty="0" smtClean="0">
                <a:solidFill>
                  <a:schemeClr val="tx1"/>
                </a:solidFill>
                <a:latin typeface="+mn-lt"/>
                <a:ea typeface="+mn-ea"/>
                <a:cs typeface="+mn-cs"/>
              </a:rPr>
              <a:t>En outre, la discrimination basée sur l’âge est liée non seulement aux politiques de retraite mais aussi aux autres types de discrimination comme celle fondée sur l’origine ethnique ou le genre.</a:t>
            </a:r>
          </a:p>
          <a:p>
            <a:endParaRPr lang="fr-FR" sz="1200"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fr-FR" sz="1200" u="sng" kern="1200" dirty="0" smtClean="0">
                <a:solidFill>
                  <a:schemeClr val="tx1"/>
                </a:solidFill>
                <a:latin typeface="+mn-lt"/>
                <a:ea typeface="+mn-ea"/>
                <a:cs typeface="+mn-cs"/>
              </a:rPr>
              <a:t>Afin de lutter: </a:t>
            </a:r>
            <a:r>
              <a:rPr lang="fr-FR" sz="1200" kern="1200" dirty="0" smtClean="0">
                <a:solidFill>
                  <a:schemeClr val="tx1"/>
                </a:solidFill>
                <a:latin typeface="+mn-lt"/>
                <a:ea typeface="+mn-ea"/>
                <a:cs typeface="+mn-cs"/>
              </a:rPr>
              <a:t>la directive du conseil de l’UE 2000/78/EC a créé en 2000 un cadre général pour l’égalité de traitement au travail. L’objectif de cette directive étant d’interdire la discrimination directe et indirecte, le harcèlement et la victimisation dans l’emploi en raison de l’âge. Et c’est aux Etats membres de s’assurer de la bonne mise en place de cette directive.</a:t>
            </a:r>
          </a:p>
          <a:p>
            <a:endParaRPr lang="fr-FR" dirty="0" smtClean="0"/>
          </a:p>
          <a:p>
            <a:r>
              <a:rPr lang="fr-FR" dirty="0" smtClean="0"/>
              <a:t>Barrières &amp; mesures d’incitation:</a:t>
            </a:r>
          </a:p>
          <a:p>
            <a:pPr marL="0" marR="0" lvl="0" indent="0" algn="l" defTabSz="457200" rtl="0" eaLnBrk="1" fontAlgn="auto" latinLnBrk="0" hangingPunct="1">
              <a:lnSpc>
                <a:spcPct val="100000"/>
              </a:lnSpc>
              <a:spcBef>
                <a:spcPts val="0"/>
              </a:spcBef>
              <a:spcAft>
                <a:spcPts val="0"/>
              </a:spcAft>
              <a:buClrTx/>
              <a:buSzTx/>
              <a:buFont typeface="Arial"/>
              <a:buChar char="•"/>
              <a:tabLst/>
              <a:defRPr/>
            </a:pPr>
            <a:r>
              <a:rPr lang="fr-FR" dirty="0" smtClean="0"/>
              <a:t>Maintien partiel: </a:t>
            </a:r>
            <a:r>
              <a:rPr lang="fr-FR" sz="1200" kern="1200" dirty="0" smtClean="0">
                <a:solidFill>
                  <a:schemeClr val="tx1"/>
                </a:solidFill>
                <a:latin typeface="+mn-lt"/>
                <a:ea typeface="+mn-ea"/>
                <a:cs typeface="+mn-cs"/>
              </a:rPr>
              <a:t>Pour les séniors, cet outil n’est pas limité dans le temps. Ils bénéficient aussi d’une méthode de calcul avantageuse concernant le maintien partiel de leurs allocations.</a:t>
            </a:r>
          </a:p>
          <a:p>
            <a:pPr marL="0" marR="0" lvl="0" indent="0" algn="l" defTabSz="457200" rtl="0" eaLnBrk="1" fontAlgn="auto" latinLnBrk="0" hangingPunct="1">
              <a:lnSpc>
                <a:spcPct val="100000"/>
              </a:lnSpc>
              <a:spcBef>
                <a:spcPts val="0"/>
              </a:spcBef>
              <a:spcAft>
                <a:spcPts val="0"/>
              </a:spcAft>
              <a:buClrTx/>
              <a:buSzTx/>
              <a:buFont typeface="Arial"/>
              <a:buChar char="•"/>
              <a:tabLst/>
              <a:defRPr/>
            </a:pPr>
            <a:endParaRPr lang="fr-FR" sz="1200" kern="1200" dirty="0" smtClean="0">
              <a:solidFill>
                <a:schemeClr val="tx1"/>
              </a:solidFill>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 typeface="Arial"/>
              <a:buChar char="•"/>
              <a:tabLst/>
              <a:defRPr/>
            </a:pPr>
            <a:r>
              <a:rPr lang="fr-FR" dirty="0" smtClean="0"/>
              <a:t>Combinaison emploi et retraite: </a:t>
            </a:r>
            <a:r>
              <a:rPr lang="fr-FR" sz="1200" kern="1200" dirty="0" smtClean="0">
                <a:solidFill>
                  <a:schemeClr val="tx1"/>
                </a:solidFill>
                <a:latin typeface="+mn-lt"/>
                <a:ea typeface="+mn-ea"/>
                <a:cs typeface="+mn-cs"/>
              </a:rPr>
              <a:t>Depuis janvier 2009, les retraités peuvent sous des conditions spécifiques développer une activité dans le domaine de la création d’entreprise sans crainte d’une diminution ou d’une suppression potentielle des prestations de retraite.</a:t>
            </a:r>
          </a:p>
          <a:p>
            <a:pPr marL="0" marR="0" lvl="0" indent="0" algn="l" defTabSz="457200" rtl="0" eaLnBrk="1" fontAlgn="auto" latinLnBrk="0" hangingPunct="1">
              <a:lnSpc>
                <a:spcPct val="100000"/>
              </a:lnSpc>
              <a:spcBef>
                <a:spcPts val="0"/>
              </a:spcBef>
              <a:spcAft>
                <a:spcPts val="0"/>
              </a:spcAft>
              <a:buClrTx/>
              <a:buSzTx/>
              <a:buFont typeface="Arial"/>
              <a:buChar char="•"/>
              <a:tabLst/>
              <a:defRPr/>
            </a:pPr>
            <a:endParaRPr lang="fr-FR" sz="1200" kern="1200" dirty="0" smtClean="0">
              <a:solidFill>
                <a:schemeClr val="tx1"/>
              </a:solidFill>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 typeface="Arial"/>
              <a:buChar char="•"/>
              <a:tabLst/>
              <a:defRPr/>
            </a:pPr>
            <a:r>
              <a:rPr lang="fr-FR" sz="1200" kern="1200" dirty="0" smtClean="0">
                <a:solidFill>
                  <a:schemeClr val="tx1"/>
                </a:solidFill>
                <a:latin typeface="+mn-lt"/>
                <a:ea typeface="+mn-ea"/>
                <a:cs typeface="+mn-cs"/>
              </a:rPr>
              <a:t>APCE propose entre autres d’augmenter les garanties pour tous les séniors, de limiter les refus des compagnies d’assurance en améliorant la couverture du risque de santé actuel ou encore exonérer cette catégorie d’entrepreneurs des cotisations sociales.</a:t>
            </a:r>
          </a:p>
          <a:p>
            <a:pPr marL="0" marR="0" lvl="0" indent="0" algn="l" defTabSz="457200" rtl="0" eaLnBrk="1" fontAlgn="auto" latinLnBrk="0" hangingPunct="1">
              <a:lnSpc>
                <a:spcPct val="100000"/>
              </a:lnSpc>
              <a:spcBef>
                <a:spcPts val="0"/>
              </a:spcBef>
              <a:spcAft>
                <a:spcPts val="0"/>
              </a:spcAft>
              <a:buClrTx/>
              <a:buSzTx/>
              <a:buFont typeface="Arial"/>
              <a:buChar char="•"/>
              <a:tabLst/>
              <a:defRPr/>
            </a:pPr>
            <a:endParaRPr lang="fr-FR" sz="1200" kern="1200" dirty="0" smtClean="0">
              <a:solidFill>
                <a:schemeClr val="tx1"/>
              </a:solidFill>
              <a:latin typeface="+mn-lt"/>
              <a:ea typeface="+mn-ea"/>
              <a:cs typeface="+mn-cs"/>
            </a:endParaRPr>
          </a:p>
          <a:p>
            <a:pPr lvl="0">
              <a:buFont typeface="Arial" pitchFamily="34" charset="0"/>
              <a:buChar char="•"/>
            </a:pPr>
            <a:r>
              <a:rPr lang="fr-FR" sz="1200" kern="1200" dirty="0" smtClean="0">
                <a:solidFill>
                  <a:schemeClr val="tx1"/>
                </a:solidFill>
                <a:latin typeface="+mn-lt"/>
                <a:ea typeface="+mn-ea"/>
                <a:cs typeface="+mn-cs"/>
              </a:rPr>
              <a:t>Plans séniors</a:t>
            </a:r>
            <a:r>
              <a:rPr lang="fr-FR" sz="1200" kern="1200" baseline="0" dirty="0" smtClean="0">
                <a:solidFill>
                  <a:schemeClr val="tx1"/>
                </a:solidFill>
                <a:latin typeface="+mn-lt"/>
                <a:ea typeface="+mn-ea"/>
                <a:cs typeface="+mn-cs"/>
              </a:rPr>
              <a:t> (</a:t>
            </a:r>
            <a:r>
              <a:rPr lang="fr-FR" sz="1200" kern="1200" dirty="0" smtClean="0">
                <a:solidFill>
                  <a:schemeClr val="tx1"/>
                </a:solidFill>
                <a:latin typeface="+mn-lt"/>
                <a:ea typeface="+mn-ea"/>
                <a:cs typeface="+mn-cs"/>
              </a:rPr>
              <a:t>pour les entreprises ayant plus de 50 employés): but est d’aider les  personnes de plus de 50 ans à se préparer pour la seconde partie de leur carrière et potentiellement se lancer dans un processus entrepreneurial. Ses</a:t>
            </a:r>
            <a:r>
              <a:rPr lang="fr-FR" sz="1200" kern="1200" baseline="0" dirty="0" smtClean="0">
                <a:solidFill>
                  <a:schemeClr val="tx1"/>
                </a:solidFill>
                <a:latin typeface="+mn-lt"/>
                <a:ea typeface="+mn-ea"/>
                <a:cs typeface="+mn-cs"/>
              </a:rPr>
              <a:t> avantages sont:</a:t>
            </a:r>
          </a:p>
          <a:p>
            <a:pPr lvl="0"/>
            <a:r>
              <a:rPr lang="fr-FR" sz="1200" kern="1200" baseline="0" dirty="0" smtClean="0">
                <a:solidFill>
                  <a:schemeClr val="tx1"/>
                </a:solidFill>
                <a:latin typeface="+mn-lt"/>
                <a:ea typeface="+mn-ea"/>
                <a:cs typeface="+mn-cs"/>
              </a:rPr>
              <a:t>-</a:t>
            </a:r>
            <a:r>
              <a:rPr lang="fr-FR" sz="1200" kern="1200" dirty="0" smtClean="0">
                <a:solidFill>
                  <a:schemeClr val="tx1"/>
                </a:solidFill>
                <a:latin typeface="+mn-lt"/>
                <a:ea typeface="+mn-ea"/>
                <a:cs typeface="+mn-cs"/>
              </a:rPr>
              <a:t>Révision des compétences et de la carrière,</a:t>
            </a:r>
          </a:p>
          <a:p>
            <a:pPr lvl="0"/>
            <a:r>
              <a:rPr lang="fr-FR" sz="1200" kern="1200" dirty="0" smtClean="0">
                <a:solidFill>
                  <a:schemeClr val="tx1"/>
                </a:solidFill>
                <a:latin typeface="+mn-lt"/>
                <a:ea typeface="+mn-ea"/>
                <a:cs typeface="+mn-cs"/>
              </a:rPr>
              <a:t>-Conversion vers une nouvelle carrière grâce à des formations</a:t>
            </a:r>
          </a:p>
          <a:p>
            <a:pPr lvl="0"/>
            <a:r>
              <a:rPr lang="fr-FR" sz="1200" kern="1200" dirty="0" smtClean="0">
                <a:solidFill>
                  <a:schemeClr val="tx1"/>
                </a:solidFill>
                <a:latin typeface="+mn-lt"/>
                <a:ea typeface="+mn-ea"/>
                <a:cs typeface="+mn-cs"/>
              </a:rPr>
              <a:t>-possibilité de réclamer le droit à la formation à long terme permettant de changer d’emploi</a:t>
            </a:r>
          </a:p>
          <a:p>
            <a:pPr lvl="0"/>
            <a:r>
              <a:rPr lang="fr-FR" sz="1200" kern="1200" dirty="0" smtClean="0">
                <a:solidFill>
                  <a:schemeClr val="tx1"/>
                </a:solidFill>
                <a:latin typeface="+mn-lt"/>
                <a:ea typeface="+mn-ea"/>
                <a:cs typeface="+mn-cs"/>
              </a:rPr>
              <a:t>-possibilité de créer une activité parallèlement à son travail</a:t>
            </a:r>
          </a:p>
          <a:p>
            <a:endParaRPr lang="fr-FR" dirty="0"/>
          </a:p>
        </p:txBody>
      </p:sp>
      <p:sp>
        <p:nvSpPr>
          <p:cNvPr id="4" name="Espace réservé du numéro de diapositive 3"/>
          <p:cNvSpPr>
            <a:spLocks noGrp="1"/>
          </p:cNvSpPr>
          <p:nvPr>
            <p:ph type="sldNum" sz="quarter" idx="10"/>
          </p:nvPr>
        </p:nvSpPr>
        <p:spPr/>
        <p:txBody>
          <a:bodyPr/>
          <a:lstStyle/>
          <a:p>
            <a:fld id="{4E53455C-5877-4F46-A283-963B7D29E042}" type="slidenum">
              <a:rPr lang="fr-FR" smtClean="0">
                <a:solidFill>
                  <a:prstClr val="black"/>
                </a:solidFill>
              </a:rPr>
              <a:pPr/>
              <a:t>20</a:t>
            </a:fld>
            <a:endParaRPr lang="fr-FR">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 typeface="Arial" pitchFamily="34" charset="0"/>
              <a:buChar char="•"/>
              <a:tabLst/>
              <a:defRPr/>
            </a:pPr>
            <a:r>
              <a:rPr lang="fr-FR" sz="1200" kern="1200" dirty="0" smtClean="0">
                <a:solidFill>
                  <a:schemeClr val="tx1"/>
                </a:solidFill>
                <a:latin typeface="+mn-lt"/>
                <a:ea typeface="+mn-ea"/>
                <a:cs typeface="+mn-cs"/>
              </a:rPr>
              <a:t>Par exemple, dans certains pays développés, le lieu de naissance sert de critère de base pour leur statistique démographique, sociale, et économique. Ce qui fait qu’il est difficile de distinguer les citoyens naturalisés des natifs. </a:t>
            </a:r>
            <a:r>
              <a:rPr lang="fr-FR" sz="1200" kern="1200" baseline="0" dirty="0" smtClean="0">
                <a:solidFill>
                  <a:schemeClr val="tx1"/>
                </a:solidFill>
                <a:latin typeface="+mn-lt"/>
                <a:ea typeface="+mn-ea"/>
                <a:cs typeface="+mn-cs"/>
              </a:rPr>
              <a:t> </a:t>
            </a:r>
            <a:r>
              <a:rPr lang="fr-FR" sz="1200" kern="1200" dirty="0" smtClean="0">
                <a:solidFill>
                  <a:schemeClr val="tx1"/>
                </a:solidFill>
                <a:latin typeface="+mn-lt"/>
                <a:ea typeface="+mn-ea"/>
                <a:cs typeface="+mn-cs"/>
              </a:rPr>
              <a:t>En outre, selon la législation du pays hôte, les enfants nés localement de parents immigrants peuvent être enregistrés soit comme des étrangers,  soit comme des citoyens.</a:t>
            </a:r>
          </a:p>
          <a:p>
            <a:pPr marL="0" marR="0" indent="0" algn="l" defTabSz="457200" rtl="0" eaLnBrk="1" fontAlgn="auto" latinLnBrk="0" hangingPunct="1">
              <a:lnSpc>
                <a:spcPct val="100000"/>
              </a:lnSpc>
              <a:spcBef>
                <a:spcPts val="0"/>
              </a:spcBef>
              <a:spcAft>
                <a:spcPts val="0"/>
              </a:spcAft>
              <a:buClrTx/>
              <a:buSzTx/>
              <a:buFontTx/>
              <a:buNone/>
              <a:tabLst/>
              <a:defRPr/>
            </a:pPr>
            <a:endParaRPr lang="fr-FR" sz="1200" kern="1200" dirty="0" smtClean="0">
              <a:solidFill>
                <a:schemeClr val="tx1"/>
              </a:solidFill>
              <a:latin typeface="+mn-lt"/>
              <a:ea typeface="+mn-ea"/>
              <a:cs typeface="+mn-cs"/>
            </a:endParaRPr>
          </a:p>
          <a:p>
            <a:pPr>
              <a:buFont typeface="Arial" pitchFamily="34" charset="0"/>
              <a:buChar char="•"/>
            </a:pPr>
            <a:r>
              <a:rPr lang="fr-FR" sz="1200" kern="1200" dirty="0" smtClean="0">
                <a:solidFill>
                  <a:schemeClr val="tx1"/>
                </a:solidFill>
                <a:latin typeface="+mn-lt"/>
                <a:ea typeface="+mn-ea"/>
                <a:cs typeface="+mn-cs"/>
              </a:rPr>
              <a:t>Dans certains pays européens tel que le Royaume-Uni, quand ils font face aux questions d’intégration, on parle de minorités ethniques plutôt que d’immigrants.</a:t>
            </a:r>
            <a:r>
              <a:rPr lang="fr-FR" sz="1200" kern="1200" baseline="0" dirty="0" smtClean="0">
                <a:solidFill>
                  <a:schemeClr val="tx1"/>
                </a:solidFill>
                <a:latin typeface="+mn-lt"/>
                <a:ea typeface="+mn-ea"/>
                <a:cs typeface="+mn-cs"/>
              </a:rPr>
              <a:t> </a:t>
            </a:r>
            <a:r>
              <a:rPr lang="fr-FR" sz="1200" kern="1200" dirty="0" smtClean="0">
                <a:solidFill>
                  <a:schemeClr val="tx1"/>
                </a:solidFill>
                <a:latin typeface="+mn-lt"/>
                <a:ea typeface="+mn-ea"/>
                <a:cs typeface="+mn-cs"/>
              </a:rPr>
              <a:t>Les minorités ethniques peuvent donc être définies comme des personnes ou un groupe de personnes qui ont une culture, une religion ou un langage différent des natifs du pays dans lequel ils vivent</a:t>
            </a:r>
            <a:r>
              <a:rPr lang="fr-FR" dirty="0" smtClean="0"/>
              <a:t> </a:t>
            </a:r>
          </a:p>
          <a:p>
            <a:pPr>
              <a:buFont typeface="Arial" pitchFamily="34" charset="0"/>
              <a:buChar char="•"/>
            </a:pPr>
            <a:endParaRPr lang="fr-FR" dirty="0" smtClean="0"/>
          </a:p>
          <a:p>
            <a:pPr>
              <a:buFont typeface="Arial" pitchFamily="34" charset="0"/>
              <a:buChar char="•"/>
            </a:pPr>
            <a:r>
              <a:rPr lang="fr-FR" dirty="0" smtClean="0"/>
              <a:t>certaines organisations de soutien aux entreprises ne font pas nécessairement la différence entre les non ressortissants, ceux nés à l’étranger qui ont été naturalisé, ou même les générations futures nés dans le pays éprouvant des difficultés en tant que minorités ethniques.</a:t>
            </a:r>
          </a:p>
          <a:p>
            <a:pPr>
              <a:buFont typeface="Arial" pitchFamily="34" charset="0"/>
              <a:buChar char="•"/>
            </a:pPr>
            <a:r>
              <a:rPr lang="fr-FR" dirty="0" smtClean="0"/>
              <a:t>Donc selon le pays d’origine et le travail, une personne peut être considérée soit comme un expatrié, un étranger ou un immigrant et ce avec des connotations différentes</a:t>
            </a:r>
          </a:p>
          <a:p>
            <a:endParaRPr lang="fr-FR" dirty="0"/>
          </a:p>
        </p:txBody>
      </p:sp>
      <p:sp>
        <p:nvSpPr>
          <p:cNvPr id="4" name="Espace réservé du numéro de diapositive 3"/>
          <p:cNvSpPr>
            <a:spLocks noGrp="1"/>
          </p:cNvSpPr>
          <p:nvPr>
            <p:ph type="sldNum" sz="quarter" idx="10"/>
          </p:nvPr>
        </p:nvSpPr>
        <p:spPr/>
        <p:txBody>
          <a:bodyPr/>
          <a:lstStyle/>
          <a:p>
            <a:fld id="{4E53455C-5877-4F46-A283-963B7D29E042}" type="slidenum">
              <a:rPr lang="fr-FR" smtClean="0">
                <a:solidFill>
                  <a:prstClr val="black"/>
                </a:solidFill>
              </a:rPr>
              <a:pPr/>
              <a:t>21</a:t>
            </a:fld>
            <a:endParaRPr lang="fr-FR">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fontScale="55000" lnSpcReduction="20000"/>
          </a:bodyPr>
          <a:lstStyle/>
          <a:p>
            <a:r>
              <a:rPr lang="fr-FR" dirty="0" smtClean="0"/>
              <a:t>Catégorie d’immigrant entrepreneur:</a:t>
            </a:r>
          </a:p>
          <a:p>
            <a:pPr marL="0" marR="0" indent="0" algn="l" defTabSz="457200" rtl="0" eaLnBrk="1" fontAlgn="auto" latinLnBrk="0" hangingPunct="1">
              <a:lnSpc>
                <a:spcPct val="100000"/>
              </a:lnSpc>
              <a:spcBef>
                <a:spcPts val="0"/>
              </a:spcBef>
              <a:spcAft>
                <a:spcPts val="0"/>
              </a:spcAft>
              <a:buClrTx/>
              <a:buSzTx/>
              <a:buFont typeface="Arial"/>
              <a:buChar char="•"/>
              <a:tabLst/>
              <a:defRPr/>
            </a:pPr>
            <a:r>
              <a:rPr lang="fr-FR" dirty="0" smtClean="0"/>
              <a:t>Migrants moins qualifiés: </a:t>
            </a:r>
            <a:r>
              <a:rPr lang="fr-FR" sz="1200" kern="1200" dirty="0" smtClean="0">
                <a:solidFill>
                  <a:schemeClr val="tx1"/>
                </a:solidFill>
                <a:latin typeface="+mn-lt"/>
                <a:ea typeface="+mn-ea"/>
                <a:cs typeface="+mn-cs"/>
              </a:rPr>
              <a:t>personnes ayant tendance à créer leur propre entreprise car n’ayant pas d’autres possibilités d’emploi. Les entreprises de petite taille créées ont l’habitude d’employer moins de cinq personnes et d’avoir un potentiel limité</a:t>
            </a:r>
            <a:r>
              <a:rPr lang="fr-FR" sz="1200" kern="1200" baseline="0" dirty="0" smtClean="0">
                <a:solidFill>
                  <a:schemeClr val="tx1"/>
                </a:solidFill>
                <a:latin typeface="+mn-lt"/>
                <a:ea typeface="+mn-ea"/>
                <a:cs typeface="+mn-cs"/>
              </a:rPr>
              <a:t> </a:t>
            </a:r>
            <a:r>
              <a:rPr lang="fr-FR" sz="1200" kern="1200" dirty="0" smtClean="0">
                <a:solidFill>
                  <a:schemeClr val="tx1"/>
                </a:solidFill>
                <a:latin typeface="+mn-lt"/>
                <a:ea typeface="+mn-ea"/>
                <a:cs typeface="+mn-cs"/>
              </a:rPr>
              <a:t>de croissance. Elles font aussi souvent plus face  à de forts taux de faillite et fournissent un revenu faible. De plus, elles peuvent aussi retarder l’intégration des immigrés. Toutefois,</a:t>
            </a:r>
            <a:r>
              <a:rPr lang="fr-FR" sz="1200" kern="1200" baseline="0" dirty="0" smtClean="0">
                <a:solidFill>
                  <a:schemeClr val="tx1"/>
                </a:solidFill>
                <a:latin typeface="+mn-lt"/>
                <a:ea typeface="+mn-ea"/>
                <a:cs typeface="+mn-cs"/>
              </a:rPr>
              <a:t> ces entreprises</a:t>
            </a:r>
            <a:r>
              <a:rPr lang="fr-FR" sz="1200" kern="1200" dirty="0" smtClean="0">
                <a:solidFill>
                  <a:schemeClr val="tx1"/>
                </a:solidFill>
                <a:latin typeface="+mn-lt"/>
                <a:ea typeface="+mn-ea"/>
                <a:cs typeface="+mn-cs"/>
              </a:rPr>
              <a:t> représentent une alternative préférable au chômage pour cette catégorie</a:t>
            </a:r>
            <a:r>
              <a:rPr lang="fr-FR" dirty="0" smtClean="0"/>
              <a:t> </a:t>
            </a:r>
          </a:p>
          <a:p>
            <a:pPr>
              <a:buFont typeface="Arial"/>
              <a:buChar char="•"/>
            </a:pPr>
            <a:r>
              <a:rPr lang="fr-FR" dirty="0" smtClean="0"/>
              <a:t>Migrants qualifiés: </a:t>
            </a:r>
            <a:r>
              <a:rPr lang="fr-FR" sz="1200" kern="1200" dirty="0" smtClean="0">
                <a:solidFill>
                  <a:schemeClr val="tx1"/>
                </a:solidFill>
                <a:latin typeface="+mn-lt"/>
                <a:ea typeface="+mn-ea"/>
                <a:cs typeface="+mn-cs"/>
              </a:rPr>
              <a:t>Ce terme fait référence aux immigrants dont l’activité devient rapidement une grande entreprise. De telles entreprises sont connues sous le nom d’entreprises à forte croissance et elles représentent plus de la moitié de la croissance d’emploi dans plusieurs pays de l’OCDE</a:t>
            </a:r>
            <a:r>
              <a:rPr lang="fr-FR" dirty="0" smtClean="0"/>
              <a:t> </a:t>
            </a:r>
          </a:p>
          <a:p>
            <a:pPr>
              <a:buFont typeface="Arial"/>
              <a:buChar char="•"/>
            </a:pPr>
            <a:endParaRPr lang="fr-FR" dirty="0" smtClean="0"/>
          </a:p>
          <a:p>
            <a:pPr>
              <a:buFont typeface="Arial"/>
              <a:buNone/>
            </a:pPr>
            <a:r>
              <a:rPr lang="fr-FR" dirty="0" smtClean="0"/>
              <a:t>Leurs motivations:</a:t>
            </a:r>
          </a:p>
          <a:p>
            <a:pPr>
              <a:buFont typeface="Arial"/>
              <a:buChar char="•"/>
            </a:pPr>
            <a:r>
              <a:rPr lang="fr-FR" dirty="0" smtClean="0"/>
              <a:t>Culture entrepreneuriale:</a:t>
            </a:r>
            <a:r>
              <a:rPr lang="fr-FR" baseline="0" dirty="0" smtClean="0"/>
              <a:t> un immigrant est plus susceptible de devenir entrepreneur à cause:</a:t>
            </a:r>
          </a:p>
          <a:p>
            <a:pPr>
              <a:buFont typeface="Arial"/>
              <a:buNone/>
            </a:pPr>
            <a:r>
              <a:rPr lang="fr-FR" baseline="0" dirty="0" smtClean="0"/>
              <a:t>-d’une part, certaines minorités ethniques sont plus entreprenantes que d’autres. De ce fait, si l’immigrant vient d’un groupe ethnique avec une forte prédisposition à la création, il aura moins d’aversion au risque et se lancera.  </a:t>
            </a:r>
          </a:p>
          <a:p>
            <a:pPr>
              <a:buFont typeface="Arial"/>
              <a:buNone/>
            </a:pPr>
            <a:r>
              <a:rPr lang="fr-FR" baseline="0" dirty="0" smtClean="0"/>
              <a:t>D’autre part, cette culture peut résulter du passage de génération </a:t>
            </a:r>
            <a:r>
              <a:rPr lang="fr-FR" baseline="0" dirty="0" smtClean="0"/>
              <a:t>en </a:t>
            </a:r>
            <a:r>
              <a:rPr lang="fr-FR" baseline="0" dirty="0" smtClean="0"/>
              <a:t>génération d’un esprit entrepreneurial. Ce qui favorise l’existence dans l’entourage familier d’un parent entrepreneur et un soutien familial au projet de création</a:t>
            </a:r>
          </a:p>
          <a:p>
            <a:pPr>
              <a:buFont typeface="Arial"/>
              <a:buNone/>
            </a:pPr>
            <a:r>
              <a:rPr lang="fr-FR" baseline="0" dirty="0" smtClean="0"/>
              <a:t>-effet migrant </a:t>
            </a:r>
            <a:r>
              <a:rPr lang="fr-FR" baseline="0" dirty="0" err="1" smtClean="0"/>
              <a:t>cad</a:t>
            </a:r>
            <a:r>
              <a:rPr lang="fr-FR" baseline="0" dirty="0" smtClean="0"/>
              <a:t> ils quittent leur pays d’origine à la recherche de meilleures conditions de vie et meilleure opportunité économique.</a:t>
            </a:r>
            <a:endParaRPr lang="fr-FR" dirty="0" smtClean="0"/>
          </a:p>
          <a:p>
            <a:pPr marL="0" marR="0" indent="0" algn="l" defTabSz="457200" rtl="0" eaLnBrk="1" fontAlgn="auto" latinLnBrk="0" hangingPunct="1">
              <a:lnSpc>
                <a:spcPct val="100000"/>
              </a:lnSpc>
              <a:spcBef>
                <a:spcPts val="0"/>
              </a:spcBef>
              <a:spcAft>
                <a:spcPts val="0"/>
              </a:spcAft>
              <a:buClrTx/>
              <a:buSzTx/>
              <a:buFont typeface="Arial"/>
              <a:buChar char="•"/>
              <a:tabLst/>
              <a:defRPr/>
            </a:pPr>
            <a:r>
              <a:rPr lang="fr-FR" dirty="0" smtClean="0"/>
              <a:t>Les</a:t>
            </a:r>
            <a:r>
              <a:rPr lang="fr-FR" baseline="0" dirty="0" smtClean="0"/>
              <a:t> réseaux sociaux: </a:t>
            </a:r>
            <a:r>
              <a:rPr lang="fr-FR" sz="1200" kern="1200" dirty="0" smtClean="0">
                <a:solidFill>
                  <a:schemeClr val="tx1"/>
                </a:solidFill>
                <a:latin typeface="+mn-lt"/>
                <a:ea typeface="+mn-ea"/>
                <a:cs typeface="+mn-cs"/>
              </a:rPr>
              <a:t>les immigrants ont l’habitude de créer et de construire des liens forts avec leurs compatriotes. Liens qui vont faciliter l’activité entrepreneuriale à travers un accès au</a:t>
            </a:r>
            <a:r>
              <a:rPr lang="fr-FR" sz="1200" kern="1200" baseline="0" dirty="0" smtClean="0">
                <a:solidFill>
                  <a:schemeClr val="tx1"/>
                </a:solidFill>
                <a:latin typeface="+mn-lt"/>
                <a:ea typeface="+mn-ea"/>
                <a:cs typeface="+mn-cs"/>
              </a:rPr>
              <a:t> </a:t>
            </a:r>
            <a:r>
              <a:rPr lang="fr-FR" sz="1200" kern="1200" dirty="0" smtClean="0">
                <a:solidFill>
                  <a:schemeClr val="tx1"/>
                </a:solidFill>
                <a:latin typeface="+mn-lt"/>
                <a:ea typeface="+mn-ea"/>
                <a:cs typeface="+mn-cs"/>
              </a:rPr>
              <a:t>capital, un support, savoir-faire, et une clientèle et/ou un réseau de fournisseurs.</a:t>
            </a:r>
            <a:r>
              <a:rPr lang="fr-FR" sz="1200" kern="1200" baseline="0" dirty="0" smtClean="0">
                <a:solidFill>
                  <a:schemeClr val="tx1"/>
                </a:solidFill>
                <a:latin typeface="+mn-lt"/>
                <a:ea typeface="+mn-ea"/>
                <a:cs typeface="+mn-cs"/>
              </a:rPr>
              <a:t> </a:t>
            </a:r>
          </a:p>
          <a:p>
            <a:pPr marL="0" marR="0" indent="0" algn="l" defTabSz="457200" rtl="0" eaLnBrk="1" fontAlgn="auto" latinLnBrk="0" hangingPunct="1">
              <a:lnSpc>
                <a:spcPct val="100000"/>
              </a:lnSpc>
              <a:spcBef>
                <a:spcPts val="0"/>
              </a:spcBef>
              <a:spcAft>
                <a:spcPts val="0"/>
              </a:spcAft>
              <a:buClrTx/>
              <a:buSzTx/>
              <a:buFont typeface="Arial"/>
              <a:buNone/>
              <a:tabLst/>
              <a:defRPr/>
            </a:pPr>
            <a:r>
              <a:rPr lang="fr-FR" sz="1200" kern="1200" dirty="0" smtClean="0">
                <a:solidFill>
                  <a:schemeClr val="tx1"/>
                </a:solidFill>
                <a:latin typeface="+mn-lt"/>
                <a:ea typeface="+mn-ea"/>
                <a:cs typeface="+mn-cs"/>
              </a:rPr>
              <a:t>Ces réseaux permettent aussi aux immigrants de compenser leur absence de contacts et leur mauvaise connaissance du cadre règlementaire et de la culture du pays hôte. Ce qui réduit leur désavantage par rapport aux ressortissants du pays en question. En outre, ils</a:t>
            </a:r>
            <a:r>
              <a:rPr lang="fr-FR" sz="1200" kern="1200" baseline="0" dirty="0" smtClean="0">
                <a:solidFill>
                  <a:schemeClr val="tx1"/>
                </a:solidFill>
                <a:latin typeface="+mn-lt"/>
                <a:ea typeface="+mn-ea"/>
                <a:cs typeface="+mn-cs"/>
              </a:rPr>
              <a:t> </a:t>
            </a:r>
            <a:r>
              <a:rPr lang="fr-FR" sz="1200" kern="1200" dirty="0" smtClean="0">
                <a:solidFill>
                  <a:schemeClr val="tx1"/>
                </a:solidFill>
                <a:latin typeface="+mn-lt"/>
                <a:ea typeface="+mn-ea"/>
                <a:cs typeface="+mn-cs"/>
              </a:rPr>
              <a:t>contribuent au développement de relations d’affaires et encouragent le commerce. </a:t>
            </a:r>
            <a:endParaRPr lang="fr-FR" baseline="0" dirty="0" smtClean="0"/>
          </a:p>
          <a:p>
            <a:pPr>
              <a:buFont typeface="Arial"/>
              <a:buChar char="•"/>
            </a:pPr>
            <a:r>
              <a:rPr lang="fr-FR" baseline="0" dirty="0" smtClean="0"/>
              <a:t>Manque d’opportunité d’emploi: </a:t>
            </a:r>
            <a:r>
              <a:rPr lang="fr-FR" sz="1200" kern="1200" dirty="0" smtClean="0">
                <a:solidFill>
                  <a:schemeClr val="tx1"/>
                </a:solidFill>
                <a:latin typeface="+mn-lt"/>
                <a:ea typeface="+mn-ea"/>
                <a:cs typeface="+mn-cs"/>
              </a:rPr>
              <a:t>Dans les pays européens, la population immigrante éprouve souvent des difficultés à trouver un emploi ou un job correspondant à leurs compétences.</a:t>
            </a:r>
            <a:r>
              <a:rPr lang="fr-FR" sz="1200" kern="1200" baseline="0" dirty="0" smtClean="0">
                <a:solidFill>
                  <a:schemeClr val="tx1"/>
                </a:solidFill>
                <a:latin typeface="+mn-lt"/>
                <a:ea typeface="+mn-ea"/>
                <a:cs typeface="+mn-cs"/>
              </a:rPr>
              <a:t> L</a:t>
            </a:r>
            <a:r>
              <a:rPr lang="fr-FR" sz="1200" kern="1200" dirty="0" smtClean="0">
                <a:solidFill>
                  <a:schemeClr val="tx1"/>
                </a:solidFill>
                <a:latin typeface="+mn-lt"/>
                <a:ea typeface="+mn-ea"/>
                <a:cs typeface="+mn-cs"/>
              </a:rPr>
              <a:t>e travail salarié de cette population étant souvent soit à court terme et/ou à temps partiel soit peu qualifié avec une surreprésentation dans les emplois “3D” (« </a:t>
            </a:r>
            <a:r>
              <a:rPr lang="fr-FR" sz="1200" kern="1200" dirty="0" err="1" smtClean="0">
                <a:solidFill>
                  <a:schemeClr val="tx1"/>
                </a:solidFill>
                <a:latin typeface="+mn-lt"/>
                <a:ea typeface="+mn-ea"/>
                <a:cs typeface="+mn-cs"/>
              </a:rPr>
              <a:t>dirty</a:t>
            </a:r>
            <a:r>
              <a:rPr lang="fr-FR" sz="1200" kern="1200" dirty="0" smtClean="0">
                <a:solidFill>
                  <a:schemeClr val="tx1"/>
                </a:solidFill>
                <a:latin typeface="+mn-lt"/>
                <a:ea typeface="+mn-ea"/>
                <a:cs typeface="+mn-cs"/>
              </a:rPr>
              <a:t>, </a:t>
            </a:r>
            <a:r>
              <a:rPr lang="fr-FR" sz="1200" kern="1200" dirty="0" err="1" smtClean="0">
                <a:solidFill>
                  <a:schemeClr val="tx1"/>
                </a:solidFill>
                <a:latin typeface="+mn-lt"/>
                <a:ea typeface="+mn-ea"/>
                <a:cs typeface="+mn-cs"/>
              </a:rPr>
              <a:t>difficult</a:t>
            </a:r>
            <a:r>
              <a:rPr lang="fr-FR" sz="1200" kern="1200" dirty="0" smtClean="0">
                <a:solidFill>
                  <a:schemeClr val="tx1"/>
                </a:solidFill>
                <a:latin typeface="+mn-lt"/>
                <a:ea typeface="+mn-ea"/>
                <a:cs typeface="+mn-cs"/>
              </a:rPr>
              <a:t>, </a:t>
            </a:r>
            <a:r>
              <a:rPr lang="fr-FR" sz="1200" kern="1200" dirty="0" err="1" smtClean="0">
                <a:solidFill>
                  <a:schemeClr val="tx1"/>
                </a:solidFill>
                <a:latin typeface="+mn-lt"/>
                <a:ea typeface="+mn-ea"/>
                <a:cs typeface="+mn-cs"/>
              </a:rPr>
              <a:t>dangerous</a:t>
            </a:r>
            <a:r>
              <a:rPr lang="fr-FR" sz="1200" kern="1200" dirty="0" smtClean="0">
                <a:solidFill>
                  <a:schemeClr val="tx1"/>
                </a:solidFill>
                <a:latin typeface="+mn-lt"/>
                <a:ea typeface="+mn-ea"/>
                <a:cs typeface="+mn-cs"/>
              </a:rPr>
              <a:t> »). Une telle situation est principalement due à:</a:t>
            </a:r>
          </a:p>
          <a:p>
            <a:pPr>
              <a:buFont typeface="Arial"/>
              <a:buNone/>
            </a:pPr>
            <a:r>
              <a:rPr lang="fr-FR" sz="1200" kern="1200" dirty="0" smtClean="0">
                <a:solidFill>
                  <a:schemeClr val="tx1"/>
                </a:solidFill>
                <a:latin typeface="+mn-lt"/>
                <a:ea typeface="+mn-ea"/>
                <a:cs typeface="+mn-cs"/>
              </a:rPr>
              <a:t>-règlementations limitant l’accès de certaines professions aux ressortissants du pays,</a:t>
            </a:r>
          </a:p>
          <a:p>
            <a:pPr>
              <a:buFont typeface="Arial"/>
              <a:buNone/>
            </a:pPr>
            <a:r>
              <a:rPr lang="fr-FR" sz="1200" kern="1200" dirty="0" smtClean="0">
                <a:solidFill>
                  <a:schemeClr val="tx1"/>
                </a:solidFill>
                <a:latin typeface="+mn-lt"/>
                <a:ea typeface="+mn-ea"/>
                <a:cs typeface="+mn-cs"/>
              </a:rPr>
              <a:t>-compétences linguistiques déficientes</a:t>
            </a:r>
          </a:p>
          <a:p>
            <a:pPr>
              <a:buFont typeface="Arial"/>
              <a:buNone/>
            </a:pPr>
            <a:r>
              <a:rPr lang="fr-FR" sz="1200" kern="1200" dirty="0" smtClean="0">
                <a:solidFill>
                  <a:schemeClr val="tx1"/>
                </a:solidFill>
                <a:latin typeface="+mn-lt"/>
                <a:ea typeface="+mn-ea"/>
                <a:cs typeface="+mn-cs"/>
              </a:rPr>
              <a:t>-niveaux de qualification trop faibles ou pas reconnus</a:t>
            </a:r>
          </a:p>
          <a:p>
            <a:pPr>
              <a:buFont typeface="Arial"/>
              <a:buNone/>
            </a:pPr>
            <a:r>
              <a:rPr lang="fr-FR" sz="1200" kern="1200" dirty="0" smtClean="0">
                <a:solidFill>
                  <a:schemeClr val="tx1"/>
                </a:solidFill>
                <a:latin typeface="+mn-lt"/>
                <a:ea typeface="+mn-ea"/>
                <a:cs typeface="+mn-cs"/>
              </a:rPr>
              <a:t>-discrimination </a:t>
            </a:r>
            <a:endParaRPr lang="fr-FR" sz="1200" kern="1200" baseline="0" dirty="0" smtClean="0">
              <a:solidFill>
                <a:schemeClr val="tx1"/>
              </a:solidFill>
              <a:latin typeface="+mn-lt"/>
              <a:ea typeface="+mn-ea"/>
              <a:cs typeface="+mn-cs"/>
            </a:endParaRPr>
          </a:p>
          <a:p>
            <a:pPr>
              <a:buFont typeface="Arial"/>
              <a:buNone/>
            </a:pPr>
            <a:r>
              <a:rPr lang="fr-FR" sz="1200" kern="1200" baseline="0" dirty="0" smtClean="0">
                <a:solidFill>
                  <a:schemeClr val="tx1"/>
                </a:solidFill>
                <a:latin typeface="+mn-lt"/>
                <a:ea typeface="+mn-ea"/>
                <a:cs typeface="+mn-cs"/>
              </a:rPr>
              <a:t>Et l’entrepreneuriat devient leur seule option afin de surmonter cet obstacles.</a:t>
            </a:r>
            <a:endParaRPr lang="fr-FR" baseline="0" dirty="0" smtClean="0"/>
          </a:p>
          <a:p>
            <a:pPr>
              <a:buFont typeface="Arial"/>
              <a:buChar char="•"/>
            </a:pPr>
            <a:r>
              <a:rPr lang="fr-FR" baseline="0" dirty="0" smtClean="0"/>
              <a:t>Situation socio-éco difficile: </a:t>
            </a:r>
            <a:r>
              <a:rPr lang="fr-FR" sz="1200" kern="1200" dirty="0" smtClean="0">
                <a:solidFill>
                  <a:schemeClr val="tx1"/>
                </a:solidFill>
                <a:latin typeface="+mn-lt"/>
                <a:ea typeface="+mn-ea"/>
                <a:cs typeface="+mn-cs"/>
              </a:rPr>
              <a:t>immigrés et minorités ethniques ont tendance à expérimenter plus d’insécurité et un niveau de revenus moins élevés que la moyenne nationale. Le niveau faible de leurs revenus étant dû à leur surreprésentation dans les emplois à faible salaire et un risque d’exposition au chômage plus important. D’où des conditions de vie moins bonnes que celles des ressortissants.</a:t>
            </a:r>
            <a:r>
              <a:rPr lang="fr-FR" sz="1200" kern="1200" baseline="0" dirty="0" smtClean="0">
                <a:solidFill>
                  <a:schemeClr val="tx1"/>
                </a:solidFill>
                <a:latin typeface="+mn-lt"/>
                <a:ea typeface="+mn-ea"/>
                <a:cs typeface="+mn-cs"/>
              </a:rPr>
              <a:t> Ce qui va le conduire à devenir entrepreneur. L’objectif étant d’améliorer une situation socio économique insatisfaisante.</a:t>
            </a:r>
            <a:endParaRPr lang="fr-FR" dirty="0" smtClean="0"/>
          </a:p>
          <a:p>
            <a:pPr>
              <a:buFont typeface="Arial"/>
              <a:buNone/>
            </a:pPr>
            <a:endParaRPr lang="fr-FR" dirty="0" smtClean="0"/>
          </a:p>
          <a:p>
            <a:pPr>
              <a:buFont typeface="Arial"/>
              <a:buNone/>
            </a:pPr>
            <a:r>
              <a:rPr lang="fr-FR" dirty="0" smtClean="0"/>
              <a:t>Barrières</a:t>
            </a:r>
            <a:r>
              <a:rPr lang="fr-FR" baseline="0" dirty="0" smtClean="0"/>
              <a:t> &amp; incitations:</a:t>
            </a:r>
          </a:p>
          <a:p>
            <a:pPr marL="0" marR="0" indent="0" algn="l" defTabSz="457200" rtl="0" eaLnBrk="1" fontAlgn="auto" latinLnBrk="0" hangingPunct="1">
              <a:lnSpc>
                <a:spcPct val="100000"/>
              </a:lnSpc>
              <a:spcBef>
                <a:spcPts val="0"/>
              </a:spcBef>
              <a:spcAft>
                <a:spcPts val="0"/>
              </a:spcAft>
              <a:buClrTx/>
              <a:buSzTx/>
              <a:buFont typeface="Arial"/>
              <a:buChar char="•"/>
              <a:tabLst/>
              <a:defRPr/>
            </a:pPr>
            <a:r>
              <a:rPr lang="fr-FR" dirty="0" smtClean="0"/>
              <a:t>législation restrictive: </a:t>
            </a:r>
            <a:r>
              <a:rPr lang="fr-FR" sz="1200" kern="1200" dirty="0" smtClean="0">
                <a:solidFill>
                  <a:schemeClr val="tx1"/>
                </a:solidFill>
                <a:latin typeface="+mn-lt"/>
                <a:ea typeface="+mn-ea"/>
                <a:cs typeface="+mn-cs"/>
              </a:rPr>
              <a:t>Un immigré, du fait de tel ou tel autre statut de résidence spécifique, peut être ou pas autorisé à créer sa propre entreprise ou à devenir un travailleur indépendant. Le droit de travailler étant lié au statut de résident. En plus, certaines professions, de par la loi, ne sont pas autorisées aux immigrants ou bien requièrent l'obtention d'un diplôme du pays hôte. Restrictions pouvant conduire les étrangers à se limiter à des professions ou secteurs d'activité avec le moins de règlementation sur base de la nationalité</a:t>
            </a:r>
            <a:r>
              <a:rPr lang="fr-FR" dirty="0" smtClean="0"/>
              <a:t> </a:t>
            </a:r>
          </a:p>
          <a:p>
            <a:pPr marL="0" marR="0" indent="0" algn="l" defTabSz="457200" rtl="0" eaLnBrk="1" fontAlgn="auto" latinLnBrk="0" hangingPunct="1">
              <a:lnSpc>
                <a:spcPct val="100000"/>
              </a:lnSpc>
              <a:spcBef>
                <a:spcPts val="0"/>
              </a:spcBef>
              <a:spcAft>
                <a:spcPts val="0"/>
              </a:spcAft>
              <a:buClrTx/>
              <a:buSzTx/>
              <a:buFont typeface="Arial"/>
              <a:buNone/>
              <a:tabLst/>
              <a:defRPr/>
            </a:pPr>
            <a:r>
              <a:rPr lang="fr-FR" sz="1200" kern="1200" dirty="0" smtClean="0">
                <a:solidFill>
                  <a:schemeClr val="tx1"/>
                </a:solidFill>
                <a:latin typeface="+mn-lt"/>
                <a:ea typeface="+mn-ea"/>
                <a:cs typeface="+mn-cs"/>
              </a:rPr>
              <a:t>Toutefois, cette barrière peut être surmontée soit en créant une entreprise en partenariat avec un ressortissant du pays d'accueil, soit en obtenant une naturalisation, ou encore en travaillant de façon informelle.</a:t>
            </a:r>
          </a:p>
          <a:p>
            <a:pPr marL="0" marR="0" indent="0" algn="l" defTabSz="457200" rtl="0" eaLnBrk="1" fontAlgn="auto" latinLnBrk="0" hangingPunct="1">
              <a:lnSpc>
                <a:spcPct val="100000"/>
              </a:lnSpc>
              <a:spcBef>
                <a:spcPts val="0"/>
              </a:spcBef>
              <a:spcAft>
                <a:spcPts val="0"/>
              </a:spcAft>
              <a:buClrTx/>
              <a:buSzTx/>
              <a:buFont typeface="Arial"/>
              <a:buNone/>
              <a:tabLst/>
              <a:defRPr/>
            </a:pPr>
            <a:endParaRPr lang="fr-FR" dirty="0" smtClean="0"/>
          </a:p>
          <a:p>
            <a:pPr marL="0" marR="0" indent="0" algn="l" defTabSz="457200" rtl="0" eaLnBrk="1" fontAlgn="auto" latinLnBrk="0" hangingPunct="1">
              <a:lnSpc>
                <a:spcPct val="100000"/>
              </a:lnSpc>
              <a:spcBef>
                <a:spcPts val="0"/>
              </a:spcBef>
              <a:spcAft>
                <a:spcPts val="0"/>
              </a:spcAft>
              <a:buClrTx/>
              <a:buSzTx/>
              <a:buFont typeface="Arial"/>
              <a:buChar char="•"/>
              <a:tabLst/>
              <a:defRPr/>
            </a:pPr>
            <a:r>
              <a:rPr lang="fr-FR" dirty="0" smtClean="0"/>
              <a:t>accès au capital: est compliqué à cause de:</a:t>
            </a:r>
          </a:p>
          <a:p>
            <a:pPr marL="0" marR="0" indent="0" algn="l" defTabSz="457200" rtl="0" eaLnBrk="1" fontAlgn="auto" latinLnBrk="0" hangingPunct="1">
              <a:lnSpc>
                <a:spcPct val="100000"/>
              </a:lnSpc>
              <a:spcBef>
                <a:spcPts val="0"/>
              </a:spcBef>
              <a:spcAft>
                <a:spcPts val="0"/>
              </a:spcAft>
              <a:buClrTx/>
              <a:buSzTx/>
              <a:buFont typeface="Arial"/>
              <a:buNone/>
              <a:tabLst/>
              <a:defRPr/>
            </a:pPr>
            <a:r>
              <a:rPr lang="fr-FR" dirty="0" smtClean="0"/>
              <a:t>-compétences linguistiques faibles et appartenance</a:t>
            </a:r>
            <a:r>
              <a:rPr lang="fr-FR" baseline="0" dirty="0" smtClean="0"/>
              <a:t> à une minorité ethnique,</a:t>
            </a:r>
          </a:p>
          <a:p>
            <a:pPr marL="0" marR="0" indent="0" algn="l" defTabSz="457200" rtl="0" eaLnBrk="1" fontAlgn="auto" latinLnBrk="0" hangingPunct="1">
              <a:lnSpc>
                <a:spcPct val="100000"/>
              </a:lnSpc>
              <a:spcBef>
                <a:spcPts val="0"/>
              </a:spcBef>
              <a:spcAft>
                <a:spcPts val="0"/>
              </a:spcAft>
              <a:buClrTx/>
              <a:buSzTx/>
              <a:buFont typeface="Arial"/>
              <a:buNone/>
              <a:tabLst/>
              <a:defRPr/>
            </a:pPr>
            <a:r>
              <a:rPr lang="fr-FR" baseline="0" dirty="0" smtClean="0"/>
              <a:t>-discrimination et absence d’antécédents de crédit, de garantie ou d’un cosignataire pour l’emprunt ne renforcent pas leur crédibilité vis à vis des banques</a:t>
            </a:r>
          </a:p>
          <a:p>
            <a:pPr marL="0" marR="0" indent="0" algn="l" defTabSz="457200" rtl="0" eaLnBrk="1" fontAlgn="auto" latinLnBrk="0" hangingPunct="1">
              <a:lnSpc>
                <a:spcPct val="100000"/>
              </a:lnSpc>
              <a:spcBef>
                <a:spcPts val="0"/>
              </a:spcBef>
              <a:spcAft>
                <a:spcPts val="0"/>
              </a:spcAft>
              <a:buClrTx/>
              <a:buSzTx/>
              <a:buFont typeface="Arial"/>
              <a:buNone/>
              <a:tabLst/>
              <a:defRPr/>
            </a:pPr>
            <a:r>
              <a:rPr lang="fr-FR" baseline="0" dirty="0" smtClean="0"/>
              <a:t>-réseaux de contacts n’ayant pas suffisamment de fonds pour investir </a:t>
            </a:r>
            <a:r>
              <a:rPr lang="fr-FR" baseline="0" dirty="0" err="1" smtClean="0"/>
              <a:t>ds</a:t>
            </a:r>
            <a:r>
              <a:rPr lang="fr-FR" baseline="0" dirty="0" smtClean="0"/>
              <a:t> le projet,</a:t>
            </a:r>
          </a:p>
          <a:p>
            <a:pPr marL="0" marR="0" indent="0" algn="l" defTabSz="457200" rtl="0" eaLnBrk="1" fontAlgn="auto" latinLnBrk="0" hangingPunct="1">
              <a:lnSpc>
                <a:spcPct val="100000"/>
              </a:lnSpc>
              <a:spcBef>
                <a:spcPts val="0"/>
              </a:spcBef>
              <a:spcAft>
                <a:spcPts val="0"/>
              </a:spcAft>
              <a:buClrTx/>
              <a:buSzTx/>
              <a:buFont typeface="Arial"/>
              <a:buNone/>
              <a:tabLst/>
              <a:defRPr/>
            </a:pPr>
            <a:r>
              <a:rPr lang="fr-FR" baseline="0" dirty="0" smtClean="0"/>
              <a:t>-disposition d’un capital de départ faible de par le statut de nouveau arrivé </a:t>
            </a:r>
            <a:r>
              <a:rPr lang="fr-FR" baseline="0" dirty="0" err="1" smtClean="0"/>
              <a:t>ds</a:t>
            </a:r>
            <a:r>
              <a:rPr lang="fr-FR" baseline="0" dirty="0" smtClean="0"/>
              <a:t> le pays hôte et/ou difficultés à trouver un emploi</a:t>
            </a:r>
          </a:p>
          <a:p>
            <a:pPr marL="0" marR="0" indent="0" algn="l" defTabSz="457200" rtl="0" eaLnBrk="1" fontAlgn="auto" latinLnBrk="0" hangingPunct="1">
              <a:lnSpc>
                <a:spcPct val="100000"/>
              </a:lnSpc>
              <a:spcBef>
                <a:spcPts val="0"/>
              </a:spcBef>
              <a:spcAft>
                <a:spcPts val="0"/>
              </a:spcAft>
              <a:buClrTx/>
              <a:buSzTx/>
              <a:buFont typeface="Arial"/>
              <a:buNone/>
              <a:tabLst/>
              <a:defRPr/>
            </a:pPr>
            <a:r>
              <a:rPr lang="fr-FR" baseline="0" dirty="0" smtClean="0"/>
              <a:t>La solution: réseaux sociaux de compatriotes</a:t>
            </a:r>
          </a:p>
          <a:p>
            <a:pPr marL="0" marR="0" indent="0" algn="l" defTabSz="457200" rtl="0" eaLnBrk="1" fontAlgn="auto" latinLnBrk="0" hangingPunct="1">
              <a:lnSpc>
                <a:spcPct val="100000"/>
              </a:lnSpc>
              <a:spcBef>
                <a:spcPts val="0"/>
              </a:spcBef>
              <a:spcAft>
                <a:spcPts val="0"/>
              </a:spcAft>
              <a:buClrTx/>
              <a:buSzTx/>
              <a:buFont typeface="Arial"/>
              <a:buNone/>
              <a:tabLst/>
              <a:defRPr/>
            </a:pPr>
            <a:endParaRPr lang="fr-FR" dirty="0" smtClean="0"/>
          </a:p>
          <a:p>
            <a:pPr marL="0" marR="0" indent="0" algn="l" defTabSz="457200" rtl="0" eaLnBrk="1" fontAlgn="auto" latinLnBrk="0" hangingPunct="1">
              <a:lnSpc>
                <a:spcPct val="100000"/>
              </a:lnSpc>
              <a:spcBef>
                <a:spcPts val="0"/>
              </a:spcBef>
              <a:spcAft>
                <a:spcPts val="0"/>
              </a:spcAft>
              <a:buClrTx/>
              <a:buSzTx/>
              <a:buFont typeface="Arial"/>
              <a:buChar char="•"/>
              <a:tabLst/>
              <a:defRPr/>
            </a:pPr>
            <a:r>
              <a:rPr lang="fr-FR" dirty="0" smtClean="0"/>
              <a:t>exigences administratives dès démarrage: la compréhension des règles et devoirs liées à la création d’entreprise</a:t>
            </a:r>
            <a:r>
              <a:rPr lang="fr-FR" baseline="0" dirty="0" smtClean="0"/>
              <a:t> dans le pays d’accueil joue une influence non négligeable sur la décision de l’immigrant de devenir entrepreneur. Cette compréhension peut être rendue difficile de par:</a:t>
            </a:r>
          </a:p>
          <a:p>
            <a:pPr marL="0" marR="0" indent="0" algn="l" defTabSz="457200" rtl="0" eaLnBrk="1" fontAlgn="auto" latinLnBrk="0" hangingPunct="1">
              <a:lnSpc>
                <a:spcPct val="100000"/>
              </a:lnSpc>
              <a:spcBef>
                <a:spcPts val="0"/>
              </a:spcBef>
              <a:spcAft>
                <a:spcPts val="0"/>
              </a:spcAft>
              <a:buClrTx/>
              <a:buSzTx/>
              <a:buFont typeface="Arial"/>
              <a:buNone/>
              <a:tabLst/>
              <a:defRPr/>
            </a:pPr>
            <a:r>
              <a:rPr lang="fr-FR" baseline="0" dirty="0" smtClean="0"/>
              <a:t>-barrière de la langue</a:t>
            </a:r>
          </a:p>
          <a:p>
            <a:pPr marL="0" marR="0" indent="0" algn="l" defTabSz="457200" rtl="0" eaLnBrk="1" fontAlgn="auto" latinLnBrk="0" hangingPunct="1">
              <a:lnSpc>
                <a:spcPct val="100000"/>
              </a:lnSpc>
              <a:spcBef>
                <a:spcPts val="0"/>
              </a:spcBef>
              <a:spcAft>
                <a:spcPts val="0"/>
              </a:spcAft>
              <a:buClrTx/>
              <a:buSzTx/>
              <a:buFont typeface="Arial"/>
              <a:buNone/>
              <a:tabLst/>
              <a:defRPr/>
            </a:pPr>
            <a:r>
              <a:rPr lang="fr-FR" baseline="0" dirty="0" smtClean="0"/>
              <a:t>-le fait qu’il n’ait pas d’attaches ou un entourage sur place pour l’aider dans cette procédure</a:t>
            </a:r>
          </a:p>
          <a:p>
            <a:pPr marL="0" marR="0" indent="0" algn="l" defTabSz="457200" rtl="0" eaLnBrk="1" fontAlgn="auto" latinLnBrk="0" hangingPunct="1">
              <a:lnSpc>
                <a:spcPct val="100000"/>
              </a:lnSpc>
              <a:spcBef>
                <a:spcPts val="0"/>
              </a:spcBef>
              <a:spcAft>
                <a:spcPts val="0"/>
              </a:spcAft>
              <a:buClrTx/>
              <a:buSzTx/>
              <a:buFont typeface="Arial"/>
              <a:buNone/>
              <a:tabLst/>
              <a:defRPr/>
            </a:pPr>
            <a:endParaRPr lang="fr-FR" dirty="0" smtClean="0"/>
          </a:p>
          <a:p>
            <a:pPr marL="0" marR="0" indent="0" algn="l" defTabSz="457200" rtl="0" eaLnBrk="1" fontAlgn="auto" latinLnBrk="0" hangingPunct="1">
              <a:lnSpc>
                <a:spcPct val="100000"/>
              </a:lnSpc>
              <a:spcBef>
                <a:spcPts val="0"/>
              </a:spcBef>
              <a:spcAft>
                <a:spcPts val="0"/>
              </a:spcAft>
              <a:buClrTx/>
              <a:buSzTx/>
              <a:buFont typeface="Arial"/>
              <a:buChar char="•"/>
              <a:tabLst/>
              <a:defRPr/>
            </a:pPr>
            <a:r>
              <a:rPr lang="fr-FR" dirty="0" smtClean="0"/>
              <a:t>« piège à l’inactivité »:</a:t>
            </a:r>
            <a:r>
              <a:rPr lang="fr-FR" baseline="0" dirty="0" smtClean="0"/>
              <a:t> </a:t>
            </a:r>
            <a:r>
              <a:rPr lang="fr-FR" sz="1200" kern="1200" dirty="0" smtClean="0">
                <a:solidFill>
                  <a:schemeClr val="tx1"/>
                </a:solidFill>
                <a:latin typeface="+mn-lt"/>
                <a:ea typeface="+mn-ea"/>
                <a:cs typeface="+mn-cs"/>
              </a:rPr>
              <a:t>concept faisant allusion au fait que</a:t>
            </a:r>
            <a:r>
              <a:rPr lang="fr-FR" sz="1200" kern="1200" baseline="0" dirty="0" smtClean="0">
                <a:solidFill>
                  <a:schemeClr val="tx1"/>
                </a:solidFill>
                <a:latin typeface="+mn-lt"/>
                <a:ea typeface="+mn-ea"/>
                <a:cs typeface="+mn-cs"/>
              </a:rPr>
              <a:t> </a:t>
            </a:r>
            <a:r>
              <a:rPr lang="fr-FR" sz="1200" kern="1200" dirty="0" smtClean="0">
                <a:solidFill>
                  <a:schemeClr val="tx1"/>
                </a:solidFill>
                <a:latin typeface="+mn-lt"/>
                <a:ea typeface="+mn-ea"/>
                <a:cs typeface="+mn-cs"/>
              </a:rPr>
              <a:t>les bénéficiaires des prestations d'aide sociale ou d'allocations chômage risquent de perdre ces avantages quand ils deviennent entrepreneur ou travailleur indépendant. Et cette perte arrive en même temps que le nouvel entrepreneur doit fait faire face à ses charges sociales et fiscales. Cette peur de perdre leurs avantages sociaux risque de freiner ou de ralentir l'entrepreneuriat des immigrants</a:t>
            </a:r>
            <a:r>
              <a:rPr lang="fr-FR" dirty="0" smtClean="0"/>
              <a:t> </a:t>
            </a:r>
            <a:r>
              <a:rPr lang="fr-FR" sz="1200" kern="1200" dirty="0" smtClean="0">
                <a:solidFill>
                  <a:schemeClr val="tx1"/>
                </a:solidFill>
                <a:latin typeface="+mn-lt"/>
                <a:ea typeface="+mn-ea"/>
                <a:cs typeface="+mn-cs"/>
              </a:rPr>
              <a:t> </a:t>
            </a:r>
          </a:p>
          <a:p>
            <a:pPr marL="0" marR="0" indent="0" algn="l" defTabSz="457200" rtl="0" eaLnBrk="1" fontAlgn="auto" latinLnBrk="0" hangingPunct="1">
              <a:lnSpc>
                <a:spcPct val="100000"/>
              </a:lnSpc>
              <a:spcBef>
                <a:spcPts val="0"/>
              </a:spcBef>
              <a:spcAft>
                <a:spcPts val="0"/>
              </a:spcAft>
              <a:buClrTx/>
              <a:buSzTx/>
              <a:buFont typeface="Arial"/>
              <a:buNone/>
              <a:tabLst/>
              <a:defRPr/>
            </a:pPr>
            <a:r>
              <a:rPr lang="fr-FR" sz="1200" kern="1200" dirty="0" smtClean="0">
                <a:solidFill>
                  <a:schemeClr val="tx1"/>
                </a:solidFill>
                <a:latin typeface="+mn-lt"/>
                <a:ea typeface="+mn-ea"/>
                <a:cs typeface="+mn-cs"/>
              </a:rPr>
              <a:t>Pour</a:t>
            </a:r>
            <a:r>
              <a:rPr lang="fr-FR" sz="1200" kern="1200" baseline="0" dirty="0" smtClean="0">
                <a:solidFill>
                  <a:schemeClr val="tx1"/>
                </a:solidFill>
                <a:latin typeface="+mn-lt"/>
                <a:ea typeface="+mn-ea"/>
                <a:cs typeface="+mn-cs"/>
              </a:rPr>
              <a:t> </a:t>
            </a:r>
            <a:r>
              <a:rPr lang="fr-FR" sz="1200" kern="1200" dirty="0" smtClean="0">
                <a:solidFill>
                  <a:schemeClr val="tx1"/>
                </a:solidFill>
                <a:latin typeface="+mn-lt"/>
                <a:ea typeface="+mn-ea"/>
                <a:cs typeface="+mn-cs"/>
              </a:rPr>
              <a:t>réduire l'influence de cette barrière qui touche aussi bien les ressortissants nationaux que les étrangers, plusieurs pays européens ont mis en place des systèmes permettant le maintien des minimas sociaux une fois l'entreprise lancée et ce pendant un certain laps de temps. Mais cela est</a:t>
            </a:r>
            <a:r>
              <a:rPr lang="fr-FR" sz="1200" kern="1200" baseline="0" dirty="0" smtClean="0">
                <a:solidFill>
                  <a:schemeClr val="tx1"/>
                </a:solidFill>
                <a:latin typeface="+mn-lt"/>
                <a:ea typeface="+mn-ea"/>
                <a:cs typeface="+mn-cs"/>
              </a:rPr>
              <a:t> fonction d’autres critères divers</a:t>
            </a:r>
            <a:endParaRPr lang="fr-FR" sz="1200"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 typeface="Arial"/>
              <a:buNone/>
              <a:tabLst/>
              <a:defRPr/>
            </a:pPr>
            <a:r>
              <a:rPr lang="fr-FR" sz="1200" u="sng" kern="1200" dirty="0" smtClean="0">
                <a:solidFill>
                  <a:schemeClr val="tx1"/>
                </a:solidFill>
                <a:latin typeface="+mn-lt"/>
                <a:ea typeface="+mn-ea"/>
                <a:cs typeface="+mn-cs"/>
              </a:rPr>
              <a:t>Ex:</a:t>
            </a:r>
            <a:r>
              <a:rPr lang="fr-FR" sz="1200" u="sng" kern="1200" baseline="0" dirty="0" smtClean="0">
                <a:solidFill>
                  <a:schemeClr val="tx1"/>
                </a:solidFill>
                <a:latin typeface="+mn-lt"/>
                <a:ea typeface="+mn-ea"/>
                <a:cs typeface="+mn-cs"/>
              </a:rPr>
              <a:t> </a:t>
            </a:r>
            <a:r>
              <a:rPr lang="fr-FR" sz="1200" kern="1200" dirty="0" smtClean="0">
                <a:solidFill>
                  <a:schemeClr val="tx1"/>
                </a:solidFill>
                <a:latin typeface="+mn-lt"/>
                <a:ea typeface="+mn-ea"/>
                <a:cs typeface="+mn-cs"/>
              </a:rPr>
              <a:t>Belgique où il est possible de garder les allocations chômage pendant 6 mois et seulement pendant la phase avant création</a:t>
            </a:r>
            <a:r>
              <a:rPr lang="fr-FR" dirty="0" smtClean="0"/>
              <a:t> </a:t>
            </a:r>
          </a:p>
          <a:p>
            <a:endParaRPr lang="fr-FR" dirty="0" smtClean="0"/>
          </a:p>
          <a:p>
            <a:pPr>
              <a:buFont typeface="Arial"/>
              <a:buNone/>
            </a:pPr>
            <a:endParaRPr lang="fr-FR" dirty="0" smtClean="0"/>
          </a:p>
          <a:p>
            <a:endParaRPr lang="fr-FR" dirty="0"/>
          </a:p>
        </p:txBody>
      </p:sp>
      <p:sp>
        <p:nvSpPr>
          <p:cNvPr id="4" name="Espace réservé du numéro de diapositive 3"/>
          <p:cNvSpPr>
            <a:spLocks noGrp="1"/>
          </p:cNvSpPr>
          <p:nvPr>
            <p:ph type="sldNum" sz="quarter" idx="10"/>
          </p:nvPr>
        </p:nvSpPr>
        <p:spPr/>
        <p:txBody>
          <a:bodyPr/>
          <a:lstStyle/>
          <a:p>
            <a:fld id="{4E53455C-5877-4F46-A283-963B7D29E042}" type="slidenum">
              <a:rPr lang="fr-FR" smtClean="0">
                <a:solidFill>
                  <a:prstClr val="black"/>
                </a:solidFill>
              </a:rPr>
              <a:pPr/>
              <a:t>22</a:t>
            </a:fld>
            <a:endParaRPr lang="fr-FR">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4E53455C-5877-4F46-A283-963B7D29E042}" type="slidenum">
              <a:rPr lang="fr-FR" smtClean="0">
                <a:solidFill>
                  <a:prstClr val="black"/>
                </a:solidFill>
              </a:rPr>
              <a:pPr/>
              <a:t>23</a:t>
            </a:fld>
            <a:endParaRPr lang="fr-FR">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8" name="Titre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fr-FR" smtClean="0"/>
              <a:t>Cliquez pour modifier le style du titre</a:t>
            </a:r>
            <a:endParaRPr kumimoji="0" lang="en-US"/>
          </a:p>
        </p:txBody>
      </p:sp>
      <p:sp>
        <p:nvSpPr>
          <p:cNvPr id="9" name="Sous-titre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Cliquez pour modifier le style des sous-titres du masque</a:t>
            </a:r>
            <a:endParaRPr kumimoji="0" lang="en-US"/>
          </a:p>
        </p:txBody>
      </p:sp>
      <p:sp>
        <p:nvSpPr>
          <p:cNvPr id="28" name="Espace réservé de la date 27"/>
          <p:cNvSpPr>
            <a:spLocks noGrp="1"/>
          </p:cNvSpPr>
          <p:nvPr>
            <p:ph type="dt" sz="half" idx="10"/>
          </p:nvPr>
        </p:nvSpPr>
        <p:spPr>
          <a:xfrm>
            <a:off x="6400800" y="6355080"/>
            <a:ext cx="2286000" cy="365760"/>
          </a:xfrm>
        </p:spPr>
        <p:txBody>
          <a:bodyPr/>
          <a:lstStyle>
            <a:lvl1pPr>
              <a:defRPr sz="1400"/>
            </a:lvl1p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17" name="Espace réservé du pied de page 16"/>
          <p:cNvSpPr>
            <a:spLocks noGrp="1"/>
          </p:cNvSpPr>
          <p:nvPr>
            <p:ph type="ftr" sz="quarter" idx="11"/>
          </p:nvPr>
        </p:nvSpPr>
        <p:spPr>
          <a:xfrm>
            <a:off x="2898648" y="6355080"/>
            <a:ext cx="3474720" cy="365760"/>
          </a:xfrm>
        </p:spPr>
        <p:txBody>
          <a:bodyPr/>
          <a:lstStyle/>
          <a:p>
            <a:endParaRPr lang="fr-FR">
              <a:solidFill>
                <a:srgbClr val="464653"/>
              </a:solidFill>
            </a:endParaRPr>
          </a:p>
        </p:txBody>
      </p:sp>
      <p:sp>
        <p:nvSpPr>
          <p:cNvPr id="29" name="Espace réservé du numéro de diapositive 28"/>
          <p:cNvSpPr>
            <a:spLocks noGrp="1"/>
          </p:cNvSpPr>
          <p:nvPr>
            <p:ph type="sldNum" sz="quarter" idx="12"/>
          </p:nvPr>
        </p:nvSpPr>
        <p:spPr>
          <a:xfrm>
            <a:off x="1216152" y="6355080"/>
            <a:ext cx="1219200" cy="365760"/>
          </a:xfrm>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21" name="Rectangle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33" name="Rectangle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22" name="Rectangle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32" name="Rectangle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4" name="Espace réservé de la date 3"/>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5" name="Espace réservé du pied de page 4"/>
          <p:cNvSpPr>
            <a:spLocks noGrp="1"/>
          </p:cNvSpPr>
          <p:nvPr>
            <p:ph type="ftr" sz="quarter" idx="11"/>
          </p:nvPr>
        </p:nvSpPr>
        <p:spPr/>
        <p:txBody>
          <a:bodyPr/>
          <a:lstStyle/>
          <a:p>
            <a:endParaRPr lang="fr-FR">
              <a:solidFill>
                <a:srgbClr val="464653"/>
              </a:solidFill>
            </a:endParaRPr>
          </a:p>
        </p:txBody>
      </p:sp>
      <p:sp>
        <p:nvSpPr>
          <p:cNvPr id="6" name="Espace réservé du numéro de diapositive 5"/>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8" name="Espace réservé du contenu 7"/>
          <p:cNvSpPr>
            <a:spLocks noGrp="1"/>
          </p:cNvSpPr>
          <p:nvPr>
            <p:ph sz="quarter" idx="1"/>
          </p:nvPr>
        </p:nvSpPr>
        <p:spPr>
          <a:xfrm>
            <a:off x="457200" y="1219200"/>
            <a:ext cx="8229600" cy="493776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Ref idx="1001">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Cliquez pour modifier les styles du texte du masque</a:t>
            </a:r>
          </a:p>
        </p:txBody>
      </p:sp>
      <p:sp>
        <p:nvSpPr>
          <p:cNvPr id="4" name="Espace réservé de la date 3"/>
          <p:cNvSpPr>
            <a:spLocks noGrp="1"/>
          </p:cNvSpPr>
          <p:nvPr>
            <p:ph type="dt" sz="half" idx="10"/>
          </p:nvPr>
        </p:nvSpPr>
        <p:spPr>
          <a:xfrm>
            <a:off x="6400800" y="6355080"/>
            <a:ext cx="2286000" cy="365760"/>
          </a:xfrm>
        </p:spPr>
        <p:txBody>
          <a:bodyPr/>
          <a:lstStyle/>
          <a:p>
            <a:fld id="{97DAAD64-F465-4929-B60D-5963ABBD56A9}" type="datetimeFigureOut">
              <a:rPr lang="fr-FR" smtClean="0">
                <a:solidFill>
                  <a:srgbClr val="DDE9EC"/>
                </a:solidFill>
              </a:rPr>
              <a:pPr/>
              <a:t>19/09/2013</a:t>
            </a:fld>
            <a:endParaRPr lang="fr-FR">
              <a:solidFill>
                <a:srgbClr val="DDE9EC"/>
              </a:solidFill>
            </a:endParaRPr>
          </a:p>
        </p:txBody>
      </p:sp>
      <p:sp>
        <p:nvSpPr>
          <p:cNvPr id="5" name="Espace réservé du pied de page 4"/>
          <p:cNvSpPr>
            <a:spLocks noGrp="1"/>
          </p:cNvSpPr>
          <p:nvPr>
            <p:ph type="ftr" sz="quarter" idx="11"/>
          </p:nvPr>
        </p:nvSpPr>
        <p:spPr>
          <a:xfrm>
            <a:off x="2898648" y="6355080"/>
            <a:ext cx="3474720" cy="365760"/>
          </a:xfrm>
        </p:spPr>
        <p:txBody>
          <a:bodyPr/>
          <a:lstStyle/>
          <a:p>
            <a:endParaRPr lang="fr-FR">
              <a:solidFill>
                <a:srgbClr val="DDE9EC"/>
              </a:solidFill>
            </a:endParaRPr>
          </a:p>
        </p:txBody>
      </p:sp>
      <p:sp>
        <p:nvSpPr>
          <p:cNvPr id="6" name="Espace réservé du numéro de diapositive 5"/>
          <p:cNvSpPr>
            <a:spLocks noGrp="1"/>
          </p:cNvSpPr>
          <p:nvPr>
            <p:ph type="sldNum" sz="quarter" idx="12"/>
          </p:nvPr>
        </p:nvSpPr>
        <p:spPr>
          <a:xfrm>
            <a:off x="1069848" y="6355080"/>
            <a:ext cx="1520952" cy="365760"/>
          </a:xfrm>
        </p:spPr>
        <p:txBody>
          <a:bodyPr/>
          <a:lstStyle/>
          <a:p>
            <a:fld id="{51D24F3A-F3AF-4803-9784-7C638A54189D}" type="slidenum">
              <a:rPr lang="fr-FR" smtClean="0">
                <a:solidFill>
                  <a:srgbClr val="DDE9EC"/>
                </a:solidFill>
              </a:rPr>
              <a:pPr/>
              <a:t>‹N°›</a:t>
            </a:fld>
            <a:endParaRPr lang="fr-FR">
              <a:solidFill>
                <a:srgbClr val="DDE9EC"/>
              </a:solidFill>
            </a:endParaRPr>
          </a:p>
        </p:txBody>
      </p:sp>
      <p:sp>
        <p:nvSpPr>
          <p:cNvPr id="7" name="Rectangle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8" name="Rectangle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457200" y="228600"/>
            <a:ext cx="8229600" cy="914400"/>
          </a:xfrm>
        </p:spPr>
        <p:txBody>
          <a:bodyPr/>
          <a:lstStyle/>
          <a:p>
            <a:r>
              <a:rPr kumimoji="0" lang="fr-FR" smtClean="0"/>
              <a:t>Cliquez pour modifier le style du titre</a:t>
            </a:r>
            <a:endParaRPr kumimoji="0" lang="en-US"/>
          </a:p>
        </p:txBody>
      </p:sp>
      <p:sp>
        <p:nvSpPr>
          <p:cNvPr id="5" name="Espace réservé de la date 4"/>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6" name="Espace réservé du pied de page 5"/>
          <p:cNvSpPr>
            <a:spLocks noGrp="1"/>
          </p:cNvSpPr>
          <p:nvPr>
            <p:ph type="ftr" sz="quarter" idx="11"/>
          </p:nvPr>
        </p:nvSpPr>
        <p:spPr/>
        <p:txBody>
          <a:bodyPr/>
          <a:lstStyle/>
          <a:p>
            <a:endParaRPr lang="fr-FR">
              <a:solidFill>
                <a:srgbClr val="464653"/>
              </a:solidFill>
            </a:endParaRPr>
          </a:p>
        </p:txBody>
      </p:sp>
      <p:sp>
        <p:nvSpPr>
          <p:cNvPr id="7" name="Espace réservé du numéro de diapositive 6"/>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9" name="Espace réservé du contenu 8"/>
          <p:cNvSpPr>
            <a:spLocks noGrp="1"/>
          </p:cNvSpPr>
          <p:nvPr>
            <p:ph sz="quarter" idx="1"/>
          </p:nvPr>
        </p:nvSpPr>
        <p:spPr>
          <a:xfrm>
            <a:off x="457200" y="1219200"/>
            <a:ext cx="4041648" cy="493776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1" name="Espace réservé du contenu 10"/>
          <p:cNvSpPr>
            <a:spLocks noGrp="1"/>
          </p:cNvSpPr>
          <p:nvPr>
            <p:ph sz="quarter" idx="2"/>
          </p:nvPr>
        </p:nvSpPr>
        <p:spPr>
          <a:xfrm>
            <a:off x="4632198" y="1216152"/>
            <a:ext cx="4041648" cy="493776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28600"/>
            <a:ext cx="8229600" cy="914400"/>
          </a:xfrm>
        </p:spPr>
        <p:txBody>
          <a:bodyPr anchor="ctr"/>
          <a:lstStyle>
            <a:lvl1pPr>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4" name="Espace réservé du texte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7" name="Espace réservé de la date 6"/>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8" name="Espace réservé du pied de page 7"/>
          <p:cNvSpPr>
            <a:spLocks noGrp="1"/>
          </p:cNvSpPr>
          <p:nvPr>
            <p:ph type="ftr" sz="quarter" idx="11"/>
          </p:nvPr>
        </p:nvSpPr>
        <p:spPr/>
        <p:txBody>
          <a:bodyPr/>
          <a:lstStyle/>
          <a:p>
            <a:endParaRPr lang="fr-FR">
              <a:solidFill>
                <a:srgbClr val="464653"/>
              </a:solidFill>
            </a:endParaRPr>
          </a:p>
        </p:txBody>
      </p:sp>
      <p:sp>
        <p:nvSpPr>
          <p:cNvPr id="9" name="Espace réservé du numéro de diapositive 8"/>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11" name="Espace réservé du contenu 10"/>
          <p:cNvSpPr>
            <a:spLocks noGrp="1"/>
          </p:cNvSpPr>
          <p:nvPr>
            <p:ph sz="quarter" idx="2"/>
          </p:nvPr>
        </p:nvSpPr>
        <p:spPr>
          <a:xfrm>
            <a:off x="457200" y="2133600"/>
            <a:ext cx="4038600" cy="40386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3" name="Espace réservé du contenu 12"/>
          <p:cNvSpPr>
            <a:spLocks noGrp="1"/>
          </p:cNvSpPr>
          <p:nvPr>
            <p:ph sz="quarter" idx="4"/>
          </p:nvPr>
        </p:nvSpPr>
        <p:spPr>
          <a:xfrm>
            <a:off x="4648200" y="2133600"/>
            <a:ext cx="4038600" cy="40386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457200" y="228600"/>
            <a:ext cx="8229600" cy="914400"/>
          </a:xfrm>
        </p:spPr>
        <p:txBody>
          <a:bodyPr/>
          <a:lstStyle/>
          <a:p>
            <a:r>
              <a:rPr kumimoji="0" lang="fr-FR" smtClean="0"/>
              <a:t>Cliquez pour modifier le style du titre</a:t>
            </a:r>
            <a:endParaRPr kumimoji="0" lang="en-US"/>
          </a:p>
        </p:txBody>
      </p:sp>
      <p:sp>
        <p:nvSpPr>
          <p:cNvPr id="3" name="Espace réservé de la date 2"/>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4" name="Espace réservé du pied de page 3"/>
          <p:cNvSpPr>
            <a:spLocks noGrp="1"/>
          </p:cNvSpPr>
          <p:nvPr>
            <p:ph type="ftr" sz="quarter" idx="11"/>
          </p:nvPr>
        </p:nvSpPr>
        <p:spPr/>
        <p:txBody>
          <a:bodyPr/>
          <a:lstStyle/>
          <a:p>
            <a:endParaRPr lang="fr-FR">
              <a:solidFill>
                <a:srgbClr val="464653"/>
              </a:solidFill>
            </a:endParaRPr>
          </a:p>
        </p:txBody>
      </p:sp>
      <p:sp>
        <p:nvSpPr>
          <p:cNvPr id="5" name="Espace réservé du numéro de diapositive 4"/>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6" name="Triangle isocè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3" name="Espace réservé du pied de page 2"/>
          <p:cNvSpPr>
            <a:spLocks noGrp="1"/>
          </p:cNvSpPr>
          <p:nvPr>
            <p:ph type="ftr" sz="quarter" idx="11"/>
          </p:nvPr>
        </p:nvSpPr>
        <p:spPr/>
        <p:txBody>
          <a:bodyPr/>
          <a:lstStyle/>
          <a:p>
            <a:endParaRPr lang="fr-FR">
              <a:solidFill>
                <a:srgbClr val="464653"/>
              </a:solidFill>
            </a:endParaRPr>
          </a:p>
        </p:txBody>
      </p:sp>
      <p:sp>
        <p:nvSpPr>
          <p:cNvPr id="4" name="Espace réservé du numéro de diapositive 3"/>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5" name="Connecteur droit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6" name="Triangle isocè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fr-FR" smtClean="0"/>
              <a:t>Cliquez pour modifier le style du titre</a:t>
            </a:r>
            <a:endParaRPr kumimoji="0" lang="en-US"/>
          </a:p>
        </p:txBody>
      </p:sp>
      <p:sp>
        <p:nvSpPr>
          <p:cNvPr id="3" name="Espace réservé du texte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fr-FR" smtClean="0"/>
              <a:t>Cliquez pour modifier les styles du texte du masque</a:t>
            </a:r>
          </a:p>
        </p:txBody>
      </p:sp>
      <p:sp>
        <p:nvSpPr>
          <p:cNvPr id="5" name="Espace réservé de la date 4"/>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6" name="Espace réservé du pied de page 5"/>
          <p:cNvSpPr>
            <a:spLocks noGrp="1"/>
          </p:cNvSpPr>
          <p:nvPr>
            <p:ph type="ftr" sz="quarter" idx="11"/>
          </p:nvPr>
        </p:nvSpPr>
        <p:spPr/>
        <p:txBody>
          <a:bodyPr/>
          <a:lstStyle/>
          <a:p>
            <a:endParaRPr lang="fr-FR">
              <a:solidFill>
                <a:srgbClr val="464653"/>
              </a:solidFill>
            </a:endParaRPr>
          </a:p>
        </p:txBody>
      </p:sp>
      <p:sp>
        <p:nvSpPr>
          <p:cNvPr id="7" name="Espace réservé du numéro de diapositive 6"/>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8" name="Connecteur droit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0" name="Connecteur droit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9" name="Triangle isocè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Espace réservé du contenu 11"/>
          <p:cNvSpPr>
            <a:spLocks noGrp="1"/>
          </p:cNvSpPr>
          <p:nvPr>
            <p:ph sz="quarter" idx="1"/>
          </p:nvPr>
        </p:nvSpPr>
        <p:spPr>
          <a:xfrm>
            <a:off x="304800" y="304800"/>
            <a:ext cx="5715000" cy="57150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bg>
      <p:bgRef idx="1001">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fr-FR" smtClean="0"/>
              <a:t>Cliquez pour modifier le style du titre</a:t>
            </a:r>
            <a:endParaRPr kumimoji="0" lang="en-US"/>
          </a:p>
        </p:txBody>
      </p:sp>
      <p:sp>
        <p:nvSpPr>
          <p:cNvPr id="3" name="Espace réservé pour une image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fr-FR" smtClean="0"/>
              <a:t>Cliquez sur l'icône pour ajouter une image</a:t>
            </a:r>
            <a:endParaRPr kumimoji="0" lang="en-US" dirty="0"/>
          </a:p>
        </p:txBody>
      </p:sp>
      <p:sp>
        <p:nvSpPr>
          <p:cNvPr id="4" name="Espace réservé du texte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fr-FR" smtClean="0"/>
              <a:t>Cliquez pour modifier les styles du texte du masque</a:t>
            </a:r>
          </a:p>
        </p:txBody>
      </p:sp>
      <p:sp>
        <p:nvSpPr>
          <p:cNvPr id="5" name="Espace réservé de la date 4"/>
          <p:cNvSpPr>
            <a:spLocks noGrp="1"/>
          </p:cNvSpPr>
          <p:nvPr>
            <p:ph type="dt" sz="half" idx="10"/>
          </p:nvPr>
        </p:nvSpPr>
        <p:spPr/>
        <p:txBody>
          <a:bodyPr/>
          <a:lstStyle/>
          <a:p>
            <a:fld id="{97DAAD64-F465-4929-B60D-5963ABBD56A9}" type="datetimeFigureOut">
              <a:rPr lang="fr-FR" smtClean="0">
                <a:solidFill>
                  <a:srgbClr val="DDE9EC"/>
                </a:solidFill>
              </a:rPr>
              <a:pPr/>
              <a:t>19/09/2013</a:t>
            </a:fld>
            <a:endParaRPr lang="fr-FR">
              <a:solidFill>
                <a:srgbClr val="DDE9EC"/>
              </a:solidFill>
            </a:endParaRPr>
          </a:p>
        </p:txBody>
      </p:sp>
      <p:sp>
        <p:nvSpPr>
          <p:cNvPr id="6" name="Espace réservé du pied de page 5"/>
          <p:cNvSpPr>
            <a:spLocks noGrp="1"/>
          </p:cNvSpPr>
          <p:nvPr>
            <p:ph type="ftr" sz="quarter" idx="11"/>
          </p:nvPr>
        </p:nvSpPr>
        <p:spPr/>
        <p:txBody>
          <a:bodyPr/>
          <a:lstStyle/>
          <a:p>
            <a:endParaRPr lang="fr-FR">
              <a:solidFill>
                <a:srgbClr val="DDE9EC"/>
              </a:solidFill>
            </a:endParaRPr>
          </a:p>
        </p:txBody>
      </p:sp>
      <p:sp>
        <p:nvSpPr>
          <p:cNvPr id="7" name="Espace réservé du numéro de diapositive 6"/>
          <p:cNvSpPr>
            <a:spLocks noGrp="1"/>
          </p:cNvSpPr>
          <p:nvPr>
            <p:ph type="sldNum" sz="quarter" idx="12"/>
          </p:nvPr>
        </p:nvSpPr>
        <p:spPr/>
        <p:txBody>
          <a:bodyPr/>
          <a:lstStyle/>
          <a:p>
            <a:fld id="{51D24F3A-F3AF-4803-9784-7C638A54189D}" type="slidenum">
              <a:rPr lang="fr-FR" smtClean="0">
                <a:solidFill>
                  <a:srgbClr val="DDE9EC"/>
                </a:solidFill>
              </a:rPr>
              <a:pPr/>
              <a:t>‹N°›</a:t>
            </a:fld>
            <a:endParaRPr lang="fr-FR">
              <a:solidFill>
                <a:srgbClr val="DDE9EC"/>
              </a:solidFill>
            </a:endParaRPr>
          </a:p>
        </p:txBody>
      </p:sp>
      <p:sp>
        <p:nvSpPr>
          <p:cNvPr id="8" name="Connecteur droit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9" name="Triangle isocè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0" name="Rectangle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5" name="Espace réservé du pied de page 4"/>
          <p:cNvSpPr>
            <a:spLocks noGrp="1"/>
          </p:cNvSpPr>
          <p:nvPr>
            <p:ph type="ftr" sz="quarter" idx="11"/>
          </p:nvPr>
        </p:nvSpPr>
        <p:spPr/>
        <p:txBody>
          <a:bodyPr/>
          <a:lstStyle/>
          <a:p>
            <a:endParaRPr lang="fr-FR">
              <a:solidFill>
                <a:srgbClr val="464653"/>
              </a:solidFill>
            </a:endParaRPr>
          </a:p>
        </p:txBody>
      </p:sp>
      <p:sp>
        <p:nvSpPr>
          <p:cNvPr id="6" name="Espace réservé du numéro de diapositive 5"/>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5" name="Espace réservé du pied de page 4"/>
          <p:cNvSpPr>
            <a:spLocks noGrp="1"/>
          </p:cNvSpPr>
          <p:nvPr>
            <p:ph type="ftr" sz="quarter" idx="11"/>
          </p:nvPr>
        </p:nvSpPr>
        <p:spPr/>
        <p:txBody>
          <a:bodyPr/>
          <a:lstStyle/>
          <a:p>
            <a:endParaRPr lang="fr-FR">
              <a:solidFill>
                <a:srgbClr val="464653"/>
              </a:solidFill>
            </a:endParaRPr>
          </a:p>
        </p:txBody>
      </p:sp>
      <p:sp>
        <p:nvSpPr>
          <p:cNvPr id="6" name="Espace réservé du numéro de diapositive 5"/>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7" name="Connecteur droit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8" name="Triangle isocèle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9" name="Connecteur droit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8" name="Titre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fr-FR" smtClean="0"/>
              <a:t>Cliquez pour modifier le style du titre</a:t>
            </a:r>
            <a:endParaRPr kumimoji="0" lang="en-US"/>
          </a:p>
        </p:txBody>
      </p:sp>
      <p:sp>
        <p:nvSpPr>
          <p:cNvPr id="9" name="Sous-titre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Cliquez pour modifier le style des sous-titres du masque</a:t>
            </a:r>
            <a:endParaRPr kumimoji="0" lang="en-US"/>
          </a:p>
        </p:txBody>
      </p:sp>
      <p:sp>
        <p:nvSpPr>
          <p:cNvPr id="28" name="Espace réservé de la date 27"/>
          <p:cNvSpPr>
            <a:spLocks noGrp="1"/>
          </p:cNvSpPr>
          <p:nvPr>
            <p:ph type="dt" sz="half" idx="10"/>
          </p:nvPr>
        </p:nvSpPr>
        <p:spPr>
          <a:xfrm>
            <a:off x="6400800" y="6355080"/>
            <a:ext cx="2286000" cy="365760"/>
          </a:xfrm>
        </p:spPr>
        <p:txBody>
          <a:bodyPr/>
          <a:lstStyle>
            <a:lvl1pPr>
              <a:defRPr sz="1400"/>
            </a:lvl1p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17" name="Espace réservé du pied de page 16"/>
          <p:cNvSpPr>
            <a:spLocks noGrp="1"/>
          </p:cNvSpPr>
          <p:nvPr>
            <p:ph type="ftr" sz="quarter" idx="11"/>
          </p:nvPr>
        </p:nvSpPr>
        <p:spPr>
          <a:xfrm>
            <a:off x="2898648" y="6355080"/>
            <a:ext cx="3474720" cy="365760"/>
          </a:xfrm>
        </p:spPr>
        <p:txBody>
          <a:bodyPr/>
          <a:lstStyle/>
          <a:p>
            <a:endParaRPr lang="fr-FR">
              <a:solidFill>
                <a:srgbClr val="464653"/>
              </a:solidFill>
            </a:endParaRPr>
          </a:p>
        </p:txBody>
      </p:sp>
      <p:sp>
        <p:nvSpPr>
          <p:cNvPr id="29" name="Espace réservé du numéro de diapositive 28"/>
          <p:cNvSpPr>
            <a:spLocks noGrp="1"/>
          </p:cNvSpPr>
          <p:nvPr>
            <p:ph type="sldNum" sz="quarter" idx="12"/>
          </p:nvPr>
        </p:nvSpPr>
        <p:spPr>
          <a:xfrm>
            <a:off x="1216152" y="6355080"/>
            <a:ext cx="1219200" cy="365760"/>
          </a:xfrm>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21" name="Rectangle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33" name="Rectangle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22" name="Rectangle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32" name="Rectangle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4" name="Espace réservé de la date 3"/>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5" name="Espace réservé du pied de page 4"/>
          <p:cNvSpPr>
            <a:spLocks noGrp="1"/>
          </p:cNvSpPr>
          <p:nvPr>
            <p:ph type="ftr" sz="quarter" idx="11"/>
          </p:nvPr>
        </p:nvSpPr>
        <p:spPr/>
        <p:txBody>
          <a:bodyPr/>
          <a:lstStyle/>
          <a:p>
            <a:endParaRPr lang="fr-FR">
              <a:solidFill>
                <a:srgbClr val="464653"/>
              </a:solidFill>
            </a:endParaRPr>
          </a:p>
        </p:txBody>
      </p:sp>
      <p:sp>
        <p:nvSpPr>
          <p:cNvPr id="6" name="Espace réservé du numéro de diapositive 5"/>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8" name="Espace réservé du contenu 7"/>
          <p:cNvSpPr>
            <a:spLocks noGrp="1"/>
          </p:cNvSpPr>
          <p:nvPr>
            <p:ph sz="quarter" idx="1"/>
          </p:nvPr>
        </p:nvSpPr>
        <p:spPr>
          <a:xfrm>
            <a:off x="457200" y="1219200"/>
            <a:ext cx="8229600" cy="493776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Ref idx="1001">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Cliquez pour modifier les styles du texte du masque</a:t>
            </a:r>
          </a:p>
        </p:txBody>
      </p:sp>
      <p:sp>
        <p:nvSpPr>
          <p:cNvPr id="4" name="Espace réservé de la date 3"/>
          <p:cNvSpPr>
            <a:spLocks noGrp="1"/>
          </p:cNvSpPr>
          <p:nvPr>
            <p:ph type="dt" sz="half" idx="10"/>
          </p:nvPr>
        </p:nvSpPr>
        <p:spPr>
          <a:xfrm>
            <a:off x="6400800" y="6355080"/>
            <a:ext cx="2286000" cy="365760"/>
          </a:xfrm>
        </p:spPr>
        <p:txBody>
          <a:bodyPr/>
          <a:lstStyle/>
          <a:p>
            <a:fld id="{97DAAD64-F465-4929-B60D-5963ABBD56A9}" type="datetimeFigureOut">
              <a:rPr lang="fr-FR" smtClean="0">
                <a:solidFill>
                  <a:srgbClr val="DDE9EC"/>
                </a:solidFill>
              </a:rPr>
              <a:pPr/>
              <a:t>19/09/2013</a:t>
            </a:fld>
            <a:endParaRPr lang="fr-FR">
              <a:solidFill>
                <a:srgbClr val="DDE9EC"/>
              </a:solidFill>
            </a:endParaRPr>
          </a:p>
        </p:txBody>
      </p:sp>
      <p:sp>
        <p:nvSpPr>
          <p:cNvPr id="5" name="Espace réservé du pied de page 4"/>
          <p:cNvSpPr>
            <a:spLocks noGrp="1"/>
          </p:cNvSpPr>
          <p:nvPr>
            <p:ph type="ftr" sz="quarter" idx="11"/>
          </p:nvPr>
        </p:nvSpPr>
        <p:spPr>
          <a:xfrm>
            <a:off x="2898648" y="6355080"/>
            <a:ext cx="3474720" cy="365760"/>
          </a:xfrm>
        </p:spPr>
        <p:txBody>
          <a:bodyPr/>
          <a:lstStyle/>
          <a:p>
            <a:endParaRPr lang="fr-FR">
              <a:solidFill>
                <a:srgbClr val="DDE9EC"/>
              </a:solidFill>
            </a:endParaRPr>
          </a:p>
        </p:txBody>
      </p:sp>
      <p:sp>
        <p:nvSpPr>
          <p:cNvPr id="6" name="Espace réservé du numéro de diapositive 5"/>
          <p:cNvSpPr>
            <a:spLocks noGrp="1"/>
          </p:cNvSpPr>
          <p:nvPr>
            <p:ph type="sldNum" sz="quarter" idx="12"/>
          </p:nvPr>
        </p:nvSpPr>
        <p:spPr>
          <a:xfrm>
            <a:off x="1069848" y="6355080"/>
            <a:ext cx="1520952" cy="365760"/>
          </a:xfrm>
        </p:spPr>
        <p:txBody>
          <a:bodyPr/>
          <a:lstStyle/>
          <a:p>
            <a:fld id="{51D24F3A-F3AF-4803-9784-7C638A54189D}" type="slidenum">
              <a:rPr lang="fr-FR" smtClean="0">
                <a:solidFill>
                  <a:srgbClr val="DDE9EC"/>
                </a:solidFill>
              </a:rPr>
              <a:pPr/>
              <a:t>‹N°›</a:t>
            </a:fld>
            <a:endParaRPr lang="fr-FR">
              <a:solidFill>
                <a:srgbClr val="DDE9EC"/>
              </a:solidFill>
            </a:endParaRPr>
          </a:p>
        </p:txBody>
      </p:sp>
      <p:sp>
        <p:nvSpPr>
          <p:cNvPr id="7" name="Rectangle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8" name="Rectangle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457200" y="228600"/>
            <a:ext cx="8229600" cy="914400"/>
          </a:xfrm>
        </p:spPr>
        <p:txBody>
          <a:bodyPr/>
          <a:lstStyle/>
          <a:p>
            <a:r>
              <a:rPr kumimoji="0" lang="fr-FR" smtClean="0"/>
              <a:t>Cliquez pour modifier le style du titre</a:t>
            </a:r>
            <a:endParaRPr kumimoji="0" lang="en-US"/>
          </a:p>
        </p:txBody>
      </p:sp>
      <p:sp>
        <p:nvSpPr>
          <p:cNvPr id="5" name="Espace réservé de la date 4"/>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6" name="Espace réservé du pied de page 5"/>
          <p:cNvSpPr>
            <a:spLocks noGrp="1"/>
          </p:cNvSpPr>
          <p:nvPr>
            <p:ph type="ftr" sz="quarter" idx="11"/>
          </p:nvPr>
        </p:nvSpPr>
        <p:spPr/>
        <p:txBody>
          <a:bodyPr/>
          <a:lstStyle/>
          <a:p>
            <a:endParaRPr lang="fr-FR">
              <a:solidFill>
                <a:srgbClr val="464653"/>
              </a:solidFill>
            </a:endParaRPr>
          </a:p>
        </p:txBody>
      </p:sp>
      <p:sp>
        <p:nvSpPr>
          <p:cNvPr id="7" name="Espace réservé du numéro de diapositive 6"/>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9" name="Espace réservé du contenu 8"/>
          <p:cNvSpPr>
            <a:spLocks noGrp="1"/>
          </p:cNvSpPr>
          <p:nvPr>
            <p:ph sz="quarter" idx="1"/>
          </p:nvPr>
        </p:nvSpPr>
        <p:spPr>
          <a:xfrm>
            <a:off x="457200" y="1219200"/>
            <a:ext cx="4041648" cy="493776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1" name="Espace réservé du contenu 10"/>
          <p:cNvSpPr>
            <a:spLocks noGrp="1"/>
          </p:cNvSpPr>
          <p:nvPr>
            <p:ph sz="quarter" idx="2"/>
          </p:nvPr>
        </p:nvSpPr>
        <p:spPr>
          <a:xfrm>
            <a:off x="4632198" y="1216152"/>
            <a:ext cx="4041648" cy="493776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28600"/>
            <a:ext cx="8229600" cy="914400"/>
          </a:xfrm>
        </p:spPr>
        <p:txBody>
          <a:bodyPr anchor="ctr"/>
          <a:lstStyle>
            <a:lvl1pPr>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4" name="Espace réservé du texte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7" name="Espace réservé de la date 6"/>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8" name="Espace réservé du pied de page 7"/>
          <p:cNvSpPr>
            <a:spLocks noGrp="1"/>
          </p:cNvSpPr>
          <p:nvPr>
            <p:ph type="ftr" sz="quarter" idx="11"/>
          </p:nvPr>
        </p:nvSpPr>
        <p:spPr/>
        <p:txBody>
          <a:bodyPr/>
          <a:lstStyle/>
          <a:p>
            <a:endParaRPr lang="fr-FR">
              <a:solidFill>
                <a:srgbClr val="464653"/>
              </a:solidFill>
            </a:endParaRPr>
          </a:p>
        </p:txBody>
      </p:sp>
      <p:sp>
        <p:nvSpPr>
          <p:cNvPr id="9" name="Espace réservé du numéro de diapositive 8"/>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11" name="Espace réservé du contenu 10"/>
          <p:cNvSpPr>
            <a:spLocks noGrp="1"/>
          </p:cNvSpPr>
          <p:nvPr>
            <p:ph sz="quarter" idx="2"/>
          </p:nvPr>
        </p:nvSpPr>
        <p:spPr>
          <a:xfrm>
            <a:off x="457200" y="2133600"/>
            <a:ext cx="4038600" cy="40386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3" name="Espace réservé du contenu 12"/>
          <p:cNvSpPr>
            <a:spLocks noGrp="1"/>
          </p:cNvSpPr>
          <p:nvPr>
            <p:ph sz="quarter" idx="4"/>
          </p:nvPr>
        </p:nvSpPr>
        <p:spPr>
          <a:xfrm>
            <a:off x="4648200" y="2133600"/>
            <a:ext cx="4038600" cy="40386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457200" y="228600"/>
            <a:ext cx="8229600" cy="914400"/>
          </a:xfrm>
        </p:spPr>
        <p:txBody>
          <a:bodyPr/>
          <a:lstStyle/>
          <a:p>
            <a:r>
              <a:rPr kumimoji="0" lang="fr-FR" smtClean="0"/>
              <a:t>Cliquez pour modifier le style du titre</a:t>
            </a:r>
            <a:endParaRPr kumimoji="0" lang="en-US"/>
          </a:p>
        </p:txBody>
      </p:sp>
      <p:sp>
        <p:nvSpPr>
          <p:cNvPr id="3" name="Espace réservé de la date 2"/>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4" name="Espace réservé du pied de page 3"/>
          <p:cNvSpPr>
            <a:spLocks noGrp="1"/>
          </p:cNvSpPr>
          <p:nvPr>
            <p:ph type="ftr" sz="quarter" idx="11"/>
          </p:nvPr>
        </p:nvSpPr>
        <p:spPr/>
        <p:txBody>
          <a:bodyPr/>
          <a:lstStyle/>
          <a:p>
            <a:endParaRPr lang="fr-FR">
              <a:solidFill>
                <a:srgbClr val="464653"/>
              </a:solidFill>
            </a:endParaRPr>
          </a:p>
        </p:txBody>
      </p:sp>
      <p:sp>
        <p:nvSpPr>
          <p:cNvPr id="5" name="Espace réservé du numéro de diapositive 4"/>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6" name="Triangle isocè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3" name="Espace réservé du pied de page 2"/>
          <p:cNvSpPr>
            <a:spLocks noGrp="1"/>
          </p:cNvSpPr>
          <p:nvPr>
            <p:ph type="ftr" sz="quarter" idx="11"/>
          </p:nvPr>
        </p:nvSpPr>
        <p:spPr/>
        <p:txBody>
          <a:bodyPr/>
          <a:lstStyle/>
          <a:p>
            <a:endParaRPr lang="fr-FR">
              <a:solidFill>
                <a:srgbClr val="464653"/>
              </a:solidFill>
            </a:endParaRPr>
          </a:p>
        </p:txBody>
      </p:sp>
      <p:sp>
        <p:nvSpPr>
          <p:cNvPr id="4" name="Espace réservé du numéro de diapositive 3"/>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5" name="Connecteur droit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6" name="Triangle isocè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fr-FR" smtClean="0"/>
              <a:t>Cliquez pour modifier le style du titre</a:t>
            </a:r>
            <a:endParaRPr kumimoji="0" lang="en-US"/>
          </a:p>
        </p:txBody>
      </p:sp>
      <p:sp>
        <p:nvSpPr>
          <p:cNvPr id="3" name="Espace réservé du texte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fr-FR" smtClean="0"/>
              <a:t>Cliquez pour modifier les styles du texte du masque</a:t>
            </a:r>
          </a:p>
        </p:txBody>
      </p:sp>
      <p:sp>
        <p:nvSpPr>
          <p:cNvPr id="5" name="Espace réservé de la date 4"/>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6" name="Espace réservé du pied de page 5"/>
          <p:cNvSpPr>
            <a:spLocks noGrp="1"/>
          </p:cNvSpPr>
          <p:nvPr>
            <p:ph type="ftr" sz="quarter" idx="11"/>
          </p:nvPr>
        </p:nvSpPr>
        <p:spPr/>
        <p:txBody>
          <a:bodyPr/>
          <a:lstStyle/>
          <a:p>
            <a:endParaRPr lang="fr-FR">
              <a:solidFill>
                <a:srgbClr val="464653"/>
              </a:solidFill>
            </a:endParaRPr>
          </a:p>
        </p:txBody>
      </p:sp>
      <p:sp>
        <p:nvSpPr>
          <p:cNvPr id="7" name="Espace réservé du numéro de diapositive 6"/>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8" name="Connecteur droit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0" name="Connecteur droit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9" name="Triangle isocè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Espace réservé du contenu 11"/>
          <p:cNvSpPr>
            <a:spLocks noGrp="1"/>
          </p:cNvSpPr>
          <p:nvPr>
            <p:ph sz="quarter" idx="1"/>
          </p:nvPr>
        </p:nvSpPr>
        <p:spPr>
          <a:xfrm>
            <a:off x="304800" y="304800"/>
            <a:ext cx="5715000" cy="57150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bg>
      <p:bgRef idx="1001">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fr-FR" smtClean="0"/>
              <a:t>Cliquez pour modifier le style du titre</a:t>
            </a:r>
            <a:endParaRPr kumimoji="0" lang="en-US"/>
          </a:p>
        </p:txBody>
      </p:sp>
      <p:sp>
        <p:nvSpPr>
          <p:cNvPr id="3" name="Espace réservé pour une image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fr-FR" smtClean="0"/>
              <a:t>Cliquez sur l'icône pour ajouter une image</a:t>
            </a:r>
            <a:endParaRPr kumimoji="0" lang="en-US" dirty="0"/>
          </a:p>
        </p:txBody>
      </p:sp>
      <p:sp>
        <p:nvSpPr>
          <p:cNvPr id="4" name="Espace réservé du texte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fr-FR" smtClean="0"/>
              <a:t>Cliquez pour modifier les styles du texte du masque</a:t>
            </a:r>
          </a:p>
        </p:txBody>
      </p:sp>
      <p:sp>
        <p:nvSpPr>
          <p:cNvPr id="5" name="Espace réservé de la date 4"/>
          <p:cNvSpPr>
            <a:spLocks noGrp="1"/>
          </p:cNvSpPr>
          <p:nvPr>
            <p:ph type="dt" sz="half" idx="10"/>
          </p:nvPr>
        </p:nvSpPr>
        <p:spPr/>
        <p:txBody>
          <a:bodyPr/>
          <a:lstStyle/>
          <a:p>
            <a:fld id="{97DAAD64-F465-4929-B60D-5963ABBD56A9}" type="datetimeFigureOut">
              <a:rPr lang="fr-FR" smtClean="0">
                <a:solidFill>
                  <a:srgbClr val="DDE9EC"/>
                </a:solidFill>
              </a:rPr>
              <a:pPr/>
              <a:t>19/09/2013</a:t>
            </a:fld>
            <a:endParaRPr lang="fr-FR">
              <a:solidFill>
                <a:srgbClr val="DDE9EC"/>
              </a:solidFill>
            </a:endParaRPr>
          </a:p>
        </p:txBody>
      </p:sp>
      <p:sp>
        <p:nvSpPr>
          <p:cNvPr id="6" name="Espace réservé du pied de page 5"/>
          <p:cNvSpPr>
            <a:spLocks noGrp="1"/>
          </p:cNvSpPr>
          <p:nvPr>
            <p:ph type="ftr" sz="quarter" idx="11"/>
          </p:nvPr>
        </p:nvSpPr>
        <p:spPr/>
        <p:txBody>
          <a:bodyPr/>
          <a:lstStyle/>
          <a:p>
            <a:endParaRPr lang="fr-FR">
              <a:solidFill>
                <a:srgbClr val="DDE9EC"/>
              </a:solidFill>
            </a:endParaRPr>
          </a:p>
        </p:txBody>
      </p:sp>
      <p:sp>
        <p:nvSpPr>
          <p:cNvPr id="7" name="Espace réservé du numéro de diapositive 6"/>
          <p:cNvSpPr>
            <a:spLocks noGrp="1"/>
          </p:cNvSpPr>
          <p:nvPr>
            <p:ph type="sldNum" sz="quarter" idx="12"/>
          </p:nvPr>
        </p:nvSpPr>
        <p:spPr/>
        <p:txBody>
          <a:bodyPr/>
          <a:lstStyle/>
          <a:p>
            <a:fld id="{51D24F3A-F3AF-4803-9784-7C638A54189D}" type="slidenum">
              <a:rPr lang="fr-FR" smtClean="0">
                <a:solidFill>
                  <a:srgbClr val="DDE9EC"/>
                </a:solidFill>
              </a:rPr>
              <a:pPr/>
              <a:t>‹N°›</a:t>
            </a:fld>
            <a:endParaRPr lang="fr-FR">
              <a:solidFill>
                <a:srgbClr val="DDE9EC"/>
              </a:solidFill>
            </a:endParaRPr>
          </a:p>
        </p:txBody>
      </p:sp>
      <p:sp>
        <p:nvSpPr>
          <p:cNvPr id="8" name="Connecteur droit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9" name="Triangle isocè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0" name="Rectangle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5" name="Espace réservé du pied de page 4"/>
          <p:cNvSpPr>
            <a:spLocks noGrp="1"/>
          </p:cNvSpPr>
          <p:nvPr>
            <p:ph type="ftr" sz="quarter" idx="11"/>
          </p:nvPr>
        </p:nvSpPr>
        <p:spPr/>
        <p:txBody>
          <a:bodyPr/>
          <a:lstStyle/>
          <a:p>
            <a:endParaRPr lang="fr-FR">
              <a:solidFill>
                <a:srgbClr val="464653"/>
              </a:solidFill>
            </a:endParaRPr>
          </a:p>
        </p:txBody>
      </p:sp>
      <p:sp>
        <p:nvSpPr>
          <p:cNvPr id="6" name="Espace réservé du numéro de diapositive 5"/>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5" name="Espace réservé du pied de page 4"/>
          <p:cNvSpPr>
            <a:spLocks noGrp="1"/>
          </p:cNvSpPr>
          <p:nvPr>
            <p:ph type="ftr" sz="quarter" idx="11"/>
          </p:nvPr>
        </p:nvSpPr>
        <p:spPr/>
        <p:txBody>
          <a:bodyPr/>
          <a:lstStyle/>
          <a:p>
            <a:endParaRPr lang="fr-FR">
              <a:solidFill>
                <a:srgbClr val="464653"/>
              </a:solidFill>
            </a:endParaRPr>
          </a:p>
        </p:txBody>
      </p:sp>
      <p:sp>
        <p:nvSpPr>
          <p:cNvPr id="6" name="Espace réservé du numéro de diapositive 5"/>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7" name="Connecteur droit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8" name="Triangle isocèle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9" name="Connecteur droit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8" name="Titre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fr-FR" smtClean="0"/>
              <a:t>Cliquez pour modifier le style du titre</a:t>
            </a:r>
            <a:endParaRPr kumimoji="0" lang="en-US"/>
          </a:p>
        </p:txBody>
      </p:sp>
      <p:sp>
        <p:nvSpPr>
          <p:cNvPr id="9" name="Sous-titre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Cliquez pour modifier le style des sous-titres du masque</a:t>
            </a:r>
            <a:endParaRPr kumimoji="0" lang="en-US"/>
          </a:p>
        </p:txBody>
      </p:sp>
      <p:sp>
        <p:nvSpPr>
          <p:cNvPr id="28" name="Espace réservé de la date 27"/>
          <p:cNvSpPr>
            <a:spLocks noGrp="1"/>
          </p:cNvSpPr>
          <p:nvPr>
            <p:ph type="dt" sz="half" idx="10"/>
          </p:nvPr>
        </p:nvSpPr>
        <p:spPr>
          <a:xfrm>
            <a:off x="6400800" y="6355080"/>
            <a:ext cx="2286000" cy="365760"/>
          </a:xfrm>
        </p:spPr>
        <p:txBody>
          <a:bodyPr/>
          <a:lstStyle>
            <a:lvl1pPr>
              <a:defRPr sz="1400"/>
            </a:lvl1p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17" name="Espace réservé du pied de page 16"/>
          <p:cNvSpPr>
            <a:spLocks noGrp="1"/>
          </p:cNvSpPr>
          <p:nvPr>
            <p:ph type="ftr" sz="quarter" idx="11"/>
          </p:nvPr>
        </p:nvSpPr>
        <p:spPr>
          <a:xfrm>
            <a:off x="2898648" y="6355080"/>
            <a:ext cx="3474720" cy="365760"/>
          </a:xfrm>
        </p:spPr>
        <p:txBody>
          <a:bodyPr/>
          <a:lstStyle/>
          <a:p>
            <a:endParaRPr lang="fr-FR">
              <a:solidFill>
                <a:srgbClr val="464653"/>
              </a:solidFill>
            </a:endParaRPr>
          </a:p>
        </p:txBody>
      </p:sp>
      <p:sp>
        <p:nvSpPr>
          <p:cNvPr id="29" name="Espace réservé du numéro de diapositive 28"/>
          <p:cNvSpPr>
            <a:spLocks noGrp="1"/>
          </p:cNvSpPr>
          <p:nvPr>
            <p:ph type="sldNum" sz="quarter" idx="12"/>
          </p:nvPr>
        </p:nvSpPr>
        <p:spPr>
          <a:xfrm>
            <a:off x="1216152" y="6355080"/>
            <a:ext cx="1219200" cy="365760"/>
          </a:xfrm>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21" name="Rectangle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33" name="Rectangle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22" name="Rectangle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32" name="Rectangle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4" name="Espace réservé de la date 3"/>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5" name="Espace réservé du pied de page 4"/>
          <p:cNvSpPr>
            <a:spLocks noGrp="1"/>
          </p:cNvSpPr>
          <p:nvPr>
            <p:ph type="ftr" sz="quarter" idx="11"/>
          </p:nvPr>
        </p:nvSpPr>
        <p:spPr/>
        <p:txBody>
          <a:bodyPr/>
          <a:lstStyle/>
          <a:p>
            <a:endParaRPr lang="fr-FR">
              <a:solidFill>
                <a:srgbClr val="464653"/>
              </a:solidFill>
            </a:endParaRPr>
          </a:p>
        </p:txBody>
      </p:sp>
      <p:sp>
        <p:nvSpPr>
          <p:cNvPr id="6" name="Espace réservé du numéro de diapositive 5"/>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8" name="Espace réservé du contenu 7"/>
          <p:cNvSpPr>
            <a:spLocks noGrp="1"/>
          </p:cNvSpPr>
          <p:nvPr>
            <p:ph sz="quarter" idx="1"/>
          </p:nvPr>
        </p:nvSpPr>
        <p:spPr>
          <a:xfrm>
            <a:off x="457200" y="1219200"/>
            <a:ext cx="8229600" cy="493776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Ref idx="1001">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Cliquez pour modifier les styles du texte du masque</a:t>
            </a:r>
          </a:p>
        </p:txBody>
      </p:sp>
      <p:sp>
        <p:nvSpPr>
          <p:cNvPr id="4" name="Espace réservé de la date 3"/>
          <p:cNvSpPr>
            <a:spLocks noGrp="1"/>
          </p:cNvSpPr>
          <p:nvPr>
            <p:ph type="dt" sz="half" idx="10"/>
          </p:nvPr>
        </p:nvSpPr>
        <p:spPr>
          <a:xfrm>
            <a:off x="6400800" y="6355080"/>
            <a:ext cx="2286000" cy="365760"/>
          </a:xfrm>
        </p:spPr>
        <p:txBody>
          <a:bodyPr/>
          <a:lstStyle/>
          <a:p>
            <a:fld id="{97DAAD64-F465-4929-B60D-5963ABBD56A9}" type="datetimeFigureOut">
              <a:rPr lang="fr-FR" smtClean="0">
                <a:solidFill>
                  <a:srgbClr val="DDE9EC"/>
                </a:solidFill>
              </a:rPr>
              <a:pPr/>
              <a:t>19/09/2013</a:t>
            </a:fld>
            <a:endParaRPr lang="fr-FR">
              <a:solidFill>
                <a:srgbClr val="DDE9EC"/>
              </a:solidFill>
            </a:endParaRPr>
          </a:p>
        </p:txBody>
      </p:sp>
      <p:sp>
        <p:nvSpPr>
          <p:cNvPr id="5" name="Espace réservé du pied de page 4"/>
          <p:cNvSpPr>
            <a:spLocks noGrp="1"/>
          </p:cNvSpPr>
          <p:nvPr>
            <p:ph type="ftr" sz="quarter" idx="11"/>
          </p:nvPr>
        </p:nvSpPr>
        <p:spPr>
          <a:xfrm>
            <a:off x="2898648" y="6355080"/>
            <a:ext cx="3474720" cy="365760"/>
          </a:xfrm>
        </p:spPr>
        <p:txBody>
          <a:bodyPr/>
          <a:lstStyle/>
          <a:p>
            <a:endParaRPr lang="fr-FR">
              <a:solidFill>
                <a:srgbClr val="DDE9EC"/>
              </a:solidFill>
            </a:endParaRPr>
          </a:p>
        </p:txBody>
      </p:sp>
      <p:sp>
        <p:nvSpPr>
          <p:cNvPr id="6" name="Espace réservé du numéro de diapositive 5"/>
          <p:cNvSpPr>
            <a:spLocks noGrp="1"/>
          </p:cNvSpPr>
          <p:nvPr>
            <p:ph type="sldNum" sz="quarter" idx="12"/>
          </p:nvPr>
        </p:nvSpPr>
        <p:spPr>
          <a:xfrm>
            <a:off x="1069848" y="6355080"/>
            <a:ext cx="1520952" cy="365760"/>
          </a:xfrm>
        </p:spPr>
        <p:txBody>
          <a:bodyPr/>
          <a:lstStyle/>
          <a:p>
            <a:fld id="{51D24F3A-F3AF-4803-9784-7C638A54189D}" type="slidenum">
              <a:rPr lang="fr-FR" smtClean="0">
                <a:solidFill>
                  <a:srgbClr val="DDE9EC"/>
                </a:solidFill>
              </a:rPr>
              <a:pPr/>
              <a:t>‹N°›</a:t>
            </a:fld>
            <a:endParaRPr lang="fr-FR">
              <a:solidFill>
                <a:srgbClr val="DDE9EC"/>
              </a:solidFill>
            </a:endParaRPr>
          </a:p>
        </p:txBody>
      </p:sp>
      <p:sp>
        <p:nvSpPr>
          <p:cNvPr id="7" name="Rectangle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8" name="Rectangle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457200" y="228600"/>
            <a:ext cx="8229600" cy="914400"/>
          </a:xfrm>
        </p:spPr>
        <p:txBody>
          <a:bodyPr/>
          <a:lstStyle/>
          <a:p>
            <a:r>
              <a:rPr kumimoji="0" lang="fr-FR" smtClean="0"/>
              <a:t>Cliquez pour modifier le style du titre</a:t>
            </a:r>
            <a:endParaRPr kumimoji="0" lang="en-US"/>
          </a:p>
        </p:txBody>
      </p:sp>
      <p:sp>
        <p:nvSpPr>
          <p:cNvPr id="5" name="Espace réservé de la date 4"/>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6" name="Espace réservé du pied de page 5"/>
          <p:cNvSpPr>
            <a:spLocks noGrp="1"/>
          </p:cNvSpPr>
          <p:nvPr>
            <p:ph type="ftr" sz="quarter" idx="11"/>
          </p:nvPr>
        </p:nvSpPr>
        <p:spPr/>
        <p:txBody>
          <a:bodyPr/>
          <a:lstStyle/>
          <a:p>
            <a:endParaRPr lang="fr-FR">
              <a:solidFill>
                <a:srgbClr val="464653"/>
              </a:solidFill>
            </a:endParaRPr>
          </a:p>
        </p:txBody>
      </p:sp>
      <p:sp>
        <p:nvSpPr>
          <p:cNvPr id="7" name="Espace réservé du numéro de diapositive 6"/>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9" name="Espace réservé du contenu 8"/>
          <p:cNvSpPr>
            <a:spLocks noGrp="1"/>
          </p:cNvSpPr>
          <p:nvPr>
            <p:ph sz="quarter" idx="1"/>
          </p:nvPr>
        </p:nvSpPr>
        <p:spPr>
          <a:xfrm>
            <a:off x="457200" y="1219200"/>
            <a:ext cx="4041648" cy="493776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1" name="Espace réservé du contenu 10"/>
          <p:cNvSpPr>
            <a:spLocks noGrp="1"/>
          </p:cNvSpPr>
          <p:nvPr>
            <p:ph sz="quarter" idx="2"/>
          </p:nvPr>
        </p:nvSpPr>
        <p:spPr>
          <a:xfrm>
            <a:off x="4632198" y="1216152"/>
            <a:ext cx="4041648" cy="493776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28600"/>
            <a:ext cx="8229600" cy="914400"/>
          </a:xfrm>
        </p:spPr>
        <p:txBody>
          <a:bodyPr anchor="ctr"/>
          <a:lstStyle>
            <a:lvl1pPr>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4" name="Espace réservé du texte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7" name="Espace réservé de la date 6"/>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8" name="Espace réservé du pied de page 7"/>
          <p:cNvSpPr>
            <a:spLocks noGrp="1"/>
          </p:cNvSpPr>
          <p:nvPr>
            <p:ph type="ftr" sz="quarter" idx="11"/>
          </p:nvPr>
        </p:nvSpPr>
        <p:spPr/>
        <p:txBody>
          <a:bodyPr/>
          <a:lstStyle/>
          <a:p>
            <a:endParaRPr lang="fr-FR">
              <a:solidFill>
                <a:srgbClr val="464653"/>
              </a:solidFill>
            </a:endParaRPr>
          </a:p>
        </p:txBody>
      </p:sp>
      <p:sp>
        <p:nvSpPr>
          <p:cNvPr id="9" name="Espace réservé du numéro de diapositive 8"/>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11" name="Espace réservé du contenu 10"/>
          <p:cNvSpPr>
            <a:spLocks noGrp="1"/>
          </p:cNvSpPr>
          <p:nvPr>
            <p:ph sz="quarter" idx="2"/>
          </p:nvPr>
        </p:nvSpPr>
        <p:spPr>
          <a:xfrm>
            <a:off x="457200" y="2133600"/>
            <a:ext cx="4038600" cy="40386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3" name="Espace réservé du contenu 12"/>
          <p:cNvSpPr>
            <a:spLocks noGrp="1"/>
          </p:cNvSpPr>
          <p:nvPr>
            <p:ph sz="quarter" idx="4"/>
          </p:nvPr>
        </p:nvSpPr>
        <p:spPr>
          <a:xfrm>
            <a:off x="4648200" y="2133600"/>
            <a:ext cx="4038600" cy="40386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457200" y="228600"/>
            <a:ext cx="8229600" cy="914400"/>
          </a:xfrm>
        </p:spPr>
        <p:txBody>
          <a:bodyPr/>
          <a:lstStyle/>
          <a:p>
            <a:r>
              <a:rPr kumimoji="0" lang="fr-FR" smtClean="0"/>
              <a:t>Cliquez pour modifier le style du titre</a:t>
            </a:r>
            <a:endParaRPr kumimoji="0" lang="en-US"/>
          </a:p>
        </p:txBody>
      </p:sp>
      <p:sp>
        <p:nvSpPr>
          <p:cNvPr id="3" name="Espace réservé de la date 2"/>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4" name="Espace réservé du pied de page 3"/>
          <p:cNvSpPr>
            <a:spLocks noGrp="1"/>
          </p:cNvSpPr>
          <p:nvPr>
            <p:ph type="ftr" sz="quarter" idx="11"/>
          </p:nvPr>
        </p:nvSpPr>
        <p:spPr/>
        <p:txBody>
          <a:bodyPr/>
          <a:lstStyle/>
          <a:p>
            <a:endParaRPr lang="fr-FR">
              <a:solidFill>
                <a:srgbClr val="464653"/>
              </a:solidFill>
            </a:endParaRPr>
          </a:p>
        </p:txBody>
      </p:sp>
      <p:sp>
        <p:nvSpPr>
          <p:cNvPr id="5" name="Espace réservé du numéro de diapositive 4"/>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6" name="Triangle isocè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3" name="Espace réservé du pied de page 2"/>
          <p:cNvSpPr>
            <a:spLocks noGrp="1"/>
          </p:cNvSpPr>
          <p:nvPr>
            <p:ph type="ftr" sz="quarter" idx="11"/>
          </p:nvPr>
        </p:nvSpPr>
        <p:spPr/>
        <p:txBody>
          <a:bodyPr/>
          <a:lstStyle/>
          <a:p>
            <a:endParaRPr lang="fr-FR">
              <a:solidFill>
                <a:srgbClr val="464653"/>
              </a:solidFill>
            </a:endParaRPr>
          </a:p>
        </p:txBody>
      </p:sp>
      <p:sp>
        <p:nvSpPr>
          <p:cNvPr id="4" name="Espace réservé du numéro de diapositive 3"/>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5" name="Connecteur droit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6" name="Triangle isocè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fr-FR" smtClean="0"/>
              <a:t>Cliquez pour modifier le style du titre</a:t>
            </a:r>
            <a:endParaRPr kumimoji="0" lang="en-US"/>
          </a:p>
        </p:txBody>
      </p:sp>
      <p:sp>
        <p:nvSpPr>
          <p:cNvPr id="3" name="Espace réservé du texte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fr-FR" smtClean="0"/>
              <a:t>Cliquez pour modifier les styles du texte du masque</a:t>
            </a:r>
          </a:p>
        </p:txBody>
      </p:sp>
      <p:sp>
        <p:nvSpPr>
          <p:cNvPr id="5" name="Espace réservé de la date 4"/>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6" name="Espace réservé du pied de page 5"/>
          <p:cNvSpPr>
            <a:spLocks noGrp="1"/>
          </p:cNvSpPr>
          <p:nvPr>
            <p:ph type="ftr" sz="quarter" idx="11"/>
          </p:nvPr>
        </p:nvSpPr>
        <p:spPr/>
        <p:txBody>
          <a:bodyPr/>
          <a:lstStyle/>
          <a:p>
            <a:endParaRPr lang="fr-FR">
              <a:solidFill>
                <a:srgbClr val="464653"/>
              </a:solidFill>
            </a:endParaRPr>
          </a:p>
        </p:txBody>
      </p:sp>
      <p:sp>
        <p:nvSpPr>
          <p:cNvPr id="7" name="Espace réservé du numéro de diapositive 6"/>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8" name="Connecteur droit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0" name="Connecteur droit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9" name="Triangle isocè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Espace réservé du contenu 11"/>
          <p:cNvSpPr>
            <a:spLocks noGrp="1"/>
          </p:cNvSpPr>
          <p:nvPr>
            <p:ph sz="quarter" idx="1"/>
          </p:nvPr>
        </p:nvSpPr>
        <p:spPr>
          <a:xfrm>
            <a:off x="304800" y="304800"/>
            <a:ext cx="5715000" cy="57150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bg>
      <p:bgRef idx="1001">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fr-FR" smtClean="0"/>
              <a:t>Cliquez pour modifier le style du titre</a:t>
            </a:r>
            <a:endParaRPr kumimoji="0" lang="en-US"/>
          </a:p>
        </p:txBody>
      </p:sp>
      <p:sp>
        <p:nvSpPr>
          <p:cNvPr id="3" name="Espace réservé pour une image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fr-FR" smtClean="0"/>
              <a:t>Cliquez sur l'icône pour ajouter une image</a:t>
            </a:r>
            <a:endParaRPr kumimoji="0" lang="en-US" dirty="0"/>
          </a:p>
        </p:txBody>
      </p:sp>
      <p:sp>
        <p:nvSpPr>
          <p:cNvPr id="4" name="Espace réservé du texte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fr-FR" smtClean="0"/>
              <a:t>Cliquez pour modifier les styles du texte du masque</a:t>
            </a:r>
          </a:p>
        </p:txBody>
      </p:sp>
      <p:sp>
        <p:nvSpPr>
          <p:cNvPr id="5" name="Espace réservé de la date 4"/>
          <p:cNvSpPr>
            <a:spLocks noGrp="1"/>
          </p:cNvSpPr>
          <p:nvPr>
            <p:ph type="dt" sz="half" idx="10"/>
          </p:nvPr>
        </p:nvSpPr>
        <p:spPr/>
        <p:txBody>
          <a:bodyPr/>
          <a:lstStyle/>
          <a:p>
            <a:fld id="{97DAAD64-F465-4929-B60D-5963ABBD56A9}" type="datetimeFigureOut">
              <a:rPr lang="fr-FR" smtClean="0">
                <a:solidFill>
                  <a:srgbClr val="DDE9EC"/>
                </a:solidFill>
              </a:rPr>
              <a:pPr/>
              <a:t>19/09/2013</a:t>
            </a:fld>
            <a:endParaRPr lang="fr-FR">
              <a:solidFill>
                <a:srgbClr val="DDE9EC"/>
              </a:solidFill>
            </a:endParaRPr>
          </a:p>
        </p:txBody>
      </p:sp>
      <p:sp>
        <p:nvSpPr>
          <p:cNvPr id="6" name="Espace réservé du pied de page 5"/>
          <p:cNvSpPr>
            <a:spLocks noGrp="1"/>
          </p:cNvSpPr>
          <p:nvPr>
            <p:ph type="ftr" sz="quarter" idx="11"/>
          </p:nvPr>
        </p:nvSpPr>
        <p:spPr/>
        <p:txBody>
          <a:bodyPr/>
          <a:lstStyle/>
          <a:p>
            <a:endParaRPr lang="fr-FR">
              <a:solidFill>
                <a:srgbClr val="DDE9EC"/>
              </a:solidFill>
            </a:endParaRPr>
          </a:p>
        </p:txBody>
      </p:sp>
      <p:sp>
        <p:nvSpPr>
          <p:cNvPr id="7" name="Espace réservé du numéro de diapositive 6"/>
          <p:cNvSpPr>
            <a:spLocks noGrp="1"/>
          </p:cNvSpPr>
          <p:nvPr>
            <p:ph type="sldNum" sz="quarter" idx="12"/>
          </p:nvPr>
        </p:nvSpPr>
        <p:spPr/>
        <p:txBody>
          <a:bodyPr/>
          <a:lstStyle/>
          <a:p>
            <a:fld id="{51D24F3A-F3AF-4803-9784-7C638A54189D}" type="slidenum">
              <a:rPr lang="fr-FR" smtClean="0">
                <a:solidFill>
                  <a:srgbClr val="DDE9EC"/>
                </a:solidFill>
              </a:rPr>
              <a:pPr/>
              <a:t>‹N°›</a:t>
            </a:fld>
            <a:endParaRPr lang="fr-FR">
              <a:solidFill>
                <a:srgbClr val="DDE9EC"/>
              </a:solidFill>
            </a:endParaRPr>
          </a:p>
        </p:txBody>
      </p:sp>
      <p:sp>
        <p:nvSpPr>
          <p:cNvPr id="8" name="Connecteur droit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9" name="Triangle isocè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0" name="Rectangle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5" name="Espace réservé du pied de page 4"/>
          <p:cNvSpPr>
            <a:spLocks noGrp="1"/>
          </p:cNvSpPr>
          <p:nvPr>
            <p:ph type="ftr" sz="quarter" idx="11"/>
          </p:nvPr>
        </p:nvSpPr>
        <p:spPr/>
        <p:txBody>
          <a:bodyPr/>
          <a:lstStyle/>
          <a:p>
            <a:endParaRPr lang="fr-FR">
              <a:solidFill>
                <a:srgbClr val="464653"/>
              </a:solidFill>
            </a:endParaRPr>
          </a:p>
        </p:txBody>
      </p:sp>
      <p:sp>
        <p:nvSpPr>
          <p:cNvPr id="6" name="Espace réservé du numéro de diapositive 5"/>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5" name="Espace réservé du pied de page 4"/>
          <p:cNvSpPr>
            <a:spLocks noGrp="1"/>
          </p:cNvSpPr>
          <p:nvPr>
            <p:ph type="ftr" sz="quarter" idx="11"/>
          </p:nvPr>
        </p:nvSpPr>
        <p:spPr/>
        <p:txBody>
          <a:bodyPr/>
          <a:lstStyle/>
          <a:p>
            <a:endParaRPr lang="fr-FR">
              <a:solidFill>
                <a:srgbClr val="464653"/>
              </a:solidFill>
            </a:endParaRPr>
          </a:p>
        </p:txBody>
      </p:sp>
      <p:sp>
        <p:nvSpPr>
          <p:cNvPr id="6" name="Espace réservé du numéro de diapositive 5"/>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7" name="Connecteur droit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8" name="Triangle isocèle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9" name="Connecteur droit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8" name="Titre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fr-FR" smtClean="0"/>
              <a:t>Cliquez pour modifier le style du titre</a:t>
            </a:r>
            <a:endParaRPr kumimoji="0" lang="en-US"/>
          </a:p>
        </p:txBody>
      </p:sp>
      <p:sp>
        <p:nvSpPr>
          <p:cNvPr id="9" name="Sous-titre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Cliquez pour modifier le style des sous-titres du masque</a:t>
            </a:r>
            <a:endParaRPr kumimoji="0" lang="en-US"/>
          </a:p>
        </p:txBody>
      </p:sp>
      <p:sp>
        <p:nvSpPr>
          <p:cNvPr id="28" name="Espace réservé de la date 27"/>
          <p:cNvSpPr>
            <a:spLocks noGrp="1"/>
          </p:cNvSpPr>
          <p:nvPr>
            <p:ph type="dt" sz="half" idx="10"/>
          </p:nvPr>
        </p:nvSpPr>
        <p:spPr>
          <a:xfrm>
            <a:off x="6400800" y="6355080"/>
            <a:ext cx="2286000" cy="365760"/>
          </a:xfrm>
        </p:spPr>
        <p:txBody>
          <a:bodyPr/>
          <a:lstStyle>
            <a:lvl1pPr>
              <a:defRPr sz="1400"/>
            </a:lvl1p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17" name="Espace réservé du pied de page 16"/>
          <p:cNvSpPr>
            <a:spLocks noGrp="1"/>
          </p:cNvSpPr>
          <p:nvPr>
            <p:ph type="ftr" sz="quarter" idx="11"/>
          </p:nvPr>
        </p:nvSpPr>
        <p:spPr>
          <a:xfrm>
            <a:off x="2898648" y="6355080"/>
            <a:ext cx="3474720" cy="365760"/>
          </a:xfrm>
        </p:spPr>
        <p:txBody>
          <a:bodyPr/>
          <a:lstStyle/>
          <a:p>
            <a:endParaRPr lang="fr-FR">
              <a:solidFill>
                <a:srgbClr val="464653"/>
              </a:solidFill>
            </a:endParaRPr>
          </a:p>
        </p:txBody>
      </p:sp>
      <p:sp>
        <p:nvSpPr>
          <p:cNvPr id="29" name="Espace réservé du numéro de diapositive 28"/>
          <p:cNvSpPr>
            <a:spLocks noGrp="1"/>
          </p:cNvSpPr>
          <p:nvPr>
            <p:ph type="sldNum" sz="quarter" idx="12"/>
          </p:nvPr>
        </p:nvSpPr>
        <p:spPr>
          <a:xfrm>
            <a:off x="1216152" y="6355080"/>
            <a:ext cx="1219200" cy="365760"/>
          </a:xfrm>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21" name="Rectangle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33" name="Rectangle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22" name="Rectangle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32" name="Rectangle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4" name="Espace réservé de la date 3"/>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5" name="Espace réservé du pied de page 4"/>
          <p:cNvSpPr>
            <a:spLocks noGrp="1"/>
          </p:cNvSpPr>
          <p:nvPr>
            <p:ph type="ftr" sz="quarter" idx="11"/>
          </p:nvPr>
        </p:nvSpPr>
        <p:spPr/>
        <p:txBody>
          <a:bodyPr/>
          <a:lstStyle/>
          <a:p>
            <a:endParaRPr lang="fr-FR">
              <a:solidFill>
                <a:srgbClr val="464653"/>
              </a:solidFill>
            </a:endParaRPr>
          </a:p>
        </p:txBody>
      </p:sp>
      <p:sp>
        <p:nvSpPr>
          <p:cNvPr id="6" name="Espace réservé du numéro de diapositive 5"/>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8" name="Espace réservé du contenu 7"/>
          <p:cNvSpPr>
            <a:spLocks noGrp="1"/>
          </p:cNvSpPr>
          <p:nvPr>
            <p:ph sz="quarter" idx="1"/>
          </p:nvPr>
        </p:nvSpPr>
        <p:spPr>
          <a:xfrm>
            <a:off x="457200" y="1219200"/>
            <a:ext cx="8229600" cy="493776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Ref idx="1001">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Cliquez pour modifier les styles du texte du masque</a:t>
            </a:r>
          </a:p>
        </p:txBody>
      </p:sp>
      <p:sp>
        <p:nvSpPr>
          <p:cNvPr id="4" name="Espace réservé de la date 3"/>
          <p:cNvSpPr>
            <a:spLocks noGrp="1"/>
          </p:cNvSpPr>
          <p:nvPr>
            <p:ph type="dt" sz="half" idx="10"/>
          </p:nvPr>
        </p:nvSpPr>
        <p:spPr>
          <a:xfrm>
            <a:off x="6400800" y="6355080"/>
            <a:ext cx="2286000" cy="365760"/>
          </a:xfrm>
        </p:spPr>
        <p:txBody>
          <a:bodyPr/>
          <a:lstStyle/>
          <a:p>
            <a:fld id="{97DAAD64-F465-4929-B60D-5963ABBD56A9}" type="datetimeFigureOut">
              <a:rPr lang="fr-FR" smtClean="0">
                <a:solidFill>
                  <a:srgbClr val="DDE9EC"/>
                </a:solidFill>
              </a:rPr>
              <a:pPr/>
              <a:t>19/09/2013</a:t>
            </a:fld>
            <a:endParaRPr lang="fr-FR">
              <a:solidFill>
                <a:srgbClr val="DDE9EC"/>
              </a:solidFill>
            </a:endParaRPr>
          </a:p>
        </p:txBody>
      </p:sp>
      <p:sp>
        <p:nvSpPr>
          <p:cNvPr id="5" name="Espace réservé du pied de page 4"/>
          <p:cNvSpPr>
            <a:spLocks noGrp="1"/>
          </p:cNvSpPr>
          <p:nvPr>
            <p:ph type="ftr" sz="quarter" idx="11"/>
          </p:nvPr>
        </p:nvSpPr>
        <p:spPr>
          <a:xfrm>
            <a:off x="2898648" y="6355080"/>
            <a:ext cx="3474720" cy="365760"/>
          </a:xfrm>
        </p:spPr>
        <p:txBody>
          <a:bodyPr/>
          <a:lstStyle/>
          <a:p>
            <a:endParaRPr lang="fr-FR">
              <a:solidFill>
                <a:srgbClr val="DDE9EC"/>
              </a:solidFill>
            </a:endParaRPr>
          </a:p>
        </p:txBody>
      </p:sp>
      <p:sp>
        <p:nvSpPr>
          <p:cNvPr id="6" name="Espace réservé du numéro de diapositive 5"/>
          <p:cNvSpPr>
            <a:spLocks noGrp="1"/>
          </p:cNvSpPr>
          <p:nvPr>
            <p:ph type="sldNum" sz="quarter" idx="12"/>
          </p:nvPr>
        </p:nvSpPr>
        <p:spPr>
          <a:xfrm>
            <a:off x="1069848" y="6355080"/>
            <a:ext cx="1520952" cy="365760"/>
          </a:xfrm>
        </p:spPr>
        <p:txBody>
          <a:bodyPr/>
          <a:lstStyle/>
          <a:p>
            <a:fld id="{51D24F3A-F3AF-4803-9784-7C638A54189D}" type="slidenum">
              <a:rPr lang="fr-FR" smtClean="0">
                <a:solidFill>
                  <a:srgbClr val="DDE9EC"/>
                </a:solidFill>
              </a:rPr>
              <a:pPr/>
              <a:t>‹N°›</a:t>
            </a:fld>
            <a:endParaRPr lang="fr-FR">
              <a:solidFill>
                <a:srgbClr val="DDE9EC"/>
              </a:solidFill>
            </a:endParaRPr>
          </a:p>
        </p:txBody>
      </p:sp>
      <p:sp>
        <p:nvSpPr>
          <p:cNvPr id="7" name="Rectangle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8" name="Rectangle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457200" y="228600"/>
            <a:ext cx="8229600" cy="914400"/>
          </a:xfrm>
        </p:spPr>
        <p:txBody>
          <a:bodyPr/>
          <a:lstStyle/>
          <a:p>
            <a:r>
              <a:rPr kumimoji="0" lang="fr-FR" smtClean="0"/>
              <a:t>Cliquez pour modifier le style du titre</a:t>
            </a:r>
            <a:endParaRPr kumimoji="0" lang="en-US"/>
          </a:p>
        </p:txBody>
      </p:sp>
      <p:sp>
        <p:nvSpPr>
          <p:cNvPr id="5" name="Espace réservé de la date 4"/>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6" name="Espace réservé du pied de page 5"/>
          <p:cNvSpPr>
            <a:spLocks noGrp="1"/>
          </p:cNvSpPr>
          <p:nvPr>
            <p:ph type="ftr" sz="quarter" idx="11"/>
          </p:nvPr>
        </p:nvSpPr>
        <p:spPr/>
        <p:txBody>
          <a:bodyPr/>
          <a:lstStyle/>
          <a:p>
            <a:endParaRPr lang="fr-FR">
              <a:solidFill>
                <a:srgbClr val="464653"/>
              </a:solidFill>
            </a:endParaRPr>
          </a:p>
        </p:txBody>
      </p:sp>
      <p:sp>
        <p:nvSpPr>
          <p:cNvPr id="7" name="Espace réservé du numéro de diapositive 6"/>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9" name="Espace réservé du contenu 8"/>
          <p:cNvSpPr>
            <a:spLocks noGrp="1"/>
          </p:cNvSpPr>
          <p:nvPr>
            <p:ph sz="quarter" idx="1"/>
          </p:nvPr>
        </p:nvSpPr>
        <p:spPr>
          <a:xfrm>
            <a:off x="457200" y="1219200"/>
            <a:ext cx="4041648" cy="493776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1" name="Espace réservé du contenu 10"/>
          <p:cNvSpPr>
            <a:spLocks noGrp="1"/>
          </p:cNvSpPr>
          <p:nvPr>
            <p:ph sz="quarter" idx="2"/>
          </p:nvPr>
        </p:nvSpPr>
        <p:spPr>
          <a:xfrm>
            <a:off x="4632198" y="1216152"/>
            <a:ext cx="4041648" cy="493776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28600"/>
            <a:ext cx="8229600" cy="914400"/>
          </a:xfrm>
        </p:spPr>
        <p:txBody>
          <a:bodyPr anchor="ctr"/>
          <a:lstStyle>
            <a:lvl1pPr>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4" name="Espace réservé du texte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7" name="Espace réservé de la date 6"/>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8" name="Espace réservé du pied de page 7"/>
          <p:cNvSpPr>
            <a:spLocks noGrp="1"/>
          </p:cNvSpPr>
          <p:nvPr>
            <p:ph type="ftr" sz="quarter" idx="11"/>
          </p:nvPr>
        </p:nvSpPr>
        <p:spPr/>
        <p:txBody>
          <a:bodyPr/>
          <a:lstStyle/>
          <a:p>
            <a:endParaRPr lang="fr-FR">
              <a:solidFill>
                <a:srgbClr val="464653"/>
              </a:solidFill>
            </a:endParaRPr>
          </a:p>
        </p:txBody>
      </p:sp>
      <p:sp>
        <p:nvSpPr>
          <p:cNvPr id="9" name="Espace réservé du numéro de diapositive 8"/>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11" name="Espace réservé du contenu 10"/>
          <p:cNvSpPr>
            <a:spLocks noGrp="1"/>
          </p:cNvSpPr>
          <p:nvPr>
            <p:ph sz="quarter" idx="2"/>
          </p:nvPr>
        </p:nvSpPr>
        <p:spPr>
          <a:xfrm>
            <a:off x="457200" y="2133600"/>
            <a:ext cx="4038600" cy="40386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3" name="Espace réservé du contenu 12"/>
          <p:cNvSpPr>
            <a:spLocks noGrp="1"/>
          </p:cNvSpPr>
          <p:nvPr>
            <p:ph sz="quarter" idx="4"/>
          </p:nvPr>
        </p:nvSpPr>
        <p:spPr>
          <a:xfrm>
            <a:off x="4648200" y="2133600"/>
            <a:ext cx="4038600" cy="40386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457200" y="228600"/>
            <a:ext cx="8229600" cy="914400"/>
          </a:xfrm>
        </p:spPr>
        <p:txBody>
          <a:bodyPr/>
          <a:lstStyle/>
          <a:p>
            <a:r>
              <a:rPr kumimoji="0" lang="fr-FR" smtClean="0"/>
              <a:t>Cliquez pour modifier le style du titre</a:t>
            </a:r>
            <a:endParaRPr kumimoji="0" lang="en-US"/>
          </a:p>
        </p:txBody>
      </p:sp>
      <p:sp>
        <p:nvSpPr>
          <p:cNvPr id="3" name="Espace réservé de la date 2"/>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4" name="Espace réservé du pied de page 3"/>
          <p:cNvSpPr>
            <a:spLocks noGrp="1"/>
          </p:cNvSpPr>
          <p:nvPr>
            <p:ph type="ftr" sz="quarter" idx="11"/>
          </p:nvPr>
        </p:nvSpPr>
        <p:spPr/>
        <p:txBody>
          <a:bodyPr/>
          <a:lstStyle/>
          <a:p>
            <a:endParaRPr lang="fr-FR">
              <a:solidFill>
                <a:srgbClr val="464653"/>
              </a:solidFill>
            </a:endParaRPr>
          </a:p>
        </p:txBody>
      </p:sp>
      <p:sp>
        <p:nvSpPr>
          <p:cNvPr id="5" name="Espace réservé du numéro de diapositive 4"/>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6" name="Triangle isocè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3" name="Espace réservé du pied de page 2"/>
          <p:cNvSpPr>
            <a:spLocks noGrp="1"/>
          </p:cNvSpPr>
          <p:nvPr>
            <p:ph type="ftr" sz="quarter" idx="11"/>
          </p:nvPr>
        </p:nvSpPr>
        <p:spPr/>
        <p:txBody>
          <a:bodyPr/>
          <a:lstStyle/>
          <a:p>
            <a:endParaRPr lang="fr-FR">
              <a:solidFill>
                <a:srgbClr val="464653"/>
              </a:solidFill>
            </a:endParaRPr>
          </a:p>
        </p:txBody>
      </p:sp>
      <p:sp>
        <p:nvSpPr>
          <p:cNvPr id="4" name="Espace réservé du numéro de diapositive 3"/>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5" name="Connecteur droit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6" name="Triangle isocè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fr-FR" smtClean="0"/>
              <a:t>Cliquez pour modifier le style du titre</a:t>
            </a:r>
            <a:endParaRPr kumimoji="0" lang="en-US"/>
          </a:p>
        </p:txBody>
      </p:sp>
      <p:sp>
        <p:nvSpPr>
          <p:cNvPr id="3" name="Espace réservé du texte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fr-FR" smtClean="0"/>
              <a:t>Cliquez pour modifier les styles du texte du masque</a:t>
            </a:r>
          </a:p>
        </p:txBody>
      </p:sp>
      <p:sp>
        <p:nvSpPr>
          <p:cNvPr id="5" name="Espace réservé de la date 4"/>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6" name="Espace réservé du pied de page 5"/>
          <p:cNvSpPr>
            <a:spLocks noGrp="1"/>
          </p:cNvSpPr>
          <p:nvPr>
            <p:ph type="ftr" sz="quarter" idx="11"/>
          </p:nvPr>
        </p:nvSpPr>
        <p:spPr/>
        <p:txBody>
          <a:bodyPr/>
          <a:lstStyle/>
          <a:p>
            <a:endParaRPr lang="fr-FR">
              <a:solidFill>
                <a:srgbClr val="464653"/>
              </a:solidFill>
            </a:endParaRPr>
          </a:p>
        </p:txBody>
      </p:sp>
      <p:sp>
        <p:nvSpPr>
          <p:cNvPr id="7" name="Espace réservé du numéro de diapositive 6"/>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8" name="Connecteur droit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0" name="Connecteur droit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9" name="Triangle isocè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Espace réservé du contenu 11"/>
          <p:cNvSpPr>
            <a:spLocks noGrp="1"/>
          </p:cNvSpPr>
          <p:nvPr>
            <p:ph sz="quarter" idx="1"/>
          </p:nvPr>
        </p:nvSpPr>
        <p:spPr>
          <a:xfrm>
            <a:off x="304800" y="304800"/>
            <a:ext cx="5715000" cy="57150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bg>
      <p:bgRef idx="1001">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fr-FR" smtClean="0"/>
              <a:t>Cliquez pour modifier le style du titre</a:t>
            </a:r>
            <a:endParaRPr kumimoji="0" lang="en-US"/>
          </a:p>
        </p:txBody>
      </p:sp>
      <p:sp>
        <p:nvSpPr>
          <p:cNvPr id="3" name="Espace réservé pour une image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fr-FR" smtClean="0"/>
              <a:t>Cliquez sur l'icône pour ajouter une image</a:t>
            </a:r>
            <a:endParaRPr kumimoji="0" lang="en-US" dirty="0"/>
          </a:p>
        </p:txBody>
      </p:sp>
      <p:sp>
        <p:nvSpPr>
          <p:cNvPr id="4" name="Espace réservé du texte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fr-FR" smtClean="0"/>
              <a:t>Cliquez pour modifier les styles du texte du masque</a:t>
            </a:r>
          </a:p>
        </p:txBody>
      </p:sp>
      <p:sp>
        <p:nvSpPr>
          <p:cNvPr id="5" name="Espace réservé de la date 4"/>
          <p:cNvSpPr>
            <a:spLocks noGrp="1"/>
          </p:cNvSpPr>
          <p:nvPr>
            <p:ph type="dt" sz="half" idx="10"/>
          </p:nvPr>
        </p:nvSpPr>
        <p:spPr/>
        <p:txBody>
          <a:bodyPr/>
          <a:lstStyle/>
          <a:p>
            <a:fld id="{97DAAD64-F465-4929-B60D-5963ABBD56A9}" type="datetimeFigureOut">
              <a:rPr lang="fr-FR" smtClean="0">
                <a:solidFill>
                  <a:srgbClr val="DDE9EC"/>
                </a:solidFill>
              </a:rPr>
              <a:pPr/>
              <a:t>19/09/2013</a:t>
            </a:fld>
            <a:endParaRPr lang="fr-FR">
              <a:solidFill>
                <a:srgbClr val="DDE9EC"/>
              </a:solidFill>
            </a:endParaRPr>
          </a:p>
        </p:txBody>
      </p:sp>
      <p:sp>
        <p:nvSpPr>
          <p:cNvPr id="6" name="Espace réservé du pied de page 5"/>
          <p:cNvSpPr>
            <a:spLocks noGrp="1"/>
          </p:cNvSpPr>
          <p:nvPr>
            <p:ph type="ftr" sz="quarter" idx="11"/>
          </p:nvPr>
        </p:nvSpPr>
        <p:spPr/>
        <p:txBody>
          <a:bodyPr/>
          <a:lstStyle/>
          <a:p>
            <a:endParaRPr lang="fr-FR">
              <a:solidFill>
                <a:srgbClr val="DDE9EC"/>
              </a:solidFill>
            </a:endParaRPr>
          </a:p>
        </p:txBody>
      </p:sp>
      <p:sp>
        <p:nvSpPr>
          <p:cNvPr id="7" name="Espace réservé du numéro de diapositive 6"/>
          <p:cNvSpPr>
            <a:spLocks noGrp="1"/>
          </p:cNvSpPr>
          <p:nvPr>
            <p:ph type="sldNum" sz="quarter" idx="12"/>
          </p:nvPr>
        </p:nvSpPr>
        <p:spPr/>
        <p:txBody>
          <a:bodyPr/>
          <a:lstStyle/>
          <a:p>
            <a:fld id="{51D24F3A-F3AF-4803-9784-7C638A54189D}" type="slidenum">
              <a:rPr lang="fr-FR" smtClean="0">
                <a:solidFill>
                  <a:srgbClr val="DDE9EC"/>
                </a:solidFill>
              </a:rPr>
              <a:pPr/>
              <a:t>‹N°›</a:t>
            </a:fld>
            <a:endParaRPr lang="fr-FR">
              <a:solidFill>
                <a:srgbClr val="DDE9EC"/>
              </a:solidFill>
            </a:endParaRPr>
          </a:p>
        </p:txBody>
      </p:sp>
      <p:sp>
        <p:nvSpPr>
          <p:cNvPr id="8" name="Connecteur droit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9" name="Triangle isocè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0" name="Rectangle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5" name="Espace réservé du pied de page 4"/>
          <p:cNvSpPr>
            <a:spLocks noGrp="1"/>
          </p:cNvSpPr>
          <p:nvPr>
            <p:ph type="ftr" sz="quarter" idx="11"/>
          </p:nvPr>
        </p:nvSpPr>
        <p:spPr/>
        <p:txBody>
          <a:bodyPr/>
          <a:lstStyle/>
          <a:p>
            <a:endParaRPr lang="fr-FR">
              <a:solidFill>
                <a:srgbClr val="464653"/>
              </a:solidFill>
            </a:endParaRPr>
          </a:p>
        </p:txBody>
      </p:sp>
      <p:sp>
        <p:nvSpPr>
          <p:cNvPr id="6" name="Espace réservé du numéro de diapositive 5"/>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5" name="Espace réservé du pied de page 4"/>
          <p:cNvSpPr>
            <a:spLocks noGrp="1"/>
          </p:cNvSpPr>
          <p:nvPr>
            <p:ph type="ftr" sz="quarter" idx="11"/>
          </p:nvPr>
        </p:nvSpPr>
        <p:spPr/>
        <p:txBody>
          <a:bodyPr/>
          <a:lstStyle/>
          <a:p>
            <a:endParaRPr lang="fr-FR">
              <a:solidFill>
                <a:srgbClr val="464653"/>
              </a:solidFill>
            </a:endParaRPr>
          </a:p>
        </p:txBody>
      </p:sp>
      <p:sp>
        <p:nvSpPr>
          <p:cNvPr id="6" name="Espace réservé du numéro de diapositive 5"/>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7" name="Connecteur droit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8" name="Triangle isocèle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9" name="Connecteur droit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8" name="Titre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fr-FR" smtClean="0"/>
              <a:t>Cliquez pour modifier le style du titre</a:t>
            </a:r>
            <a:endParaRPr kumimoji="0" lang="en-US"/>
          </a:p>
        </p:txBody>
      </p:sp>
      <p:sp>
        <p:nvSpPr>
          <p:cNvPr id="9" name="Sous-titre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Cliquez pour modifier le style des sous-titres du masque</a:t>
            </a:r>
            <a:endParaRPr kumimoji="0" lang="en-US"/>
          </a:p>
        </p:txBody>
      </p:sp>
      <p:sp>
        <p:nvSpPr>
          <p:cNvPr id="28" name="Espace réservé de la date 27"/>
          <p:cNvSpPr>
            <a:spLocks noGrp="1"/>
          </p:cNvSpPr>
          <p:nvPr>
            <p:ph type="dt" sz="half" idx="10"/>
          </p:nvPr>
        </p:nvSpPr>
        <p:spPr>
          <a:xfrm>
            <a:off x="6400800" y="6355080"/>
            <a:ext cx="2286000" cy="365760"/>
          </a:xfrm>
        </p:spPr>
        <p:txBody>
          <a:bodyPr/>
          <a:lstStyle>
            <a:lvl1pPr>
              <a:defRPr sz="1400"/>
            </a:lvl1p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17" name="Espace réservé du pied de page 16"/>
          <p:cNvSpPr>
            <a:spLocks noGrp="1"/>
          </p:cNvSpPr>
          <p:nvPr>
            <p:ph type="ftr" sz="quarter" idx="11"/>
          </p:nvPr>
        </p:nvSpPr>
        <p:spPr>
          <a:xfrm>
            <a:off x="2898648" y="6355080"/>
            <a:ext cx="3474720" cy="365760"/>
          </a:xfrm>
        </p:spPr>
        <p:txBody>
          <a:bodyPr/>
          <a:lstStyle/>
          <a:p>
            <a:endParaRPr lang="fr-FR">
              <a:solidFill>
                <a:srgbClr val="464653"/>
              </a:solidFill>
            </a:endParaRPr>
          </a:p>
        </p:txBody>
      </p:sp>
      <p:sp>
        <p:nvSpPr>
          <p:cNvPr id="29" name="Espace réservé du numéro de diapositive 28"/>
          <p:cNvSpPr>
            <a:spLocks noGrp="1"/>
          </p:cNvSpPr>
          <p:nvPr>
            <p:ph type="sldNum" sz="quarter" idx="12"/>
          </p:nvPr>
        </p:nvSpPr>
        <p:spPr>
          <a:xfrm>
            <a:off x="1216152" y="6355080"/>
            <a:ext cx="1219200" cy="365760"/>
          </a:xfrm>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21" name="Rectangle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33" name="Rectangle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22" name="Rectangle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32" name="Rectangle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4" name="Espace réservé de la date 3"/>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5" name="Espace réservé du pied de page 4"/>
          <p:cNvSpPr>
            <a:spLocks noGrp="1"/>
          </p:cNvSpPr>
          <p:nvPr>
            <p:ph type="ftr" sz="quarter" idx="11"/>
          </p:nvPr>
        </p:nvSpPr>
        <p:spPr/>
        <p:txBody>
          <a:bodyPr/>
          <a:lstStyle/>
          <a:p>
            <a:endParaRPr lang="fr-FR">
              <a:solidFill>
                <a:srgbClr val="464653"/>
              </a:solidFill>
            </a:endParaRPr>
          </a:p>
        </p:txBody>
      </p:sp>
      <p:sp>
        <p:nvSpPr>
          <p:cNvPr id="6" name="Espace réservé du numéro de diapositive 5"/>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8" name="Espace réservé du contenu 7"/>
          <p:cNvSpPr>
            <a:spLocks noGrp="1"/>
          </p:cNvSpPr>
          <p:nvPr>
            <p:ph sz="quarter" idx="1"/>
          </p:nvPr>
        </p:nvSpPr>
        <p:spPr>
          <a:xfrm>
            <a:off x="457200" y="1219200"/>
            <a:ext cx="8229600" cy="493776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Ref idx="1001">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Cliquez pour modifier les styles du texte du masque</a:t>
            </a:r>
          </a:p>
        </p:txBody>
      </p:sp>
      <p:sp>
        <p:nvSpPr>
          <p:cNvPr id="4" name="Espace réservé de la date 3"/>
          <p:cNvSpPr>
            <a:spLocks noGrp="1"/>
          </p:cNvSpPr>
          <p:nvPr>
            <p:ph type="dt" sz="half" idx="10"/>
          </p:nvPr>
        </p:nvSpPr>
        <p:spPr>
          <a:xfrm>
            <a:off x="6400800" y="6355080"/>
            <a:ext cx="2286000" cy="365760"/>
          </a:xfrm>
        </p:spPr>
        <p:txBody>
          <a:bodyPr/>
          <a:lstStyle/>
          <a:p>
            <a:fld id="{97DAAD64-F465-4929-B60D-5963ABBD56A9}" type="datetimeFigureOut">
              <a:rPr lang="fr-FR" smtClean="0">
                <a:solidFill>
                  <a:srgbClr val="DDE9EC"/>
                </a:solidFill>
              </a:rPr>
              <a:pPr/>
              <a:t>19/09/2013</a:t>
            </a:fld>
            <a:endParaRPr lang="fr-FR">
              <a:solidFill>
                <a:srgbClr val="DDE9EC"/>
              </a:solidFill>
            </a:endParaRPr>
          </a:p>
        </p:txBody>
      </p:sp>
      <p:sp>
        <p:nvSpPr>
          <p:cNvPr id="5" name="Espace réservé du pied de page 4"/>
          <p:cNvSpPr>
            <a:spLocks noGrp="1"/>
          </p:cNvSpPr>
          <p:nvPr>
            <p:ph type="ftr" sz="quarter" idx="11"/>
          </p:nvPr>
        </p:nvSpPr>
        <p:spPr>
          <a:xfrm>
            <a:off x="2898648" y="6355080"/>
            <a:ext cx="3474720" cy="365760"/>
          </a:xfrm>
        </p:spPr>
        <p:txBody>
          <a:bodyPr/>
          <a:lstStyle/>
          <a:p>
            <a:endParaRPr lang="fr-FR">
              <a:solidFill>
                <a:srgbClr val="DDE9EC"/>
              </a:solidFill>
            </a:endParaRPr>
          </a:p>
        </p:txBody>
      </p:sp>
      <p:sp>
        <p:nvSpPr>
          <p:cNvPr id="6" name="Espace réservé du numéro de diapositive 5"/>
          <p:cNvSpPr>
            <a:spLocks noGrp="1"/>
          </p:cNvSpPr>
          <p:nvPr>
            <p:ph type="sldNum" sz="quarter" idx="12"/>
          </p:nvPr>
        </p:nvSpPr>
        <p:spPr>
          <a:xfrm>
            <a:off x="1069848" y="6355080"/>
            <a:ext cx="1520952" cy="365760"/>
          </a:xfrm>
        </p:spPr>
        <p:txBody>
          <a:bodyPr/>
          <a:lstStyle/>
          <a:p>
            <a:fld id="{51D24F3A-F3AF-4803-9784-7C638A54189D}" type="slidenum">
              <a:rPr lang="fr-FR" smtClean="0">
                <a:solidFill>
                  <a:srgbClr val="DDE9EC"/>
                </a:solidFill>
              </a:rPr>
              <a:pPr/>
              <a:t>‹N°›</a:t>
            </a:fld>
            <a:endParaRPr lang="fr-FR">
              <a:solidFill>
                <a:srgbClr val="DDE9EC"/>
              </a:solidFill>
            </a:endParaRPr>
          </a:p>
        </p:txBody>
      </p:sp>
      <p:sp>
        <p:nvSpPr>
          <p:cNvPr id="7" name="Rectangle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8" name="Rectangle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457200" y="228600"/>
            <a:ext cx="8229600" cy="914400"/>
          </a:xfrm>
        </p:spPr>
        <p:txBody>
          <a:bodyPr/>
          <a:lstStyle/>
          <a:p>
            <a:r>
              <a:rPr kumimoji="0" lang="fr-FR" smtClean="0"/>
              <a:t>Cliquez pour modifier le style du titre</a:t>
            </a:r>
            <a:endParaRPr kumimoji="0" lang="en-US"/>
          </a:p>
        </p:txBody>
      </p:sp>
      <p:sp>
        <p:nvSpPr>
          <p:cNvPr id="5" name="Espace réservé de la date 4"/>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6" name="Espace réservé du pied de page 5"/>
          <p:cNvSpPr>
            <a:spLocks noGrp="1"/>
          </p:cNvSpPr>
          <p:nvPr>
            <p:ph type="ftr" sz="quarter" idx="11"/>
          </p:nvPr>
        </p:nvSpPr>
        <p:spPr/>
        <p:txBody>
          <a:bodyPr/>
          <a:lstStyle/>
          <a:p>
            <a:endParaRPr lang="fr-FR">
              <a:solidFill>
                <a:srgbClr val="464653"/>
              </a:solidFill>
            </a:endParaRPr>
          </a:p>
        </p:txBody>
      </p:sp>
      <p:sp>
        <p:nvSpPr>
          <p:cNvPr id="7" name="Espace réservé du numéro de diapositive 6"/>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9" name="Espace réservé du contenu 8"/>
          <p:cNvSpPr>
            <a:spLocks noGrp="1"/>
          </p:cNvSpPr>
          <p:nvPr>
            <p:ph sz="quarter" idx="1"/>
          </p:nvPr>
        </p:nvSpPr>
        <p:spPr>
          <a:xfrm>
            <a:off x="457200" y="1219200"/>
            <a:ext cx="4041648" cy="493776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1" name="Espace réservé du contenu 10"/>
          <p:cNvSpPr>
            <a:spLocks noGrp="1"/>
          </p:cNvSpPr>
          <p:nvPr>
            <p:ph sz="quarter" idx="2"/>
          </p:nvPr>
        </p:nvSpPr>
        <p:spPr>
          <a:xfrm>
            <a:off x="4632198" y="1216152"/>
            <a:ext cx="4041648" cy="493776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28600"/>
            <a:ext cx="8229600" cy="914400"/>
          </a:xfrm>
        </p:spPr>
        <p:txBody>
          <a:bodyPr anchor="ctr"/>
          <a:lstStyle>
            <a:lvl1pPr>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4" name="Espace réservé du texte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7" name="Espace réservé de la date 6"/>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8" name="Espace réservé du pied de page 7"/>
          <p:cNvSpPr>
            <a:spLocks noGrp="1"/>
          </p:cNvSpPr>
          <p:nvPr>
            <p:ph type="ftr" sz="quarter" idx="11"/>
          </p:nvPr>
        </p:nvSpPr>
        <p:spPr/>
        <p:txBody>
          <a:bodyPr/>
          <a:lstStyle/>
          <a:p>
            <a:endParaRPr lang="fr-FR">
              <a:solidFill>
                <a:srgbClr val="464653"/>
              </a:solidFill>
            </a:endParaRPr>
          </a:p>
        </p:txBody>
      </p:sp>
      <p:sp>
        <p:nvSpPr>
          <p:cNvPr id="9" name="Espace réservé du numéro de diapositive 8"/>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11" name="Espace réservé du contenu 10"/>
          <p:cNvSpPr>
            <a:spLocks noGrp="1"/>
          </p:cNvSpPr>
          <p:nvPr>
            <p:ph sz="quarter" idx="2"/>
          </p:nvPr>
        </p:nvSpPr>
        <p:spPr>
          <a:xfrm>
            <a:off x="457200" y="2133600"/>
            <a:ext cx="4038600" cy="40386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3" name="Espace réservé du contenu 12"/>
          <p:cNvSpPr>
            <a:spLocks noGrp="1"/>
          </p:cNvSpPr>
          <p:nvPr>
            <p:ph sz="quarter" idx="4"/>
          </p:nvPr>
        </p:nvSpPr>
        <p:spPr>
          <a:xfrm>
            <a:off x="4648200" y="2133600"/>
            <a:ext cx="4038600" cy="40386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457200" y="228600"/>
            <a:ext cx="8229600" cy="914400"/>
          </a:xfrm>
        </p:spPr>
        <p:txBody>
          <a:bodyPr/>
          <a:lstStyle/>
          <a:p>
            <a:r>
              <a:rPr kumimoji="0" lang="fr-FR" smtClean="0"/>
              <a:t>Cliquez pour modifier le style du titre</a:t>
            </a:r>
            <a:endParaRPr kumimoji="0" lang="en-US"/>
          </a:p>
        </p:txBody>
      </p:sp>
      <p:sp>
        <p:nvSpPr>
          <p:cNvPr id="3" name="Espace réservé de la date 2"/>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4" name="Espace réservé du pied de page 3"/>
          <p:cNvSpPr>
            <a:spLocks noGrp="1"/>
          </p:cNvSpPr>
          <p:nvPr>
            <p:ph type="ftr" sz="quarter" idx="11"/>
          </p:nvPr>
        </p:nvSpPr>
        <p:spPr/>
        <p:txBody>
          <a:bodyPr/>
          <a:lstStyle/>
          <a:p>
            <a:endParaRPr lang="fr-FR">
              <a:solidFill>
                <a:srgbClr val="464653"/>
              </a:solidFill>
            </a:endParaRPr>
          </a:p>
        </p:txBody>
      </p:sp>
      <p:sp>
        <p:nvSpPr>
          <p:cNvPr id="5" name="Espace réservé du numéro de diapositive 4"/>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6" name="Triangle isocè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3" name="Espace réservé du pied de page 2"/>
          <p:cNvSpPr>
            <a:spLocks noGrp="1"/>
          </p:cNvSpPr>
          <p:nvPr>
            <p:ph type="ftr" sz="quarter" idx="11"/>
          </p:nvPr>
        </p:nvSpPr>
        <p:spPr/>
        <p:txBody>
          <a:bodyPr/>
          <a:lstStyle/>
          <a:p>
            <a:endParaRPr lang="fr-FR">
              <a:solidFill>
                <a:srgbClr val="464653"/>
              </a:solidFill>
            </a:endParaRPr>
          </a:p>
        </p:txBody>
      </p:sp>
      <p:sp>
        <p:nvSpPr>
          <p:cNvPr id="4" name="Espace réservé du numéro de diapositive 3"/>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5" name="Connecteur droit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6" name="Triangle isocè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fr-FR" smtClean="0"/>
              <a:t>Cliquez pour modifier le style du titre</a:t>
            </a:r>
            <a:endParaRPr kumimoji="0" lang="en-US"/>
          </a:p>
        </p:txBody>
      </p:sp>
      <p:sp>
        <p:nvSpPr>
          <p:cNvPr id="3" name="Espace réservé du texte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fr-FR" smtClean="0"/>
              <a:t>Cliquez pour modifier les styles du texte du masque</a:t>
            </a:r>
          </a:p>
        </p:txBody>
      </p:sp>
      <p:sp>
        <p:nvSpPr>
          <p:cNvPr id="5" name="Espace réservé de la date 4"/>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6" name="Espace réservé du pied de page 5"/>
          <p:cNvSpPr>
            <a:spLocks noGrp="1"/>
          </p:cNvSpPr>
          <p:nvPr>
            <p:ph type="ftr" sz="quarter" idx="11"/>
          </p:nvPr>
        </p:nvSpPr>
        <p:spPr/>
        <p:txBody>
          <a:bodyPr/>
          <a:lstStyle/>
          <a:p>
            <a:endParaRPr lang="fr-FR">
              <a:solidFill>
                <a:srgbClr val="464653"/>
              </a:solidFill>
            </a:endParaRPr>
          </a:p>
        </p:txBody>
      </p:sp>
      <p:sp>
        <p:nvSpPr>
          <p:cNvPr id="7" name="Espace réservé du numéro de diapositive 6"/>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8" name="Connecteur droit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0" name="Connecteur droit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9" name="Triangle isocè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Espace réservé du contenu 11"/>
          <p:cNvSpPr>
            <a:spLocks noGrp="1"/>
          </p:cNvSpPr>
          <p:nvPr>
            <p:ph sz="quarter" idx="1"/>
          </p:nvPr>
        </p:nvSpPr>
        <p:spPr>
          <a:xfrm>
            <a:off x="304800" y="304800"/>
            <a:ext cx="5715000" cy="57150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bg>
      <p:bgRef idx="1001">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fr-FR" smtClean="0"/>
              <a:t>Cliquez pour modifier le style du titre</a:t>
            </a:r>
            <a:endParaRPr kumimoji="0" lang="en-US"/>
          </a:p>
        </p:txBody>
      </p:sp>
      <p:sp>
        <p:nvSpPr>
          <p:cNvPr id="3" name="Espace réservé pour une image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fr-FR" smtClean="0"/>
              <a:t>Cliquez sur l'icône pour ajouter une image</a:t>
            </a:r>
            <a:endParaRPr kumimoji="0" lang="en-US" dirty="0"/>
          </a:p>
        </p:txBody>
      </p:sp>
      <p:sp>
        <p:nvSpPr>
          <p:cNvPr id="4" name="Espace réservé du texte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fr-FR" smtClean="0"/>
              <a:t>Cliquez pour modifier les styles du texte du masque</a:t>
            </a:r>
          </a:p>
        </p:txBody>
      </p:sp>
      <p:sp>
        <p:nvSpPr>
          <p:cNvPr id="5" name="Espace réservé de la date 4"/>
          <p:cNvSpPr>
            <a:spLocks noGrp="1"/>
          </p:cNvSpPr>
          <p:nvPr>
            <p:ph type="dt" sz="half" idx="10"/>
          </p:nvPr>
        </p:nvSpPr>
        <p:spPr/>
        <p:txBody>
          <a:bodyPr/>
          <a:lstStyle/>
          <a:p>
            <a:fld id="{97DAAD64-F465-4929-B60D-5963ABBD56A9}" type="datetimeFigureOut">
              <a:rPr lang="fr-FR" smtClean="0">
                <a:solidFill>
                  <a:srgbClr val="DDE9EC"/>
                </a:solidFill>
              </a:rPr>
              <a:pPr/>
              <a:t>19/09/2013</a:t>
            </a:fld>
            <a:endParaRPr lang="fr-FR">
              <a:solidFill>
                <a:srgbClr val="DDE9EC"/>
              </a:solidFill>
            </a:endParaRPr>
          </a:p>
        </p:txBody>
      </p:sp>
      <p:sp>
        <p:nvSpPr>
          <p:cNvPr id="6" name="Espace réservé du pied de page 5"/>
          <p:cNvSpPr>
            <a:spLocks noGrp="1"/>
          </p:cNvSpPr>
          <p:nvPr>
            <p:ph type="ftr" sz="quarter" idx="11"/>
          </p:nvPr>
        </p:nvSpPr>
        <p:spPr/>
        <p:txBody>
          <a:bodyPr/>
          <a:lstStyle/>
          <a:p>
            <a:endParaRPr lang="fr-FR">
              <a:solidFill>
                <a:srgbClr val="DDE9EC"/>
              </a:solidFill>
            </a:endParaRPr>
          </a:p>
        </p:txBody>
      </p:sp>
      <p:sp>
        <p:nvSpPr>
          <p:cNvPr id="7" name="Espace réservé du numéro de diapositive 6"/>
          <p:cNvSpPr>
            <a:spLocks noGrp="1"/>
          </p:cNvSpPr>
          <p:nvPr>
            <p:ph type="sldNum" sz="quarter" idx="12"/>
          </p:nvPr>
        </p:nvSpPr>
        <p:spPr/>
        <p:txBody>
          <a:bodyPr/>
          <a:lstStyle/>
          <a:p>
            <a:fld id="{51D24F3A-F3AF-4803-9784-7C638A54189D}" type="slidenum">
              <a:rPr lang="fr-FR" smtClean="0">
                <a:solidFill>
                  <a:srgbClr val="DDE9EC"/>
                </a:solidFill>
              </a:rPr>
              <a:pPr/>
              <a:t>‹N°›</a:t>
            </a:fld>
            <a:endParaRPr lang="fr-FR">
              <a:solidFill>
                <a:srgbClr val="DDE9EC"/>
              </a:solidFill>
            </a:endParaRPr>
          </a:p>
        </p:txBody>
      </p:sp>
      <p:sp>
        <p:nvSpPr>
          <p:cNvPr id="8" name="Connecteur droit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9" name="Triangle isocè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0" name="Rectangle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5" name="Espace réservé du pied de page 4"/>
          <p:cNvSpPr>
            <a:spLocks noGrp="1"/>
          </p:cNvSpPr>
          <p:nvPr>
            <p:ph type="ftr" sz="quarter" idx="11"/>
          </p:nvPr>
        </p:nvSpPr>
        <p:spPr/>
        <p:txBody>
          <a:bodyPr/>
          <a:lstStyle/>
          <a:p>
            <a:endParaRPr lang="fr-FR">
              <a:solidFill>
                <a:srgbClr val="464653"/>
              </a:solidFill>
            </a:endParaRPr>
          </a:p>
        </p:txBody>
      </p:sp>
      <p:sp>
        <p:nvSpPr>
          <p:cNvPr id="6" name="Espace réservé du numéro de diapositive 5"/>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5" name="Espace réservé du pied de page 4"/>
          <p:cNvSpPr>
            <a:spLocks noGrp="1"/>
          </p:cNvSpPr>
          <p:nvPr>
            <p:ph type="ftr" sz="quarter" idx="11"/>
          </p:nvPr>
        </p:nvSpPr>
        <p:spPr/>
        <p:txBody>
          <a:bodyPr/>
          <a:lstStyle/>
          <a:p>
            <a:endParaRPr lang="fr-FR">
              <a:solidFill>
                <a:srgbClr val="464653"/>
              </a:solidFill>
            </a:endParaRPr>
          </a:p>
        </p:txBody>
      </p:sp>
      <p:sp>
        <p:nvSpPr>
          <p:cNvPr id="6" name="Espace réservé du numéro de diapositive 5"/>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7" name="Connecteur droit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8" name="Triangle isocèle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9" name="Connecteur droit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8" name="Titre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fr-FR" smtClean="0"/>
              <a:t>Cliquez pour modifier le style du titre</a:t>
            </a:r>
            <a:endParaRPr kumimoji="0" lang="en-US"/>
          </a:p>
        </p:txBody>
      </p:sp>
      <p:sp>
        <p:nvSpPr>
          <p:cNvPr id="9" name="Sous-titre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Cliquez pour modifier le style des sous-titres du masque</a:t>
            </a:r>
            <a:endParaRPr kumimoji="0" lang="en-US"/>
          </a:p>
        </p:txBody>
      </p:sp>
      <p:sp>
        <p:nvSpPr>
          <p:cNvPr id="28" name="Espace réservé de la date 27"/>
          <p:cNvSpPr>
            <a:spLocks noGrp="1"/>
          </p:cNvSpPr>
          <p:nvPr>
            <p:ph type="dt" sz="half" idx="10"/>
          </p:nvPr>
        </p:nvSpPr>
        <p:spPr>
          <a:xfrm>
            <a:off x="6400800" y="6355080"/>
            <a:ext cx="2286000" cy="365760"/>
          </a:xfrm>
        </p:spPr>
        <p:txBody>
          <a:bodyPr/>
          <a:lstStyle>
            <a:lvl1pPr>
              <a:defRPr sz="1400"/>
            </a:lvl1p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17" name="Espace réservé du pied de page 16"/>
          <p:cNvSpPr>
            <a:spLocks noGrp="1"/>
          </p:cNvSpPr>
          <p:nvPr>
            <p:ph type="ftr" sz="quarter" idx="11"/>
          </p:nvPr>
        </p:nvSpPr>
        <p:spPr>
          <a:xfrm>
            <a:off x="2898648" y="6355080"/>
            <a:ext cx="3474720" cy="365760"/>
          </a:xfrm>
        </p:spPr>
        <p:txBody>
          <a:bodyPr/>
          <a:lstStyle/>
          <a:p>
            <a:endParaRPr lang="fr-FR">
              <a:solidFill>
                <a:srgbClr val="464653"/>
              </a:solidFill>
            </a:endParaRPr>
          </a:p>
        </p:txBody>
      </p:sp>
      <p:sp>
        <p:nvSpPr>
          <p:cNvPr id="29" name="Espace réservé du numéro de diapositive 28"/>
          <p:cNvSpPr>
            <a:spLocks noGrp="1"/>
          </p:cNvSpPr>
          <p:nvPr>
            <p:ph type="sldNum" sz="quarter" idx="12"/>
          </p:nvPr>
        </p:nvSpPr>
        <p:spPr>
          <a:xfrm>
            <a:off x="1216152" y="6355080"/>
            <a:ext cx="1219200" cy="365760"/>
          </a:xfrm>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21" name="Rectangle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33" name="Rectangle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22" name="Rectangle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32" name="Rectangle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4" name="Espace réservé de la date 3"/>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5" name="Espace réservé du pied de page 4"/>
          <p:cNvSpPr>
            <a:spLocks noGrp="1"/>
          </p:cNvSpPr>
          <p:nvPr>
            <p:ph type="ftr" sz="quarter" idx="11"/>
          </p:nvPr>
        </p:nvSpPr>
        <p:spPr/>
        <p:txBody>
          <a:bodyPr/>
          <a:lstStyle/>
          <a:p>
            <a:endParaRPr lang="fr-FR">
              <a:solidFill>
                <a:srgbClr val="464653"/>
              </a:solidFill>
            </a:endParaRPr>
          </a:p>
        </p:txBody>
      </p:sp>
      <p:sp>
        <p:nvSpPr>
          <p:cNvPr id="6" name="Espace réservé du numéro de diapositive 5"/>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8" name="Espace réservé du contenu 7"/>
          <p:cNvSpPr>
            <a:spLocks noGrp="1"/>
          </p:cNvSpPr>
          <p:nvPr>
            <p:ph sz="quarter" idx="1"/>
          </p:nvPr>
        </p:nvSpPr>
        <p:spPr>
          <a:xfrm>
            <a:off x="457200" y="1219200"/>
            <a:ext cx="8229600" cy="493776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Ref idx="1001">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Cliquez pour modifier les styles du texte du masque</a:t>
            </a:r>
          </a:p>
        </p:txBody>
      </p:sp>
      <p:sp>
        <p:nvSpPr>
          <p:cNvPr id="4" name="Espace réservé de la date 3"/>
          <p:cNvSpPr>
            <a:spLocks noGrp="1"/>
          </p:cNvSpPr>
          <p:nvPr>
            <p:ph type="dt" sz="half" idx="10"/>
          </p:nvPr>
        </p:nvSpPr>
        <p:spPr>
          <a:xfrm>
            <a:off x="6400800" y="6355080"/>
            <a:ext cx="2286000" cy="365760"/>
          </a:xfrm>
        </p:spPr>
        <p:txBody>
          <a:bodyPr/>
          <a:lstStyle/>
          <a:p>
            <a:fld id="{97DAAD64-F465-4929-B60D-5963ABBD56A9}" type="datetimeFigureOut">
              <a:rPr lang="fr-FR" smtClean="0">
                <a:solidFill>
                  <a:srgbClr val="DDE9EC"/>
                </a:solidFill>
              </a:rPr>
              <a:pPr/>
              <a:t>19/09/2013</a:t>
            </a:fld>
            <a:endParaRPr lang="fr-FR">
              <a:solidFill>
                <a:srgbClr val="DDE9EC"/>
              </a:solidFill>
            </a:endParaRPr>
          </a:p>
        </p:txBody>
      </p:sp>
      <p:sp>
        <p:nvSpPr>
          <p:cNvPr id="5" name="Espace réservé du pied de page 4"/>
          <p:cNvSpPr>
            <a:spLocks noGrp="1"/>
          </p:cNvSpPr>
          <p:nvPr>
            <p:ph type="ftr" sz="quarter" idx="11"/>
          </p:nvPr>
        </p:nvSpPr>
        <p:spPr>
          <a:xfrm>
            <a:off x="2898648" y="6355080"/>
            <a:ext cx="3474720" cy="365760"/>
          </a:xfrm>
        </p:spPr>
        <p:txBody>
          <a:bodyPr/>
          <a:lstStyle/>
          <a:p>
            <a:endParaRPr lang="fr-FR">
              <a:solidFill>
                <a:srgbClr val="DDE9EC"/>
              </a:solidFill>
            </a:endParaRPr>
          </a:p>
        </p:txBody>
      </p:sp>
      <p:sp>
        <p:nvSpPr>
          <p:cNvPr id="6" name="Espace réservé du numéro de diapositive 5"/>
          <p:cNvSpPr>
            <a:spLocks noGrp="1"/>
          </p:cNvSpPr>
          <p:nvPr>
            <p:ph type="sldNum" sz="quarter" idx="12"/>
          </p:nvPr>
        </p:nvSpPr>
        <p:spPr>
          <a:xfrm>
            <a:off x="1069848" y="6355080"/>
            <a:ext cx="1520952" cy="365760"/>
          </a:xfrm>
        </p:spPr>
        <p:txBody>
          <a:bodyPr/>
          <a:lstStyle/>
          <a:p>
            <a:fld id="{51D24F3A-F3AF-4803-9784-7C638A54189D}" type="slidenum">
              <a:rPr lang="fr-FR" smtClean="0">
                <a:solidFill>
                  <a:srgbClr val="DDE9EC"/>
                </a:solidFill>
              </a:rPr>
              <a:pPr/>
              <a:t>‹N°›</a:t>
            </a:fld>
            <a:endParaRPr lang="fr-FR">
              <a:solidFill>
                <a:srgbClr val="DDE9EC"/>
              </a:solidFill>
            </a:endParaRPr>
          </a:p>
        </p:txBody>
      </p:sp>
      <p:sp>
        <p:nvSpPr>
          <p:cNvPr id="7" name="Rectangle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8" name="Rectangle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457200" y="228600"/>
            <a:ext cx="8229600" cy="914400"/>
          </a:xfrm>
        </p:spPr>
        <p:txBody>
          <a:bodyPr/>
          <a:lstStyle/>
          <a:p>
            <a:r>
              <a:rPr kumimoji="0" lang="fr-FR" smtClean="0"/>
              <a:t>Cliquez pour modifier le style du titre</a:t>
            </a:r>
            <a:endParaRPr kumimoji="0" lang="en-US"/>
          </a:p>
        </p:txBody>
      </p:sp>
      <p:sp>
        <p:nvSpPr>
          <p:cNvPr id="5" name="Espace réservé de la date 4"/>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6" name="Espace réservé du pied de page 5"/>
          <p:cNvSpPr>
            <a:spLocks noGrp="1"/>
          </p:cNvSpPr>
          <p:nvPr>
            <p:ph type="ftr" sz="quarter" idx="11"/>
          </p:nvPr>
        </p:nvSpPr>
        <p:spPr/>
        <p:txBody>
          <a:bodyPr/>
          <a:lstStyle/>
          <a:p>
            <a:endParaRPr lang="fr-FR">
              <a:solidFill>
                <a:srgbClr val="464653"/>
              </a:solidFill>
            </a:endParaRPr>
          </a:p>
        </p:txBody>
      </p:sp>
      <p:sp>
        <p:nvSpPr>
          <p:cNvPr id="7" name="Espace réservé du numéro de diapositive 6"/>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9" name="Espace réservé du contenu 8"/>
          <p:cNvSpPr>
            <a:spLocks noGrp="1"/>
          </p:cNvSpPr>
          <p:nvPr>
            <p:ph sz="quarter" idx="1"/>
          </p:nvPr>
        </p:nvSpPr>
        <p:spPr>
          <a:xfrm>
            <a:off x="457200" y="1219200"/>
            <a:ext cx="4041648" cy="493776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1" name="Espace réservé du contenu 10"/>
          <p:cNvSpPr>
            <a:spLocks noGrp="1"/>
          </p:cNvSpPr>
          <p:nvPr>
            <p:ph sz="quarter" idx="2"/>
          </p:nvPr>
        </p:nvSpPr>
        <p:spPr>
          <a:xfrm>
            <a:off x="4632198" y="1216152"/>
            <a:ext cx="4041648" cy="493776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28600"/>
            <a:ext cx="8229600" cy="914400"/>
          </a:xfrm>
        </p:spPr>
        <p:txBody>
          <a:bodyPr anchor="ctr"/>
          <a:lstStyle>
            <a:lvl1pPr>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4" name="Espace réservé du texte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7" name="Espace réservé de la date 6"/>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8" name="Espace réservé du pied de page 7"/>
          <p:cNvSpPr>
            <a:spLocks noGrp="1"/>
          </p:cNvSpPr>
          <p:nvPr>
            <p:ph type="ftr" sz="quarter" idx="11"/>
          </p:nvPr>
        </p:nvSpPr>
        <p:spPr/>
        <p:txBody>
          <a:bodyPr/>
          <a:lstStyle/>
          <a:p>
            <a:endParaRPr lang="fr-FR">
              <a:solidFill>
                <a:srgbClr val="464653"/>
              </a:solidFill>
            </a:endParaRPr>
          </a:p>
        </p:txBody>
      </p:sp>
      <p:sp>
        <p:nvSpPr>
          <p:cNvPr id="9" name="Espace réservé du numéro de diapositive 8"/>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11" name="Espace réservé du contenu 10"/>
          <p:cNvSpPr>
            <a:spLocks noGrp="1"/>
          </p:cNvSpPr>
          <p:nvPr>
            <p:ph sz="quarter" idx="2"/>
          </p:nvPr>
        </p:nvSpPr>
        <p:spPr>
          <a:xfrm>
            <a:off x="457200" y="2133600"/>
            <a:ext cx="4038600" cy="40386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3" name="Espace réservé du contenu 12"/>
          <p:cNvSpPr>
            <a:spLocks noGrp="1"/>
          </p:cNvSpPr>
          <p:nvPr>
            <p:ph sz="quarter" idx="4"/>
          </p:nvPr>
        </p:nvSpPr>
        <p:spPr>
          <a:xfrm>
            <a:off x="4648200" y="2133600"/>
            <a:ext cx="4038600" cy="40386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457200" y="228600"/>
            <a:ext cx="8229600" cy="914400"/>
          </a:xfrm>
        </p:spPr>
        <p:txBody>
          <a:bodyPr/>
          <a:lstStyle/>
          <a:p>
            <a:r>
              <a:rPr kumimoji="0" lang="fr-FR" smtClean="0"/>
              <a:t>Cliquez pour modifier le style du titre</a:t>
            </a:r>
            <a:endParaRPr kumimoji="0" lang="en-US"/>
          </a:p>
        </p:txBody>
      </p:sp>
      <p:sp>
        <p:nvSpPr>
          <p:cNvPr id="3" name="Espace réservé de la date 2"/>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4" name="Espace réservé du pied de page 3"/>
          <p:cNvSpPr>
            <a:spLocks noGrp="1"/>
          </p:cNvSpPr>
          <p:nvPr>
            <p:ph type="ftr" sz="quarter" idx="11"/>
          </p:nvPr>
        </p:nvSpPr>
        <p:spPr/>
        <p:txBody>
          <a:bodyPr/>
          <a:lstStyle/>
          <a:p>
            <a:endParaRPr lang="fr-FR">
              <a:solidFill>
                <a:srgbClr val="464653"/>
              </a:solidFill>
            </a:endParaRPr>
          </a:p>
        </p:txBody>
      </p:sp>
      <p:sp>
        <p:nvSpPr>
          <p:cNvPr id="5" name="Espace réservé du numéro de diapositive 4"/>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6" name="Triangle isocè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3" name="Espace réservé du pied de page 2"/>
          <p:cNvSpPr>
            <a:spLocks noGrp="1"/>
          </p:cNvSpPr>
          <p:nvPr>
            <p:ph type="ftr" sz="quarter" idx="11"/>
          </p:nvPr>
        </p:nvSpPr>
        <p:spPr/>
        <p:txBody>
          <a:bodyPr/>
          <a:lstStyle/>
          <a:p>
            <a:endParaRPr lang="fr-FR">
              <a:solidFill>
                <a:srgbClr val="464653"/>
              </a:solidFill>
            </a:endParaRPr>
          </a:p>
        </p:txBody>
      </p:sp>
      <p:sp>
        <p:nvSpPr>
          <p:cNvPr id="4" name="Espace réservé du numéro de diapositive 3"/>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5" name="Connecteur droit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6" name="Triangle isocè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fr-FR" smtClean="0"/>
              <a:t>Cliquez pour modifier le style du titre</a:t>
            </a:r>
            <a:endParaRPr kumimoji="0" lang="en-US"/>
          </a:p>
        </p:txBody>
      </p:sp>
      <p:sp>
        <p:nvSpPr>
          <p:cNvPr id="3" name="Espace réservé du texte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fr-FR" smtClean="0"/>
              <a:t>Cliquez pour modifier les styles du texte du masque</a:t>
            </a:r>
          </a:p>
        </p:txBody>
      </p:sp>
      <p:sp>
        <p:nvSpPr>
          <p:cNvPr id="5" name="Espace réservé de la date 4"/>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6" name="Espace réservé du pied de page 5"/>
          <p:cNvSpPr>
            <a:spLocks noGrp="1"/>
          </p:cNvSpPr>
          <p:nvPr>
            <p:ph type="ftr" sz="quarter" idx="11"/>
          </p:nvPr>
        </p:nvSpPr>
        <p:spPr/>
        <p:txBody>
          <a:bodyPr/>
          <a:lstStyle/>
          <a:p>
            <a:endParaRPr lang="fr-FR">
              <a:solidFill>
                <a:srgbClr val="464653"/>
              </a:solidFill>
            </a:endParaRPr>
          </a:p>
        </p:txBody>
      </p:sp>
      <p:sp>
        <p:nvSpPr>
          <p:cNvPr id="7" name="Espace réservé du numéro de diapositive 6"/>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8" name="Connecteur droit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0" name="Connecteur droit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9" name="Triangle isocè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Espace réservé du contenu 11"/>
          <p:cNvSpPr>
            <a:spLocks noGrp="1"/>
          </p:cNvSpPr>
          <p:nvPr>
            <p:ph sz="quarter" idx="1"/>
          </p:nvPr>
        </p:nvSpPr>
        <p:spPr>
          <a:xfrm>
            <a:off x="304800" y="304800"/>
            <a:ext cx="5715000" cy="57150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bg>
      <p:bgRef idx="1001">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fr-FR" smtClean="0"/>
              <a:t>Cliquez pour modifier le style du titre</a:t>
            </a:r>
            <a:endParaRPr kumimoji="0" lang="en-US"/>
          </a:p>
        </p:txBody>
      </p:sp>
      <p:sp>
        <p:nvSpPr>
          <p:cNvPr id="3" name="Espace réservé pour une image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fr-FR" smtClean="0"/>
              <a:t>Cliquez sur l'icône pour ajouter une image</a:t>
            </a:r>
            <a:endParaRPr kumimoji="0" lang="en-US" dirty="0"/>
          </a:p>
        </p:txBody>
      </p:sp>
      <p:sp>
        <p:nvSpPr>
          <p:cNvPr id="4" name="Espace réservé du texte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fr-FR" smtClean="0"/>
              <a:t>Cliquez pour modifier les styles du texte du masque</a:t>
            </a:r>
          </a:p>
        </p:txBody>
      </p:sp>
      <p:sp>
        <p:nvSpPr>
          <p:cNvPr id="5" name="Espace réservé de la date 4"/>
          <p:cNvSpPr>
            <a:spLocks noGrp="1"/>
          </p:cNvSpPr>
          <p:nvPr>
            <p:ph type="dt" sz="half" idx="10"/>
          </p:nvPr>
        </p:nvSpPr>
        <p:spPr/>
        <p:txBody>
          <a:bodyPr/>
          <a:lstStyle/>
          <a:p>
            <a:fld id="{97DAAD64-F465-4929-B60D-5963ABBD56A9}" type="datetimeFigureOut">
              <a:rPr lang="fr-FR" smtClean="0">
                <a:solidFill>
                  <a:srgbClr val="DDE9EC"/>
                </a:solidFill>
              </a:rPr>
              <a:pPr/>
              <a:t>19/09/2013</a:t>
            </a:fld>
            <a:endParaRPr lang="fr-FR">
              <a:solidFill>
                <a:srgbClr val="DDE9EC"/>
              </a:solidFill>
            </a:endParaRPr>
          </a:p>
        </p:txBody>
      </p:sp>
      <p:sp>
        <p:nvSpPr>
          <p:cNvPr id="6" name="Espace réservé du pied de page 5"/>
          <p:cNvSpPr>
            <a:spLocks noGrp="1"/>
          </p:cNvSpPr>
          <p:nvPr>
            <p:ph type="ftr" sz="quarter" idx="11"/>
          </p:nvPr>
        </p:nvSpPr>
        <p:spPr/>
        <p:txBody>
          <a:bodyPr/>
          <a:lstStyle/>
          <a:p>
            <a:endParaRPr lang="fr-FR">
              <a:solidFill>
                <a:srgbClr val="DDE9EC"/>
              </a:solidFill>
            </a:endParaRPr>
          </a:p>
        </p:txBody>
      </p:sp>
      <p:sp>
        <p:nvSpPr>
          <p:cNvPr id="7" name="Espace réservé du numéro de diapositive 6"/>
          <p:cNvSpPr>
            <a:spLocks noGrp="1"/>
          </p:cNvSpPr>
          <p:nvPr>
            <p:ph type="sldNum" sz="quarter" idx="12"/>
          </p:nvPr>
        </p:nvSpPr>
        <p:spPr/>
        <p:txBody>
          <a:bodyPr/>
          <a:lstStyle/>
          <a:p>
            <a:fld id="{51D24F3A-F3AF-4803-9784-7C638A54189D}" type="slidenum">
              <a:rPr lang="fr-FR" smtClean="0">
                <a:solidFill>
                  <a:srgbClr val="DDE9EC"/>
                </a:solidFill>
              </a:rPr>
              <a:pPr/>
              <a:t>‹N°›</a:t>
            </a:fld>
            <a:endParaRPr lang="fr-FR">
              <a:solidFill>
                <a:srgbClr val="DDE9EC"/>
              </a:solidFill>
            </a:endParaRPr>
          </a:p>
        </p:txBody>
      </p:sp>
      <p:sp>
        <p:nvSpPr>
          <p:cNvPr id="8" name="Connecteur droit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9" name="Triangle isocè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0" name="Rectangle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5" name="Espace réservé du pied de page 4"/>
          <p:cNvSpPr>
            <a:spLocks noGrp="1"/>
          </p:cNvSpPr>
          <p:nvPr>
            <p:ph type="ftr" sz="quarter" idx="11"/>
          </p:nvPr>
        </p:nvSpPr>
        <p:spPr/>
        <p:txBody>
          <a:bodyPr/>
          <a:lstStyle/>
          <a:p>
            <a:endParaRPr lang="fr-FR">
              <a:solidFill>
                <a:srgbClr val="464653"/>
              </a:solidFill>
            </a:endParaRPr>
          </a:p>
        </p:txBody>
      </p:sp>
      <p:sp>
        <p:nvSpPr>
          <p:cNvPr id="6" name="Espace réservé du numéro de diapositive 5"/>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5" name="Espace réservé du pied de page 4"/>
          <p:cNvSpPr>
            <a:spLocks noGrp="1"/>
          </p:cNvSpPr>
          <p:nvPr>
            <p:ph type="ftr" sz="quarter" idx="11"/>
          </p:nvPr>
        </p:nvSpPr>
        <p:spPr/>
        <p:txBody>
          <a:bodyPr/>
          <a:lstStyle/>
          <a:p>
            <a:endParaRPr lang="fr-FR">
              <a:solidFill>
                <a:srgbClr val="464653"/>
              </a:solidFill>
            </a:endParaRPr>
          </a:p>
        </p:txBody>
      </p:sp>
      <p:sp>
        <p:nvSpPr>
          <p:cNvPr id="6" name="Espace réservé du numéro de diapositive 5"/>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7" name="Connecteur droit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8" name="Triangle isocèle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9" name="Connecteur droit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8" name="Titre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fr-FR" smtClean="0"/>
              <a:t>Cliquez pour modifier le style du titre</a:t>
            </a:r>
            <a:endParaRPr kumimoji="0" lang="en-US"/>
          </a:p>
        </p:txBody>
      </p:sp>
      <p:sp>
        <p:nvSpPr>
          <p:cNvPr id="9" name="Sous-titre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Cliquez pour modifier le style des sous-titres du masque</a:t>
            </a:r>
            <a:endParaRPr kumimoji="0" lang="en-US"/>
          </a:p>
        </p:txBody>
      </p:sp>
      <p:sp>
        <p:nvSpPr>
          <p:cNvPr id="28" name="Espace réservé de la date 27"/>
          <p:cNvSpPr>
            <a:spLocks noGrp="1"/>
          </p:cNvSpPr>
          <p:nvPr>
            <p:ph type="dt" sz="half" idx="10"/>
          </p:nvPr>
        </p:nvSpPr>
        <p:spPr>
          <a:xfrm>
            <a:off x="6400800" y="6355080"/>
            <a:ext cx="2286000" cy="365760"/>
          </a:xfrm>
        </p:spPr>
        <p:txBody>
          <a:bodyPr/>
          <a:lstStyle>
            <a:lvl1pPr>
              <a:defRPr sz="1400"/>
            </a:lvl1p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17" name="Espace réservé du pied de page 16"/>
          <p:cNvSpPr>
            <a:spLocks noGrp="1"/>
          </p:cNvSpPr>
          <p:nvPr>
            <p:ph type="ftr" sz="quarter" idx="11"/>
          </p:nvPr>
        </p:nvSpPr>
        <p:spPr>
          <a:xfrm>
            <a:off x="2898648" y="6355080"/>
            <a:ext cx="3474720" cy="365760"/>
          </a:xfrm>
        </p:spPr>
        <p:txBody>
          <a:bodyPr/>
          <a:lstStyle/>
          <a:p>
            <a:endParaRPr lang="fr-FR">
              <a:solidFill>
                <a:srgbClr val="464653"/>
              </a:solidFill>
            </a:endParaRPr>
          </a:p>
        </p:txBody>
      </p:sp>
      <p:sp>
        <p:nvSpPr>
          <p:cNvPr id="29" name="Espace réservé du numéro de diapositive 28"/>
          <p:cNvSpPr>
            <a:spLocks noGrp="1"/>
          </p:cNvSpPr>
          <p:nvPr>
            <p:ph type="sldNum" sz="quarter" idx="12"/>
          </p:nvPr>
        </p:nvSpPr>
        <p:spPr>
          <a:xfrm>
            <a:off x="1216152" y="6355080"/>
            <a:ext cx="1219200" cy="365760"/>
          </a:xfrm>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21" name="Rectangle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33" name="Rectangle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22" name="Rectangle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32" name="Rectangle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4" name="Espace réservé de la date 3"/>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5" name="Espace réservé du pied de page 4"/>
          <p:cNvSpPr>
            <a:spLocks noGrp="1"/>
          </p:cNvSpPr>
          <p:nvPr>
            <p:ph type="ftr" sz="quarter" idx="11"/>
          </p:nvPr>
        </p:nvSpPr>
        <p:spPr/>
        <p:txBody>
          <a:bodyPr/>
          <a:lstStyle/>
          <a:p>
            <a:endParaRPr lang="fr-FR">
              <a:solidFill>
                <a:srgbClr val="464653"/>
              </a:solidFill>
            </a:endParaRPr>
          </a:p>
        </p:txBody>
      </p:sp>
      <p:sp>
        <p:nvSpPr>
          <p:cNvPr id="6" name="Espace réservé du numéro de diapositive 5"/>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8" name="Espace réservé du contenu 7"/>
          <p:cNvSpPr>
            <a:spLocks noGrp="1"/>
          </p:cNvSpPr>
          <p:nvPr>
            <p:ph sz="quarter" idx="1"/>
          </p:nvPr>
        </p:nvSpPr>
        <p:spPr>
          <a:xfrm>
            <a:off x="457200" y="1219200"/>
            <a:ext cx="8229600" cy="493776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Ref idx="1001">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Cliquez pour modifier les styles du texte du masque</a:t>
            </a:r>
          </a:p>
        </p:txBody>
      </p:sp>
      <p:sp>
        <p:nvSpPr>
          <p:cNvPr id="4" name="Espace réservé de la date 3"/>
          <p:cNvSpPr>
            <a:spLocks noGrp="1"/>
          </p:cNvSpPr>
          <p:nvPr>
            <p:ph type="dt" sz="half" idx="10"/>
          </p:nvPr>
        </p:nvSpPr>
        <p:spPr>
          <a:xfrm>
            <a:off x="6400800" y="6355080"/>
            <a:ext cx="2286000" cy="365760"/>
          </a:xfrm>
        </p:spPr>
        <p:txBody>
          <a:bodyPr/>
          <a:lstStyle/>
          <a:p>
            <a:fld id="{97DAAD64-F465-4929-B60D-5963ABBD56A9}" type="datetimeFigureOut">
              <a:rPr lang="fr-FR" smtClean="0">
                <a:solidFill>
                  <a:srgbClr val="DDE9EC"/>
                </a:solidFill>
              </a:rPr>
              <a:pPr/>
              <a:t>19/09/2013</a:t>
            </a:fld>
            <a:endParaRPr lang="fr-FR">
              <a:solidFill>
                <a:srgbClr val="DDE9EC"/>
              </a:solidFill>
            </a:endParaRPr>
          </a:p>
        </p:txBody>
      </p:sp>
      <p:sp>
        <p:nvSpPr>
          <p:cNvPr id="5" name="Espace réservé du pied de page 4"/>
          <p:cNvSpPr>
            <a:spLocks noGrp="1"/>
          </p:cNvSpPr>
          <p:nvPr>
            <p:ph type="ftr" sz="quarter" idx="11"/>
          </p:nvPr>
        </p:nvSpPr>
        <p:spPr>
          <a:xfrm>
            <a:off x="2898648" y="6355080"/>
            <a:ext cx="3474720" cy="365760"/>
          </a:xfrm>
        </p:spPr>
        <p:txBody>
          <a:bodyPr/>
          <a:lstStyle/>
          <a:p>
            <a:endParaRPr lang="fr-FR">
              <a:solidFill>
                <a:srgbClr val="DDE9EC"/>
              </a:solidFill>
            </a:endParaRPr>
          </a:p>
        </p:txBody>
      </p:sp>
      <p:sp>
        <p:nvSpPr>
          <p:cNvPr id="6" name="Espace réservé du numéro de diapositive 5"/>
          <p:cNvSpPr>
            <a:spLocks noGrp="1"/>
          </p:cNvSpPr>
          <p:nvPr>
            <p:ph type="sldNum" sz="quarter" idx="12"/>
          </p:nvPr>
        </p:nvSpPr>
        <p:spPr>
          <a:xfrm>
            <a:off x="1069848" y="6355080"/>
            <a:ext cx="1520952" cy="365760"/>
          </a:xfrm>
        </p:spPr>
        <p:txBody>
          <a:bodyPr/>
          <a:lstStyle/>
          <a:p>
            <a:fld id="{51D24F3A-F3AF-4803-9784-7C638A54189D}" type="slidenum">
              <a:rPr lang="fr-FR" smtClean="0">
                <a:solidFill>
                  <a:srgbClr val="DDE9EC"/>
                </a:solidFill>
              </a:rPr>
              <a:pPr/>
              <a:t>‹N°›</a:t>
            </a:fld>
            <a:endParaRPr lang="fr-FR">
              <a:solidFill>
                <a:srgbClr val="DDE9EC"/>
              </a:solidFill>
            </a:endParaRPr>
          </a:p>
        </p:txBody>
      </p:sp>
      <p:sp>
        <p:nvSpPr>
          <p:cNvPr id="7" name="Rectangle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8" name="Rectangle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457200" y="228600"/>
            <a:ext cx="8229600" cy="914400"/>
          </a:xfrm>
        </p:spPr>
        <p:txBody>
          <a:bodyPr/>
          <a:lstStyle/>
          <a:p>
            <a:r>
              <a:rPr kumimoji="0" lang="fr-FR" smtClean="0"/>
              <a:t>Cliquez pour modifier le style du titre</a:t>
            </a:r>
            <a:endParaRPr kumimoji="0" lang="en-US"/>
          </a:p>
        </p:txBody>
      </p:sp>
      <p:sp>
        <p:nvSpPr>
          <p:cNvPr id="5" name="Espace réservé de la date 4"/>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6" name="Espace réservé du pied de page 5"/>
          <p:cNvSpPr>
            <a:spLocks noGrp="1"/>
          </p:cNvSpPr>
          <p:nvPr>
            <p:ph type="ftr" sz="quarter" idx="11"/>
          </p:nvPr>
        </p:nvSpPr>
        <p:spPr/>
        <p:txBody>
          <a:bodyPr/>
          <a:lstStyle/>
          <a:p>
            <a:endParaRPr lang="fr-FR">
              <a:solidFill>
                <a:srgbClr val="464653"/>
              </a:solidFill>
            </a:endParaRPr>
          </a:p>
        </p:txBody>
      </p:sp>
      <p:sp>
        <p:nvSpPr>
          <p:cNvPr id="7" name="Espace réservé du numéro de diapositive 6"/>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9" name="Espace réservé du contenu 8"/>
          <p:cNvSpPr>
            <a:spLocks noGrp="1"/>
          </p:cNvSpPr>
          <p:nvPr>
            <p:ph sz="quarter" idx="1"/>
          </p:nvPr>
        </p:nvSpPr>
        <p:spPr>
          <a:xfrm>
            <a:off x="457200" y="1219200"/>
            <a:ext cx="4041648" cy="493776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1" name="Espace réservé du contenu 10"/>
          <p:cNvSpPr>
            <a:spLocks noGrp="1"/>
          </p:cNvSpPr>
          <p:nvPr>
            <p:ph sz="quarter" idx="2"/>
          </p:nvPr>
        </p:nvSpPr>
        <p:spPr>
          <a:xfrm>
            <a:off x="4632198" y="1216152"/>
            <a:ext cx="4041648" cy="493776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28600"/>
            <a:ext cx="8229600" cy="914400"/>
          </a:xfrm>
        </p:spPr>
        <p:txBody>
          <a:bodyPr anchor="ctr"/>
          <a:lstStyle>
            <a:lvl1pPr>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4" name="Espace réservé du texte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7" name="Espace réservé de la date 6"/>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8" name="Espace réservé du pied de page 7"/>
          <p:cNvSpPr>
            <a:spLocks noGrp="1"/>
          </p:cNvSpPr>
          <p:nvPr>
            <p:ph type="ftr" sz="quarter" idx="11"/>
          </p:nvPr>
        </p:nvSpPr>
        <p:spPr/>
        <p:txBody>
          <a:bodyPr/>
          <a:lstStyle/>
          <a:p>
            <a:endParaRPr lang="fr-FR">
              <a:solidFill>
                <a:srgbClr val="464653"/>
              </a:solidFill>
            </a:endParaRPr>
          </a:p>
        </p:txBody>
      </p:sp>
      <p:sp>
        <p:nvSpPr>
          <p:cNvPr id="9" name="Espace réservé du numéro de diapositive 8"/>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11" name="Espace réservé du contenu 10"/>
          <p:cNvSpPr>
            <a:spLocks noGrp="1"/>
          </p:cNvSpPr>
          <p:nvPr>
            <p:ph sz="quarter" idx="2"/>
          </p:nvPr>
        </p:nvSpPr>
        <p:spPr>
          <a:xfrm>
            <a:off x="457200" y="2133600"/>
            <a:ext cx="4038600" cy="40386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3" name="Espace réservé du contenu 12"/>
          <p:cNvSpPr>
            <a:spLocks noGrp="1"/>
          </p:cNvSpPr>
          <p:nvPr>
            <p:ph sz="quarter" idx="4"/>
          </p:nvPr>
        </p:nvSpPr>
        <p:spPr>
          <a:xfrm>
            <a:off x="4648200" y="2133600"/>
            <a:ext cx="4038600" cy="40386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457200" y="228600"/>
            <a:ext cx="8229600" cy="914400"/>
          </a:xfrm>
        </p:spPr>
        <p:txBody>
          <a:bodyPr/>
          <a:lstStyle/>
          <a:p>
            <a:r>
              <a:rPr kumimoji="0" lang="fr-FR" smtClean="0"/>
              <a:t>Cliquez pour modifier le style du titre</a:t>
            </a:r>
            <a:endParaRPr kumimoji="0" lang="en-US"/>
          </a:p>
        </p:txBody>
      </p:sp>
      <p:sp>
        <p:nvSpPr>
          <p:cNvPr id="3" name="Espace réservé de la date 2"/>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4" name="Espace réservé du pied de page 3"/>
          <p:cNvSpPr>
            <a:spLocks noGrp="1"/>
          </p:cNvSpPr>
          <p:nvPr>
            <p:ph type="ftr" sz="quarter" idx="11"/>
          </p:nvPr>
        </p:nvSpPr>
        <p:spPr/>
        <p:txBody>
          <a:bodyPr/>
          <a:lstStyle/>
          <a:p>
            <a:endParaRPr lang="fr-FR">
              <a:solidFill>
                <a:srgbClr val="464653"/>
              </a:solidFill>
            </a:endParaRPr>
          </a:p>
        </p:txBody>
      </p:sp>
      <p:sp>
        <p:nvSpPr>
          <p:cNvPr id="5" name="Espace réservé du numéro de diapositive 4"/>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6" name="Triangle isocè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3" name="Espace réservé du pied de page 2"/>
          <p:cNvSpPr>
            <a:spLocks noGrp="1"/>
          </p:cNvSpPr>
          <p:nvPr>
            <p:ph type="ftr" sz="quarter" idx="11"/>
          </p:nvPr>
        </p:nvSpPr>
        <p:spPr/>
        <p:txBody>
          <a:bodyPr/>
          <a:lstStyle/>
          <a:p>
            <a:endParaRPr lang="fr-FR">
              <a:solidFill>
                <a:srgbClr val="464653"/>
              </a:solidFill>
            </a:endParaRPr>
          </a:p>
        </p:txBody>
      </p:sp>
      <p:sp>
        <p:nvSpPr>
          <p:cNvPr id="4" name="Espace réservé du numéro de diapositive 3"/>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5" name="Connecteur droit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6" name="Triangle isocè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fr-FR" smtClean="0"/>
              <a:t>Cliquez pour modifier le style du titre</a:t>
            </a:r>
            <a:endParaRPr kumimoji="0" lang="en-US"/>
          </a:p>
        </p:txBody>
      </p:sp>
      <p:sp>
        <p:nvSpPr>
          <p:cNvPr id="3" name="Espace réservé du texte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fr-FR" smtClean="0"/>
              <a:t>Cliquez pour modifier les styles du texte du masque</a:t>
            </a:r>
          </a:p>
        </p:txBody>
      </p:sp>
      <p:sp>
        <p:nvSpPr>
          <p:cNvPr id="5" name="Espace réservé de la date 4"/>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6" name="Espace réservé du pied de page 5"/>
          <p:cNvSpPr>
            <a:spLocks noGrp="1"/>
          </p:cNvSpPr>
          <p:nvPr>
            <p:ph type="ftr" sz="quarter" idx="11"/>
          </p:nvPr>
        </p:nvSpPr>
        <p:spPr/>
        <p:txBody>
          <a:bodyPr/>
          <a:lstStyle/>
          <a:p>
            <a:endParaRPr lang="fr-FR">
              <a:solidFill>
                <a:srgbClr val="464653"/>
              </a:solidFill>
            </a:endParaRPr>
          </a:p>
        </p:txBody>
      </p:sp>
      <p:sp>
        <p:nvSpPr>
          <p:cNvPr id="7" name="Espace réservé du numéro de diapositive 6"/>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8" name="Connecteur droit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0" name="Connecteur droit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9" name="Triangle isocè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Espace réservé du contenu 11"/>
          <p:cNvSpPr>
            <a:spLocks noGrp="1"/>
          </p:cNvSpPr>
          <p:nvPr>
            <p:ph sz="quarter" idx="1"/>
          </p:nvPr>
        </p:nvSpPr>
        <p:spPr>
          <a:xfrm>
            <a:off x="304800" y="304800"/>
            <a:ext cx="5715000" cy="57150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bg>
      <p:bgRef idx="1001">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fr-FR" smtClean="0"/>
              <a:t>Cliquez pour modifier le style du titre</a:t>
            </a:r>
            <a:endParaRPr kumimoji="0" lang="en-US"/>
          </a:p>
        </p:txBody>
      </p:sp>
      <p:sp>
        <p:nvSpPr>
          <p:cNvPr id="3" name="Espace réservé pour une image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fr-FR" smtClean="0"/>
              <a:t>Cliquez sur l'icône pour ajouter une image</a:t>
            </a:r>
            <a:endParaRPr kumimoji="0" lang="en-US" dirty="0"/>
          </a:p>
        </p:txBody>
      </p:sp>
      <p:sp>
        <p:nvSpPr>
          <p:cNvPr id="4" name="Espace réservé du texte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fr-FR" smtClean="0"/>
              <a:t>Cliquez pour modifier les styles du texte du masque</a:t>
            </a:r>
          </a:p>
        </p:txBody>
      </p:sp>
      <p:sp>
        <p:nvSpPr>
          <p:cNvPr id="5" name="Espace réservé de la date 4"/>
          <p:cNvSpPr>
            <a:spLocks noGrp="1"/>
          </p:cNvSpPr>
          <p:nvPr>
            <p:ph type="dt" sz="half" idx="10"/>
          </p:nvPr>
        </p:nvSpPr>
        <p:spPr/>
        <p:txBody>
          <a:bodyPr/>
          <a:lstStyle/>
          <a:p>
            <a:fld id="{97DAAD64-F465-4929-B60D-5963ABBD56A9}" type="datetimeFigureOut">
              <a:rPr lang="fr-FR" smtClean="0">
                <a:solidFill>
                  <a:srgbClr val="DDE9EC"/>
                </a:solidFill>
              </a:rPr>
              <a:pPr/>
              <a:t>19/09/2013</a:t>
            </a:fld>
            <a:endParaRPr lang="fr-FR">
              <a:solidFill>
                <a:srgbClr val="DDE9EC"/>
              </a:solidFill>
            </a:endParaRPr>
          </a:p>
        </p:txBody>
      </p:sp>
      <p:sp>
        <p:nvSpPr>
          <p:cNvPr id="6" name="Espace réservé du pied de page 5"/>
          <p:cNvSpPr>
            <a:spLocks noGrp="1"/>
          </p:cNvSpPr>
          <p:nvPr>
            <p:ph type="ftr" sz="quarter" idx="11"/>
          </p:nvPr>
        </p:nvSpPr>
        <p:spPr/>
        <p:txBody>
          <a:bodyPr/>
          <a:lstStyle/>
          <a:p>
            <a:endParaRPr lang="fr-FR">
              <a:solidFill>
                <a:srgbClr val="DDE9EC"/>
              </a:solidFill>
            </a:endParaRPr>
          </a:p>
        </p:txBody>
      </p:sp>
      <p:sp>
        <p:nvSpPr>
          <p:cNvPr id="7" name="Espace réservé du numéro de diapositive 6"/>
          <p:cNvSpPr>
            <a:spLocks noGrp="1"/>
          </p:cNvSpPr>
          <p:nvPr>
            <p:ph type="sldNum" sz="quarter" idx="12"/>
          </p:nvPr>
        </p:nvSpPr>
        <p:spPr/>
        <p:txBody>
          <a:bodyPr/>
          <a:lstStyle/>
          <a:p>
            <a:fld id="{51D24F3A-F3AF-4803-9784-7C638A54189D}" type="slidenum">
              <a:rPr lang="fr-FR" smtClean="0">
                <a:solidFill>
                  <a:srgbClr val="DDE9EC"/>
                </a:solidFill>
              </a:rPr>
              <a:pPr/>
              <a:t>‹N°›</a:t>
            </a:fld>
            <a:endParaRPr lang="fr-FR">
              <a:solidFill>
                <a:srgbClr val="DDE9EC"/>
              </a:solidFill>
            </a:endParaRPr>
          </a:p>
        </p:txBody>
      </p:sp>
      <p:sp>
        <p:nvSpPr>
          <p:cNvPr id="8" name="Connecteur droit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9" name="Triangle isocè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0" name="Rectangle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5" name="Espace réservé du pied de page 4"/>
          <p:cNvSpPr>
            <a:spLocks noGrp="1"/>
          </p:cNvSpPr>
          <p:nvPr>
            <p:ph type="ftr" sz="quarter" idx="11"/>
          </p:nvPr>
        </p:nvSpPr>
        <p:spPr/>
        <p:txBody>
          <a:bodyPr/>
          <a:lstStyle/>
          <a:p>
            <a:endParaRPr lang="fr-FR">
              <a:solidFill>
                <a:srgbClr val="464653"/>
              </a:solidFill>
            </a:endParaRPr>
          </a:p>
        </p:txBody>
      </p:sp>
      <p:sp>
        <p:nvSpPr>
          <p:cNvPr id="6" name="Espace réservé du numéro de diapositive 5"/>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5" name="Espace réservé du pied de page 4"/>
          <p:cNvSpPr>
            <a:spLocks noGrp="1"/>
          </p:cNvSpPr>
          <p:nvPr>
            <p:ph type="ftr" sz="quarter" idx="11"/>
          </p:nvPr>
        </p:nvSpPr>
        <p:spPr/>
        <p:txBody>
          <a:bodyPr/>
          <a:lstStyle/>
          <a:p>
            <a:endParaRPr lang="fr-FR">
              <a:solidFill>
                <a:srgbClr val="464653"/>
              </a:solidFill>
            </a:endParaRPr>
          </a:p>
        </p:txBody>
      </p:sp>
      <p:sp>
        <p:nvSpPr>
          <p:cNvPr id="6" name="Espace réservé du numéro de diapositive 5"/>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7" name="Connecteur droit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8" name="Triangle isocèle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9" name="Connecteur droit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8" name="Titre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fr-FR" smtClean="0"/>
              <a:t>Cliquez pour modifier le style du titre</a:t>
            </a:r>
            <a:endParaRPr kumimoji="0" lang="en-US"/>
          </a:p>
        </p:txBody>
      </p:sp>
      <p:sp>
        <p:nvSpPr>
          <p:cNvPr id="9" name="Sous-titre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Cliquez pour modifier le style des sous-titres du masque</a:t>
            </a:r>
            <a:endParaRPr kumimoji="0" lang="en-US"/>
          </a:p>
        </p:txBody>
      </p:sp>
      <p:sp>
        <p:nvSpPr>
          <p:cNvPr id="28" name="Espace réservé de la date 27"/>
          <p:cNvSpPr>
            <a:spLocks noGrp="1"/>
          </p:cNvSpPr>
          <p:nvPr>
            <p:ph type="dt" sz="half" idx="10"/>
          </p:nvPr>
        </p:nvSpPr>
        <p:spPr>
          <a:xfrm>
            <a:off x="6400800" y="6355080"/>
            <a:ext cx="2286000" cy="365760"/>
          </a:xfrm>
        </p:spPr>
        <p:txBody>
          <a:bodyPr/>
          <a:lstStyle>
            <a:lvl1pPr>
              <a:defRPr sz="1400"/>
            </a:lvl1p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17" name="Espace réservé du pied de page 16"/>
          <p:cNvSpPr>
            <a:spLocks noGrp="1"/>
          </p:cNvSpPr>
          <p:nvPr>
            <p:ph type="ftr" sz="quarter" idx="11"/>
          </p:nvPr>
        </p:nvSpPr>
        <p:spPr>
          <a:xfrm>
            <a:off x="2898648" y="6355080"/>
            <a:ext cx="3474720" cy="365760"/>
          </a:xfrm>
        </p:spPr>
        <p:txBody>
          <a:bodyPr/>
          <a:lstStyle/>
          <a:p>
            <a:endParaRPr lang="fr-FR">
              <a:solidFill>
                <a:srgbClr val="464653"/>
              </a:solidFill>
            </a:endParaRPr>
          </a:p>
        </p:txBody>
      </p:sp>
      <p:sp>
        <p:nvSpPr>
          <p:cNvPr id="29" name="Espace réservé du numéro de diapositive 28"/>
          <p:cNvSpPr>
            <a:spLocks noGrp="1"/>
          </p:cNvSpPr>
          <p:nvPr>
            <p:ph type="sldNum" sz="quarter" idx="12"/>
          </p:nvPr>
        </p:nvSpPr>
        <p:spPr>
          <a:xfrm>
            <a:off x="1216152" y="6355080"/>
            <a:ext cx="1219200" cy="365760"/>
          </a:xfrm>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21" name="Rectangle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33" name="Rectangle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22" name="Rectangle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32" name="Rectangle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4" name="Espace réservé de la date 3"/>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5" name="Espace réservé du pied de page 4"/>
          <p:cNvSpPr>
            <a:spLocks noGrp="1"/>
          </p:cNvSpPr>
          <p:nvPr>
            <p:ph type="ftr" sz="quarter" idx="11"/>
          </p:nvPr>
        </p:nvSpPr>
        <p:spPr/>
        <p:txBody>
          <a:bodyPr/>
          <a:lstStyle/>
          <a:p>
            <a:endParaRPr lang="fr-FR">
              <a:solidFill>
                <a:srgbClr val="464653"/>
              </a:solidFill>
            </a:endParaRPr>
          </a:p>
        </p:txBody>
      </p:sp>
      <p:sp>
        <p:nvSpPr>
          <p:cNvPr id="6" name="Espace réservé du numéro de diapositive 5"/>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8" name="Espace réservé du contenu 7"/>
          <p:cNvSpPr>
            <a:spLocks noGrp="1"/>
          </p:cNvSpPr>
          <p:nvPr>
            <p:ph sz="quarter" idx="1"/>
          </p:nvPr>
        </p:nvSpPr>
        <p:spPr>
          <a:xfrm>
            <a:off x="457200" y="1219200"/>
            <a:ext cx="8229600" cy="493776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Ref idx="1001">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Cliquez pour modifier les styles du texte du masque</a:t>
            </a:r>
          </a:p>
        </p:txBody>
      </p:sp>
      <p:sp>
        <p:nvSpPr>
          <p:cNvPr id="4" name="Espace réservé de la date 3"/>
          <p:cNvSpPr>
            <a:spLocks noGrp="1"/>
          </p:cNvSpPr>
          <p:nvPr>
            <p:ph type="dt" sz="half" idx="10"/>
          </p:nvPr>
        </p:nvSpPr>
        <p:spPr>
          <a:xfrm>
            <a:off x="6400800" y="6355080"/>
            <a:ext cx="2286000" cy="365760"/>
          </a:xfrm>
        </p:spPr>
        <p:txBody>
          <a:bodyPr/>
          <a:lstStyle/>
          <a:p>
            <a:fld id="{97DAAD64-F465-4929-B60D-5963ABBD56A9}" type="datetimeFigureOut">
              <a:rPr lang="fr-FR" smtClean="0">
                <a:solidFill>
                  <a:srgbClr val="DDE9EC"/>
                </a:solidFill>
              </a:rPr>
              <a:pPr/>
              <a:t>19/09/2013</a:t>
            </a:fld>
            <a:endParaRPr lang="fr-FR">
              <a:solidFill>
                <a:srgbClr val="DDE9EC"/>
              </a:solidFill>
            </a:endParaRPr>
          </a:p>
        </p:txBody>
      </p:sp>
      <p:sp>
        <p:nvSpPr>
          <p:cNvPr id="5" name="Espace réservé du pied de page 4"/>
          <p:cNvSpPr>
            <a:spLocks noGrp="1"/>
          </p:cNvSpPr>
          <p:nvPr>
            <p:ph type="ftr" sz="quarter" idx="11"/>
          </p:nvPr>
        </p:nvSpPr>
        <p:spPr>
          <a:xfrm>
            <a:off x="2898648" y="6355080"/>
            <a:ext cx="3474720" cy="365760"/>
          </a:xfrm>
        </p:spPr>
        <p:txBody>
          <a:bodyPr/>
          <a:lstStyle/>
          <a:p>
            <a:endParaRPr lang="fr-FR">
              <a:solidFill>
                <a:srgbClr val="DDE9EC"/>
              </a:solidFill>
            </a:endParaRPr>
          </a:p>
        </p:txBody>
      </p:sp>
      <p:sp>
        <p:nvSpPr>
          <p:cNvPr id="6" name="Espace réservé du numéro de diapositive 5"/>
          <p:cNvSpPr>
            <a:spLocks noGrp="1"/>
          </p:cNvSpPr>
          <p:nvPr>
            <p:ph type="sldNum" sz="quarter" idx="12"/>
          </p:nvPr>
        </p:nvSpPr>
        <p:spPr>
          <a:xfrm>
            <a:off x="1069848" y="6355080"/>
            <a:ext cx="1520952" cy="365760"/>
          </a:xfrm>
        </p:spPr>
        <p:txBody>
          <a:bodyPr/>
          <a:lstStyle/>
          <a:p>
            <a:fld id="{51D24F3A-F3AF-4803-9784-7C638A54189D}" type="slidenum">
              <a:rPr lang="fr-FR" smtClean="0">
                <a:solidFill>
                  <a:srgbClr val="DDE9EC"/>
                </a:solidFill>
              </a:rPr>
              <a:pPr/>
              <a:t>‹N°›</a:t>
            </a:fld>
            <a:endParaRPr lang="fr-FR">
              <a:solidFill>
                <a:srgbClr val="DDE9EC"/>
              </a:solidFill>
            </a:endParaRPr>
          </a:p>
        </p:txBody>
      </p:sp>
      <p:sp>
        <p:nvSpPr>
          <p:cNvPr id="7" name="Rectangle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8" name="Rectangle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457200" y="228600"/>
            <a:ext cx="8229600" cy="914400"/>
          </a:xfrm>
        </p:spPr>
        <p:txBody>
          <a:bodyPr/>
          <a:lstStyle/>
          <a:p>
            <a:r>
              <a:rPr kumimoji="0" lang="fr-FR" smtClean="0"/>
              <a:t>Cliquez pour modifier le style du titre</a:t>
            </a:r>
            <a:endParaRPr kumimoji="0" lang="en-US"/>
          </a:p>
        </p:txBody>
      </p:sp>
      <p:sp>
        <p:nvSpPr>
          <p:cNvPr id="5" name="Espace réservé de la date 4"/>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6" name="Espace réservé du pied de page 5"/>
          <p:cNvSpPr>
            <a:spLocks noGrp="1"/>
          </p:cNvSpPr>
          <p:nvPr>
            <p:ph type="ftr" sz="quarter" idx="11"/>
          </p:nvPr>
        </p:nvSpPr>
        <p:spPr/>
        <p:txBody>
          <a:bodyPr/>
          <a:lstStyle/>
          <a:p>
            <a:endParaRPr lang="fr-FR">
              <a:solidFill>
                <a:srgbClr val="464653"/>
              </a:solidFill>
            </a:endParaRPr>
          </a:p>
        </p:txBody>
      </p:sp>
      <p:sp>
        <p:nvSpPr>
          <p:cNvPr id="7" name="Espace réservé du numéro de diapositive 6"/>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9" name="Espace réservé du contenu 8"/>
          <p:cNvSpPr>
            <a:spLocks noGrp="1"/>
          </p:cNvSpPr>
          <p:nvPr>
            <p:ph sz="quarter" idx="1"/>
          </p:nvPr>
        </p:nvSpPr>
        <p:spPr>
          <a:xfrm>
            <a:off x="457200" y="1219200"/>
            <a:ext cx="4041648" cy="493776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1" name="Espace réservé du contenu 10"/>
          <p:cNvSpPr>
            <a:spLocks noGrp="1"/>
          </p:cNvSpPr>
          <p:nvPr>
            <p:ph sz="quarter" idx="2"/>
          </p:nvPr>
        </p:nvSpPr>
        <p:spPr>
          <a:xfrm>
            <a:off x="4632198" y="1216152"/>
            <a:ext cx="4041648" cy="493776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28600"/>
            <a:ext cx="8229600" cy="914400"/>
          </a:xfrm>
        </p:spPr>
        <p:txBody>
          <a:bodyPr anchor="ctr"/>
          <a:lstStyle>
            <a:lvl1pPr>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4" name="Espace réservé du texte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7" name="Espace réservé de la date 6"/>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8" name="Espace réservé du pied de page 7"/>
          <p:cNvSpPr>
            <a:spLocks noGrp="1"/>
          </p:cNvSpPr>
          <p:nvPr>
            <p:ph type="ftr" sz="quarter" idx="11"/>
          </p:nvPr>
        </p:nvSpPr>
        <p:spPr/>
        <p:txBody>
          <a:bodyPr/>
          <a:lstStyle/>
          <a:p>
            <a:endParaRPr lang="fr-FR">
              <a:solidFill>
                <a:srgbClr val="464653"/>
              </a:solidFill>
            </a:endParaRPr>
          </a:p>
        </p:txBody>
      </p:sp>
      <p:sp>
        <p:nvSpPr>
          <p:cNvPr id="9" name="Espace réservé du numéro de diapositive 8"/>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11" name="Espace réservé du contenu 10"/>
          <p:cNvSpPr>
            <a:spLocks noGrp="1"/>
          </p:cNvSpPr>
          <p:nvPr>
            <p:ph sz="quarter" idx="2"/>
          </p:nvPr>
        </p:nvSpPr>
        <p:spPr>
          <a:xfrm>
            <a:off x="457200" y="2133600"/>
            <a:ext cx="4038600" cy="40386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3" name="Espace réservé du contenu 12"/>
          <p:cNvSpPr>
            <a:spLocks noGrp="1"/>
          </p:cNvSpPr>
          <p:nvPr>
            <p:ph sz="quarter" idx="4"/>
          </p:nvPr>
        </p:nvSpPr>
        <p:spPr>
          <a:xfrm>
            <a:off x="4648200" y="2133600"/>
            <a:ext cx="4038600" cy="40386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457200" y="228600"/>
            <a:ext cx="8229600" cy="914400"/>
          </a:xfrm>
        </p:spPr>
        <p:txBody>
          <a:bodyPr/>
          <a:lstStyle/>
          <a:p>
            <a:r>
              <a:rPr kumimoji="0" lang="fr-FR" smtClean="0"/>
              <a:t>Cliquez pour modifier le style du titre</a:t>
            </a:r>
            <a:endParaRPr kumimoji="0" lang="en-US"/>
          </a:p>
        </p:txBody>
      </p:sp>
      <p:sp>
        <p:nvSpPr>
          <p:cNvPr id="3" name="Espace réservé de la date 2"/>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4" name="Espace réservé du pied de page 3"/>
          <p:cNvSpPr>
            <a:spLocks noGrp="1"/>
          </p:cNvSpPr>
          <p:nvPr>
            <p:ph type="ftr" sz="quarter" idx="11"/>
          </p:nvPr>
        </p:nvSpPr>
        <p:spPr/>
        <p:txBody>
          <a:bodyPr/>
          <a:lstStyle/>
          <a:p>
            <a:endParaRPr lang="fr-FR">
              <a:solidFill>
                <a:srgbClr val="464653"/>
              </a:solidFill>
            </a:endParaRPr>
          </a:p>
        </p:txBody>
      </p:sp>
      <p:sp>
        <p:nvSpPr>
          <p:cNvPr id="5" name="Espace réservé du numéro de diapositive 4"/>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6" name="Triangle isocè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3" name="Espace réservé du pied de page 2"/>
          <p:cNvSpPr>
            <a:spLocks noGrp="1"/>
          </p:cNvSpPr>
          <p:nvPr>
            <p:ph type="ftr" sz="quarter" idx="11"/>
          </p:nvPr>
        </p:nvSpPr>
        <p:spPr/>
        <p:txBody>
          <a:bodyPr/>
          <a:lstStyle/>
          <a:p>
            <a:endParaRPr lang="fr-FR">
              <a:solidFill>
                <a:srgbClr val="464653"/>
              </a:solidFill>
            </a:endParaRPr>
          </a:p>
        </p:txBody>
      </p:sp>
      <p:sp>
        <p:nvSpPr>
          <p:cNvPr id="4" name="Espace réservé du numéro de diapositive 3"/>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5" name="Connecteur droit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6" name="Triangle isocè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fr-FR" smtClean="0"/>
              <a:t>Cliquez pour modifier le style du titre</a:t>
            </a:r>
            <a:endParaRPr kumimoji="0" lang="en-US"/>
          </a:p>
        </p:txBody>
      </p:sp>
      <p:sp>
        <p:nvSpPr>
          <p:cNvPr id="3" name="Espace réservé du texte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fr-FR" smtClean="0"/>
              <a:t>Cliquez pour modifier les styles du texte du masque</a:t>
            </a:r>
          </a:p>
        </p:txBody>
      </p:sp>
      <p:sp>
        <p:nvSpPr>
          <p:cNvPr id="5" name="Espace réservé de la date 4"/>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6" name="Espace réservé du pied de page 5"/>
          <p:cNvSpPr>
            <a:spLocks noGrp="1"/>
          </p:cNvSpPr>
          <p:nvPr>
            <p:ph type="ftr" sz="quarter" idx="11"/>
          </p:nvPr>
        </p:nvSpPr>
        <p:spPr/>
        <p:txBody>
          <a:bodyPr/>
          <a:lstStyle/>
          <a:p>
            <a:endParaRPr lang="fr-FR">
              <a:solidFill>
                <a:srgbClr val="464653"/>
              </a:solidFill>
            </a:endParaRPr>
          </a:p>
        </p:txBody>
      </p:sp>
      <p:sp>
        <p:nvSpPr>
          <p:cNvPr id="7" name="Espace réservé du numéro de diapositive 6"/>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8" name="Connecteur droit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0" name="Connecteur droit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9" name="Triangle isocè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Espace réservé du contenu 11"/>
          <p:cNvSpPr>
            <a:spLocks noGrp="1"/>
          </p:cNvSpPr>
          <p:nvPr>
            <p:ph sz="quarter" idx="1"/>
          </p:nvPr>
        </p:nvSpPr>
        <p:spPr>
          <a:xfrm>
            <a:off x="304800" y="304800"/>
            <a:ext cx="5715000" cy="57150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bg>
      <p:bgRef idx="1001">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fr-FR" smtClean="0"/>
              <a:t>Cliquez pour modifier le style du titre</a:t>
            </a:r>
            <a:endParaRPr kumimoji="0" lang="en-US"/>
          </a:p>
        </p:txBody>
      </p:sp>
      <p:sp>
        <p:nvSpPr>
          <p:cNvPr id="3" name="Espace réservé pour une image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fr-FR" smtClean="0"/>
              <a:t>Cliquez sur l'icône pour ajouter une image</a:t>
            </a:r>
            <a:endParaRPr kumimoji="0" lang="en-US" dirty="0"/>
          </a:p>
        </p:txBody>
      </p:sp>
      <p:sp>
        <p:nvSpPr>
          <p:cNvPr id="4" name="Espace réservé du texte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fr-FR" smtClean="0"/>
              <a:t>Cliquez pour modifier les styles du texte du masque</a:t>
            </a:r>
          </a:p>
        </p:txBody>
      </p:sp>
      <p:sp>
        <p:nvSpPr>
          <p:cNvPr id="5" name="Espace réservé de la date 4"/>
          <p:cNvSpPr>
            <a:spLocks noGrp="1"/>
          </p:cNvSpPr>
          <p:nvPr>
            <p:ph type="dt" sz="half" idx="10"/>
          </p:nvPr>
        </p:nvSpPr>
        <p:spPr/>
        <p:txBody>
          <a:bodyPr/>
          <a:lstStyle/>
          <a:p>
            <a:fld id="{97DAAD64-F465-4929-B60D-5963ABBD56A9}" type="datetimeFigureOut">
              <a:rPr lang="fr-FR" smtClean="0">
                <a:solidFill>
                  <a:srgbClr val="DDE9EC"/>
                </a:solidFill>
              </a:rPr>
              <a:pPr/>
              <a:t>19/09/2013</a:t>
            </a:fld>
            <a:endParaRPr lang="fr-FR">
              <a:solidFill>
                <a:srgbClr val="DDE9EC"/>
              </a:solidFill>
            </a:endParaRPr>
          </a:p>
        </p:txBody>
      </p:sp>
      <p:sp>
        <p:nvSpPr>
          <p:cNvPr id="6" name="Espace réservé du pied de page 5"/>
          <p:cNvSpPr>
            <a:spLocks noGrp="1"/>
          </p:cNvSpPr>
          <p:nvPr>
            <p:ph type="ftr" sz="quarter" idx="11"/>
          </p:nvPr>
        </p:nvSpPr>
        <p:spPr/>
        <p:txBody>
          <a:bodyPr/>
          <a:lstStyle/>
          <a:p>
            <a:endParaRPr lang="fr-FR">
              <a:solidFill>
                <a:srgbClr val="DDE9EC"/>
              </a:solidFill>
            </a:endParaRPr>
          </a:p>
        </p:txBody>
      </p:sp>
      <p:sp>
        <p:nvSpPr>
          <p:cNvPr id="7" name="Espace réservé du numéro de diapositive 6"/>
          <p:cNvSpPr>
            <a:spLocks noGrp="1"/>
          </p:cNvSpPr>
          <p:nvPr>
            <p:ph type="sldNum" sz="quarter" idx="12"/>
          </p:nvPr>
        </p:nvSpPr>
        <p:spPr/>
        <p:txBody>
          <a:bodyPr/>
          <a:lstStyle/>
          <a:p>
            <a:fld id="{51D24F3A-F3AF-4803-9784-7C638A54189D}" type="slidenum">
              <a:rPr lang="fr-FR" smtClean="0">
                <a:solidFill>
                  <a:srgbClr val="DDE9EC"/>
                </a:solidFill>
              </a:rPr>
              <a:pPr/>
              <a:t>‹N°›</a:t>
            </a:fld>
            <a:endParaRPr lang="fr-FR">
              <a:solidFill>
                <a:srgbClr val="DDE9EC"/>
              </a:solidFill>
            </a:endParaRPr>
          </a:p>
        </p:txBody>
      </p:sp>
      <p:sp>
        <p:nvSpPr>
          <p:cNvPr id="8" name="Connecteur droit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9" name="Triangle isocè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0" name="Rectangle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5" name="Espace réservé du pied de page 4"/>
          <p:cNvSpPr>
            <a:spLocks noGrp="1"/>
          </p:cNvSpPr>
          <p:nvPr>
            <p:ph type="ftr" sz="quarter" idx="11"/>
          </p:nvPr>
        </p:nvSpPr>
        <p:spPr/>
        <p:txBody>
          <a:bodyPr/>
          <a:lstStyle/>
          <a:p>
            <a:endParaRPr lang="fr-FR">
              <a:solidFill>
                <a:srgbClr val="464653"/>
              </a:solidFill>
            </a:endParaRPr>
          </a:p>
        </p:txBody>
      </p:sp>
      <p:sp>
        <p:nvSpPr>
          <p:cNvPr id="6" name="Espace réservé du numéro de diapositive 5"/>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5" name="Espace réservé du pied de page 4"/>
          <p:cNvSpPr>
            <a:spLocks noGrp="1"/>
          </p:cNvSpPr>
          <p:nvPr>
            <p:ph type="ftr" sz="quarter" idx="11"/>
          </p:nvPr>
        </p:nvSpPr>
        <p:spPr/>
        <p:txBody>
          <a:bodyPr/>
          <a:lstStyle/>
          <a:p>
            <a:endParaRPr lang="fr-FR">
              <a:solidFill>
                <a:srgbClr val="464653"/>
              </a:solidFill>
            </a:endParaRPr>
          </a:p>
        </p:txBody>
      </p:sp>
      <p:sp>
        <p:nvSpPr>
          <p:cNvPr id="6" name="Espace réservé du numéro de diapositive 5"/>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7" name="Connecteur droit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8" name="Triangle isocèle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9" name="Connecteur droit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8" name="Titre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fr-FR" smtClean="0"/>
              <a:t>Cliquez pour modifier le style du titre</a:t>
            </a:r>
            <a:endParaRPr kumimoji="0" lang="en-US"/>
          </a:p>
        </p:txBody>
      </p:sp>
      <p:sp>
        <p:nvSpPr>
          <p:cNvPr id="9" name="Sous-titre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Cliquez pour modifier le style des sous-titres du masque</a:t>
            </a:r>
            <a:endParaRPr kumimoji="0" lang="en-US"/>
          </a:p>
        </p:txBody>
      </p:sp>
      <p:sp>
        <p:nvSpPr>
          <p:cNvPr id="28" name="Espace réservé de la date 27"/>
          <p:cNvSpPr>
            <a:spLocks noGrp="1"/>
          </p:cNvSpPr>
          <p:nvPr>
            <p:ph type="dt" sz="half" idx="10"/>
          </p:nvPr>
        </p:nvSpPr>
        <p:spPr>
          <a:xfrm>
            <a:off x="6400800" y="6355080"/>
            <a:ext cx="2286000" cy="365760"/>
          </a:xfrm>
        </p:spPr>
        <p:txBody>
          <a:bodyPr/>
          <a:lstStyle>
            <a:lvl1pPr>
              <a:defRPr sz="1400"/>
            </a:lvl1p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17" name="Espace réservé du pied de page 16"/>
          <p:cNvSpPr>
            <a:spLocks noGrp="1"/>
          </p:cNvSpPr>
          <p:nvPr>
            <p:ph type="ftr" sz="quarter" idx="11"/>
          </p:nvPr>
        </p:nvSpPr>
        <p:spPr>
          <a:xfrm>
            <a:off x="2898648" y="6355080"/>
            <a:ext cx="3474720" cy="365760"/>
          </a:xfrm>
        </p:spPr>
        <p:txBody>
          <a:bodyPr/>
          <a:lstStyle/>
          <a:p>
            <a:endParaRPr lang="fr-FR">
              <a:solidFill>
                <a:srgbClr val="464653"/>
              </a:solidFill>
            </a:endParaRPr>
          </a:p>
        </p:txBody>
      </p:sp>
      <p:sp>
        <p:nvSpPr>
          <p:cNvPr id="29" name="Espace réservé du numéro de diapositive 28"/>
          <p:cNvSpPr>
            <a:spLocks noGrp="1"/>
          </p:cNvSpPr>
          <p:nvPr>
            <p:ph type="sldNum" sz="quarter" idx="12"/>
          </p:nvPr>
        </p:nvSpPr>
        <p:spPr>
          <a:xfrm>
            <a:off x="1216152" y="6355080"/>
            <a:ext cx="1219200" cy="365760"/>
          </a:xfrm>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21" name="Rectangle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33" name="Rectangle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22" name="Rectangle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32" name="Rectangle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4" name="Espace réservé de la date 3"/>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5" name="Espace réservé du pied de page 4"/>
          <p:cNvSpPr>
            <a:spLocks noGrp="1"/>
          </p:cNvSpPr>
          <p:nvPr>
            <p:ph type="ftr" sz="quarter" idx="11"/>
          </p:nvPr>
        </p:nvSpPr>
        <p:spPr/>
        <p:txBody>
          <a:bodyPr/>
          <a:lstStyle/>
          <a:p>
            <a:endParaRPr lang="fr-FR">
              <a:solidFill>
                <a:srgbClr val="464653"/>
              </a:solidFill>
            </a:endParaRPr>
          </a:p>
        </p:txBody>
      </p:sp>
      <p:sp>
        <p:nvSpPr>
          <p:cNvPr id="6" name="Espace réservé du numéro de diapositive 5"/>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8" name="Espace réservé du contenu 7"/>
          <p:cNvSpPr>
            <a:spLocks noGrp="1"/>
          </p:cNvSpPr>
          <p:nvPr>
            <p:ph sz="quarter" idx="1"/>
          </p:nvPr>
        </p:nvSpPr>
        <p:spPr>
          <a:xfrm>
            <a:off x="457200" y="1219200"/>
            <a:ext cx="8229600" cy="493776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Ref idx="1001">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Cliquez pour modifier les styles du texte du masque</a:t>
            </a:r>
          </a:p>
        </p:txBody>
      </p:sp>
      <p:sp>
        <p:nvSpPr>
          <p:cNvPr id="4" name="Espace réservé de la date 3"/>
          <p:cNvSpPr>
            <a:spLocks noGrp="1"/>
          </p:cNvSpPr>
          <p:nvPr>
            <p:ph type="dt" sz="half" idx="10"/>
          </p:nvPr>
        </p:nvSpPr>
        <p:spPr>
          <a:xfrm>
            <a:off x="6400800" y="6355080"/>
            <a:ext cx="2286000" cy="365760"/>
          </a:xfrm>
        </p:spPr>
        <p:txBody>
          <a:bodyPr/>
          <a:lstStyle/>
          <a:p>
            <a:fld id="{97DAAD64-F465-4929-B60D-5963ABBD56A9}" type="datetimeFigureOut">
              <a:rPr lang="fr-FR" smtClean="0">
                <a:solidFill>
                  <a:srgbClr val="DDE9EC"/>
                </a:solidFill>
              </a:rPr>
              <a:pPr/>
              <a:t>19/09/2013</a:t>
            </a:fld>
            <a:endParaRPr lang="fr-FR">
              <a:solidFill>
                <a:srgbClr val="DDE9EC"/>
              </a:solidFill>
            </a:endParaRPr>
          </a:p>
        </p:txBody>
      </p:sp>
      <p:sp>
        <p:nvSpPr>
          <p:cNvPr id="5" name="Espace réservé du pied de page 4"/>
          <p:cNvSpPr>
            <a:spLocks noGrp="1"/>
          </p:cNvSpPr>
          <p:nvPr>
            <p:ph type="ftr" sz="quarter" idx="11"/>
          </p:nvPr>
        </p:nvSpPr>
        <p:spPr>
          <a:xfrm>
            <a:off x="2898648" y="6355080"/>
            <a:ext cx="3474720" cy="365760"/>
          </a:xfrm>
        </p:spPr>
        <p:txBody>
          <a:bodyPr/>
          <a:lstStyle/>
          <a:p>
            <a:endParaRPr lang="fr-FR">
              <a:solidFill>
                <a:srgbClr val="DDE9EC"/>
              </a:solidFill>
            </a:endParaRPr>
          </a:p>
        </p:txBody>
      </p:sp>
      <p:sp>
        <p:nvSpPr>
          <p:cNvPr id="6" name="Espace réservé du numéro de diapositive 5"/>
          <p:cNvSpPr>
            <a:spLocks noGrp="1"/>
          </p:cNvSpPr>
          <p:nvPr>
            <p:ph type="sldNum" sz="quarter" idx="12"/>
          </p:nvPr>
        </p:nvSpPr>
        <p:spPr>
          <a:xfrm>
            <a:off x="1069848" y="6355080"/>
            <a:ext cx="1520952" cy="365760"/>
          </a:xfrm>
        </p:spPr>
        <p:txBody>
          <a:bodyPr/>
          <a:lstStyle/>
          <a:p>
            <a:fld id="{51D24F3A-F3AF-4803-9784-7C638A54189D}" type="slidenum">
              <a:rPr lang="fr-FR" smtClean="0">
                <a:solidFill>
                  <a:srgbClr val="DDE9EC"/>
                </a:solidFill>
              </a:rPr>
              <a:pPr/>
              <a:t>‹N°›</a:t>
            </a:fld>
            <a:endParaRPr lang="fr-FR">
              <a:solidFill>
                <a:srgbClr val="DDE9EC"/>
              </a:solidFill>
            </a:endParaRPr>
          </a:p>
        </p:txBody>
      </p:sp>
      <p:sp>
        <p:nvSpPr>
          <p:cNvPr id="7" name="Rectangle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8" name="Rectangle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457200" y="228600"/>
            <a:ext cx="8229600" cy="914400"/>
          </a:xfrm>
        </p:spPr>
        <p:txBody>
          <a:bodyPr/>
          <a:lstStyle/>
          <a:p>
            <a:r>
              <a:rPr kumimoji="0" lang="fr-FR" smtClean="0"/>
              <a:t>Cliquez pour modifier le style du titre</a:t>
            </a:r>
            <a:endParaRPr kumimoji="0" lang="en-US"/>
          </a:p>
        </p:txBody>
      </p:sp>
      <p:sp>
        <p:nvSpPr>
          <p:cNvPr id="5" name="Espace réservé de la date 4"/>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6" name="Espace réservé du pied de page 5"/>
          <p:cNvSpPr>
            <a:spLocks noGrp="1"/>
          </p:cNvSpPr>
          <p:nvPr>
            <p:ph type="ftr" sz="quarter" idx="11"/>
          </p:nvPr>
        </p:nvSpPr>
        <p:spPr/>
        <p:txBody>
          <a:bodyPr/>
          <a:lstStyle/>
          <a:p>
            <a:endParaRPr lang="fr-FR">
              <a:solidFill>
                <a:srgbClr val="464653"/>
              </a:solidFill>
            </a:endParaRPr>
          </a:p>
        </p:txBody>
      </p:sp>
      <p:sp>
        <p:nvSpPr>
          <p:cNvPr id="7" name="Espace réservé du numéro de diapositive 6"/>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9" name="Espace réservé du contenu 8"/>
          <p:cNvSpPr>
            <a:spLocks noGrp="1"/>
          </p:cNvSpPr>
          <p:nvPr>
            <p:ph sz="quarter" idx="1"/>
          </p:nvPr>
        </p:nvSpPr>
        <p:spPr>
          <a:xfrm>
            <a:off x="457200" y="1219200"/>
            <a:ext cx="4041648" cy="493776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1" name="Espace réservé du contenu 10"/>
          <p:cNvSpPr>
            <a:spLocks noGrp="1"/>
          </p:cNvSpPr>
          <p:nvPr>
            <p:ph sz="quarter" idx="2"/>
          </p:nvPr>
        </p:nvSpPr>
        <p:spPr>
          <a:xfrm>
            <a:off x="4632198" y="1216152"/>
            <a:ext cx="4041648" cy="493776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28600"/>
            <a:ext cx="8229600" cy="914400"/>
          </a:xfrm>
        </p:spPr>
        <p:txBody>
          <a:bodyPr anchor="ctr"/>
          <a:lstStyle>
            <a:lvl1pPr>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4" name="Espace réservé du texte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7" name="Espace réservé de la date 6"/>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8" name="Espace réservé du pied de page 7"/>
          <p:cNvSpPr>
            <a:spLocks noGrp="1"/>
          </p:cNvSpPr>
          <p:nvPr>
            <p:ph type="ftr" sz="quarter" idx="11"/>
          </p:nvPr>
        </p:nvSpPr>
        <p:spPr/>
        <p:txBody>
          <a:bodyPr/>
          <a:lstStyle/>
          <a:p>
            <a:endParaRPr lang="fr-FR">
              <a:solidFill>
                <a:srgbClr val="464653"/>
              </a:solidFill>
            </a:endParaRPr>
          </a:p>
        </p:txBody>
      </p:sp>
      <p:sp>
        <p:nvSpPr>
          <p:cNvPr id="9" name="Espace réservé du numéro de diapositive 8"/>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11" name="Espace réservé du contenu 10"/>
          <p:cNvSpPr>
            <a:spLocks noGrp="1"/>
          </p:cNvSpPr>
          <p:nvPr>
            <p:ph sz="quarter" idx="2"/>
          </p:nvPr>
        </p:nvSpPr>
        <p:spPr>
          <a:xfrm>
            <a:off x="457200" y="2133600"/>
            <a:ext cx="4038600" cy="40386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3" name="Espace réservé du contenu 12"/>
          <p:cNvSpPr>
            <a:spLocks noGrp="1"/>
          </p:cNvSpPr>
          <p:nvPr>
            <p:ph sz="quarter" idx="4"/>
          </p:nvPr>
        </p:nvSpPr>
        <p:spPr>
          <a:xfrm>
            <a:off x="4648200" y="2133600"/>
            <a:ext cx="4038600" cy="40386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457200" y="228600"/>
            <a:ext cx="8229600" cy="914400"/>
          </a:xfrm>
        </p:spPr>
        <p:txBody>
          <a:bodyPr/>
          <a:lstStyle/>
          <a:p>
            <a:r>
              <a:rPr kumimoji="0" lang="fr-FR" smtClean="0"/>
              <a:t>Cliquez pour modifier le style du titre</a:t>
            </a:r>
            <a:endParaRPr kumimoji="0" lang="en-US"/>
          </a:p>
        </p:txBody>
      </p:sp>
      <p:sp>
        <p:nvSpPr>
          <p:cNvPr id="3" name="Espace réservé de la date 2"/>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4" name="Espace réservé du pied de page 3"/>
          <p:cNvSpPr>
            <a:spLocks noGrp="1"/>
          </p:cNvSpPr>
          <p:nvPr>
            <p:ph type="ftr" sz="quarter" idx="11"/>
          </p:nvPr>
        </p:nvSpPr>
        <p:spPr/>
        <p:txBody>
          <a:bodyPr/>
          <a:lstStyle/>
          <a:p>
            <a:endParaRPr lang="fr-FR">
              <a:solidFill>
                <a:srgbClr val="464653"/>
              </a:solidFill>
            </a:endParaRPr>
          </a:p>
        </p:txBody>
      </p:sp>
      <p:sp>
        <p:nvSpPr>
          <p:cNvPr id="5" name="Espace réservé du numéro de diapositive 4"/>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6" name="Triangle isocè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3" name="Espace réservé du pied de page 2"/>
          <p:cNvSpPr>
            <a:spLocks noGrp="1"/>
          </p:cNvSpPr>
          <p:nvPr>
            <p:ph type="ftr" sz="quarter" idx="11"/>
          </p:nvPr>
        </p:nvSpPr>
        <p:spPr/>
        <p:txBody>
          <a:bodyPr/>
          <a:lstStyle/>
          <a:p>
            <a:endParaRPr lang="fr-FR">
              <a:solidFill>
                <a:srgbClr val="464653"/>
              </a:solidFill>
            </a:endParaRPr>
          </a:p>
        </p:txBody>
      </p:sp>
      <p:sp>
        <p:nvSpPr>
          <p:cNvPr id="4" name="Espace réservé du numéro de diapositive 3"/>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5" name="Connecteur droit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6" name="Triangle isocè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fr-FR" smtClean="0"/>
              <a:t>Cliquez pour modifier le style du titre</a:t>
            </a:r>
            <a:endParaRPr kumimoji="0" lang="en-US"/>
          </a:p>
        </p:txBody>
      </p:sp>
      <p:sp>
        <p:nvSpPr>
          <p:cNvPr id="3" name="Espace réservé du texte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fr-FR" smtClean="0"/>
              <a:t>Cliquez pour modifier les styles du texte du masque</a:t>
            </a:r>
          </a:p>
        </p:txBody>
      </p:sp>
      <p:sp>
        <p:nvSpPr>
          <p:cNvPr id="5" name="Espace réservé de la date 4"/>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6" name="Espace réservé du pied de page 5"/>
          <p:cNvSpPr>
            <a:spLocks noGrp="1"/>
          </p:cNvSpPr>
          <p:nvPr>
            <p:ph type="ftr" sz="quarter" idx="11"/>
          </p:nvPr>
        </p:nvSpPr>
        <p:spPr/>
        <p:txBody>
          <a:bodyPr/>
          <a:lstStyle/>
          <a:p>
            <a:endParaRPr lang="fr-FR">
              <a:solidFill>
                <a:srgbClr val="464653"/>
              </a:solidFill>
            </a:endParaRPr>
          </a:p>
        </p:txBody>
      </p:sp>
      <p:sp>
        <p:nvSpPr>
          <p:cNvPr id="7" name="Espace réservé du numéro de diapositive 6"/>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8" name="Connecteur droit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0" name="Connecteur droit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9" name="Triangle isocè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Espace réservé du contenu 11"/>
          <p:cNvSpPr>
            <a:spLocks noGrp="1"/>
          </p:cNvSpPr>
          <p:nvPr>
            <p:ph sz="quarter" idx="1"/>
          </p:nvPr>
        </p:nvSpPr>
        <p:spPr>
          <a:xfrm>
            <a:off x="304800" y="304800"/>
            <a:ext cx="5715000" cy="57150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bg>
      <p:bgRef idx="1001">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fr-FR" smtClean="0"/>
              <a:t>Cliquez pour modifier le style du titre</a:t>
            </a:r>
            <a:endParaRPr kumimoji="0" lang="en-US"/>
          </a:p>
        </p:txBody>
      </p:sp>
      <p:sp>
        <p:nvSpPr>
          <p:cNvPr id="3" name="Espace réservé pour une image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fr-FR" smtClean="0"/>
              <a:t>Cliquez sur l'icône pour ajouter une image</a:t>
            </a:r>
            <a:endParaRPr kumimoji="0" lang="en-US" dirty="0"/>
          </a:p>
        </p:txBody>
      </p:sp>
      <p:sp>
        <p:nvSpPr>
          <p:cNvPr id="4" name="Espace réservé du texte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fr-FR" smtClean="0"/>
              <a:t>Cliquez pour modifier les styles du texte du masque</a:t>
            </a:r>
          </a:p>
        </p:txBody>
      </p:sp>
      <p:sp>
        <p:nvSpPr>
          <p:cNvPr id="5" name="Espace réservé de la date 4"/>
          <p:cNvSpPr>
            <a:spLocks noGrp="1"/>
          </p:cNvSpPr>
          <p:nvPr>
            <p:ph type="dt" sz="half" idx="10"/>
          </p:nvPr>
        </p:nvSpPr>
        <p:spPr/>
        <p:txBody>
          <a:bodyPr/>
          <a:lstStyle/>
          <a:p>
            <a:fld id="{97DAAD64-F465-4929-B60D-5963ABBD56A9}" type="datetimeFigureOut">
              <a:rPr lang="fr-FR" smtClean="0">
                <a:solidFill>
                  <a:srgbClr val="DDE9EC"/>
                </a:solidFill>
              </a:rPr>
              <a:pPr/>
              <a:t>19/09/2013</a:t>
            </a:fld>
            <a:endParaRPr lang="fr-FR">
              <a:solidFill>
                <a:srgbClr val="DDE9EC"/>
              </a:solidFill>
            </a:endParaRPr>
          </a:p>
        </p:txBody>
      </p:sp>
      <p:sp>
        <p:nvSpPr>
          <p:cNvPr id="6" name="Espace réservé du pied de page 5"/>
          <p:cNvSpPr>
            <a:spLocks noGrp="1"/>
          </p:cNvSpPr>
          <p:nvPr>
            <p:ph type="ftr" sz="quarter" idx="11"/>
          </p:nvPr>
        </p:nvSpPr>
        <p:spPr/>
        <p:txBody>
          <a:bodyPr/>
          <a:lstStyle/>
          <a:p>
            <a:endParaRPr lang="fr-FR">
              <a:solidFill>
                <a:srgbClr val="DDE9EC"/>
              </a:solidFill>
            </a:endParaRPr>
          </a:p>
        </p:txBody>
      </p:sp>
      <p:sp>
        <p:nvSpPr>
          <p:cNvPr id="7" name="Espace réservé du numéro de diapositive 6"/>
          <p:cNvSpPr>
            <a:spLocks noGrp="1"/>
          </p:cNvSpPr>
          <p:nvPr>
            <p:ph type="sldNum" sz="quarter" idx="12"/>
          </p:nvPr>
        </p:nvSpPr>
        <p:spPr/>
        <p:txBody>
          <a:bodyPr/>
          <a:lstStyle/>
          <a:p>
            <a:fld id="{51D24F3A-F3AF-4803-9784-7C638A54189D}" type="slidenum">
              <a:rPr lang="fr-FR" smtClean="0">
                <a:solidFill>
                  <a:srgbClr val="DDE9EC"/>
                </a:solidFill>
              </a:rPr>
              <a:pPr/>
              <a:t>‹N°›</a:t>
            </a:fld>
            <a:endParaRPr lang="fr-FR">
              <a:solidFill>
                <a:srgbClr val="DDE9EC"/>
              </a:solidFill>
            </a:endParaRPr>
          </a:p>
        </p:txBody>
      </p:sp>
      <p:sp>
        <p:nvSpPr>
          <p:cNvPr id="8" name="Connecteur droit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9" name="Triangle isocè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0" name="Rectangle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5" name="Espace réservé du pied de page 4"/>
          <p:cNvSpPr>
            <a:spLocks noGrp="1"/>
          </p:cNvSpPr>
          <p:nvPr>
            <p:ph type="ftr" sz="quarter" idx="11"/>
          </p:nvPr>
        </p:nvSpPr>
        <p:spPr/>
        <p:txBody>
          <a:bodyPr/>
          <a:lstStyle/>
          <a:p>
            <a:endParaRPr lang="fr-FR">
              <a:solidFill>
                <a:srgbClr val="464653"/>
              </a:solidFill>
            </a:endParaRPr>
          </a:p>
        </p:txBody>
      </p:sp>
      <p:sp>
        <p:nvSpPr>
          <p:cNvPr id="6" name="Espace réservé du numéro de diapositive 5"/>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5" name="Espace réservé du pied de page 4"/>
          <p:cNvSpPr>
            <a:spLocks noGrp="1"/>
          </p:cNvSpPr>
          <p:nvPr>
            <p:ph type="ftr" sz="quarter" idx="11"/>
          </p:nvPr>
        </p:nvSpPr>
        <p:spPr/>
        <p:txBody>
          <a:bodyPr/>
          <a:lstStyle/>
          <a:p>
            <a:endParaRPr lang="fr-FR">
              <a:solidFill>
                <a:srgbClr val="464653"/>
              </a:solidFill>
            </a:endParaRPr>
          </a:p>
        </p:txBody>
      </p:sp>
      <p:sp>
        <p:nvSpPr>
          <p:cNvPr id="6" name="Espace réservé du numéro de diapositive 5"/>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7" name="Connecteur droit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8" name="Triangle isocèle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9" name="Connecteur droit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8" name="Titre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fr-FR" smtClean="0"/>
              <a:t>Cliquez pour modifier le style du titre</a:t>
            </a:r>
            <a:endParaRPr kumimoji="0" lang="en-US"/>
          </a:p>
        </p:txBody>
      </p:sp>
      <p:sp>
        <p:nvSpPr>
          <p:cNvPr id="9" name="Sous-titre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Cliquez pour modifier le style des sous-titres du masque</a:t>
            </a:r>
            <a:endParaRPr kumimoji="0" lang="en-US"/>
          </a:p>
        </p:txBody>
      </p:sp>
      <p:sp>
        <p:nvSpPr>
          <p:cNvPr id="28" name="Espace réservé de la date 27"/>
          <p:cNvSpPr>
            <a:spLocks noGrp="1"/>
          </p:cNvSpPr>
          <p:nvPr>
            <p:ph type="dt" sz="half" idx="10"/>
          </p:nvPr>
        </p:nvSpPr>
        <p:spPr>
          <a:xfrm>
            <a:off x="6400800" y="6355080"/>
            <a:ext cx="2286000" cy="365760"/>
          </a:xfrm>
        </p:spPr>
        <p:txBody>
          <a:bodyPr/>
          <a:lstStyle>
            <a:lvl1pPr>
              <a:defRPr sz="1400"/>
            </a:lvl1p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17" name="Espace réservé du pied de page 16"/>
          <p:cNvSpPr>
            <a:spLocks noGrp="1"/>
          </p:cNvSpPr>
          <p:nvPr>
            <p:ph type="ftr" sz="quarter" idx="11"/>
          </p:nvPr>
        </p:nvSpPr>
        <p:spPr>
          <a:xfrm>
            <a:off x="2898648" y="6355080"/>
            <a:ext cx="3474720" cy="365760"/>
          </a:xfrm>
        </p:spPr>
        <p:txBody>
          <a:bodyPr/>
          <a:lstStyle/>
          <a:p>
            <a:endParaRPr lang="fr-FR">
              <a:solidFill>
                <a:srgbClr val="464653"/>
              </a:solidFill>
            </a:endParaRPr>
          </a:p>
        </p:txBody>
      </p:sp>
      <p:sp>
        <p:nvSpPr>
          <p:cNvPr id="29" name="Espace réservé du numéro de diapositive 28"/>
          <p:cNvSpPr>
            <a:spLocks noGrp="1"/>
          </p:cNvSpPr>
          <p:nvPr>
            <p:ph type="sldNum" sz="quarter" idx="12"/>
          </p:nvPr>
        </p:nvSpPr>
        <p:spPr>
          <a:xfrm>
            <a:off x="1216152" y="6355080"/>
            <a:ext cx="1219200" cy="365760"/>
          </a:xfrm>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21" name="Rectangle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33" name="Rectangle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22" name="Rectangle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32" name="Rectangle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4" name="Espace réservé de la date 3"/>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5" name="Espace réservé du pied de page 4"/>
          <p:cNvSpPr>
            <a:spLocks noGrp="1"/>
          </p:cNvSpPr>
          <p:nvPr>
            <p:ph type="ftr" sz="quarter" idx="11"/>
          </p:nvPr>
        </p:nvSpPr>
        <p:spPr/>
        <p:txBody>
          <a:bodyPr/>
          <a:lstStyle/>
          <a:p>
            <a:endParaRPr lang="fr-FR">
              <a:solidFill>
                <a:srgbClr val="464653"/>
              </a:solidFill>
            </a:endParaRPr>
          </a:p>
        </p:txBody>
      </p:sp>
      <p:sp>
        <p:nvSpPr>
          <p:cNvPr id="6" name="Espace réservé du numéro de diapositive 5"/>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8" name="Espace réservé du contenu 7"/>
          <p:cNvSpPr>
            <a:spLocks noGrp="1"/>
          </p:cNvSpPr>
          <p:nvPr>
            <p:ph sz="quarter" idx="1"/>
          </p:nvPr>
        </p:nvSpPr>
        <p:spPr>
          <a:xfrm>
            <a:off x="457200" y="1219200"/>
            <a:ext cx="8229600" cy="493776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Ref idx="1001">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Cliquez pour modifier les styles du texte du masque</a:t>
            </a:r>
          </a:p>
        </p:txBody>
      </p:sp>
      <p:sp>
        <p:nvSpPr>
          <p:cNvPr id="4" name="Espace réservé de la date 3"/>
          <p:cNvSpPr>
            <a:spLocks noGrp="1"/>
          </p:cNvSpPr>
          <p:nvPr>
            <p:ph type="dt" sz="half" idx="10"/>
          </p:nvPr>
        </p:nvSpPr>
        <p:spPr>
          <a:xfrm>
            <a:off x="6400800" y="6355080"/>
            <a:ext cx="2286000" cy="365760"/>
          </a:xfrm>
        </p:spPr>
        <p:txBody>
          <a:bodyPr/>
          <a:lstStyle/>
          <a:p>
            <a:fld id="{97DAAD64-F465-4929-B60D-5963ABBD56A9}" type="datetimeFigureOut">
              <a:rPr lang="fr-FR" smtClean="0">
                <a:solidFill>
                  <a:srgbClr val="DDE9EC"/>
                </a:solidFill>
              </a:rPr>
              <a:pPr/>
              <a:t>19/09/2013</a:t>
            </a:fld>
            <a:endParaRPr lang="fr-FR">
              <a:solidFill>
                <a:srgbClr val="DDE9EC"/>
              </a:solidFill>
            </a:endParaRPr>
          </a:p>
        </p:txBody>
      </p:sp>
      <p:sp>
        <p:nvSpPr>
          <p:cNvPr id="5" name="Espace réservé du pied de page 4"/>
          <p:cNvSpPr>
            <a:spLocks noGrp="1"/>
          </p:cNvSpPr>
          <p:nvPr>
            <p:ph type="ftr" sz="quarter" idx="11"/>
          </p:nvPr>
        </p:nvSpPr>
        <p:spPr>
          <a:xfrm>
            <a:off x="2898648" y="6355080"/>
            <a:ext cx="3474720" cy="365760"/>
          </a:xfrm>
        </p:spPr>
        <p:txBody>
          <a:bodyPr/>
          <a:lstStyle/>
          <a:p>
            <a:endParaRPr lang="fr-FR">
              <a:solidFill>
                <a:srgbClr val="DDE9EC"/>
              </a:solidFill>
            </a:endParaRPr>
          </a:p>
        </p:txBody>
      </p:sp>
      <p:sp>
        <p:nvSpPr>
          <p:cNvPr id="6" name="Espace réservé du numéro de diapositive 5"/>
          <p:cNvSpPr>
            <a:spLocks noGrp="1"/>
          </p:cNvSpPr>
          <p:nvPr>
            <p:ph type="sldNum" sz="quarter" idx="12"/>
          </p:nvPr>
        </p:nvSpPr>
        <p:spPr>
          <a:xfrm>
            <a:off x="1069848" y="6355080"/>
            <a:ext cx="1520952" cy="365760"/>
          </a:xfrm>
        </p:spPr>
        <p:txBody>
          <a:bodyPr/>
          <a:lstStyle/>
          <a:p>
            <a:fld id="{51D24F3A-F3AF-4803-9784-7C638A54189D}" type="slidenum">
              <a:rPr lang="fr-FR" smtClean="0">
                <a:solidFill>
                  <a:srgbClr val="DDE9EC"/>
                </a:solidFill>
              </a:rPr>
              <a:pPr/>
              <a:t>‹N°›</a:t>
            </a:fld>
            <a:endParaRPr lang="fr-FR">
              <a:solidFill>
                <a:srgbClr val="DDE9EC"/>
              </a:solidFill>
            </a:endParaRPr>
          </a:p>
        </p:txBody>
      </p:sp>
      <p:sp>
        <p:nvSpPr>
          <p:cNvPr id="7" name="Rectangle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8" name="Rectangle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457200" y="228600"/>
            <a:ext cx="8229600" cy="914400"/>
          </a:xfrm>
        </p:spPr>
        <p:txBody>
          <a:bodyPr/>
          <a:lstStyle/>
          <a:p>
            <a:r>
              <a:rPr kumimoji="0" lang="fr-FR" smtClean="0"/>
              <a:t>Cliquez pour modifier le style du titre</a:t>
            </a:r>
            <a:endParaRPr kumimoji="0" lang="en-US"/>
          </a:p>
        </p:txBody>
      </p:sp>
      <p:sp>
        <p:nvSpPr>
          <p:cNvPr id="5" name="Espace réservé de la date 4"/>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6" name="Espace réservé du pied de page 5"/>
          <p:cNvSpPr>
            <a:spLocks noGrp="1"/>
          </p:cNvSpPr>
          <p:nvPr>
            <p:ph type="ftr" sz="quarter" idx="11"/>
          </p:nvPr>
        </p:nvSpPr>
        <p:spPr/>
        <p:txBody>
          <a:bodyPr/>
          <a:lstStyle/>
          <a:p>
            <a:endParaRPr lang="fr-FR">
              <a:solidFill>
                <a:srgbClr val="464653"/>
              </a:solidFill>
            </a:endParaRPr>
          </a:p>
        </p:txBody>
      </p:sp>
      <p:sp>
        <p:nvSpPr>
          <p:cNvPr id="7" name="Espace réservé du numéro de diapositive 6"/>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9" name="Espace réservé du contenu 8"/>
          <p:cNvSpPr>
            <a:spLocks noGrp="1"/>
          </p:cNvSpPr>
          <p:nvPr>
            <p:ph sz="quarter" idx="1"/>
          </p:nvPr>
        </p:nvSpPr>
        <p:spPr>
          <a:xfrm>
            <a:off x="457200" y="1219200"/>
            <a:ext cx="4041648" cy="493776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1" name="Espace réservé du contenu 10"/>
          <p:cNvSpPr>
            <a:spLocks noGrp="1"/>
          </p:cNvSpPr>
          <p:nvPr>
            <p:ph sz="quarter" idx="2"/>
          </p:nvPr>
        </p:nvSpPr>
        <p:spPr>
          <a:xfrm>
            <a:off x="4632198" y="1216152"/>
            <a:ext cx="4041648" cy="493776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28600"/>
            <a:ext cx="8229600" cy="914400"/>
          </a:xfrm>
        </p:spPr>
        <p:txBody>
          <a:bodyPr anchor="ctr"/>
          <a:lstStyle>
            <a:lvl1pPr>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4" name="Espace réservé du texte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7" name="Espace réservé de la date 6"/>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8" name="Espace réservé du pied de page 7"/>
          <p:cNvSpPr>
            <a:spLocks noGrp="1"/>
          </p:cNvSpPr>
          <p:nvPr>
            <p:ph type="ftr" sz="quarter" idx="11"/>
          </p:nvPr>
        </p:nvSpPr>
        <p:spPr/>
        <p:txBody>
          <a:bodyPr/>
          <a:lstStyle/>
          <a:p>
            <a:endParaRPr lang="fr-FR">
              <a:solidFill>
                <a:srgbClr val="464653"/>
              </a:solidFill>
            </a:endParaRPr>
          </a:p>
        </p:txBody>
      </p:sp>
      <p:sp>
        <p:nvSpPr>
          <p:cNvPr id="9" name="Espace réservé du numéro de diapositive 8"/>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11" name="Espace réservé du contenu 10"/>
          <p:cNvSpPr>
            <a:spLocks noGrp="1"/>
          </p:cNvSpPr>
          <p:nvPr>
            <p:ph sz="quarter" idx="2"/>
          </p:nvPr>
        </p:nvSpPr>
        <p:spPr>
          <a:xfrm>
            <a:off x="457200" y="2133600"/>
            <a:ext cx="4038600" cy="40386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3" name="Espace réservé du contenu 12"/>
          <p:cNvSpPr>
            <a:spLocks noGrp="1"/>
          </p:cNvSpPr>
          <p:nvPr>
            <p:ph sz="quarter" idx="4"/>
          </p:nvPr>
        </p:nvSpPr>
        <p:spPr>
          <a:xfrm>
            <a:off x="4648200" y="2133600"/>
            <a:ext cx="4038600" cy="40386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457200" y="228600"/>
            <a:ext cx="8229600" cy="914400"/>
          </a:xfrm>
        </p:spPr>
        <p:txBody>
          <a:bodyPr/>
          <a:lstStyle/>
          <a:p>
            <a:r>
              <a:rPr kumimoji="0" lang="fr-FR" smtClean="0"/>
              <a:t>Cliquez pour modifier le style du titre</a:t>
            </a:r>
            <a:endParaRPr kumimoji="0" lang="en-US"/>
          </a:p>
        </p:txBody>
      </p:sp>
      <p:sp>
        <p:nvSpPr>
          <p:cNvPr id="3" name="Espace réservé de la date 2"/>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4" name="Espace réservé du pied de page 3"/>
          <p:cNvSpPr>
            <a:spLocks noGrp="1"/>
          </p:cNvSpPr>
          <p:nvPr>
            <p:ph type="ftr" sz="quarter" idx="11"/>
          </p:nvPr>
        </p:nvSpPr>
        <p:spPr/>
        <p:txBody>
          <a:bodyPr/>
          <a:lstStyle/>
          <a:p>
            <a:endParaRPr lang="fr-FR">
              <a:solidFill>
                <a:srgbClr val="464653"/>
              </a:solidFill>
            </a:endParaRPr>
          </a:p>
        </p:txBody>
      </p:sp>
      <p:sp>
        <p:nvSpPr>
          <p:cNvPr id="5" name="Espace réservé du numéro de diapositive 4"/>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6" name="Triangle isocè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3" name="Espace réservé du pied de page 2"/>
          <p:cNvSpPr>
            <a:spLocks noGrp="1"/>
          </p:cNvSpPr>
          <p:nvPr>
            <p:ph type="ftr" sz="quarter" idx="11"/>
          </p:nvPr>
        </p:nvSpPr>
        <p:spPr/>
        <p:txBody>
          <a:bodyPr/>
          <a:lstStyle/>
          <a:p>
            <a:endParaRPr lang="fr-FR">
              <a:solidFill>
                <a:srgbClr val="464653"/>
              </a:solidFill>
            </a:endParaRPr>
          </a:p>
        </p:txBody>
      </p:sp>
      <p:sp>
        <p:nvSpPr>
          <p:cNvPr id="4" name="Espace réservé du numéro de diapositive 3"/>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5" name="Connecteur droit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6" name="Triangle isocè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fr-FR" smtClean="0"/>
              <a:t>Cliquez pour modifier le style du titre</a:t>
            </a:r>
            <a:endParaRPr kumimoji="0" lang="en-US"/>
          </a:p>
        </p:txBody>
      </p:sp>
      <p:sp>
        <p:nvSpPr>
          <p:cNvPr id="3" name="Espace réservé du texte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fr-FR" smtClean="0"/>
              <a:t>Cliquez pour modifier les styles du texte du masque</a:t>
            </a:r>
          </a:p>
        </p:txBody>
      </p:sp>
      <p:sp>
        <p:nvSpPr>
          <p:cNvPr id="5" name="Espace réservé de la date 4"/>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6" name="Espace réservé du pied de page 5"/>
          <p:cNvSpPr>
            <a:spLocks noGrp="1"/>
          </p:cNvSpPr>
          <p:nvPr>
            <p:ph type="ftr" sz="quarter" idx="11"/>
          </p:nvPr>
        </p:nvSpPr>
        <p:spPr/>
        <p:txBody>
          <a:bodyPr/>
          <a:lstStyle/>
          <a:p>
            <a:endParaRPr lang="fr-FR">
              <a:solidFill>
                <a:srgbClr val="464653"/>
              </a:solidFill>
            </a:endParaRPr>
          </a:p>
        </p:txBody>
      </p:sp>
      <p:sp>
        <p:nvSpPr>
          <p:cNvPr id="7" name="Espace réservé du numéro de diapositive 6"/>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8" name="Connecteur droit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0" name="Connecteur droit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9" name="Triangle isocè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Espace réservé du contenu 11"/>
          <p:cNvSpPr>
            <a:spLocks noGrp="1"/>
          </p:cNvSpPr>
          <p:nvPr>
            <p:ph sz="quarter" idx="1"/>
          </p:nvPr>
        </p:nvSpPr>
        <p:spPr>
          <a:xfrm>
            <a:off x="304800" y="304800"/>
            <a:ext cx="5715000" cy="57150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bg>
      <p:bgRef idx="1001">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fr-FR" smtClean="0"/>
              <a:t>Cliquez pour modifier le style du titre</a:t>
            </a:r>
            <a:endParaRPr kumimoji="0" lang="en-US"/>
          </a:p>
        </p:txBody>
      </p:sp>
      <p:sp>
        <p:nvSpPr>
          <p:cNvPr id="3" name="Espace réservé pour une image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fr-FR" smtClean="0"/>
              <a:t>Cliquez sur l'icône pour ajouter une image</a:t>
            </a:r>
            <a:endParaRPr kumimoji="0" lang="en-US" dirty="0"/>
          </a:p>
        </p:txBody>
      </p:sp>
      <p:sp>
        <p:nvSpPr>
          <p:cNvPr id="4" name="Espace réservé du texte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fr-FR" smtClean="0"/>
              <a:t>Cliquez pour modifier les styles du texte du masque</a:t>
            </a:r>
          </a:p>
        </p:txBody>
      </p:sp>
      <p:sp>
        <p:nvSpPr>
          <p:cNvPr id="5" name="Espace réservé de la date 4"/>
          <p:cNvSpPr>
            <a:spLocks noGrp="1"/>
          </p:cNvSpPr>
          <p:nvPr>
            <p:ph type="dt" sz="half" idx="10"/>
          </p:nvPr>
        </p:nvSpPr>
        <p:spPr/>
        <p:txBody>
          <a:bodyPr/>
          <a:lstStyle/>
          <a:p>
            <a:fld id="{97DAAD64-F465-4929-B60D-5963ABBD56A9}" type="datetimeFigureOut">
              <a:rPr lang="fr-FR" smtClean="0">
                <a:solidFill>
                  <a:srgbClr val="DDE9EC"/>
                </a:solidFill>
              </a:rPr>
              <a:pPr/>
              <a:t>19/09/2013</a:t>
            </a:fld>
            <a:endParaRPr lang="fr-FR">
              <a:solidFill>
                <a:srgbClr val="DDE9EC"/>
              </a:solidFill>
            </a:endParaRPr>
          </a:p>
        </p:txBody>
      </p:sp>
      <p:sp>
        <p:nvSpPr>
          <p:cNvPr id="6" name="Espace réservé du pied de page 5"/>
          <p:cNvSpPr>
            <a:spLocks noGrp="1"/>
          </p:cNvSpPr>
          <p:nvPr>
            <p:ph type="ftr" sz="quarter" idx="11"/>
          </p:nvPr>
        </p:nvSpPr>
        <p:spPr/>
        <p:txBody>
          <a:bodyPr/>
          <a:lstStyle/>
          <a:p>
            <a:endParaRPr lang="fr-FR">
              <a:solidFill>
                <a:srgbClr val="DDE9EC"/>
              </a:solidFill>
            </a:endParaRPr>
          </a:p>
        </p:txBody>
      </p:sp>
      <p:sp>
        <p:nvSpPr>
          <p:cNvPr id="7" name="Espace réservé du numéro de diapositive 6"/>
          <p:cNvSpPr>
            <a:spLocks noGrp="1"/>
          </p:cNvSpPr>
          <p:nvPr>
            <p:ph type="sldNum" sz="quarter" idx="12"/>
          </p:nvPr>
        </p:nvSpPr>
        <p:spPr/>
        <p:txBody>
          <a:bodyPr/>
          <a:lstStyle/>
          <a:p>
            <a:fld id="{51D24F3A-F3AF-4803-9784-7C638A54189D}" type="slidenum">
              <a:rPr lang="fr-FR" smtClean="0">
                <a:solidFill>
                  <a:srgbClr val="DDE9EC"/>
                </a:solidFill>
              </a:rPr>
              <a:pPr/>
              <a:t>‹N°›</a:t>
            </a:fld>
            <a:endParaRPr lang="fr-FR">
              <a:solidFill>
                <a:srgbClr val="DDE9EC"/>
              </a:solidFill>
            </a:endParaRPr>
          </a:p>
        </p:txBody>
      </p:sp>
      <p:sp>
        <p:nvSpPr>
          <p:cNvPr id="8" name="Connecteur droit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9" name="Triangle isocè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0" name="Rectangle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5" name="Espace réservé du pied de page 4"/>
          <p:cNvSpPr>
            <a:spLocks noGrp="1"/>
          </p:cNvSpPr>
          <p:nvPr>
            <p:ph type="ftr" sz="quarter" idx="11"/>
          </p:nvPr>
        </p:nvSpPr>
        <p:spPr/>
        <p:txBody>
          <a:bodyPr/>
          <a:lstStyle/>
          <a:p>
            <a:endParaRPr lang="fr-FR">
              <a:solidFill>
                <a:srgbClr val="464653"/>
              </a:solidFill>
            </a:endParaRPr>
          </a:p>
        </p:txBody>
      </p:sp>
      <p:sp>
        <p:nvSpPr>
          <p:cNvPr id="6" name="Espace réservé du numéro de diapositive 5"/>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5" name="Espace réservé du pied de page 4"/>
          <p:cNvSpPr>
            <a:spLocks noGrp="1"/>
          </p:cNvSpPr>
          <p:nvPr>
            <p:ph type="ftr" sz="quarter" idx="11"/>
          </p:nvPr>
        </p:nvSpPr>
        <p:spPr/>
        <p:txBody>
          <a:bodyPr/>
          <a:lstStyle/>
          <a:p>
            <a:endParaRPr lang="fr-FR">
              <a:solidFill>
                <a:srgbClr val="464653"/>
              </a:solidFill>
            </a:endParaRPr>
          </a:p>
        </p:txBody>
      </p:sp>
      <p:sp>
        <p:nvSpPr>
          <p:cNvPr id="6" name="Espace réservé du numéro de diapositive 5"/>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7" name="Connecteur droit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8" name="Triangle isocèle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9" name="Connecteur droit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8" name="Titre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fr-FR" smtClean="0"/>
              <a:t>Cliquez pour modifier le style du titre</a:t>
            </a:r>
            <a:endParaRPr kumimoji="0" lang="en-US"/>
          </a:p>
        </p:txBody>
      </p:sp>
      <p:sp>
        <p:nvSpPr>
          <p:cNvPr id="9" name="Sous-titre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Cliquez pour modifier le style des sous-titres du masque</a:t>
            </a:r>
            <a:endParaRPr kumimoji="0" lang="en-US"/>
          </a:p>
        </p:txBody>
      </p:sp>
      <p:sp>
        <p:nvSpPr>
          <p:cNvPr id="28" name="Espace réservé de la date 27"/>
          <p:cNvSpPr>
            <a:spLocks noGrp="1"/>
          </p:cNvSpPr>
          <p:nvPr>
            <p:ph type="dt" sz="half" idx="10"/>
          </p:nvPr>
        </p:nvSpPr>
        <p:spPr>
          <a:xfrm>
            <a:off x="6400800" y="6355080"/>
            <a:ext cx="2286000" cy="365760"/>
          </a:xfrm>
        </p:spPr>
        <p:txBody>
          <a:bodyPr/>
          <a:lstStyle>
            <a:lvl1pPr>
              <a:defRPr sz="1400"/>
            </a:lvl1p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17" name="Espace réservé du pied de page 16"/>
          <p:cNvSpPr>
            <a:spLocks noGrp="1"/>
          </p:cNvSpPr>
          <p:nvPr>
            <p:ph type="ftr" sz="quarter" idx="11"/>
          </p:nvPr>
        </p:nvSpPr>
        <p:spPr>
          <a:xfrm>
            <a:off x="2898648" y="6355080"/>
            <a:ext cx="3474720" cy="365760"/>
          </a:xfrm>
        </p:spPr>
        <p:txBody>
          <a:bodyPr/>
          <a:lstStyle/>
          <a:p>
            <a:endParaRPr lang="fr-FR">
              <a:solidFill>
                <a:srgbClr val="464653"/>
              </a:solidFill>
            </a:endParaRPr>
          </a:p>
        </p:txBody>
      </p:sp>
      <p:sp>
        <p:nvSpPr>
          <p:cNvPr id="29" name="Espace réservé du numéro de diapositive 28"/>
          <p:cNvSpPr>
            <a:spLocks noGrp="1"/>
          </p:cNvSpPr>
          <p:nvPr>
            <p:ph type="sldNum" sz="quarter" idx="12"/>
          </p:nvPr>
        </p:nvSpPr>
        <p:spPr>
          <a:xfrm>
            <a:off x="1216152" y="6355080"/>
            <a:ext cx="1219200" cy="365760"/>
          </a:xfrm>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21" name="Rectangle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33" name="Rectangle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22" name="Rectangle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32" name="Rectangle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Tree>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4" name="Espace réservé de la date 3"/>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5" name="Espace réservé du pied de page 4"/>
          <p:cNvSpPr>
            <a:spLocks noGrp="1"/>
          </p:cNvSpPr>
          <p:nvPr>
            <p:ph type="ftr" sz="quarter" idx="11"/>
          </p:nvPr>
        </p:nvSpPr>
        <p:spPr/>
        <p:txBody>
          <a:bodyPr/>
          <a:lstStyle/>
          <a:p>
            <a:endParaRPr lang="fr-FR">
              <a:solidFill>
                <a:srgbClr val="464653"/>
              </a:solidFill>
            </a:endParaRPr>
          </a:p>
        </p:txBody>
      </p:sp>
      <p:sp>
        <p:nvSpPr>
          <p:cNvPr id="6" name="Espace réservé du numéro de diapositive 5"/>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8" name="Espace réservé du contenu 7"/>
          <p:cNvSpPr>
            <a:spLocks noGrp="1"/>
          </p:cNvSpPr>
          <p:nvPr>
            <p:ph sz="quarter" idx="1"/>
          </p:nvPr>
        </p:nvSpPr>
        <p:spPr>
          <a:xfrm>
            <a:off x="457200" y="1219200"/>
            <a:ext cx="8229600" cy="493776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Ref idx="1001">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Cliquez pour modifier les styles du texte du masque</a:t>
            </a:r>
          </a:p>
        </p:txBody>
      </p:sp>
      <p:sp>
        <p:nvSpPr>
          <p:cNvPr id="4" name="Espace réservé de la date 3"/>
          <p:cNvSpPr>
            <a:spLocks noGrp="1"/>
          </p:cNvSpPr>
          <p:nvPr>
            <p:ph type="dt" sz="half" idx="10"/>
          </p:nvPr>
        </p:nvSpPr>
        <p:spPr>
          <a:xfrm>
            <a:off x="6400800" y="6355080"/>
            <a:ext cx="2286000" cy="365760"/>
          </a:xfrm>
        </p:spPr>
        <p:txBody>
          <a:bodyPr/>
          <a:lstStyle/>
          <a:p>
            <a:fld id="{97DAAD64-F465-4929-B60D-5963ABBD56A9}" type="datetimeFigureOut">
              <a:rPr lang="fr-FR" smtClean="0">
                <a:solidFill>
                  <a:srgbClr val="DDE9EC"/>
                </a:solidFill>
              </a:rPr>
              <a:pPr/>
              <a:t>19/09/2013</a:t>
            </a:fld>
            <a:endParaRPr lang="fr-FR">
              <a:solidFill>
                <a:srgbClr val="DDE9EC"/>
              </a:solidFill>
            </a:endParaRPr>
          </a:p>
        </p:txBody>
      </p:sp>
      <p:sp>
        <p:nvSpPr>
          <p:cNvPr id="5" name="Espace réservé du pied de page 4"/>
          <p:cNvSpPr>
            <a:spLocks noGrp="1"/>
          </p:cNvSpPr>
          <p:nvPr>
            <p:ph type="ftr" sz="quarter" idx="11"/>
          </p:nvPr>
        </p:nvSpPr>
        <p:spPr>
          <a:xfrm>
            <a:off x="2898648" y="6355080"/>
            <a:ext cx="3474720" cy="365760"/>
          </a:xfrm>
        </p:spPr>
        <p:txBody>
          <a:bodyPr/>
          <a:lstStyle/>
          <a:p>
            <a:endParaRPr lang="fr-FR">
              <a:solidFill>
                <a:srgbClr val="DDE9EC"/>
              </a:solidFill>
            </a:endParaRPr>
          </a:p>
        </p:txBody>
      </p:sp>
      <p:sp>
        <p:nvSpPr>
          <p:cNvPr id="6" name="Espace réservé du numéro de diapositive 5"/>
          <p:cNvSpPr>
            <a:spLocks noGrp="1"/>
          </p:cNvSpPr>
          <p:nvPr>
            <p:ph type="sldNum" sz="quarter" idx="12"/>
          </p:nvPr>
        </p:nvSpPr>
        <p:spPr>
          <a:xfrm>
            <a:off x="1069848" y="6355080"/>
            <a:ext cx="1520952" cy="365760"/>
          </a:xfrm>
        </p:spPr>
        <p:txBody>
          <a:bodyPr/>
          <a:lstStyle/>
          <a:p>
            <a:fld id="{51D24F3A-F3AF-4803-9784-7C638A54189D}" type="slidenum">
              <a:rPr lang="fr-FR" smtClean="0">
                <a:solidFill>
                  <a:srgbClr val="DDE9EC"/>
                </a:solidFill>
              </a:rPr>
              <a:pPr/>
              <a:t>‹N°›</a:t>
            </a:fld>
            <a:endParaRPr lang="fr-FR">
              <a:solidFill>
                <a:srgbClr val="DDE9EC"/>
              </a:solidFill>
            </a:endParaRPr>
          </a:p>
        </p:txBody>
      </p:sp>
      <p:sp>
        <p:nvSpPr>
          <p:cNvPr id="7" name="Rectangle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8" name="Rectangle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457200" y="228600"/>
            <a:ext cx="8229600" cy="914400"/>
          </a:xfrm>
        </p:spPr>
        <p:txBody>
          <a:bodyPr/>
          <a:lstStyle/>
          <a:p>
            <a:r>
              <a:rPr kumimoji="0" lang="fr-FR" smtClean="0"/>
              <a:t>Cliquez pour modifier le style du titre</a:t>
            </a:r>
            <a:endParaRPr kumimoji="0" lang="en-US"/>
          </a:p>
        </p:txBody>
      </p:sp>
      <p:sp>
        <p:nvSpPr>
          <p:cNvPr id="5" name="Espace réservé de la date 4"/>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6" name="Espace réservé du pied de page 5"/>
          <p:cNvSpPr>
            <a:spLocks noGrp="1"/>
          </p:cNvSpPr>
          <p:nvPr>
            <p:ph type="ftr" sz="quarter" idx="11"/>
          </p:nvPr>
        </p:nvSpPr>
        <p:spPr/>
        <p:txBody>
          <a:bodyPr/>
          <a:lstStyle/>
          <a:p>
            <a:endParaRPr lang="fr-FR">
              <a:solidFill>
                <a:srgbClr val="464653"/>
              </a:solidFill>
            </a:endParaRPr>
          </a:p>
        </p:txBody>
      </p:sp>
      <p:sp>
        <p:nvSpPr>
          <p:cNvPr id="7" name="Espace réservé du numéro de diapositive 6"/>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9" name="Espace réservé du contenu 8"/>
          <p:cNvSpPr>
            <a:spLocks noGrp="1"/>
          </p:cNvSpPr>
          <p:nvPr>
            <p:ph sz="quarter" idx="1"/>
          </p:nvPr>
        </p:nvSpPr>
        <p:spPr>
          <a:xfrm>
            <a:off x="457200" y="1219200"/>
            <a:ext cx="4041648" cy="493776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1" name="Espace réservé du contenu 10"/>
          <p:cNvSpPr>
            <a:spLocks noGrp="1"/>
          </p:cNvSpPr>
          <p:nvPr>
            <p:ph sz="quarter" idx="2"/>
          </p:nvPr>
        </p:nvSpPr>
        <p:spPr>
          <a:xfrm>
            <a:off x="4632198" y="1216152"/>
            <a:ext cx="4041648" cy="493776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28600"/>
            <a:ext cx="8229600" cy="914400"/>
          </a:xfrm>
        </p:spPr>
        <p:txBody>
          <a:bodyPr anchor="ctr"/>
          <a:lstStyle>
            <a:lvl1pPr>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4" name="Espace réservé du texte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7" name="Espace réservé de la date 6"/>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8" name="Espace réservé du pied de page 7"/>
          <p:cNvSpPr>
            <a:spLocks noGrp="1"/>
          </p:cNvSpPr>
          <p:nvPr>
            <p:ph type="ftr" sz="quarter" idx="11"/>
          </p:nvPr>
        </p:nvSpPr>
        <p:spPr/>
        <p:txBody>
          <a:bodyPr/>
          <a:lstStyle/>
          <a:p>
            <a:endParaRPr lang="fr-FR">
              <a:solidFill>
                <a:srgbClr val="464653"/>
              </a:solidFill>
            </a:endParaRPr>
          </a:p>
        </p:txBody>
      </p:sp>
      <p:sp>
        <p:nvSpPr>
          <p:cNvPr id="9" name="Espace réservé du numéro de diapositive 8"/>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11" name="Espace réservé du contenu 10"/>
          <p:cNvSpPr>
            <a:spLocks noGrp="1"/>
          </p:cNvSpPr>
          <p:nvPr>
            <p:ph sz="quarter" idx="2"/>
          </p:nvPr>
        </p:nvSpPr>
        <p:spPr>
          <a:xfrm>
            <a:off x="457200" y="2133600"/>
            <a:ext cx="4038600" cy="40386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3" name="Espace réservé du contenu 12"/>
          <p:cNvSpPr>
            <a:spLocks noGrp="1"/>
          </p:cNvSpPr>
          <p:nvPr>
            <p:ph sz="quarter" idx="4"/>
          </p:nvPr>
        </p:nvSpPr>
        <p:spPr>
          <a:xfrm>
            <a:off x="4648200" y="2133600"/>
            <a:ext cx="4038600" cy="40386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457200" y="228600"/>
            <a:ext cx="8229600" cy="914400"/>
          </a:xfrm>
        </p:spPr>
        <p:txBody>
          <a:bodyPr/>
          <a:lstStyle/>
          <a:p>
            <a:r>
              <a:rPr kumimoji="0" lang="fr-FR" smtClean="0"/>
              <a:t>Cliquez pour modifier le style du titre</a:t>
            </a:r>
            <a:endParaRPr kumimoji="0" lang="en-US"/>
          </a:p>
        </p:txBody>
      </p:sp>
      <p:sp>
        <p:nvSpPr>
          <p:cNvPr id="3" name="Espace réservé de la date 2"/>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4" name="Espace réservé du pied de page 3"/>
          <p:cNvSpPr>
            <a:spLocks noGrp="1"/>
          </p:cNvSpPr>
          <p:nvPr>
            <p:ph type="ftr" sz="quarter" idx="11"/>
          </p:nvPr>
        </p:nvSpPr>
        <p:spPr/>
        <p:txBody>
          <a:bodyPr/>
          <a:lstStyle/>
          <a:p>
            <a:endParaRPr lang="fr-FR">
              <a:solidFill>
                <a:srgbClr val="464653"/>
              </a:solidFill>
            </a:endParaRPr>
          </a:p>
        </p:txBody>
      </p:sp>
      <p:sp>
        <p:nvSpPr>
          <p:cNvPr id="5" name="Espace réservé du numéro de diapositive 4"/>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6" name="Triangle isocè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Tree>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3" name="Espace réservé du pied de page 2"/>
          <p:cNvSpPr>
            <a:spLocks noGrp="1"/>
          </p:cNvSpPr>
          <p:nvPr>
            <p:ph type="ftr" sz="quarter" idx="11"/>
          </p:nvPr>
        </p:nvSpPr>
        <p:spPr/>
        <p:txBody>
          <a:bodyPr/>
          <a:lstStyle/>
          <a:p>
            <a:endParaRPr lang="fr-FR">
              <a:solidFill>
                <a:srgbClr val="464653"/>
              </a:solidFill>
            </a:endParaRPr>
          </a:p>
        </p:txBody>
      </p:sp>
      <p:sp>
        <p:nvSpPr>
          <p:cNvPr id="4" name="Espace réservé du numéro de diapositive 3"/>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5" name="Connecteur droit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6" name="Triangle isocè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Tree>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fr-FR" smtClean="0"/>
              <a:t>Cliquez pour modifier le style du titre</a:t>
            </a:r>
            <a:endParaRPr kumimoji="0" lang="en-US"/>
          </a:p>
        </p:txBody>
      </p:sp>
      <p:sp>
        <p:nvSpPr>
          <p:cNvPr id="3" name="Espace réservé du texte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fr-FR" smtClean="0"/>
              <a:t>Cliquez pour modifier les styles du texte du masque</a:t>
            </a:r>
          </a:p>
        </p:txBody>
      </p:sp>
      <p:sp>
        <p:nvSpPr>
          <p:cNvPr id="5" name="Espace réservé de la date 4"/>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6" name="Espace réservé du pied de page 5"/>
          <p:cNvSpPr>
            <a:spLocks noGrp="1"/>
          </p:cNvSpPr>
          <p:nvPr>
            <p:ph type="ftr" sz="quarter" idx="11"/>
          </p:nvPr>
        </p:nvSpPr>
        <p:spPr/>
        <p:txBody>
          <a:bodyPr/>
          <a:lstStyle/>
          <a:p>
            <a:endParaRPr lang="fr-FR">
              <a:solidFill>
                <a:srgbClr val="464653"/>
              </a:solidFill>
            </a:endParaRPr>
          </a:p>
        </p:txBody>
      </p:sp>
      <p:sp>
        <p:nvSpPr>
          <p:cNvPr id="7" name="Espace réservé du numéro de diapositive 6"/>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8" name="Connecteur droit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0" name="Connecteur droit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9" name="Triangle isocè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Espace réservé du contenu 11"/>
          <p:cNvSpPr>
            <a:spLocks noGrp="1"/>
          </p:cNvSpPr>
          <p:nvPr>
            <p:ph sz="quarter" idx="1"/>
          </p:nvPr>
        </p:nvSpPr>
        <p:spPr>
          <a:xfrm>
            <a:off x="304800" y="304800"/>
            <a:ext cx="5715000" cy="57150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bg>
      <p:bgRef idx="1001">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fr-FR" smtClean="0"/>
              <a:t>Cliquez pour modifier le style du titre</a:t>
            </a:r>
            <a:endParaRPr kumimoji="0" lang="en-US"/>
          </a:p>
        </p:txBody>
      </p:sp>
      <p:sp>
        <p:nvSpPr>
          <p:cNvPr id="3" name="Espace réservé pour une image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fr-FR" smtClean="0"/>
              <a:t>Cliquez sur l'icône pour ajouter une image</a:t>
            </a:r>
            <a:endParaRPr kumimoji="0" lang="en-US" dirty="0"/>
          </a:p>
        </p:txBody>
      </p:sp>
      <p:sp>
        <p:nvSpPr>
          <p:cNvPr id="4" name="Espace réservé du texte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fr-FR" smtClean="0"/>
              <a:t>Cliquez pour modifier les styles du texte du masque</a:t>
            </a:r>
          </a:p>
        </p:txBody>
      </p:sp>
      <p:sp>
        <p:nvSpPr>
          <p:cNvPr id="5" name="Espace réservé de la date 4"/>
          <p:cNvSpPr>
            <a:spLocks noGrp="1"/>
          </p:cNvSpPr>
          <p:nvPr>
            <p:ph type="dt" sz="half" idx="10"/>
          </p:nvPr>
        </p:nvSpPr>
        <p:spPr/>
        <p:txBody>
          <a:bodyPr/>
          <a:lstStyle/>
          <a:p>
            <a:fld id="{97DAAD64-F465-4929-B60D-5963ABBD56A9}" type="datetimeFigureOut">
              <a:rPr lang="fr-FR" smtClean="0">
                <a:solidFill>
                  <a:srgbClr val="DDE9EC"/>
                </a:solidFill>
              </a:rPr>
              <a:pPr/>
              <a:t>19/09/2013</a:t>
            </a:fld>
            <a:endParaRPr lang="fr-FR">
              <a:solidFill>
                <a:srgbClr val="DDE9EC"/>
              </a:solidFill>
            </a:endParaRPr>
          </a:p>
        </p:txBody>
      </p:sp>
      <p:sp>
        <p:nvSpPr>
          <p:cNvPr id="6" name="Espace réservé du pied de page 5"/>
          <p:cNvSpPr>
            <a:spLocks noGrp="1"/>
          </p:cNvSpPr>
          <p:nvPr>
            <p:ph type="ftr" sz="quarter" idx="11"/>
          </p:nvPr>
        </p:nvSpPr>
        <p:spPr/>
        <p:txBody>
          <a:bodyPr/>
          <a:lstStyle/>
          <a:p>
            <a:endParaRPr lang="fr-FR">
              <a:solidFill>
                <a:srgbClr val="DDE9EC"/>
              </a:solidFill>
            </a:endParaRPr>
          </a:p>
        </p:txBody>
      </p:sp>
      <p:sp>
        <p:nvSpPr>
          <p:cNvPr id="7" name="Espace réservé du numéro de diapositive 6"/>
          <p:cNvSpPr>
            <a:spLocks noGrp="1"/>
          </p:cNvSpPr>
          <p:nvPr>
            <p:ph type="sldNum" sz="quarter" idx="12"/>
          </p:nvPr>
        </p:nvSpPr>
        <p:spPr/>
        <p:txBody>
          <a:bodyPr/>
          <a:lstStyle/>
          <a:p>
            <a:fld id="{51D24F3A-F3AF-4803-9784-7C638A54189D}" type="slidenum">
              <a:rPr lang="fr-FR" smtClean="0">
                <a:solidFill>
                  <a:srgbClr val="DDE9EC"/>
                </a:solidFill>
              </a:rPr>
              <a:pPr/>
              <a:t>‹N°›</a:t>
            </a:fld>
            <a:endParaRPr lang="fr-FR">
              <a:solidFill>
                <a:srgbClr val="DDE9EC"/>
              </a:solidFill>
            </a:endParaRPr>
          </a:p>
        </p:txBody>
      </p:sp>
      <p:sp>
        <p:nvSpPr>
          <p:cNvPr id="8" name="Connecteur droit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9" name="Triangle isocè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0" name="Rectangle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5" name="Espace réservé du pied de page 4"/>
          <p:cNvSpPr>
            <a:spLocks noGrp="1"/>
          </p:cNvSpPr>
          <p:nvPr>
            <p:ph type="ftr" sz="quarter" idx="11"/>
          </p:nvPr>
        </p:nvSpPr>
        <p:spPr/>
        <p:txBody>
          <a:bodyPr/>
          <a:lstStyle/>
          <a:p>
            <a:endParaRPr lang="fr-FR">
              <a:solidFill>
                <a:srgbClr val="464653"/>
              </a:solidFill>
            </a:endParaRPr>
          </a:p>
        </p:txBody>
      </p:sp>
      <p:sp>
        <p:nvSpPr>
          <p:cNvPr id="6" name="Espace réservé du numéro de diapositive 5"/>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Tree>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5" name="Espace réservé du pied de page 4"/>
          <p:cNvSpPr>
            <a:spLocks noGrp="1"/>
          </p:cNvSpPr>
          <p:nvPr>
            <p:ph type="ftr" sz="quarter" idx="11"/>
          </p:nvPr>
        </p:nvSpPr>
        <p:spPr/>
        <p:txBody>
          <a:bodyPr/>
          <a:lstStyle/>
          <a:p>
            <a:endParaRPr lang="fr-FR">
              <a:solidFill>
                <a:srgbClr val="464653"/>
              </a:solidFill>
            </a:endParaRPr>
          </a:p>
        </p:txBody>
      </p:sp>
      <p:sp>
        <p:nvSpPr>
          <p:cNvPr id="6" name="Espace réservé du numéro de diapositive 5"/>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7" name="Connecteur droit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8" name="Triangle isocèle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9" name="Connecteur droit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Tree>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8" name="Titre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fr-FR" smtClean="0"/>
              <a:t>Cliquez pour modifier le style du titre</a:t>
            </a:r>
            <a:endParaRPr kumimoji="0" lang="en-US"/>
          </a:p>
        </p:txBody>
      </p:sp>
      <p:sp>
        <p:nvSpPr>
          <p:cNvPr id="9" name="Sous-titre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Cliquez pour modifier le style des sous-titres du masque</a:t>
            </a:r>
            <a:endParaRPr kumimoji="0" lang="en-US"/>
          </a:p>
        </p:txBody>
      </p:sp>
      <p:sp>
        <p:nvSpPr>
          <p:cNvPr id="28" name="Espace réservé de la date 27"/>
          <p:cNvSpPr>
            <a:spLocks noGrp="1"/>
          </p:cNvSpPr>
          <p:nvPr>
            <p:ph type="dt" sz="half" idx="10"/>
          </p:nvPr>
        </p:nvSpPr>
        <p:spPr>
          <a:xfrm>
            <a:off x="6400800" y="6355080"/>
            <a:ext cx="2286000" cy="365760"/>
          </a:xfrm>
        </p:spPr>
        <p:txBody>
          <a:bodyPr/>
          <a:lstStyle>
            <a:lvl1pPr>
              <a:defRPr sz="1400"/>
            </a:lvl1p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17" name="Espace réservé du pied de page 16"/>
          <p:cNvSpPr>
            <a:spLocks noGrp="1"/>
          </p:cNvSpPr>
          <p:nvPr>
            <p:ph type="ftr" sz="quarter" idx="11"/>
          </p:nvPr>
        </p:nvSpPr>
        <p:spPr>
          <a:xfrm>
            <a:off x="2898648" y="6355080"/>
            <a:ext cx="3474720" cy="365760"/>
          </a:xfrm>
        </p:spPr>
        <p:txBody>
          <a:bodyPr/>
          <a:lstStyle/>
          <a:p>
            <a:endParaRPr lang="fr-FR">
              <a:solidFill>
                <a:srgbClr val="464653"/>
              </a:solidFill>
            </a:endParaRPr>
          </a:p>
        </p:txBody>
      </p:sp>
      <p:sp>
        <p:nvSpPr>
          <p:cNvPr id="29" name="Espace réservé du numéro de diapositive 28"/>
          <p:cNvSpPr>
            <a:spLocks noGrp="1"/>
          </p:cNvSpPr>
          <p:nvPr>
            <p:ph type="sldNum" sz="quarter" idx="12"/>
          </p:nvPr>
        </p:nvSpPr>
        <p:spPr>
          <a:xfrm>
            <a:off x="1216152" y="6355080"/>
            <a:ext cx="1219200" cy="365760"/>
          </a:xfrm>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21" name="Rectangle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33" name="Rectangle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22" name="Rectangle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32" name="Rectangle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Tree>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4" name="Espace réservé de la date 3"/>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5" name="Espace réservé du pied de page 4"/>
          <p:cNvSpPr>
            <a:spLocks noGrp="1"/>
          </p:cNvSpPr>
          <p:nvPr>
            <p:ph type="ftr" sz="quarter" idx="11"/>
          </p:nvPr>
        </p:nvSpPr>
        <p:spPr/>
        <p:txBody>
          <a:bodyPr/>
          <a:lstStyle/>
          <a:p>
            <a:endParaRPr lang="fr-FR">
              <a:solidFill>
                <a:srgbClr val="464653"/>
              </a:solidFill>
            </a:endParaRPr>
          </a:p>
        </p:txBody>
      </p:sp>
      <p:sp>
        <p:nvSpPr>
          <p:cNvPr id="6" name="Espace réservé du numéro de diapositive 5"/>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8" name="Espace réservé du contenu 7"/>
          <p:cNvSpPr>
            <a:spLocks noGrp="1"/>
          </p:cNvSpPr>
          <p:nvPr>
            <p:ph sz="quarter" idx="1"/>
          </p:nvPr>
        </p:nvSpPr>
        <p:spPr>
          <a:xfrm>
            <a:off x="457200" y="1219200"/>
            <a:ext cx="8229600" cy="493776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Ref idx="1001">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Cliquez pour modifier les styles du texte du masque</a:t>
            </a:r>
          </a:p>
        </p:txBody>
      </p:sp>
      <p:sp>
        <p:nvSpPr>
          <p:cNvPr id="4" name="Espace réservé de la date 3"/>
          <p:cNvSpPr>
            <a:spLocks noGrp="1"/>
          </p:cNvSpPr>
          <p:nvPr>
            <p:ph type="dt" sz="half" idx="10"/>
          </p:nvPr>
        </p:nvSpPr>
        <p:spPr>
          <a:xfrm>
            <a:off x="6400800" y="6355080"/>
            <a:ext cx="2286000" cy="365760"/>
          </a:xfrm>
        </p:spPr>
        <p:txBody>
          <a:bodyPr/>
          <a:lstStyle/>
          <a:p>
            <a:fld id="{97DAAD64-F465-4929-B60D-5963ABBD56A9}" type="datetimeFigureOut">
              <a:rPr lang="fr-FR" smtClean="0">
                <a:solidFill>
                  <a:srgbClr val="DDE9EC"/>
                </a:solidFill>
              </a:rPr>
              <a:pPr/>
              <a:t>19/09/2013</a:t>
            </a:fld>
            <a:endParaRPr lang="fr-FR">
              <a:solidFill>
                <a:srgbClr val="DDE9EC"/>
              </a:solidFill>
            </a:endParaRPr>
          </a:p>
        </p:txBody>
      </p:sp>
      <p:sp>
        <p:nvSpPr>
          <p:cNvPr id="5" name="Espace réservé du pied de page 4"/>
          <p:cNvSpPr>
            <a:spLocks noGrp="1"/>
          </p:cNvSpPr>
          <p:nvPr>
            <p:ph type="ftr" sz="quarter" idx="11"/>
          </p:nvPr>
        </p:nvSpPr>
        <p:spPr>
          <a:xfrm>
            <a:off x="2898648" y="6355080"/>
            <a:ext cx="3474720" cy="365760"/>
          </a:xfrm>
        </p:spPr>
        <p:txBody>
          <a:bodyPr/>
          <a:lstStyle/>
          <a:p>
            <a:endParaRPr lang="fr-FR">
              <a:solidFill>
                <a:srgbClr val="DDE9EC"/>
              </a:solidFill>
            </a:endParaRPr>
          </a:p>
        </p:txBody>
      </p:sp>
      <p:sp>
        <p:nvSpPr>
          <p:cNvPr id="6" name="Espace réservé du numéro de diapositive 5"/>
          <p:cNvSpPr>
            <a:spLocks noGrp="1"/>
          </p:cNvSpPr>
          <p:nvPr>
            <p:ph type="sldNum" sz="quarter" idx="12"/>
          </p:nvPr>
        </p:nvSpPr>
        <p:spPr>
          <a:xfrm>
            <a:off x="1069848" y="6355080"/>
            <a:ext cx="1520952" cy="365760"/>
          </a:xfrm>
        </p:spPr>
        <p:txBody>
          <a:bodyPr/>
          <a:lstStyle/>
          <a:p>
            <a:fld id="{51D24F3A-F3AF-4803-9784-7C638A54189D}" type="slidenum">
              <a:rPr lang="fr-FR" smtClean="0">
                <a:solidFill>
                  <a:srgbClr val="DDE9EC"/>
                </a:solidFill>
              </a:rPr>
              <a:pPr/>
              <a:t>‹N°›</a:t>
            </a:fld>
            <a:endParaRPr lang="fr-FR">
              <a:solidFill>
                <a:srgbClr val="DDE9EC"/>
              </a:solidFill>
            </a:endParaRPr>
          </a:p>
        </p:txBody>
      </p:sp>
      <p:sp>
        <p:nvSpPr>
          <p:cNvPr id="7" name="Rectangle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8" name="Rectangle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457200" y="228600"/>
            <a:ext cx="8229600" cy="914400"/>
          </a:xfrm>
        </p:spPr>
        <p:txBody>
          <a:bodyPr/>
          <a:lstStyle/>
          <a:p>
            <a:r>
              <a:rPr kumimoji="0" lang="fr-FR" smtClean="0"/>
              <a:t>Cliquez pour modifier le style du titre</a:t>
            </a:r>
            <a:endParaRPr kumimoji="0" lang="en-US"/>
          </a:p>
        </p:txBody>
      </p:sp>
      <p:sp>
        <p:nvSpPr>
          <p:cNvPr id="5" name="Espace réservé de la date 4"/>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6" name="Espace réservé du pied de page 5"/>
          <p:cNvSpPr>
            <a:spLocks noGrp="1"/>
          </p:cNvSpPr>
          <p:nvPr>
            <p:ph type="ftr" sz="quarter" idx="11"/>
          </p:nvPr>
        </p:nvSpPr>
        <p:spPr/>
        <p:txBody>
          <a:bodyPr/>
          <a:lstStyle/>
          <a:p>
            <a:endParaRPr lang="fr-FR">
              <a:solidFill>
                <a:srgbClr val="464653"/>
              </a:solidFill>
            </a:endParaRPr>
          </a:p>
        </p:txBody>
      </p:sp>
      <p:sp>
        <p:nvSpPr>
          <p:cNvPr id="7" name="Espace réservé du numéro de diapositive 6"/>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9" name="Espace réservé du contenu 8"/>
          <p:cNvSpPr>
            <a:spLocks noGrp="1"/>
          </p:cNvSpPr>
          <p:nvPr>
            <p:ph sz="quarter" idx="1"/>
          </p:nvPr>
        </p:nvSpPr>
        <p:spPr>
          <a:xfrm>
            <a:off x="457200" y="1219200"/>
            <a:ext cx="4041648" cy="493776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1" name="Espace réservé du contenu 10"/>
          <p:cNvSpPr>
            <a:spLocks noGrp="1"/>
          </p:cNvSpPr>
          <p:nvPr>
            <p:ph sz="quarter" idx="2"/>
          </p:nvPr>
        </p:nvSpPr>
        <p:spPr>
          <a:xfrm>
            <a:off x="4632198" y="1216152"/>
            <a:ext cx="4041648" cy="493776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28600"/>
            <a:ext cx="8229600" cy="914400"/>
          </a:xfrm>
        </p:spPr>
        <p:txBody>
          <a:bodyPr anchor="ctr"/>
          <a:lstStyle>
            <a:lvl1pPr>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4" name="Espace réservé du texte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7" name="Espace réservé de la date 6"/>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8" name="Espace réservé du pied de page 7"/>
          <p:cNvSpPr>
            <a:spLocks noGrp="1"/>
          </p:cNvSpPr>
          <p:nvPr>
            <p:ph type="ftr" sz="quarter" idx="11"/>
          </p:nvPr>
        </p:nvSpPr>
        <p:spPr/>
        <p:txBody>
          <a:bodyPr/>
          <a:lstStyle/>
          <a:p>
            <a:endParaRPr lang="fr-FR">
              <a:solidFill>
                <a:srgbClr val="464653"/>
              </a:solidFill>
            </a:endParaRPr>
          </a:p>
        </p:txBody>
      </p:sp>
      <p:sp>
        <p:nvSpPr>
          <p:cNvPr id="9" name="Espace réservé du numéro de diapositive 8"/>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11" name="Espace réservé du contenu 10"/>
          <p:cNvSpPr>
            <a:spLocks noGrp="1"/>
          </p:cNvSpPr>
          <p:nvPr>
            <p:ph sz="quarter" idx="2"/>
          </p:nvPr>
        </p:nvSpPr>
        <p:spPr>
          <a:xfrm>
            <a:off x="457200" y="2133600"/>
            <a:ext cx="4038600" cy="40386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3" name="Espace réservé du contenu 12"/>
          <p:cNvSpPr>
            <a:spLocks noGrp="1"/>
          </p:cNvSpPr>
          <p:nvPr>
            <p:ph sz="quarter" idx="4"/>
          </p:nvPr>
        </p:nvSpPr>
        <p:spPr>
          <a:xfrm>
            <a:off x="4648200" y="2133600"/>
            <a:ext cx="4038600" cy="40386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457200" y="228600"/>
            <a:ext cx="8229600" cy="914400"/>
          </a:xfrm>
        </p:spPr>
        <p:txBody>
          <a:bodyPr/>
          <a:lstStyle/>
          <a:p>
            <a:r>
              <a:rPr kumimoji="0" lang="fr-FR" smtClean="0"/>
              <a:t>Cliquez pour modifier le style du titre</a:t>
            </a:r>
            <a:endParaRPr kumimoji="0" lang="en-US"/>
          </a:p>
        </p:txBody>
      </p:sp>
      <p:sp>
        <p:nvSpPr>
          <p:cNvPr id="3" name="Espace réservé de la date 2"/>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4" name="Espace réservé du pied de page 3"/>
          <p:cNvSpPr>
            <a:spLocks noGrp="1"/>
          </p:cNvSpPr>
          <p:nvPr>
            <p:ph type="ftr" sz="quarter" idx="11"/>
          </p:nvPr>
        </p:nvSpPr>
        <p:spPr/>
        <p:txBody>
          <a:bodyPr/>
          <a:lstStyle/>
          <a:p>
            <a:endParaRPr lang="fr-FR">
              <a:solidFill>
                <a:srgbClr val="464653"/>
              </a:solidFill>
            </a:endParaRPr>
          </a:p>
        </p:txBody>
      </p:sp>
      <p:sp>
        <p:nvSpPr>
          <p:cNvPr id="5" name="Espace réservé du numéro de diapositive 4"/>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6" name="Triangle isocè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Tree>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3" name="Espace réservé du pied de page 2"/>
          <p:cNvSpPr>
            <a:spLocks noGrp="1"/>
          </p:cNvSpPr>
          <p:nvPr>
            <p:ph type="ftr" sz="quarter" idx="11"/>
          </p:nvPr>
        </p:nvSpPr>
        <p:spPr/>
        <p:txBody>
          <a:bodyPr/>
          <a:lstStyle/>
          <a:p>
            <a:endParaRPr lang="fr-FR">
              <a:solidFill>
                <a:srgbClr val="464653"/>
              </a:solidFill>
            </a:endParaRPr>
          </a:p>
        </p:txBody>
      </p:sp>
      <p:sp>
        <p:nvSpPr>
          <p:cNvPr id="4" name="Espace réservé du numéro de diapositive 3"/>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5" name="Connecteur droit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6" name="Triangle isocè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Tree>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fr-FR" smtClean="0"/>
              <a:t>Cliquez pour modifier le style du titre</a:t>
            </a:r>
            <a:endParaRPr kumimoji="0" lang="en-US"/>
          </a:p>
        </p:txBody>
      </p:sp>
      <p:sp>
        <p:nvSpPr>
          <p:cNvPr id="3" name="Espace réservé du texte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fr-FR" smtClean="0"/>
              <a:t>Cliquez pour modifier les styles du texte du masque</a:t>
            </a:r>
          </a:p>
        </p:txBody>
      </p:sp>
      <p:sp>
        <p:nvSpPr>
          <p:cNvPr id="5" name="Espace réservé de la date 4"/>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6" name="Espace réservé du pied de page 5"/>
          <p:cNvSpPr>
            <a:spLocks noGrp="1"/>
          </p:cNvSpPr>
          <p:nvPr>
            <p:ph type="ftr" sz="quarter" idx="11"/>
          </p:nvPr>
        </p:nvSpPr>
        <p:spPr/>
        <p:txBody>
          <a:bodyPr/>
          <a:lstStyle/>
          <a:p>
            <a:endParaRPr lang="fr-FR">
              <a:solidFill>
                <a:srgbClr val="464653"/>
              </a:solidFill>
            </a:endParaRPr>
          </a:p>
        </p:txBody>
      </p:sp>
      <p:sp>
        <p:nvSpPr>
          <p:cNvPr id="7" name="Espace réservé du numéro de diapositive 6"/>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8" name="Connecteur droit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0" name="Connecteur droit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9" name="Triangle isocè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Espace réservé du contenu 11"/>
          <p:cNvSpPr>
            <a:spLocks noGrp="1"/>
          </p:cNvSpPr>
          <p:nvPr>
            <p:ph sz="quarter" idx="1"/>
          </p:nvPr>
        </p:nvSpPr>
        <p:spPr>
          <a:xfrm>
            <a:off x="304800" y="304800"/>
            <a:ext cx="5715000" cy="57150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bg>
      <p:bgRef idx="1001">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fr-FR" smtClean="0"/>
              <a:t>Cliquez pour modifier le style du titre</a:t>
            </a:r>
            <a:endParaRPr kumimoji="0" lang="en-US"/>
          </a:p>
        </p:txBody>
      </p:sp>
      <p:sp>
        <p:nvSpPr>
          <p:cNvPr id="3" name="Espace réservé pour une image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fr-FR" smtClean="0"/>
              <a:t>Cliquez sur l'icône pour ajouter une image</a:t>
            </a:r>
            <a:endParaRPr kumimoji="0" lang="en-US" dirty="0"/>
          </a:p>
        </p:txBody>
      </p:sp>
      <p:sp>
        <p:nvSpPr>
          <p:cNvPr id="4" name="Espace réservé du texte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fr-FR" smtClean="0"/>
              <a:t>Cliquez pour modifier les styles du texte du masque</a:t>
            </a:r>
          </a:p>
        </p:txBody>
      </p:sp>
      <p:sp>
        <p:nvSpPr>
          <p:cNvPr id="5" name="Espace réservé de la date 4"/>
          <p:cNvSpPr>
            <a:spLocks noGrp="1"/>
          </p:cNvSpPr>
          <p:nvPr>
            <p:ph type="dt" sz="half" idx="10"/>
          </p:nvPr>
        </p:nvSpPr>
        <p:spPr/>
        <p:txBody>
          <a:bodyPr/>
          <a:lstStyle/>
          <a:p>
            <a:fld id="{97DAAD64-F465-4929-B60D-5963ABBD56A9}" type="datetimeFigureOut">
              <a:rPr lang="fr-FR" smtClean="0">
                <a:solidFill>
                  <a:srgbClr val="DDE9EC"/>
                </a:solidFill>
              </a:rPr>
              <a:pPr/>
              <a:t>19/09/2013</a:t>
            </a:fld>
            <a:endParaRPr lang="fr-FR">
              <a:solidFill>
                <a:srgbClr val="DDE9EC"/>
              </a:solidFill>
            </a:endParaRPr>
          </a:p>
        </p:txBody>
      </p:sp>
      <p:sp>
        <p:nvSpPr>
          <p:cNvPr id="6" name="Espace réservé du pied de page 5"/>
          <p:cNvSpPr>
            <a:spLocks noGrp="1"/>
          </p:cNvSpPr>
          <p:nvPr>
            <p:ph type="ftr" sz="quarter" idx="11"/>
          </p:nvPr>
        </p:nvSpPr>
        <p:spPr/>
        <p:txBody>
          <a:bodyPr/>
          <a:lstStyle/>
          <a:p>
            <a:endParaRPr lang="fr-FR">
              <a:solidFill>
                <a:srgbClr val="DDE9EC"/>
              </a:solidFill>
            </a:endParaRPr>
          </a:p>
        </p:txBody>
      </p:sp>
      <p:sp>
        <p:nvSpPr>
          <p:cNvPr id="7" name="Espace réservé du numéro de diapositive 6"/>
          <p:cNvSpPr>
            <a:spLocks noGrp="1"/>
          </p:cNvSpPr>
          <p:nvPr>
            <p:ph type="sldNum" sz="quarter" idx="12"/>
          </p:nvPr>
        </p:nvSpPr>
        <p:spPr/>
        <p:txBody>
          <a:bodyPr/>
          <a:lstStyle/>
          <a:p>
            <a:fld id="{51D24F3A-F3AF-4803-9784-7C638A54189D}" type="slidenum">
              <a:rPr lang="fr-FR" smtClean="0">
                <a:solidFill>
                  <a:srgbClr val="DDE9EC"/>
                </a:solidFill>
              </a:rPr>
              <a:pPr/>
              <a:t>‹N°›</a:t>
            </a:fld>
            <a:endParaRPr lang="fr-FR">
              <a:solidFill>
                <a:srgbClr val="DDE9EC"/>
              </a:solidFill>
            </a:endParaRPr>
          </a:p>
        </p:txBody>
      </p:sp>
      <p:sp>
        <p:nvSpPr>
          <p:cNvPr id="8" name="Connecteur droit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9" name="Triangle isocè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0" name="Rectangle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5" name="Espace réservé du pied de page 4"/>
          <p:cNvSpPr>
            <a:spLocks noGrp="1"/>
          </p:cNvSpPr>
          <p:nvPr>
            <p:ph type="ftr" sz="quarter" idx="11"/>
          </p:nvPr>
        </p:nvSpPr>
        <p:spPr/>
        <p:txBody>
          <a:bodyPr/>
          <a:lstStyle/>
          <a:p>
            <a:endParaRPr lang="fr-FR">
              <a:solidFill>
                <a:srgbClr val="464653"/>
              </a:solidFill>
            </a:endParaRPr>
          </a:p>
        </p:txBody>
      </p:sp>
      <p:sp>
        <p:nvSpPr>
          <p:cNvPr id="6" name="Espace réservé du numéro de diapositive 5"/>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Tree>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5" name="Espace réservé du pied de page 4"/>
          <p:cNvSpPr>
            <a:spLocks noGrp="1"/>
          </p:cNvSpPr>
          <p:nvPr>
            <p:ph type="ftr" sz="quarter" idx="11"/>
          </p:nvPr>
        </p:nvSpPr>
        <p:spPr/>
        <p:txBody>
          <a:bodyPr/>
          <a:lstStyle/>
          <a:p>
            <a:endParaRPr lang="fr-FR">
              <a:solidFill>
                <a:srgbClr val="464653"/>
              </a:solidFill>
            </a:endParaRPr>
          </a:p>
        </p:txBody>
      </p:sp>
      <p:sp>
        <p:nvSpPr>
          <p:cNvPr id="6" name="Espace réservé du numéro de diapositive 5"/>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7" name="Connecteur droit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8" name="Triangle isocèle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9" name="Connecteur droit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Tree>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8" name="Titre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fr-FR" smtClean="0"/>
              <a:t>Cliquez pour modifier le style du titre</a:t>
            </a:r>
            <a:endParaRPr kumimoji="0" lang="en-US"/>
          </a:p>
        </p:txBody>
      </p:sp>
      <p:sp>
        <p:nvSpPr>
          <p:cNvPr id="9" name="Sous-titre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Cliquez pour modifier le style des sous-titres du masque</a:t>
            </a:r>
            <a:endParaRPr kumimoji="0" lang="en-US"/>
          </a:p>
        </p:txBody>
      </p:sp>
      <p:sp>
        <p:nvSpPr>
          <p:cNvPr id="28" name="Espace réservé de la date 27"/>
          <p:cNvSpPr>
            <a:spLocks noGrp="1"/>
          </p:cNvSpPr>
          <p:nvPr>
            <p:ph type="dt" sz="half" idx="10"/>
          </p:nvPr>
        </p:nvSpPr>
        <p:spPr>
          <a:xfrm>
            <a:off x="6400800" y="6355080"/>
            <a:ext cx="2286000" cy="365760"/>
          </a:xfrm>
        </p:spPr>
        <p:txBody>
          <a:bodyPr/>
          <a:lstStyle>
            <a:lvl1pPr>
              <a:defRPr sz="1400"/>
            </a:lvl1p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17" name="Espace réservé du pied de page 16"/>
          <p:cNvSpPr>
            <a:spLocks noGrp="1"/>
          </p:cNvSpPr>
          <p:nvPr>
            <p:ph type="ftr" sz="quarter" idx="11"/>
          </p:nvPr>
        </p:nvSpPr>
        <p:spPr>
          <a:xfrm>
            <a:off x="2898648" y="6355080"/>
            <a:ext cx="3474720" cy="365760"/>
          </a:xfrm>
        </p:spPr>
        <p:txBody>
          <a:bodyPr/>
          <a:lstStyle/>
          <a:p>
            <a:endParaRPr lang="fr-FR">
              <a:solidFill>
                <a:srgbClr val="464653"/>
              </a:solidFill>
            </a:endParaRPr>
          </a:p>
        </p:txBody>
      </p:sp>
      <p:sp>
        <p:nvSpPr>
          <p:cNvPr id="29" name="Espace réservé du numéro de diapositive 28"/>
          <p:cNvSpPr>
            <a:spLocks noGrp="1"/>
          </p:cNvSpPr>
          <p:nvPr>
            <p:ph type="sldNum" sz="quarter" idx="12"/>
          </p:nvPr>
        </p:nvSpPr>
        <p:spPr>
          <a:xfrm>
            <a:off x="1216152" y="6355080"/>
            <a:ext cx="1219200" cy="365760"/>
          </a:xfrm>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21" name="Rectangle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33" name="Rectangle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22" name="Rectangle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32" name="Rectangle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Tree>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4" name="Espace réservé de la date 3"/>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5" name="Espace réservé du pied de page 4"/>
          <p:cNvSpPr>
            <a:spLocks noGrp="1"/>
          </p:cNvSpPr>
          <p:nvPr>
            <p:ph type="ftr" sz="quarter" idx="11"/>
          </p:nvPr>
        </p:nvSpPr>
        <p:spPr/>
        <p:txBody>
          <a:bodyPr/>
          <a:lstStyle/>
          <a:p>
            <a:endParaRPr lang="fr-FR">
              <a:solidFill>
                <a:srgbClr val="464653"/>
              </a:solidFill>
            </a:endParaRPr>
          </a:p>
        </p:txBody>
      </p:sp>
      <p:sp>
        <p:nvSpPr>
          <p:cNvPr id="6" name="Espace réservé du numéro de diapositive 5"/>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8" name="Espace réservé du contenu 7"/>
          <p:cNvSpPr>
            <a:spLocks noGrp="1"/>
          </p:cNvSpPr>
          <p:nvPr>
            <p:ph sz="quarter" idx="1"/>
          </p:nvPr>
        </p:nvSpPr>
        <p:spPr>
          <a:xfrm>
            <a:off x="457200" y="1219200"/>
            <a:ext cx="8229600" cy="493776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Ref idx="1001">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Cliquez pour modifier les styles du texte du masque</a:t>
            </a:r>
          </a:p>
        </p:txBody>
      </p:sp>
      <p:sp>
        <p:nvSpPr>
          <p:cNvPr id="4" name="Espace réservé de la date 3"/>
          <p:cNvSpPr>
            <a:spLocks noGrp="1"/>
          </p:cNvSpPr>
          <p:nvPr>
            <p:ph type="dt" sz="half" idx="10"/>
          </p:nvPr>
        </p:nvSpPr>
        <p:spPr>
          <a:xfrm>
            <a:off x="6400800" y="6355080"/>
            <a:ext cx="2286000" cy="365760"/>
          </a:xfrm>
        </p:spPr>
        <p:txBody>
          <a:bodyPr/>
          <a:lstStyle/>
          <a:p>
            <a:fld id="{97DAAD64-F465-4929-B60D-5963ABBD56A9}" type="datetimeFigureOut">
              <a:rPr lang="fr-FR" smtClean="0">
                <a:solidFill>
                  <a:srgbClr val="DDE9EC"/>
                </a:solidFill>
              </a:rPr>
              <a:pPr/>
              <a:t>19/09/2013</a:t>
            </a:fld>
            <a:endParaRPr lang="fr-FR">
              <a:solidFill>
                <a:srgbClr val="DDE9EC"/>
              </a:solidFill>
            </a:endParaRPr>
          </a:p>
        </p:txBody>
      </p:sp>
      <p:sp>
        <p:nvSpPr>
          <p:cNvPr id="5" name="Espace réservé du pied de page 4"/>
          <p:cNvSpPr>
            <a:spLocks noGrp="1"/>
          </p:cNvSpPr>
          <p:nvPr>
            <p:ph type="ftr" sz="quarter" idx="11"/>
          </p:nvPr>
        </p:nvSpPr>
        <p:spPr>
          <a:xfrm>
            <a:off x="2898648" y="6355080"/>
            <a:ext cx="3474720" cy="365760"/>
          </a:xfrm>
        </p:spPr>
        <p:txBody>
          <a:bodyPr/>
          <a:lstStyle/>
          <a:p>
            <a:endParaRPr lang="fr-FR">
              <a:solidFill>
                <a:srgbClr val="DDE9EC"/>
              </a:solidFill>
            </a:endParaRPr>
          </a:p>
        </p:txBody>
      </p:sp>
      <p:sp>
        <p:nvSpPr>
          <p:cNvPr id="6" name="Espace réservé du numéro de diapositive 5"/>
          <p:cNvSpPr>
            <a:spLocks noGrp="1"/>
          </p:cNvSpPr>
          <p:nvPr>
            <p:ph type="sldNum" sz="quarter" idx="12"/>
          </p:nvPr>
        </p:nvSpPr>
        <p:spPr>
          <a:xfrm>
            <a:off x="1069848" y="6355080"/>
            <a:ext cx="1520952" cy="365760"/>
          </a:xfrm>
        </p:spPr>
        <p:txBody>
          <a:bodyPr/>
          <a:lstStyle/>
          <a:p>
            <a:fld id="{51D24F3A-F3AF-4803-9784-7C638A54189D}" type="slidenum">
              <a:rPr lang="fr-FR" smtClean="0">
                <a:solidFill>
                  <a:srgbClr val="DDE9EC"/>
                </a:solidFill>
              </a:rPr>
              <a:pPr/>
              <a:t>‹N°›</a:t>
            </a:fld>
            <a:endParaRPr lang="fr-FR">
              <a:solidFill>
                <a:srgbClr val="DDE9EC"/>
              </a:solidFill>
            </a:endParaRPr>
          </a:p>
        </p:txBody>
      </p:sp>
      <p:sp>
        <p:nvSpPr>
          <p:cNvPr id="7" name="Rectangle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8" name="Rectangle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457200" y="228600"/>
            <a:ext cx="8229600" cy="914400"/>
          </a:xfrm>
        </p:spPr>
        <p:txBody>
          <a:bodyPr/>
          <a:lstStyle/>
          <a:p>
            <a:r>
              <a:rPr kumimoji="0" lang="fr-FR" smtClean="0"/>
              <a:t>Cliquez pour modifier le style du titre</a:t>
            </a:r>
            <a:endParaRPr kumimoji="0" lang="en-US"/>
          </a:p>
        </p:txBody>
      </p:sp>
      <p:sp>
        <p:nvSpPr>
          <p:cNvPr id="5" name="Espace réservé de la date 4"/>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6" name="Espace réservé du pied de page 5"/>
          <p:cNvSpPr>
            <a:spLocks noGrp="1"/>
          </p:cNvSpPr>
          <p:nvPr>
            <p:ph type="ftr" sz="quarter" idx="11"/>
          </p:nvPr>
        </p:nvSpPr>
        <p:spPr/>
        <p:txBody>
          <a:bodyPr/>
          <a:lstStyle/>
          <a:p>
            <a:endParaRPr lang="fr-FR">
              <a:solidFill>
                <a:srgbClr val="464653"/>
              </a:solidFill>
            </a:endParaRPr>
          </a:p>
        </p:txBody>
      </p:sp>
      <p:sp>
        <p:nvSpPr>
          <p:cNvPr id="7" name="Espace réservé du numéro de diapositive 6"/>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9" name="Espace réservé du contenu 8"/>
          <p:cNvSpPr>
            <a:spLocks noGrp="1"/>
          </p:cNvSpPr>
          <p:nvPr>
            <p:ph sz="quarter" idx="1"/>
          </p:nvPr>
        </p:nvSpPr>
        <p:spPr>
          <a:xfrm>
            <a:off x="457200" y="1219200"/>
            <a:ext cx="4041648" cy="493776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1" name="Espace réservé du contenu 10"/>
          <p:cNvSpPr>
            <a:spLocks noGrp="1"/>
          </p:cNvSpPr>
          <p:nvPr>
            <p:ph sz="quarter" idx="2"/>
          </p:nvPr>
        </p:nvSpPr>
        <p:spPr>
          <a:xfrm>
            <a:off x="4632198" y="1216152"/>
            <a:ext cx="4041648" cy="493776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28600"/>
            <a:ext cx="8229600" cy="914400"/>
          </a:xfrm>
        </p:spPr>
        <p:txBody>
          <a:bodyPr anchor="ctr"/>
          <a:lstStyle>
            <a:lvl1pPr>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4" name="Espace réservé du texte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7" name="Espace réservé de la date 6"/>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8" name="Espace réservé du pied de page 7"/>
          <p:cNvSpPr>
            <a:spLocks noGrp="1"/>
          </p:cNvSpPr>
          <p:nvPr>
            <p:ph type="ftr" sz="quarter" idx="11"/>
          </p:nvPr>
        </p:nvSpPr>
        <p:spPr/>
        <p:txBody>
          <a:bodyPr/>
          <a:lstStyle/>
          <a:p>
            <a:endParaRPr lang="fr-FR">
              <a:solidFill>
                <a:srgbClr val="464653"/>
              </a:solidFill>
            </a:endParaRPr>
          </a:p>
        </p:txBody>
      </p:sp>
      <p:sp>
        <p:nvSpPr>
          <p:cNvPr id="9" name="Espace réservé du numéro de diapositive 8"/>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11" name="Espace réservé du contenu 10"/>
          <p:cNvSpPr>
            <a:spLocks noGrp="1"/>
          </p:cNvSpPr>
          <p:nvPr>
            <p:ph sz="quarter" idx="2"/>
          </p:nvPr>
        </p:nvSpPr>
        <p:spPr>
          <a:xfrm>
            <a:off x="457200" y="2133600"/>
            <a:ext cx="4038600" cy="40386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3" name="Espace réservé du contenu 12"/>
          <p:cNvSpPr>
            <a:spLocks noGrp="1"/>
          </p:cNvSpPr>
          <p:nvPr>
            <p:ph sz="quarter" idx="4"/>
          </p:nvPr>
        </p:nvSpPr>
        <p:spPr>
          <a:xfrm>
            <a:off x="4648200" y="2133600"/>
            <a:ext cx="4038600" cy="40386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457200" y="228600"/>
            <a:ext cx="8229600" cy="914400"/>
          </a:xfrm>
        </p:spPr>
        <p:txBody>
          <a:bodyPr/>
          <a:lstStyle/>
          <a:p>
            <a:r>
              <a:rPr kumimoji="0" lang="fr-FR" smtClean="0"/>
              <a:t>Cliquez pour modifier le style du titre</a:t>
            </a:r>
            <a:endParaRPr kumimoji="0" lang="en-US"/>
          </a:p>
        </p:txBody>
      </p:sp>
      <p:sp>
        <p:nvSpPr>
          <p:cNvPr id="3" name="Espace réservé de la date 2"/>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4" name="Espace réservé du pied de page 3"/>
          <p:cNvSpPr>
            <a:spLocks noGrp="1"/>
          </p:cNvSpPr>
          <p:nvPr>
            <p:ph type="ftr" sz="quarter" idx="11"/>
          </p:nvPr>
        </p:nvSpPr>
        <p:spPr/>
        <p:txBody>
          <a:bodyPr/>
          <a:lstStyle/>
          <a:p>
            <a:endParaRPr lang="fr-FR">
              <a:solidFill>
                <a:srgbClr val="464653"/>
              </a:solidFill>
            </a:endParaRPr>
          </a:p>
        </p:txBody>
      </p:sp>
      <p:sp>
        <p:nvSpPr>
          <p:cNvPr id="5" name="Espace réservé du numéro de diapositive 4"/>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6" name="Triangle isocè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Tree>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3" name="Espace réservé du pied de page 2"/>
          <p:cNvSpPr>
            <a:spLocks noGrp="1"/>
          </p:cNvSpPr>
          <p:nvPr>
            <p:ph type="ftr" sz="quarter" idx="11"/>
          </p:nvPr>
        </p:nvSpPr>
        <p:spPr/>
        <p:txBody>
          <a:bodyPr/>
          <a:lstStyle/>
          <a:p>
            <a:endParaRPr lang="fr-FR">
              <a:solidFill>
                <a:srgbClr val="464653"/>
              </a:solidFill>
            </a:endParaRPr>
          </a:p>
        </p:txBody>
      </p:sp>
      <p:sp>
        <p:nvSpPr>
          <p:cNvPr id="4" name="Espace réservé du numéro de diapositive 3"/>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5" name="Connecteur droit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6" name="Triangle isocè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Tree>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fr-FR" smtClean="0"/>
              <a:t>Cliquez pour modifier le style du titre</a:t>
            </a:r>
            <a:endParaRPr kumimoji="0" lang="en-US"/>
          </a:p>
        </p:txBody>
      </p:sp>
      <p:sp>
        <p:nvSpPr>
          <p:cNvPr id="3" name="Espace réservé du texte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fr-FR" smtClean="0"/>
              <a:t>Cliquez pour modifier les styles du texte du masque</a:t>
            </a:r>
          </a:p>
        </p:txBody>
      </p:sp>
      <p:sp>
        <p:nvSpPr>
          <p:cNvPr id="5" name="Espace réservé de la date 4"/>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6" name="Espace réservé du pied de page 5"/>
          <p:cNvSpPr>
            <a:spLocks noGrp="1"/>
          </p:cNvSpPr>
          <p:nvPr>
            <p:ph type="ftr" sz="quarter" idx="11"/>
          </p:nvPr>
        </p:nvSpPr>
        <p:spPr/>
        <p:txBody>
          <a:bodyPr/>
          <a:lstStyle/>
          <a:p>
            <a:endParaRPr lang="fr-FR">
              <a:solidFill>
                <a:srgbClr val="464653"/>
              </a:solidFill>
            </a:endParaRPr>
          </a:p>
        </p:txBody>
      </p:sp>
      <p:sp>
        <p:nvSpPr>
          <p:cNvPr id="7" name="Espace réservé du numéro de diapositive 6"/>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8" name="Connecteur droit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0" name="Connecteur droit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9" name="Triangle isocè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Espace réservé du contenu 11"/>
          <p:cNvSpPr>
            <a:spLocks noGrp="1"/>
          </p:cNvSpPr>
          <p:nvPr>
            <p:ph sz="quarter" idx="1"/>
          </p:nvPr>
        </p:nvSpPr>
        <p:spPr>
          <a:xfrm>
            <a:off x="304800" y="304800"/>
            <a:ext cx="5715000" cy="57150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bg>
      <p:bgRef idx="1001">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fr-FR" smtClean="0"/>
              <a:t>Cliquez pour modifier le style du titre</a:t>
            </a:r>
            <a:endParaRPr kumimoji="0" lang="en-US"/>
          </a:p>
        </p:txBody>
      </p:sp>
      <p:sp>
        <p:nvSpPr>
          <p:cNvPr id="3" name="Espace réservé pour une image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fr-FR" smtClean="0"/>
              <a:t>Cliquez sur l'icône pour ajouter une image</a:t>
            </a:r>
            <a:endParaRPr kumimoji="0" lang="en-US" dirty="0"/>
          </a:p>
        </p:txBody>
      </p:sp>
      <p:sp>
        <p:nvSpPr>
          <p:cNvPr id="4" name="Espace réservé du texte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fr-FR" smtClean="0"/>
              <a:t>Cliquez pour modifier les styles du texte du masque</a:t>
            </a:r>
          </a:p>
        </p:txBody>
      </p:sp>
      <p:sp>
        <p:nvSpPr>
          <p:cNvPr id="5" name="Espace réservé de la date 4"/>
          <p:cNvSpPr>
            <a:spLocks noGrp="1"/>
          </p:cNvSpPr>
          <p:nvPr>
            <p:ph type="dt" sz="half" idx="10"/>
          </p:nvPr>
        </p:nvSpPr>
        <p:spPr/>
        <p:txBody>
          <a:bodyPr/>
          <a:lstStyle/>
          <a:p>
            <a:fld id="{97DAAD64-F465-4929-B60D-5963ABBD56A9}" type="datetimeFigureOut">
              <a:rPr lang="fr-FR" smtClean="0">
                <a:solidFill>
                  <a:srgbClr val="DDE9EC"/>
                </a:solidFill>
              </a:rPr>
              <a:pPr/>
              <a:t>19/09/2013</a:t>
            </a:fld>
            <a:endParaRPr lang="fr-FR">
              <a:solidFill>
                <a:srgbClr val="DDE9EC"/>
              </a:solidFill>
            </a:endParaRPr>
          </a:p>
        </p:txBody>
      </p:sp>
      <p:sp>
        <p:nvSpPr>
          <p:cNvPr id="6" name="Espace réservé du pied de page 5"/>
          <p:cNvSpPr>
            <a:spLocks noGrp="1"/>
          </p:cNvSpPr>
          <p:nvPr>
            <p:ph type="ftr" sz="quarter" idx="11"/>
          </p:nvPr>
        </p:nvSpPr>
        <p:spPr/>
        <p:txBody>
          <a:bodyPr/>
          <a:lstStyle/>
          <a:p>
            <a:endParaRPr lang="fr-FR">
              <a:solidFill>
                <a:srgbClr val="DDE9EC"/>
              </a:solidFill>
            </a:endParaRPr>
          </a:p>
        </p:txBody>
      </p:sp>
      <p:sp>
        <p:nvSpPr>
          <p:cNvPr id="7" name="Espace réservé du numéro de diapositive 6"/>
          <p:cNvSpPr>
            <a:spLocks noGrp="1"/>
          </p:cNvSpPr>
          <p:nvPr>
            <p:ph type="sldNum" sz="quarter" idx="12"/>
          </p:nvPr>
        </p:nvSpPr>
        <p:spPr/>
        <p:txBody>
          <a:bodyPr/>
          <a:lstStyle/>
          <a:p>
            <a:fld id="{51D24F3A-F3AF-4803-9784-7C638A54189D}" type="slidenum">
              <a:rPr lang="fr-FR" smtClean="0">
                <a:solidFill>
                  <a:srgbClr val="DDE9EC"/>
                </a:solidFill>
              </a:rPr>
              <a:pPr/>
              <a:t>‹N°›</a:t>
            </a:fld>
            <a:endParaRPr lang="fr-FR">
              <a:solidFill>
                <a:srgbClr val="DDE9EC"/>
              </a:solidFill>
            </a:endParaRPr>
          </a:p>
        </p:txBody>
      </p:sp>
      <p:sp>
        <p:nvSpPr>
          <p:cNvPr id="8" name="Connecteur droit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9" name="Triangle isocè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0" name="Rectangle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5" name="Espace réservé du pied de page 4"/>
          <p:cNvSpPr>
            <a:spLocks noGrp="1"/>
          </p:cNvSpPr>
          <p:nvPr>
            <p:ph type="ftr" sz="quarter" idx="11"/>
          </p:nvPr>
        </p:nvSpPr>
        <p:spPr/>
        <p:txBody>
          <a:bodyPr/>
          <a:lstStyle/>
          <a:p>
            <a:endParaRPr lang="fr-FR">
              <a:solidFill>
                <a:srgbClr val="464653"/>
              </a:solidFill>
            </a:endParaRPr>
          </a:p>
        </p:txBody>
      </p:sp>
      <p:sp>
        <p:nvSpPr>
          <p:cNvPr id="6" name="Espace réservé du numéro de diapositive 5"/>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Tree>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5" name="Espace réservé du pied de page 4"/>
          <p:cNvSpPr>
            <a:spLocks noGrp="1"/>
          </p:cNvSpPr>
          <p:nvPr>
            <p:ph type="ftr" sz="quarter" idx="11"/>
          </p:nvPr>
        </p:nvSpPr>
        <p:spPr/>
        <p:txBody>
          <a:bodyPr/>
          <a:lstStyle/>
          <a:p>
            <a:endParaRPr lang="fr-FR">
              <a:solidFill>
                <a:srgbClr val="464653"/>
              </a:solidFill>
            </a:endParaRPr>
          </a:p>
        </p:txBody>
      </p:sp>
      <p:sp>
        <p:nvSpPr>
          <p:cNvPr id="6" name="Espace réservé du numéro de diapositive 5"/>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7" name="Connecteur droit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8" name="Triangle isocèle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9" name="Connecteur droit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Tree>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8" name="Titre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fr-FR" smtClean="0"/>
              <a:t>Cliquez pour modifier le style du titre</a:t>
            </a:r>
            <a:endParaRPr kumimoji="0" lang="en-US"/>
          </a:p>
        </p:txBody>
      </p:sp>
      <p:sp>
        <p:nvSpPr>
          <p:cNvPr id="9" name="Sous-titre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Cliquez pour modifier le style des sous-titres du masque</a:t>
            </a:r>
            <a:endParaRPr kumimoji="0" lang="en-US"/>
          </a:p>
        </p:txBody>
      </p:sp>
      <p:sp>
        <p:nvSpPr>
          <p:cNvPr id="28" name="Espace réservé de la date 27"/>
          <p:cNvSpPr>
            <a:spLocks noGrp="1"/>
          </p:cNvSpPr>
          <p:nvPr>
            <p:ph type="dt" sz="half" idx="10"/>
          </p:nvPr>
        </p:nvSpPr>
        <p:spPr>
          <a:xfrm>
            <a:off x="6400800" y="6355080"/>
            <a:ext cx="2286000" cy="365760"/>
          </a:xfrm>
        </p:spPr>
        <p:txBody>
          <a:bodyPr/>
          <a:lstStyle>
            <a:lvl1pPr>
              <a:defRPr sz="1400"/>
            </a:lvl1p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17" name="Espace réservé du pied de page 16"/>
          <p:cNvSpPr>
            <a:spLocks noGrp="1"/>
          </p:cNvSpPr>
          <p:nvPr>
            <p:ph type="ftr" sz="quarter" idx="11"/>
          </p:nvPr>
        </p:nvSpPr>
        <p:spPr>
          <a:xfrm>
            <a:off x="2898648" y="6355080"/>
            <a:ext cx="3474720" cy="365760"/>
          </a:xfrm>
        </p:spPr>
        <p:txBody>
          <a:bodyPr/>
          <a:lstStyle/>
          <a:p>
            <a:endParaRPr lang="fr-FR">
              <a:solidFill>
                <a:srgbClr val="464653"/>
              </a:solidFill>
            </a:endParaRPr>
          </a:p>
        </p:txBody>
      </p:sp>
      <p:sp>
        <p:nvSpPr>
          <p:cNvPr id="29" name="Espace réservé du numéro de diapositive 28"/>
          <p:cNvSpPr>
            <a:spLocks noGrp="1"/>
          </p:cNvSpPr>
          <p:nvPr>
            <p:ph type="sldNum" sz="quarter" idx="12"/>
          </p:nvPr>
        </p:nvSpPr>
        <p:spPr>
          <a:xfrm>
            <a:off x="1216152" y="6355080"/>
            <a:ext cx="1219200" cy="365760"/>
          </a:xfrm>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21" name="Rectangle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33" name="Rectangle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22" name="Rectangle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32" name="Rectangle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Tree>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4" name="Espace réservé de la date 3"/>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5" name="Espace réservé du pied de page 4"/>
          <p:cNvSpPr>
            <a:spLocks noGrp="1"/>
          </p:cNvSpPr>
          <p:nvPr>
            <p:ph type="ftr" sz="quarter" idx="11"/>
          </p:nvPr>
        </p:nvSpPr>
        <p:spPr/>
        <p:txBody>
          <a:bodyPr/>
          <a:lstStyle/>
          <a:p>
            <a:endParaRPr lang="fr-FR">
              <a:solidFill>
                <a:srgbClr val="464653"/>
              </a:solidFill>
            </a:endParaRPr>
          </a:p>
        </p:txBody>
      </p:sp>
      <p:sp>
        <p:nvSpPr>
          <p:cNvPr id="6" name="Espace réservé du numéro de diapositive 5"/>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8" name="Espace réservé du contenu 7"/>
          <p:cNvSpPr>
            <a:spLocks noGrp="1"/>
          </p:cNvSpPr>
          <p:nvPr>
            <p:ph sz="quarter" idx="1"/>
          </p:nvPr>
        </p:nvSpPr>
        <p:spPr>
          <a:xfrm>
            <a:off x="457200" y="1219200"/>
            <a:ext cx="8229600" cy="493776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Ref idx="1001">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Cliquez pour modifier les styles du texte du masque</a:t>
            </a:r>
          </a:p>
        </p:txBody>
      </p:sp>
      <p:sp>
        <p:nvSpPr>
          <p:cNvPr id="4" name="Espace réservé de la date 3"/>
          <p:cNvSpPr>
            <a:spLocks noGrp="1"/>
          </p:cNvSpPr>
          <p:nvPr>
            <p:ph type="dt" sz="half" idx="10"/>
          </p:nvPr>
        </p:nvSpPr>
        <p:spPr>
          <a:xfrm>
            <a:off x="6400800" y="6355080"/>
            <a:ext cx="2286000" cy="365760"/>
          </a:xfrm>
        </p:spPr>
        <p:txBody>
          <a:bodyPr/>
          <a:lstStyle/>
          <a:p>
            <a:fld id="{97DAAD64-F465-4929-B60D-5963ABBD56A9}" type="datetimeFigureOut">
              <a:rPr lang="fr-FR" smtClean="0">
                <a:solidFill>
                  <a:srgbClr val="DDE9EC"/>
                </a:solidFill>
              </a:rPr>
              <a:pPr/>
              <a:t>19/09/2013</a:t>
            </a:fld>
            <a:endParaRPr lang="fr-FR">
              <a:solidFill>
                <a:srgbClr val="DDE9EC"/>
              </a:solidFill>
            </a:endParaRPr>
          </a:p>
        </p:txBody>
      </p:sp>
      <p:sp>
        <p:nvSpPr>
          <p:cNvPr id="5" name="Espace réservé du pied de page 4"/>
          <p:cNvSpPr>
            <a:spLocks noGrp="1"/>
          </p:cNvSpPr>
          <p:nvPr>
            <p:ph type="ftr" sz="quarter" idx="11"/>
          </p:nvPr>
        </p:nvSpPr>
        <p:spPr>
          <a:xfrm>
            <a:off x="2898648" y="6355080"/>
            <a:ext cx="3474720" cy="365760"/>
          </a:xfrm>
        </p:spPr>
        <p:txBody>
          <a:bodyPr/>
          <a:lstStyle/>
          <a:p>
            <a:endParaRPr lang="fr-FR">
              <a:solidFill>
                <a:srgbClr val="DDE9EC"/>
              </a:solidFill>
            </a:endParaRPr>
          </a:p>
        </p:txBody>
      </p:sp>
      <p:sp>
        <p:nvSpPr>
          <p:cNvPr id="6" name="Espace réservé du numéro de diapositive 5"/>
          <p:cNvSpPr>
            <a:spLocks noGrp="1"/>
          </p:cNvSpPr>
          <p:nvPr>
            <p:ph type="sldNum" sz="quarter" idx="12"/>
          </p:nvPr>
        </p:nvSpPr>
        <p:spPr>
          <a:xfrm>
            <a:off x="1069848" y="6355080"/>
            <a:ext cx="1520952" cy="365760"/>
          </a:xfrm>
        </p:spPr>
        <p:txBody>
          <a:bodyPr/>
          <a:lstStyle/>
          <a:p>
            <a:fld id="{51D24F3A-F3AF-4803-9784-7C638A54189D}" type="slidenum">
              <a:rPr lang="fr-FR" smtClean="0">
                <a:solidFill>
                  <a:srgbClr val="DDE9EC"/>
                </a:solidFill>
              </a:rPr>
              <a:pPr/>
              <a:t>‹N°›</a:t>
            </a:fld>
            <a:endParaRPr lang="fr-FR">
              <a:solidFill>
                <a:srgbClr val="DDE9EC"/>
              </a:solidFill>
            </a:endParaRPr>
          </a:p>
        </p:txBody>
      </p:sp>
      <p:sp>
        <p:nvSpPr>
          <p:cNvPr id="7" name="Rectangle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8" name="Rectangle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457200" y="228600"/>
            <a:ext cx="8229600" cy="914400"/>
          </a:xfrm>
        </p:spPr>
        <p:txBody>
          <a:bodyPr/>
          <a:lstStyle/>
          <a:p>
            <a:r>
              <a:rPr kumimoji="0" lang="fr-FR" smtClean="0"/>
              <a:t>Cliquez pour modifier le style du titre</a:t>
            </a:r>
            <a:endParaRPr kumimoji="0" lang="en-US"/>
          </a:p>
        </p:txBody>
      </p:sp>
      <p:sp>
        <p:nvSpPr>
          <p:cNvPr id="5" name="Espace réservé de la date 4"/>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6" name="Espace réservé du pied de page 5"/>
          <p:cNvSpPr>
            <a:spLocks noGrp="1"/>
          </p:cNvSpPr>
          <p:nvPr>
            <p:ph type="ftr" sz="quarter" idx="11"/>
          </p:nvPr>
        </p:nvSpPr>
        <p:spPr/>
        <p:txBody>
          <a:bodyPr/>
          <a:lstStyle/>
          <a:p>
            <a:endParaRPr lang="fr-FR">
              <a:solidFill>
                <a:srgbClr val="464653"/>
              </a:solidFill>
            </a:endParaRPr>
          </a:p>
        </p:txBody>
      </p:sp>
      <p:sp>
        <p:nvSpPr>
          <p:cNvPr id="7" name="Espace réservé du numéro de diapositive 6"/>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9" name="Espace réservé du contenu 8"/>
          <p:cNvSpPr>
            <a:spLocks noGrp="1"/>
          </p:cNvSpPr>
          <p:nvPr>
            <p:ph sz="quarter" idx="1"/>
          </p:nvPr>
        </p:nvSpPr>
        <p:spPr>
          <a:xfrm>
            <a:off x="457200" y="1219200"/>
            <a:ext cx="4041648" cy="493776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1" name="Espace réservé du contenu 10"/>
          <p:cNvSpPr>
            <a:spLocks noGrp="1"/>
          </p:cNvSpPr>
          <p:nvPr>
            <p:ph sz="quarter" idx="2"/>
          </p:nvPr>
        </p:nvSpPr>
        <p:spPr>
          <a:xfrm>
            <a:off x="4632198" y="1216152"/>
            <a:ext cx="4041648" cy="493776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28600"/>
            <a:ext cx="8229600" cy="914400"/>
          </a:xfrm>
        </p:spPr>
        <p:txBody>
          <a:bodyPr anchor="ctr"/>
          <a:lstStyle>
            <a:lvl1pPr>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4" name="Espace réservé du texte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7" name="Espace réservé de la date 6"/>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8" name="Espace réservé du pied de page 7"/>
          <p:cNvSpPr>
            <a:spLocks noGrp="1"/>
          </p:cNvSpPr>
          <p:nvPr>
            <p:ph type="ftr" sz="quarter" idx="11"/>
          </p:nvPr>
        </p:nvSpPr>
        <p:spPr/>
        <p:txBody>
          <a:bodyPr/>
          <a:lstStyle/>
          <a:p>
            <a:endParaRPr lang="fr-FR">
              <a:solidFill>
                <a:srgbClr val="464653"/>
              </a:solidFill>
            </a:endParaRPr>
          </a:p>
        </p:txBody>
      </p:sp>
      <p:sp>
        <p:nvSpPr>
          <p:cNvPr id="9" name="Espace réservé du numéro de diapositive 8"/>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11" name="Espace réservé du contenu 10"/>
          <p:cNvSpPr>
            <a:spLocks noGrp="1"/>
          </p:cNvSpPr>
          <p:nvPr>
            <p:ph sz="quarter" idx="2"/>
          </p:nvPr>
        </p:nvSpPr>
        <p:spPr>
          <a:xfrm>
            <a:off x="457200" y="2133600"/>
            <a:ext cx="4038600" cy="40386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3" name="Espace réservé du contenu 12"/>
          <p:cNvSpPr>
            <a:spLocks noGrp="1"/>
          </p:cNvSpPr>
          <p:nvPr>
            <p:ph sz="quarter" idx="4"/>
          </p:nvPr>
        </p:nvSpPr>
        <p:spPr>
          <a:xfrm>
            <a:off x="4648200" y="2133600"/>
            <a:ext cx="4038600" cy="40386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457200" y="228600"/>
            <a:ext cx="8229600" cy="914400"/>
          </a:xfrm>
        </p:spPr>
        <p:txBody>
          <a:bodyPr/>
          <a:lstStyle/>
          <a:p>
            <a:r>
              <a:rPr kumimoji="0" lang="fr-FR" smtClean="0"/>
              <a:t>Cliquez pour modifier le style du titre</a:t>
            </a:r>
            <a:endParaRPr kumimoji="0" lang="en-US"/>
          </a:p>
        </p:txBody>
      </p:sp>
      <p:sp>
        <p:nvSpPr>
          <p:cNvPr id="3" name="Espace réservé de la date 2"/>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4" name="Espace réservé du pied de page 3"/>
          <p:cNvSpPr>
            <a:spLocks noGrp="1"/>
          </p:cNvSpPr>
          <p:nvPr>
            <p:ph type="ftr" sz="quarter" idx="11"/>
          </p:nvPr>
        </p:nvSpPr>
        <p:spPr/>
        <p:txBody>
          <a:bodyPr/>
          <a:lstStyle/>
          <a:p>
            <a:endParaRPr lang="fr-FR">
              <a:solidFill>
                <a:srgbClr val="464653"/>
              </a:solidFill>
            </a:endParaRPr>
          </a:p>
        </p:txBody>
      </p:sp>
      <p:sp>
        <p:nvSpPr>
          <p:cNvPr id="5" name="Espace réservé du numéro de diapositive 4"/>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6" name="Triangle isocè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Tree>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3" name="Espace réservé du pied de page 2"/>
          <p:cNvSpPr>
            <a:spLocks noGrp="1"/>
          </p:cNvSpPr>
          <p:nvPr>
            <p:ph type="ftr" sz="quarter" idx="11"/>
          </p:nvPr>
        </p:nvSpPr>
        <p:spPr/>
        <p:txBody>
          <a:bodyPr/>
          <a:lstStyle/>
          <a:p>
            <a:endParaRPr lang="fr-FR">
              <a:solidFill>
                <a:srgbClr val="464653"/>
              </a:solidFill>
            </a:endParaRPr>
          </a:p>
        </p:txBody>
      </p:sp>
      <p:sp>
        <p:nvSpPr>
          <p:cNvPr id="4" name="Espace réservé du numéro de diapositive 3"/>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5" name="Connecteur droit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6" name="Triangle isocè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Tree>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fr-FR" smtClean="0"/>
              <a:t>Cliquez pour modifier le style du titre</a:t>
            </a:r>
            <a:endParaRPr kumimoji="0" lang="en-US"/>
          </a:p>
        </p:txBody>
      </p:sp>
      <p:sp>
        <p:nvSpPr>
          <p:cNvPr id="3" name="Espace réservé du texte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fr-FR" smtClean="0"/>
              <a:t>Cliquez pour modifier les styles du texte du masque</a:t>
            </a:r>
          </a:p>
        </p:txBody>
      </p:sp>
      <p:sp>
        <p:nvSpPr>
          <p:cNvPr id="5" name="Espace réservé de la date 4"/>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6" name="Espace réservé du pied de page 5"/>
          <p:cNvSpPr>
            <a:spLocks noGrp="1"/>
          </p:cNvSpPr>
          <p:nvPr>
            <p:ph type="ftr" sz="quarter" idx="11"/>
          </p:nvPr>
        </p:nvSpPr>
        <p:spPr/>
        <p:txBody>
          <a:bodyPr/>
          <a:lstStyle/>
          <a:p>
            <a:endParaRPr lang="fr-FR">
              <a:solidFill>
                <a:srgbClr val="464653"/>
              </a:solidFill>
            </a:endParaRPr>
          </a:p>
        </p:txBody>
      </p:sp>
      <p:sp>
        <p:nvSpPr>
          <p:cNvPr id="7" name="Espace réservé du numéro de diapositive 6"/>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8" name="Connecteur droit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0" name="Connecteur droit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9" name="Triangle isocè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Espace réservé du contenu 11"/>
          <p:cNvSpPr>
            <a:spLocks noGrp="1"/>
          </p:cNvSpPr>
          <p:nvPr>
            <p:ph sz="quarter" idx="1"/>
          </p:nvPr>
        </p:nvSpPr>
        <p:spPr>
          <a:xfrm>
            <a:off x="304800" y="304800"/>
            <a:ext cx="5715000" cy="57150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bg>
      <p:bgRef idx="1001">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fr-FR" smtClean="0"/>
              <a:t>Cliquez pour modifier le style du titre</a:t>
            </a:r>
            <a:endParaRPr kumimoji="0" lang="en-US"/>
          </a:p>
        </p:txBody>
      </p:sp>
      <p:sp>
        <p:nvSpPr>
          <p:cNvPr id="3" name="Espace réservé pour une image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fr-FR" smtClean="0"/>
              <a:t>Cliquez sur l'icône pour ajouter une image</a:t>
            </a:r>
            <a:endParaRPr kumimoji="0" lang="en-US" dirty="0"/>
          </a:p>
        </p:txBody>
      </p:sp>
      <p:sp>
        <p:nvSpPr>
          <p:cNvPr id="4" name="Espace réservé du texte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fr-FR" smtClean="0"/>
              <a:t>Cliquez pour modifier les styles du texte du masque</a:t>
            </a:r>
          </a:p>
        </p:txBody>
      </p:sp>
      <p:sp>
        <p:nvSpPr>
          <p:cNvPr id="5" name="Espace réservé de la date 4"/>
          <p:cNvSpPr>
            <a:spLocks noGrp="1"/>
          </p:cNvSpPr>
          <p:nvPr>
            <p:ph type="dt" sz="half" idx="10"/>
          </p:nvPr>
        </p:nvSpPr>
        <p:spPr/>
        <p:txBody>
          <a:bodyPr/>
          <a:lstStyle/>
          <a:p>
            <a:fld id="{97DAAD64-F465-4929-B60D-5963ABBD56A9}" type="datetimeFigureOut">
              <a:rPr lang="fr-FR" smtClean="0">
                <a:solidFill>
                  <a:srgbClr val="DDE9EC"/>
                </a:solidFill>
              </a:rPr>
              <a:pPr/>
              <a:t>19/09/2013</a:t>
            </a:fld>
            <a:endParaRPr lang="fr-FR">
              <a:solidFill>
                <a:srgbClr val="DDE9EC"/>
              </a:solidFill>
            </a:endParaRPr>
          </a:p>
        </p:txBody>
      </p:sp>
      <p:sp>
        <p:nvSpPr>
          <p:cNvPr id="6" name="Espace réservé du pied de page 5"/>
          <p:cNvSpPr>
            <a:spLocks noGrp="1"/>
          </p:cNvSpPr>
          <p:nvPr>
            <p:ph type="ftr" sz="quarter" idx="11"/>
          </p:nvPr>
        </p:nvSpPr>
        <p:spPr/>
        <p:txBody>
          <a:bodyPr/>
          <a:lstStyle/>
          <a:p>
            <a:endParaRPr lang="fr-FR">
              <a:solidFill>
                <a:srgbClr val="DDE9EC"/>
              </a:solidFill>
            </a:endParaRPr>
          </a:p>
        </p:txBody>
      </p:sp>
      <p:sp>
        <p:nvSpPr>
          <p:cNvPr id="7" name="Espace réservé du numéro de diapositive 6"/>
          <p:cNvSpPr>
            <a:spLocks noGrp="1"/>
          </p:cNvSpPr>
          <p:nvPr>
            <p:ph type="sldNum" sz="quarter" idx="12"/>
          </p:nvPr>
        </p:nvSpPr>
        <p:spPr/>
        <p:txBody>
          <a:bodyPr/>
          <a:lstStyle/>
          <a:p>
            <a:fld id="{51D24F3A-F3AF-4803-9784-7C638A54189D}" type="slidenum">
              <a:rPr lang="fr-FR" smtClean="0">
                <a:solidFill>
                  <a:srgbClr val="DDE9EC"/>
                </a:solidFill>
              </a:rPr>
              <a:pPr/>
              <a:t>‹N°›</a:t>
            </a:fld>
            <a:endParaRPr lang="fr-FR">
              <a:solidFill>
                <a:srgbClr val="DDE9EC"/>
              </a:solidFill>
            </a:endParaRPr>
          </a:p>
        </p:txBody>
      </p:sp>
      <p:sp>
        <p:nvSpPr>
          <p:cNvPr id="8" name="Connecteur droit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9" name="Triangle isocè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0" name="Rectangle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5" name="Espace réservé du pied de page 4"/>
          <p:cNvSpPr>
            <a:spLocks noGrp="1"/>
          </p:cNvSpPr>
          <p:nvPr>
            <p:ph type="ftr" sz="quarter" idx="11"/>
          </p:nvPr>
        </p:nvSpPr>
        <p:spPr/>
        <p:txBody>
          <a:bodyPr/>
          <a:lstStyle/>
          <a:p>
            <a:endParaRPr lang="fr-FR">
              <a:solidFill>
                <a:srgbClr val="464653"/>
              </a:solidFill>
            </a:endParaRPr>
          </a:p>
        </p:txBody>
      </p:sp>
      <p:sp>
        <p:nvSpPr>
          <p:cNvPr id="6" name="Espace réservé du numéro de diapositive 5"/>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Tree>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5" name="Espace réservé du pied de page 4"/>
          <p:cNvSpPr>
            <a:spLocks noGrp="1"/>
          </p:cNvSpPr>
          <p:nvPr>
            <p:ph type="ftr" sz="quarter" idx="11"/>
          </p:nvPr>
        </p:nvSpPr>
        <p:spPr/>
        <p:txBody>
          <a:bodyPr/>
          <a:lstStyle/>
          <a:p>
            <a:endParaRPr lang="fr-FR">
              <a:solidFill>
                <a:srgbClr val="464653"/>
              </a:solidFill>
            </a:endParaRPr>
          </a:p>
        </p:txBody>
      </p:sp>
      <p:sp>
        <p:nvSpPr>
          <p:cNvPr id="6" name="Espace réservé du numéro de diapositive 5"/>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7" name="Connecteur droit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8" name="Triangle isocèle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9" name="Connecteur droit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Tree>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8" name="Titre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fr-FR" smtClean="0"/>
              <a:t>Cliquez pour modifier le style du titre</a:t>
            </a:r>
            <a:endParaRPr kumimoji="0" lang="en-US"/>
          </a:p>
        </p:txBody>
      </p:sp>
      <p:sp>
        <p:nvSpPr>
          <p:cNvPr id="9" name="Sous-titre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Cliquez pour modifier le style des sous-titres du masque</a:t>
            </a:r>
            <a:endParaRPr kumimoji="0" lang="en-US"/>
          </a:p>
        </p:txBody>
      </p:sp>
      <p:sp>
        <p:nvSpPr>
          <p:cNvPr id="28" name="Espace réservé de la date 27"/>
          <p:cNvSpPr>
            <a:spLocks noGrp="1"/>
          </p:cNvSpPr>
          <p:nvPr>
            <p:ph type="dt" sz="half" idx="10"/>
          </p:nvPr>
        </p:nvSpPr>
        <p:spPr>
          <a:xfrm>
            <a:off x="6400800" y="6355080"/>
            <a:ext cx="2286000" cy="365760"/>
          </a:xfrm>
        </p:spPr>
        <p:txBody>
          <a:bodyPr/>
          <a:lstStyle>
            <a:lvl1pPr>
              <a:defRPr sz="1400"/>
            </a:lvl1p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17" name="Espace réservé du pied de page 16"/>
          <p:cNvSpPr>
            <a:spLocks noGrp="1"/>
          </p:cNvSpPr>
          <p:nvPr>
            <p:ph type="ftr" sz="quarter" idx="11"/>
          </p:nvPr>
        </p:nvSpPr>
        <p:spPr>
          <a:xfrm>
            <a:off x="2898648" y="6355080"/>
            <a:ext cx="3474720" cy="365760"/>
          </a:xfrm>
        </p:spPr>
        <p:txBody>
          <a:bodyPr/>
          <a:lstStyle/>
          <a:p>
            <a:endParaRPr lang="fr-FR">
              <a:solidFill>
                <a:srgbClr val="464653"/>
              </a:solidFill>
            </a:endParaRPr>
          </a:p>
        </p:txBody>
      </p:sp>
      <p:sp>
        <p:nvSpPr>
          <p:cNvPr id="29" name="Espace réservé du numéro de diapositive 28"/>
          <p:cNvSpPr>
            <a:spLocks noGrp="1"/>
          </p:cNvSpPr>
          <p:nvPr>
            <p:ph type="sldNum" sz="quarter" idx="12"/>
          </p:nvPr>
        </p:nvSpPr>
        <p:spPr>
          <a:xfrm>
            <a:off x="1216152" y="6355080"/>
            <a:ext cx="1219200" cy="365760"/>
          </a:xfrm>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21" name="Rectangle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33" name="Rectangle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22" name="Rectangle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32" name="Rectangle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Tree>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4" name="Espace réservé de la date 3"/>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5" name="Espace réservé du pied de page 4"/>
          <p:cNvSpPr>
            <a:spLocks noGrp="1"/>
          </p:cNvSpPr>
          <p:nvPr>
            <p:ph type="ftr" sz="quarter" idx="11"/>
          </p:nvPr>
        </p:nvSpPr>
        <p:spPr/>
        <p:txBody>
          <a:bodyPr/>
          <a:lstStyle/>
          <a:p>
            <a:endParaRPr lang="fr-FR">
              <a:solidFill>
                <a:srgbClr val="464653"/>
              </a:solidFill>
            </a:endParaRPr>
          </a:p>
        </p:txBody>
      </p:sp>
      <p:sp>
        <p:nvSpPr>
          <p:cNvPr id="6" name="Espace réservé du numéro de diapositive 5"/>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8" name="Espace réservé du contenu 7"/>
          <p:cNvSpPr>
            <a:spLocks noGrp="1"/>
          </p:cNvSpPr>
          <p:nvPr>
            <p:ph sz="quarter" idx="1"/>
          </p:nvPr>
        </p:nvSpPr>
        <p:spPr>
          <a:xfrm>
            <a:off x="457200" y="1219200"/>
            <a:ext cx="8229600" cy="493776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Ref idx="1001">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Cliquez pour modifier les styles du texte du masque</a:t>
            </a:r>
          </a:p>
        </p:txBody>
      </p:sp>
      <p:sp>
        <p:nvSpPr>
          <p:cNvPr id="4" name="Espace réservé de la date 3"/>
          <p:cNvSpPr>
            <a:spLocks noGrp="1"/>
          </p:cNvSpPr>
          <p:nvPr>
            <p:ph type="dt" sz="half" idx="10"/>
          </p:nvPr>
        </p:nvSpPr>
        <p:spPr>
          <a:xfrm>
            <a:off x="6400800" y="6355080"/>
            <a:ext cx="2286000" cy="365760"/>
          </a:xfrm>
        </p:spPr>
        <p:txBody>
          <a:bodyPr/>
          <a:lstStyle/>
          <a:p>
            <a:fld id="{97DAAD64-F465-4929-B60D-5963ABBD56A9}" type="datetimeFigureOut">
              <a:rPr lang="fr-FR" smtClean="0">
                <a:solidFill>
                  <a:srgbClr val="DDE9EC"/>
                </a:solidFill>
              </a:rPr>
              <a:pPr/>
              <a:t>19/09/2013</a:t>
            </a:fld>
            <a:endParaRPr lang="fr-FR">
              <a:solidFill>
                <a:srgbClr val="DDE9EC"/>
              </a:solidFill>
            </a:endParaRPr>
          </a:p>
        </p:txBody>
      </p:sp>
      <p:sp>
        <p:nvSpPr>
          <p:cNvPr id="5" name="Espace réservé du pied de page 4"/>
          <p:cNvSpPr>
            <a:spLocks noGrp="1"/>
          </p:cNvSpPr>
          <p:nvPr>
            <p:ph type="ftr" sz="quarter" idx="11"/>
          </p:nvPr>
        </p:nvSpPr>
        <p:spPr>
          <a:xfrm>
            <a:off x="2898648" y="6355080"/>
            <a:ext cx="3474720" cy="365760"/>
          </a:xfrm>
        </p:spPr>
        <p:txBody>
          <a:bodyPr/>
          <a:lstStyle/>
          <a:p>
            <a:endParaRPr lang="fr-FR">
              <a:solidFill>
                <a:srgbClr val="DDE9EC"/>
              </a:solidFill>
            </a:endParaRPr>
          </a:p>
        </p:txBody>
      </p:sp>
      <p:sp>
        <p:nvSpPr>
          <p:cNvPr id="6" name="Espace réservé du numéro de diapositive 5"/>
          <p:cNvSpPr>
            <a:spLocks noGrp="1"/>
          </p:cNvSpPr>
          <p:nvPr>
            <p:ph type="sldNum" sz="quarter" idx="12"/>
          </p:nvPr>
        </p:nvSpPr>
        <p:spPr>
          <a:xfrm>
            <a:off x="1069848" y="6355080"/>
            <a:ext cx="1520952" cy="365760"/>
          </a:xfrm>
        </p:spPr>
        <p:txBody>
          <a:bodyPr/>
          <a:lstStyle/>
          <a:p>
            <a:fld id="{51D24F3A-F3AF-4803-9784-7C638A54189D}" type="slidenum">
              <a:rPr lang="fr-FR" smtClean="0">
                <a:solidFill>
                  <a:srgbClr val="DDE9EC"/>
                </a:solidFill>
              </a:rPr>
              <a:pPr/>
              <a:t>‹N°›</a:t>
            </a:fld>
            <a:endParaRPr lang="fr-FR">
              <a:solidFill>
                <a:srgbClr val="DDE9EC"/>
              </a:solidFill>
            </a:endParaRPr>
          </a:p>
        </p:txBody>
      </p:sp>
      <p:sp>
        <p:nvSpPr>
          <p:cNvPr id="7" name="Rectangle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8" name="Rectangle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457200" y="228600"/>
            <a:ext cx="8229600" cy="914400"/>
          </a:xfrm>
        </p:spPr>
        <p:txBody>
          <a:bodyPr/>
          <a:lstStyle/>
          <a:p>
            <a:r>
              <a:rPr kumimoji="0" lang="fr-FR" smtClean="0"/>
              <a:t>Cliquez pour modifier le style du titre</a:t>
            </a:r>
            <a:endParaRPr kumimoji="0" lang="en-US"/>
          </a:p>
        </p:txBody>
      </p:sp>
      <p:sp>
        <p:nvSpPr>
          <p:cNvPr id="5" name="Espace réservé de la date 4"/>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6" name="Espace réservé du pied de page 5"/>
          <p:cNvSpPr>
            <a:spLocks noGrp="1"/>
          </p:cNvSpPr>
          <p:nvPr>
            <p:ph type="ftr" sz="quarter" idx="11"/>
          </p:nvPr>
        </p:nvSpPr>
        <p:spPr/>
        <p:txBody>
          <a:bodyPr/>
          <a:lstStyle/>
          <a:p>
            <a:endParaRPr lang="fr-FR">
              <a:solidFill>
                <a:srgbClr val="464653"/>
              </a:solidFill>
            </a:endParaRPr>
          </a:p>
        </p:txBody>
      </p:sp>
      <p:sp>
        <p:nvSpPr>
          <p:cNvPr id="7" name="Espace réservé du numéro de diapositive 6"/>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9" name="Espace réservé du contenu 8"/>
          <p:cNvSpPr>
            <a:spLocks noGrp="1"/>
          </p:cNvSpPr>
          <p:nvPr>
            <p:ph sz="quarter" idx="1"/>
          </p:nvPr>
        </p:nvSpPr>
        <p:spPr>
          <a:xfrm>
            <a:off x="457200" y="1219200"/>
            <a:ext cx="4041648" cy="493776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1" name="Espace réservé du contenu 10"/>
          <p:cNvSpPr>
            <a:spLocks noGrp="1"/>
          </p:cNvSpPr>
          <p:nvPr>
            <p:ph sz="quarter" idx="2"/>
          </p:nvPr>
        </p:nvSpPr>
        <p:spPr>
          <a:xfrm>
            <a:off x="4632198" y="1216152"/>
            <a:ext cx="4041648" cy="493776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28600"/>
            <a:ext cx="8229600" cy="914400"/>
          </a:xfrm>
        </p:spPr>
        <p:txBody>
          <a:bodyPr anchor="ctr"/>
          <a:lstStyle>
            <a:lvl1pPr>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4" name="Espace réservé du texte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7" name="Espace réservé de la date 6"/>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8" name="Espace réservé du pied de page 7"/>
          <p:cNvSpPr>
            <a:spLocks noGrp="1"/>
          </p:cNvSpPr>
          <p:nvPr>
            <p:ph type="ftr" sz="quarter" idx="11"/>
          </p:nvPr>
        </p:nvSpPr>
        <p:spPr/>
        <p:txBody>
          <a:bodyPr/>
          <a:lstStyle/>
          <a:p>
            <a:endParaRPr lang="fr-FR">
              <a:solidFill>
                <a:srgbClr val="464653"/>
              </a:solidFill>
            </a:endParaRPr>
          </a:p>
        </p:txBody>
      </p:sp>
      <p:sp>
        <p:nvSpPr>
          <p:cNvPr id="9" name="Espace réservé du numéro de diapositive 8"/>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11" name="Espace réservé du contenu 10"/>
          <p:cNvSpPr>
            <a:spLocks noGrp="1"/>
          </p:cNvSpPr>
          <p:nvPr>
            <p:ph sz="quarter" idx="2"/>
          </p:nvPr>
        </p:nvSpPr>
        <p:spPr>
          <a:xfrm>
            <a:off x="457200" y="2133600"/>
            <a:ext cx="4038600" cy="40386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3" name="Espace réservé du contenu 12"/>
          <p:cNvSpPr>
            <a:spLocks noGrp="1"/>
          </p:cNvSpPr>
          <p:nvPr>
            <p:ph sz="quarter" idx="4"/>
          </p:nvPr>
        </p:nvSpPr>
        <p:spPr>
          <a:xfrm>
            <a:off x="4648200" y="2133600"/>
            <a:ext cx="4038600" cy="40386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457200" y="228600"/>
            <a:ext cx="8229600" cy="914400"/>
          </a:xfrm>
        </p:spPr>
        <p:txBody>
          <a:bodyPr/>
          <a:lstStyle/>
          <a:p>
            <a:r>
              <a:rPr kumimoji="0" lang="fr-FR" smtClean="0"/>
              <a:t>Cliquez pour modifier le style du titre</a:t>
            </a:r>
            <a:endParaRPr kumimoji="0" lang="en-US"/>
          </a:p>
        </p:txBody>
      </p:sp>
      <p:sp>
        <p:nvSpPr>
          <p:cNvPr id="3" name="Espace réservé de la date 2"/>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4" name="Espace réservé du pied de page 3"/>
          <p:cNvSpPr>
            <a:spLocks noGrp="1"/>
          </p:cNvSpPr>
          <p:nvPr>
            <p:ph type="ftr" sz="quarter" idx="11"/>
          </p:nvPr>
        </p:nvSpPr>
        <p:spPr/>
        <p:txBody>
          <a:bodyPr/>
          <a:lstStyle/>
          <a:p>
            <a:endParaRPr lang="fr-FR">
              <a:solidFill>
                <a:srgbClr val="464653"/>
              </a:solidFill>
            </a:endParaRPr>
          </a:p>
        </p:txBody>
      </p:sp>
      <p:sp>
        <p:nvSpPr>
          <p:cNvPr id="5" name="Espace réservé du numéro de diapositive 4"/>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6" name="Triangle isocè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Tree>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3" name="Espace réservé du pied de page 2"/>
          <p:cNvSpPr>
            <a:spLocks noGrp="1"/>
          </p:cNvSpPr>
          <p:nvPr>
            <p:ph type="ftr" sz="quarter" idx="11"/>
          </p:nvPr>
        </p:nvSpPr>
        <p:spPr/>
        <p:txBody>
          <a:bodyPr/>
          <a:lstStyle/>
          <a:p>
            <a:endParaRPr lang="fr-FR">
              <a:solidFill>
                <a:srgbClr val="464653"/>
              </a:solidFill>
            </a:endParaRPr>
          </a:p>
        </p:txBody>
      </p:sp>
      <p:sp>
        <p:nvSpPr>
          <p:cNvPr id="4" name="Espace réservé du numéro de diapositive 3"/>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5" name="Connecteur droit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6" name="Triangle isocè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Tree>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fr-FR" smtClean="0"/>
              <a:t>Cliquez pour modifier le style du titre</a:t>
            </a:r>
            <a:endParaRPr kumimoji="0" lang="en-US"/>
          </a:p>
        </p:txBody>
      </p:sp>
      <p:sp>
        <p:nvSpPr>
          <p:cNvPr id="3" name="Espace réservé du texte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fr-FR" smtClean="0"/>
              <a:t>Cliquez pour modifier les styles du texte du masque</a:t>
            </a:r>
          </a:p>
        </p:txBody>
      </p:sp>
      <p:sp>
        <p:nvSpPr>
          <p:cNvPr id="5" name="Espace réservé de la date 4"/>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6" name="Espace réservé du pied de page 5"/>
          <p:cNvSpPr>
            <a:spLocks noGrp="1"/>
          </p:cNvSpPr>
          <p:nvPr>
            <p:ph type="ftr" sz="quarter" idx="11"/>
          </p:nvPr>
        </p:nvSpPr>
        <p:spPr/>
        <p:txBody>
          <a:bodyPr/>
          <a:lstStyle/>
          <a:p>
            <a:endParaRPr lang="fr-FR">
              <a:solidFill>
                <a:srgbClr val="464653"/>
              </a:solidFill>
            </a:endParaRPr>
          </a:p>
        </p:txBody>
      </p:sp>
      <p:sp>
        <p:nvSpPr>
          <p:cNvPr id="7" name="Espace réservé du numéro de diapositive 6"/>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8" name="Connecteur droit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0" name="Connecteur droit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9" name="Triangle isocè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Espace réservé du contenu 11"/>
          <p:cNvSpPr>
            <a:spLocks noGrp="1"/>
          </p:cNvSpPr>
          <p:nvPr>
            <p:ph sz="quarter" idx="1"/>
          </p:nvPr>
        </p:nvSpPr>
        <p:spPr>
          <a:xfrm>
            <a:off x="304800" y="304800"/>
            <a:ext cx="5715000" cy="57150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bg>
      <p:bgRef idx="1001">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fr-FR" smtClean="0"/>
              <a:t>Cliquez pour modifier le style du titre</a:t>
            </a:r>
            <a:endParaRPr kumimoji="0" lang="en-US"/>
          </a:p>
        </p:txBody>
      </p:sp>
      <p:sp>
        <p:nvSpPr>
          <p:cNvPr id="3" name="Espace réservé pour une image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fr-FR" smtClean="0"/>
              <a:t>Cliquez sur l'icône pour ajouter une image</a:t>
            </a:r>
            <a:endParaRPr kumimoji="0" lang="en-US" dirty="0"/>
          </a:p>
        </p:txBody>
      </p:sp>
      <p:sp>
        <p:nvSpPr>
          <p:cNvPr id="4" name="Espace réservé du texte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fr-FR" smtClean="0"/>
              <a:t>Cliquez pour modifier les styles du texte du masque</a:t>
            </a:r>
          </a:p>
        </p:txBody>
      </p:sp>
      <p:sp>
        <p:nvSpPr>
          <p:cNvPr id="5" name="Espace réservé de la date 4"/>
          <p:cNvSpPr>
            <a:spLocks noGrp="1"/>
          </p:cNvSpPr>
          <p:nvPr>
            <p:ph type="dt" sz="half" idx="10"/>
          </p:nvPr>
        </p:nvSpPr>
        <p:spPr/>
        <p:txBody>
          <a:bodyPr/>
          <a:lstStyle/>
          <a:p>
            <a:fld id="{97DAAD64-F465-4929-B60D-5963ABBD56A9}" type="datetimeFigureOut">
              <a:rPr lang="fr-FR" smtClean="0">
                <a:solidFill>
                  <a:srgbClr val="DDE9EC"/>
                </a:solidFill>
              </a:rPr>
              <a:pPr/>
              <a:t>19/09/2013</a:t>
            </a:fld>
            <a:endParaRPr lang="fr-FR">
              <a:solidFill>
                <a:srgbClr val="DDE9EC"/>
              </a:solidFill>
            </a:endParaRPr>
          </a:p>
        </p:txBody>
      </p:sp>
      <p:sp>
        <p:nvSpPr>
          <p:cNvPr id="6" name="Espace réservé du pied de page 5"/>
          <p:cNvSpPr>
            <a:spLocks noGrp="1"/>
          </p:cNvSpPr>
          <p:nvPr>
            <p:ph type="ftr" sz="quarter" idx="11"/>
          </p:nvPr>
        </p:nvSpPr>
        <p:spPr/>
        <p:txBody>
          <a:bodyPr/>
          <a:lstStyle/>
          <a:p>
            <a:endParaRPr lang="fr-FR">
              <a:solidFill>
                <a:srgbClr val="DDE9EC"/>
              </a:solidFill>
            </a:endParaRPr>
          </a:p>
        </p:txBody>
      </p:sp>
      <p:sp>
        <p:nvSpPr>
          <p:cNvPr id="7" name="Espace réservé du numéro de diapositive 6"/>
          <p:cNvSpPr>
            <a:spLocks noGrp="1"/>
          </p:cNvSpPr>
          <p:nvPr>
            <p:ph type="sldNum" sz="quarter" idx="12"/>
          </p:nvPr>
        </p:nvSpPr>
        <p:spPr/>
        <p:txBody>
          <a:bodyPr/>
          <a:lstStyle/>
          <a:p>
            <a:fld id="{51D24F3A-F3AF-4803-9784-7C638A54189D}" type="slidenum">
              <a:rPr lang="fr-FR" smtClean="0">
                <a:solidFill>
                  <a:srgbClr val="DDE9EC"/>
                </a:solidFill>
              </a:rPr>
              <a:pPr/>
              <a:t>‹N°›</a:t>
            </a:fld>
            <a:endParaRPr lang="fr-FR">
              <a:solidFill>
                <a:srgbClr val="DDE9EC"/>
              </a:solidFill>
            </a:endParaRPr>
          </a:p>
        </p:txBody>
      </p:sp>
      <p:sp>
        <p:nvSpPr>
          <p:cNvPr id="8" name="Connecteur droit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9" name="Triangle isocè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0" name="Rectangle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5" name="Espace réservé du pied de page 4"/>
          <p:cNvSpPr>
            <a:spLocks noGrp="1"/>
          </p:cNvSpPr>
          <p:nvPr>
            <p:ph type="ftr" sz="quarter" idx="11"/>
          </p:nvPr>
        </p:nvSpPr>
        <p:spPr/>
        <p:txBody>
          <a:bodyPr/>
          <a:lstStyle/>
          <a:p>
            <a:endParaRPr lang="fr-FR">
              <a:solidFill>
                <a:srgbClr val="464653"/>
              </a:solidFill>
            </a:endParaRPr>
          </a:p>
        </p:txBody>
      </p:sp>
      <p:sp>
        <p:nvSpPr>
          <p:cNvPr id="6" name="Espace réservé du numéro de diapositive 5"/>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Tree>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5" name="Espace réservé du pied de page 4"/>
          <p:cNvSpPr>
            <a:spLocks noGrp="1"/>
          </p:cNvSpPr>
          <p:nvPr>
            <p:ph type="ftr" sz="quarter" idx="11"/>
          </p:nvPr>
        </p:nvSpPr>
        <p:spPr/>
        <p:txBody>
          <a:bodyPr/>
          <a:lstStyle/>
          <a:p>
            <a:endParaRPr lang="fr-FR">
              <a:solidFill>
                <a:srgbClr val="464653"/>
              </a:solidFill>
            </a:endParaRPr>
          </a:p>
        </p:txBody>
      </p:sp>
      <p:sp>
        <p:nvSpPr>
          <p:cNvPr id="6" name="Espace réservé du numéro de diapositive 5"/>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7" name="Connecteur droit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8" name="Triangle isocèle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9" name="Connecteur droit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Tree>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8" name="Titre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fr-FR" smtClean="0"/>
              <a:t>Cliquez pour modifier le style du titre</a:t>
            </a:r>
            <a:endParaRPr kumimoji="0" lang="en-US"/>
          </a:p>
        </p:txBody>
      </p:sp>
      <p:sp>
        <p:nvSpPr>
          <p:cNvPr id="9" name="Sous-titre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Cliquez pour modifier le style des sous-titres du masque</a:t>
            </a:r>
            <a:endParaRPr kumimoji="0" lang="en-US"/>
          </a:p>
        </p:txBody>
      </p:sp>
      <p:sp>
        <p:nvSpPr>
          <p:cNvPr id="28" name="Espace réservé de la date 27"/>
          <p:cNvSpPr>
            <a:spLocks noGrp="1"/>
          </p:cNvSpPr>
          <p:nvPr>
            <p:ph type="dt" sz="half" idx="10"/>
          </p:nvPr>
        </p:nvSpPr>
        <p:spPr>
          <a:xfrm>
            <a:off x="6400800" y="6355080"/>
            <a:ext cx="2286000" cy="365760"/>
          </a:xfrm>
        </p:spPr>
        <p:txBody>
          <a:bodyPr/>
          <a:lstStyle>
            <a:lvl1pPr>
              <a:defRPr sz="1400"/>
            </a:lvl1p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17" name="Espace réservé du pied de page 16"/>
          <p:cNvSpPr>
            <a:spLocks noGrp="1"/>
          </p:cNvSpPr>
          <p:nvPr>
            <p:ph type="ftr" sz="quarter" idx="11"/>
          </p:nvPr>
        </p:nvSpPr>
        <p:spPr>
          <a:xfrm>
            <a:off x="2898648" y="6355080"/>
            <a:ext cx="3474720" cy="365760"/>
          </a:xfrm>
        </p:spPr>
        <p:txBody>
          <a:bodyPr/>
          <a:lstStyle/>
          <a:p>
            <a:endParaRPr lang="fr-FR">
              <a:solidFill>
                <a:srgbClr val="464653"/>
              </a:solidFill>
            </a:endParaRPr>
          </a:p>
        </p:txBody>
      </p:sp>
      <p:sp>
        <p:nvSpPr>
          <p:cNvPr id="29" name="Espace réservé du numéro de diapositive 28"/>
          <p:cNvSpPr>
            <a:spLocks noGrp="1"/>
          </p:cNvSpPr>
          <p:nvPr>
            <p:ph type="sldNum" sz="quarter" idx="12"/>
          </p:nvPr>
        </p:nvSpPr>
        <p:spPr>
          <a:xfrm>
            <a:off x="1216152" y="6355080"/>
            <a:ext cx="1219200" cy="365760"/>
          </a:xfrm>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21" name="Rectangle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33" name="Rectangle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22" name="Rectangle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32" name="Rectangle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Tree>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4" name="Espace réservé de la date 3"/>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5" name="Espace réservé du pied de page 4"/>
          <p:cNvSpPr>
            <a:spLocks noGrp="1"/>
          </p:cNvSpPr>
          <p:nvPr>
            <p:ph type="ftr" sz="quarter" idx="11"/>
          </p:nvPr>
        </p:nvSpPr>
        <p:spPr/>
        <p:txBody>
          <a:bodyPr/>
          <a:lstStyle/>
          <a:p>
            <a:endParaRPr lang="fr-FR">
              <a:solidFill>
                <a:srgbClr val="464653"/>
              </a:solidFill>
            </a:endParaRPr>
          </a:p>
        </p:txBody>
      </p:sp>
      <p:sp>
        <p:nvSpPr>
          <p:cNvPr id="6" name="Espace réservé du numéro de diapositive 5"/>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8" name="Espace réservé du contenu 7"/>
          <p:cNvSpPr>
            <a:spLocks noGrp="1"/>
          </p:cNvSpPr>
          <p:nvPr>
            <p:ph sz="quarter" idx="1"/>
          </p:nvPr>
        </p:nvSpPr>
        <p:spPr>
          <a:xfrm>
            <a:off x="457200" y="1219200"/>
            <a:ext cx="8229600" cy="493776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Ref idx="1001">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Cliquez pour modifier les styles du texte du masque</a:t>
            </a:r>
          </a:p>
        </p:txBody>
      </p:sp>
      <p:sp>
        <p:nvSpPr>
          <p:cNvPr id="4" name="Espace réservé de la date 3"/>
          <p:cNvSpPr>
            <a:spLocks noGrp="1"/>
          </p:cNvSpPr>
          <p:nvPr>
            <p:ph type="dt" sz="half" idx="10"/>
          </p:nvPr>
        </p:nvSpPr>
        <p:spPr>
          <a:xfrm>
            <a:off x="6400800" y="6355080"/>
            <a:ext cx="2286000" cy="365760"/>
          </a:xfrm>
        </p:spPr>
        <p:txBody>
          <a:bodyPr/>
          <a:lstStyle/>
          <a:p>
            <a:fld id="{97DAAD64-F465-4929-B60D-5963ABBD56A9}" type="datetimeFigureOut">
              <a:rPr lang="fr-FR" smtClean="0">
                <a:solidFill>
                  <a:srgbClr val="DDE9EC"/>
                </a:solidFill>
              </a:rPr>
              <a:pPr/>
              <a:t>19/09/2013</a:t>
            </a:fld>
            <a:endParaRPr lang="fr-FR">
              <a:solidFill>
                <a:srgbClr val="DDE9EC"/>
              </a:solidFill>
            </a:endParaRPr>
          </a:p>
        </p:txBody>
      </p:sp>
      <p:sp>
        <p:nvSpPr>
          <p:cNvPr id="5" name="Espace réservé du pied de page 4"/>
          <p:cNvSpPr>
            <a:spLocks noGrp="1"/>
          </p:cNvSpPr>
          <p:nvPr>
            <p:ph type="ftr" sz="quarter" idx="11"/>
          </p:nvPr>
        </p:nvSpPr>
        <p:spPr>
          <a:xfrm>
            <a:off x="2898648" y="6355080"/>
            <a:ext cx="3474720" cy="365760"/>
          </a:xfrm>
        </p:spPr>
        <p:txBody>
          <a:bodyPr/>
          <a:lstStyle/>
          <a:p>
            <a:endParaRPr lang="fr-FR">
              <a:solidFill>
                <a:srgbClr val="DDE9EC"/>
              </a:solidFill>
            </a:endParaRPr>
          </a:p>
        </p:txBody>
      </p:sp>
      <p:sp>
        <p:nvSpPr>
          <p:cNvPr id="6" name="Espace réservé du numéro de diapositive 5"/>
          <p:cNvSpPr>
            <a:spLocks noGrp="1"/>
          </p:cNvSpPr>
          <p:nvPr>
            <p:ph type="sldNum" sz="quarter" idx="12"/>
          </p:nvPr>
        </p:nvSpPr>
        <p:spPr>
          <a:xfrm>
            <a:off x="1069848" y="6355080"/>
            <a:ext cx="1520952" cy="365760"/>
          </a:xfrm>
        </p:spPr>
        <p:txBody>
          <a:bodyPr/>
          <a:lstStyle/>
          <a:p>
            <a:fld id="{51D24F3A-F3AF-4803-9784-7C638A54189D}" type="slidenum">
              <a:rPr lang="fr-FR" smtClean="0">
                <a:solidFill>
                  <a:srgbClr val="DDE9EC"/>
                </a:solidFill>
              </a:rPr>
              <a:pPr/>
              <a:t>‹N°›</a:t>
            </a:fld>
            <a:endParaRPr lang="fr-FR">
              <a:solidFill>
                <a:srgbClr val="DDE9EC"/>
              </a:solidFill>
            </a:endParaRPr>
          </a:p>
        </p:txBody>
      </p:sp>
      <p:sp>
        <p:nvSpPr>
          <p:cNvPr id="7" name="Rectangle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8" name="Rectangle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457200" y="228600"/>
            <a:ext cx="8229600" cy="914400"/>
          </a:xfrm>
        </p:spPr>
        <p:txBody>
          <a:bodyPr/>
          <a:lstStyle/>
          <a:p>
            <a:r>
              <a:rPr kumimoji="0" lang="fr-FR" smtClean="0"/>
              <a:t>Cliquez pour modifier le style du titre</a:t>
            </a:r>
            <a:endParaRPr kumimoji="0" lang="en-US"/>
          </a:p>
        </p:txBody>
      </p:sp>
      <p:sp>
        <p:nvSpPr>
          <p:cNvPr id="5" name="Espace réservé de la date 4"/>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6" name="Espace réservé du pied de page 5"/>
          <p:cNvSpPr>
            <a:spLocks noGrp="1"/>
          </p:cNvSpPr>
          <p:nvPr>
            <p:ph type="ftr" sz="quarter" idx="11"/>
          </p:nvPr>
        </p:nvSpPr>
        <p:spPr/>
        <p:txBody>
          <a:bodyPr/>
          <a:lstStyle/>
          <a:p>
            <a:endParaRPr lang="fr-FR">
              <a:solidFill>
                <a:srgbClr val="464653"/>
              </a:solidFill>
            </a:endParaRPr>
          </a:p>
        </p:txBody>
      </p:sp>
      <p:sp>
        <p:nvSpPr>
          <p:cNvPr id="7" name="Espace réservé du numéro de diapositive 6"/>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9" name="Espace réservé du contenu 8"/>
          <p:cNvSpPr>
            <a:spLocks noGrp="1"/>
          </p:cNvSpPr>
          <p:nvPr>
            <p:ph sz="quarter" idx="1"/>
          </p:nvPr>
        </p:nvSpPr>
        <p:spPr>
          <a:xfrm>
            <a:off x="457200" y="1219200"/>
            <a:ext cx="4041648" cy="493776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1" name="Espace réservé du contenu 10"/>
          <p:cNvSpPr>
            <a:spLocks noGrp="1"/>
          </p:cNvSpPr>
          <p:nvPr>
            <p:ph sz="quarter" idx="2"/>
          </p:nvPr>
        </p:nvSpPr>
        <p:spPr>
          <a:xfrm>
            <a:off x="4632198" y="1216152"/>
            <a:ext cx="4041648" cy="493776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28600"/>
            <a:ext cx="8229600" cy="914400"/>
          </a:xfrm>
        </p:spPr>
        <p:txBody>
          <a:bodyPr anchor="ctr"/>
          <a:lstStyle>
            <a:lvl1pPr>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4" name="Espace réservé du texte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7" name="Espace réservé de la date 6"/>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8" name="Espace réservé du pied de page 7"/>
          <p:cNvSpPr>
            <a:spLocks noGrp="1"/>
          </p:cNvSpPr>
          <p:nvPr>
            <p:ph type="ftr" sz="quarter" idx="11"/>
          </p:nvPr>
        </p:nvSpPr>
        <p:spPr/>
        <p:txBody>
          <a:bodyPr/>
          <a:lstStyle/>
          <a:p>
            <a:endParaRPr lang="fr-FR">
              <a:solidFill>
                <a:srgbClr val="464653"/>
              </a:solidFill>
            </a:endParaRPr>
          </a:p>
        </p:txBody>
      </p:sp>
      <p:sp>
        <p:nvSpPr>
          <p:cNvPr id="9" name="Espace réservé du numéro de diapositive 8"/>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11" name="Espace réservé du contenu 10"/>
          <p:cNvSpPr>
            <a:spLocks noGrp="1"/>
          </p:cNvSpPr>
          <p:nvPr>
            <p:ph sz="quarter" idx="2"/>
          </p:nvPr>
        </p:nvSpPr>
        <p:spPr>
          <a:xfrm>
            <a:off x="457200" y="2133600"/>
            <a:ext cx="4038600" cy="40386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3" name="Espace réservé du contenu 12"/>
          <p:cNvSpPr>
            <a:spLocks noGrp="1"/>
          </p:cNvSpPr>
          <p:nvPr>
            <p:ph sz="quarter" idx="4"/>
          </p:nvPr>
        </p:nvSpPr>
        <p:spPr>
          <a:xfrm>
            <a:off x="4648200" y="2133600"/>
            <a:ext cx="4038600" cy="40386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457200" y="228600"/>
            <a:ext cx="8229600" cy="914400"/>
          </a:xfrm>
        </p:spPr>
        <p:txBody>
          <a:bodyPr/>
          <a:lstStyle/>
          <a:p>
            <a:r>
              <a:rPr kumimoji="0" lang="fr-FR" smtClean="0"/>
              <a:t>Cliquez pour modifier le style du titre</a:t>
            </a:r>
            <a:endParaRPr kumimoji="0" lang="en-US"/>
          </a:p>
        </p:txBody>
      </p:sp>
      <p:sp>
        <p:nvSpPr>
          <p:cNvPr id="3" name="Espace réservé de la date 2"/>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4" name="Espace réservé du pied de page 3"/>
          <p:cNvSpPr>
            <a:spLocks noGrp="1"/>
          </p:cNvSpPr>
          <p:nvPr>
            <p:ph type="ftr" sz="quarter" idx="11"/>
          </p:nvPr>
        </p:nvSpPr>
        <p:spPr/>
        <p:txBody>
          <a:bodyPr/>
          <a:lstStyle/>
          <a:p>
            <a:endParaRPr lang="fr-FR">
              <a:solidFill>
                <a:srgbClr val="464653"/>
              </a:solidFill>
            </a:endParaRPr>
          </a:p>
        </p:txBody>
      </p:sp>
      <p:sp>
        <p:nvSpPr>
          <p:cNvPr id="5" name="Espace réservé du numéro de diapositive 4"/>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6" name="Triangle isocè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Tree>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3" name="Espace réservé du pied de page 2"/>
          <p:cNvSpPr>
            <a:spLocks noGrp="1"/>
          </p:cNvSpPr>
          <p:nvPr>
            <p:ph type="ftr" sz="quarter" idx="11"/>
          </p:nvPr>
        </p:nvSpPr>
        <p:spPr/>
        <p:txBody>
          <a:bodyPr/>
          <a:lstStyle/>
          <a:p>
            <a:endParaRPr lang="fr-FR">
              <a:solidFill>
                <a:srgbClr val="464653"/>
              </a:solidFill>
            </a:endParaRPr>
          </a:p>
        </p:txBody>
      </p:sp>
      <p:sp>
        <p:nvSpPr>
          <p:cNvPr id="4" name="Espace réservé du numéro de diapositive 3"/>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5" name="Connecteur droit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6" name="Triangle isocè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Tree>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fr-FR" smtClean="0"/>
              <a:t>Cliquez pour modifier le style du titre</a:t>
            </a:r>
            <a:endParaRPr kumimoji="0" lang="en-US"/>
          </a:p>
        </p:txBody>
      </p:sp>
      <p:sp>
        <p:nvSpPr>
          <p:cNvPr id="3" name="Espace réservé du texte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fr-FR" smtClean="0"/>
              <a:t>Cliquez pour modifier les styles du texte du masque</a:t>
            </a:r>
          </a:p>
        </p:txBody>
      </p:sp>
      <p:sp>
        <p:nvSpPr>
          <p:cNvPr id="5" name="Espace réservé de la date 4"/>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6" name="Espace réservé du pied de page 5"/>
          <p:cNvSpPr>
            <a:spLocks noGrp="1"/>
          </p:cNvSpPr>
          <p:nvPr>
            <p:ph type="ftr" sz="quarter" idx="11"/>
          </p:nvPr>
        </p:nvSpPr>
        <p:spPr/>
        <p:txBody>
          <a:bodyPr/>
          <a:lstStyle/>
          <a:p>
            <a:endParaRPr lang="fr-FR">
              <a:solidFill>
                <a:srgbClr val="464653"/>
              </a:solidFill>
            </a:endParaRPr>
          </a:p>
        </p:txBody>
      </p:sp>
      <p:sp>
        <p:nvSpPr>
          <p:cNvPr id="7" name="Espace réservé du numéro de diapositive 6"/>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8" name="Connecteur droit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0" name="Connecteur droit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9" name="Triangle isocè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Espace réservé du contenu 11"/>
          <p:cNvSpPr>
            <a:spLocks noGrp="1"/>
          </p:cNvSpPr>
          <p:nvPr>
            <p:ph sz="quarter" idx="1"/>
          </p:nvPr>
        </p:nvSpPr>
        <p:spPr>
          <a:xfrm>
            <a:off x="304800" y="304800"/>
            <a:ext cx="5715000" cy="57150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bg>
      <p:bgRef idx="1001">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fr-FR" smtClean="0"/>
              <a:t>Cliquez pour modifier le style du titre</a:t>
            </a:r>
            <a:endParaRPr kumimoji="0" lang="en-US"/>
          </a:p>
        </p:txBody>
      </p:sp>
      <p:sp>
        <p:nvSpPr>
          <p:cNvPr id="3" name="Espace réservé pour une image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fr-FR" smtClean="0"/>
              <a:t>Cliquez sur l'icône pour ajouter une image</a:t>
            </a:r>
            <a:endParaRPr kumimoji="0" lang="en-US" dirty="0"/>
          </a:p>
        </p:txBody>
      </p:sp>
      <p:sp>
        <p:nvSpPr>
          <p:cNvPr id="4" name="Espace réservé du texte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fr-FR" smtClean="0"/>
              <a:t>Cliquez pour modifier les styles du texte du masque</a:t>
            </a:r>
          </a:p>
        </p:txBody>
      </p:sp>
      <p:sp>
        <p:nvSpPr>
          <p:cNvPr id="5" name="Espace réservé de la date 4"/>
          <p:cNvSpPr>
            <a:spLocks noGrp="1"/>
          </p:cNvSpPr>
          <p:nvPr>
            <p:ph type="dt" sz="half" idx="10"/>
          </p:nvPr>
        </p:nvSpPr>
        <p:spPr/>
        <p:txBody>
          <a:bodyPr/>
          <a:lstStyle/>
          <a:p>
            <a:fld id="{97DAAD64-F465-4929-B60D-5963ABBD56A9}" type="datetimeFigureOut">
              <a:rPr lang="fr-FR" smtClean="0">
                <a:solidFill>
                  <a:srgbClr val="DDE9EC"/>
                </a:solidFill>
              </a:rPr>
              <a:pPr/>
              <a:t>19/09/2013</a:t>
            </a:fld>
            <a:endParaRPr lang="fr-FR">
              <a:solidFill>
                <a:srgbClr val="DDE9EC"/>
              </a:solidFill>
            </a:endParaRPr>
          </a:p>
        </p:txBody>
      </p:sp>
      <p:sp>
        <p:nvSpPr>
          <p:cNvPr id="6" name="Espace réservé du pied de page 5"/>
          <p:cNvSpPr>
            <a:spLocks noGrp="1"/>
          </p:cNvSpPr>
          <p:nvPr>
            <p:ph type="ftr" sz="quarter" idx="11"/>
          </p:nvPr>
        </p:nvSpPr>
        <p:spPr/>
        <p:txBody>
          <a:bodyPr/>
          <a:lstStyle/>
          <a:p>
            <a:endParaRPr lang="fr-FR">
              <a:solidFill>
                <a:srgbClr val="DDE9EC"/>
              </a:solidFill>
            </a:endParaRPr>
          </a:p>
        </p:txBody>
      </p:sp>
      <p:sp>
        <p:nvSpPr>
          <p:cNvPr id="7" name="Espace réservé du numéro de diapositive 6"/>
          <p:cNvSpPr>
            <a:spLocks noGrp="1"/>
          </p:cNvSpPr>
          <p:nvPr>
            <p:ph type="sldNum" sz="quarter" idx="12"/>
          </p:nvPr>
        </p:nvSpPr>
        <p:spPr/>
        <p:txBody>
          <a:bodyPr/>
          <a:lstStyle/>
          <a:p>
            <a:fld id="{51D24F3A-F3AF-4803-9784-7C638A54189D}" type="slidenum">
              <a:rPr lang="fr-FR" smtClean="0">
                <a:solidFill>
                  <a:srgbClr val="DDE9EC"/>
                </a:solidFill>
              </a:rPr>
              <a:pPr/>
              <a:t>‹N°›</a:t>
            </a:fld>
            <a:endParaRPr lang="fr-FR">
              <a:solidFill>
                <a:srgbClr val="DDE9EC"/>
              </a:solidFill>
            </a:endParaRPr>
          </a:p>
        </p:txBody>
      </p:sp>
      <p:sp>
        <p:nvSpPr>
          <p:cNvPr id="8" name="Connecteur droit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9" name="Triangle isocè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0" name="Rectangle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5" name="Espace réservé du pied de page 4"/>
          <p:cNvSpPr>
            <a:spLocks noGrp="1"/>
          </p:cNvSpPr>
          <p:nvPr>
            <p:ph type="ftr" sz="quarter" idx="11"/>
          </p:nvPr>
        </p:nvSpPr>
        <p:spPr/>
        <p:txBody>
          <a:bodyPr/>
          <a:lstStyle/>
          <a:p>
            <a:endParaRPr lang="fr-FR">
              <a:solidFill>
                <a:srgbClr val="464653"/>
              </a:solidFill>
            </a:endParaRPr>
          </a:p>
        </p:txBody>
      </p:sp>
      <p:sp>
        <p:nvSpPr>
          <p:cNvPr id="6" name="Espace réservé du numéro de diapositive 5"/>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Tree>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5" name="Espace réservé du pied de page 4"/>
          <p:cNvSpPr>
            <a:spLocks noGrp="1"/>
          </p:cNvSpPr>
          <p:nvPr>
            <p:ph type="ftr" sz="quarter" idx="11"/>
          </p:nvPr>
        </p:nvSpPr>
        <p:spPr/>
        <p:txBody>
          <a:bodyPr/>
          <a:lstStyle/>
          <a:p>
            <a:endParaRPr lang="fr-FR">
              <a:solidFill>
                <a:srgbClr val="464653"/>
              </a:solidFill>
            </a:endParaRPr>
          </a:p>
        </p:txBody>
      </p:sp>
      <p:sp>
        <p:nvSpPr>
          <p:cNvPr id="6" name="Espace réservé du numéro de diapositive 5"/>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7" name="Connecteur droit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8" name="Triangle isocèle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9" name="Connecteur droit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Tree>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8" name="Titre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fr-FR" smtClean="0"/>
              <a:t>Cliquez pour modifier le style du titre</a:t>
            </a:r>
            <a:endParaRPr kumimoji="0" lang="en-US"/>
          </a:p>
        </p:txBody>
      </p:sp>
      <p:sp>
        <p:nvSpPr>
          <p:cNvPr id="9" name="Sous-titre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Cliquez pour modifier le style des sous-titres du masque</a:t>
            </a:r>
            <a:endParaRPr kumimoji="0" lang="en-US"/>
          </a:p>
        </p:txBody>
      </p:sp>
      <p:sp>
        <p:nvSpPr>
          <p:cNvPr id="28" name="Espace réservé de la date 27"/>
          <p:cNvSpPr>
            <a:spLocks noGrp="1"/>
          </p:cNvSpPr>
          <p:nvPr>
            <p:ph type="dt" sz="half" idx="10"/>
          </p:nvPr>
        </p:nvSpPr>
        <p:spPr>
          <a:xfrm>
            <a:off x="6400800" y="6355080"/>
            <a:ext cx="2286000" cy="365760"/>
          </a:xfrm>
        </p:spPr>
        <p:txBody>
          <a:bodyPr/>
          <a:lstStyle>
            <a:lvl1pPr>
              <a:defRPr sz="1400"/>
            </a:lvl1p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17" name="Espace réservé du pied de page 16"/>
          <p:cNvSpPr>
            <a:spLocks noGrp="1"/>
          </p:cNvSpPr>
          <p:nvPr>
            <p:ph type="ftr" sz="quarter" idx="11"/>
          </p:nvPr>
        </p:nvSpPr>
        <p:spPr>
          <a:xfrm>
            <a:off x="2898648" y="6355080"/>
            <a:ext cx="3474720" cy="365760"/>
          </a:xfrm>
        </p:spPr>
        <p:txBody>
          <a:bodyPr/>
          <a:lstStyle/>
          <a:p>
            <a:endParaRPr lang="fr-FR">
              <a:solidFill>
                <a:srgbClr val="464653"/>
              </a:solidFill>
            </a:endParaRPr>
          </a:p>
        </p:txBody>
      </p:sp>
      <p:sp>
        <p:nvSpPr>
          <p:cNvPr id="29" name="Espace réservé du numéro de diapositive 28"/>
          <p:cNvSpPr>
            <a:spLocks noGrp="1"/>
          </p:cNvSpPr>
          <p:nvPr>
            <p:ph type="sldNum" sz="quarter" idx="12"/>
          </p:nvPr>
        </p:nvSpPr>
        <p:spPr>
          <a:xfrm>
            <a:off x="1216152" y="6355080"/>
            <a:ext cx="1219200" cy="365760"/>
          </a:xfrm>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21" name="Rectangle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33" name="Rectangle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22" name="Rectangle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32" name="Rectangle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Tree>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4" name="Espace réservé de la date 3"/>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5" name="Espace réservé du pied de page 4"/>
          <p:cNvSpPr>
            <a:spLocks noGrp="1"/>
          </p:cNvSpPr>
          <p:nvPr>
            <p:ph type="ftr" sz="quarter" idx="11"/>
          </p:nvPr>
        </p:nvSpPr>
        <p:spPr/>
        <p:txBody>
          <a:bodyPr/>
          <a:lstStyle/>
          <a:p>
            <a:endParaRPr lang="fr-FR">
              <a:solidFill>
                <a:srgbClr val="464653"/>
              </a:solidFill>
            </a:endParaRPr>
          </a:p>
        </p:txBody>
      </p:sp>
      <p:sp>
        <p:nvSpPr>
          <p:cNvPr id="6" name="Espace réservé du numéro de diapositive 5"/>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8" name="Espace réservé du contenu 7"/>
          <p:cNvSpPr>
            <a:spLocks noGrp="1"/>
          </p:cNvSpPr>
          <p:nvPr>
            <p:ph sz="quarter" idx="1"/>
          </p:nvPr>
        </p:nvSpPr>
        <p:spPr>
          <a:xfrm>
            <a:off x="457200" y="1219200"/>
            <a:ext cx="8229600" cy="493776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Ref idx="1001">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Cliquez pour modifier les styles du texte du masque</a:t>
            </a:r>
          </a:p>
        </p:txBody>
      </p:sp>
      <p:sp>
        <p:nvSpPr>
          <p:cNvPr id="4" name="Espace réservé de la date 3"/>
          <p:cNvSpPr>
            <a:spLocks noGrp="1"/>
          </p:cNvSpPr>
          <p:nvPr>
            <p:ph type="dt" sz="half" idx="10"/>
          </p:nvPr>
        </p:nvSpPr>
        <p:spPr>
          <a:xfrm>
            <a:off x="6400800" y="6355080"/>
            <a:ext cx="2286000" cy="365760"/>
          </a:xfrm>
        </p:spPr>
        <p:txBody>
          <a:bodyPr/>
          <a:lstStyle/>
          <a:p>
            <a:fld id="{97DAAD64-F465-4929-B60D-5963ABBD56A9}" type="datetimeFigureOut">
              <a:rPr lang="fr-FR" smtClean="0">
                <a:solidFill>
                  <a:srgbClr val="DDE9EC"/>
                </a:solidFill>
              </a:rPr>
              <a:pPr/>
              <a:t>19/09/2013</a:t>
            </a:fld>
            <a:endParaRPr lang="fr-FR">
              <a:solidFill>
                <a:srgbClr val="DDE9EC"/>
              </a:solidFill>
            </a:endParaRPr>
          </a:p>
        </p:txBody>
      </p:sp>
      <p:sp>
        <p:nvSpPr>
          <p:cNvPr id="5" name="Espace réservé du pied de page 4"/>
          <p:cNvSpPr>
            <a:spLocks noGrp="1"/>
          </p:cNvSpPr>
          <p:nvPr>
            <p:ph type="ftr" sz="quarter" idx="11"/>
          </p:nvPr>
        </p:nvSpPr>
        <p:spPr>
          <a:xfrm>
            <a:off x="2898648" y="6355080"/>
            <a:ext cx="3474720" cy="365760"/>
          </a:xfrm>
        </p:spPr>
        <p:txBody>
          <a:bodyPr/>
          <a:lstStyle/>
          <a:p>
            <a:endParaRPr lang="fr-FR">
              <a:solidFill>
                <a:srgbClr val="DDE9EC"/>
              </a:solidFill>
            </a:endParaRPr>
          </a:p>
        </p:txBody>
      </p:sp>
      <p:sp>
        <p:nvSpPr>
          <p:cNvPr id="6" name="Espace réservé du numéro de diapositive 5"/>
          <p:cNvSpPr>
            <a:spLocks noGrp="1"/>
          </p:cNvSpPr>
          <p:nvPr>
            <p:ph type="sldNum" sz="quarter" idx="12"/>
          </p:nvPr>
        </p:nvSpPr>
        <p:spPr>
          <a:xfrm>
            <a:off x="1069848" y="6355080"/>
            <a:ext cx="1520952" cy="365760"/>
          </a:xfrm>
        </p:spPr>
        <p:txBody>
          <a:bodyPr/>
          <a:lstStyle/>
          <a:p>
            <a:fld id="{51D24F3A-F3AF-4803-9784-7C638A54189D}" type="slidenum">
              <a:rPr lang="fr-FR" smtClean="0">
                <a:solidFill>
                  <a:srgbClr val="DDE9EC"/>
                </a:solidFill>
              </a:rPr>
              <a:pPr/>
              <a:t>‹N°›</a:t>
            </a:fld>
            <a:endParaRPr lang="fr-FR">
              <a:solidFill>
                <a:srgbClr val="DDE9EC"/>
              </a:solidFill>
            </a:endParaRPr>
          </a:p>
        </p:txBody>
      </p:sp>
      <p:sp>
        <p:nvSpPr>
          <p:cNvPr id="7" name="Rectangle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8" name="Rectangle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457200" y="228600"/>
            <a:ext cx="8229600" cy="914400"/>
          </a:xfrm>
        </p:spPr>
        <p:txBody>
          <a:bodyPr/>
          <a:lstStyle/>
          <a:p>
            <a:r>
              <a:rPr kumimoji="0" lang="fr-FR" smtClean="0"/>
              <a:t>Cliquez pour modifier le style du titre</a:t>
            </a:r>
            <a:endParaRPr kumimoji="0" lang="en-US"/>
          </a:p>
        </p:txBody>
      </p:sp>
      <p:sp>
        <p:nvSpPr>
          <p:cNvPr id="5" name="Espace réservé de la date 4"/>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6" name="Espace réservé du pied de page 5"/>
          <p:cNvSpPr>
            <a:spLocks noGrp="1"/>
          </p:cNvSpPr>
          <p:nvPr>
            <p:ph type="ftr" sz="quarter" idx="11"/>
          </p:nvPr>
        </p:nvSpPr>
        <p:spPr/>
        <p:txBody>
          <a:bodyPr/>
          <a:lstStyle/>
          <a:p>
            <a:endParaRPr lang="fr-FR">
              <a:solidFill>
                <a:srgbClr val="464653"/>
              </a:solidFill>
            </a:endParaRPr>
          </a:p>
        </p:txBody>
      </p:sp>
      <p:sp>
        <p:nvSpPr>
          <p:cNvPr id="7" name="Espace réservé du numéro de diapositive 6"/>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9" name="Espace réservé du contenu 8"/>
          <p:cNvSpPr>
            <a:spLocks noGrp="1"/>
          </p:cNvSpPr>
          <p:nvPr>
            <p:ph sz="quarter" idx="1"/>
          </p:nvPr>
        </p:nvSpPr>
        <p:spPr>
          <a:xfrm>
            <a:off x="457200" y="1219200"/>
            <a:ext cx="4041648" cy="493776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1" name="Espace réservé du contenu 10"/>
          <p:cNvSpPr>
            <a:spLocks noGrp="1"/>
          </p:cNvSpPr>
          <p:nvPr>
            <p:ph sz="quarter" idx="2"/>
          </p:nvPr>
        </p:nvSpPr>
        <p:spPr>
          <a:xfrm>
            <a:off x="4632198" y="1216152"/>
            <a:ext cx="4041648" cy="493776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28600"/>
            <a:ext cx="8229600" cy="914400"/>
          </a:xfrm>
        </p:spPr>
        <p:txBody>
          <a:bodyPr anchor="ctr"/>
          <a:lstStyle>
            <a:lvl1pPr>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4" name="Espace réservé du texte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7" name="Espace réservé de la date 6"/>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8" name="Espace réservé du pied de page 7"/>
          <p:cNvSpPr>
            <a:spLocks noGrp="1"/>
          </p:cNvSpPr>
          <p:nvPr>
            <p:ph type="ftr" sz="quarter" idx="11"/>
          </p:nvPr>
        </p:nvSpPr>
        <p:spPr/>
        <p:txBody>
          <a:bodyPr/>
          <a:lstStyle/>
          <a:p>
            <a:endParaRPr lang="fr-FR">
              <a:solidFill>
                <a:srgbClr val="464653"/>
              </a:solidFill>
            </a:endParaRPr>
          </a:p>
        </p:txBody>
      </p:sp>
      <p:sp>
        <p:nvSpPr>
          <p:cNvPr id="9" name="Espace réservé du numéro de diapositive 8"/>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11" name="Espace réservé du contenu 10"/>
          <p:cNvSpPr>
            <a:spLocks noGrp="1"/>
          </p:cNvSpPr>
          <p:nvPr>
            <p:ph sz="quarter" idx="2"/>
          </p:nvPr>
        </p:nvSpPr>
        <p:spPr>
          <a:xfrm>
            <a:off x="457200" y="2133600"/>
            <a:ext cx="4038600" cy="40386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3" name="Espace réservé du contenu 12"/>
          <p:cNvSpPr>
            <a:spLocks noGrp="1"/>
          </p:cNvSpPr>
          <p:nvPr>
            <p:ph sz="quarter" idx="4"/>
          </p:nvPr>
        </p:nvSpPr>
        <p:spPr>
          <a:xfrm>
            <a:off x="4648200" y="2133600"/>
            <a:ext cx="4038600" cy="40386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457200" y="228600"/>
            <a:ext cx="8229600" cy="914400"/>
          </a:xfrm>
        </p:spPr>
        <p:txBody>
          <a:bodyPr/>
          <a:lstStyle/>
          <a:p>
            <a:r>
              <a:rPr kumimoji="0" lang="fr-FR" smtClean="0"/>
              <a:t>Cliquez pour modifier le style du titre</a:t>
            </a:r>
            <a:endParaRPr kumimoji="0" lang="en-US"/>
          </a:p>
        </p:txBody>
      </p:sp>
      <p:sp>
        <p:nvSpPr>
          <p:cNvPr id="3" name="Espace réservé de la date 2"/>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4" name="Espace réservé du pied de page 3"/>
          <p:cNvSpPr>
            <a:spLocks noGrp="1"/>
          </p:cNvSpPr>
          <p:nvPr>
            <p:ph type="ftr" sz="quarter" idx="11"/>
          </p:nvPr>
        </p:nvSpPr>
        <p:spPr/>
        <p:txBody>
          <a:bodyPr/>
          <a:lstStyle/>
          <a:p>
            <a:endParaRPr lang="fr-FR">
              <a:solidFill>
                <a:srgbClr val="464653"/>
              </a:solidFill>
            </a:endParaRPr>
          </a:p>
        </p:txBody>
      </p:sp>
      <p:sp>
        <p:nvSpPr>
          <p:cNvPr id="5" name="Espace réservé du numéro de diapositive 4"/>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6" name="Triangle isocè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Tree>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3" name="Espace réservé du pied de page 2"/>
          <p:cNvSpPr>
            <a:spLocks noGrp="1"/>
          </p:cNvSpPr>
          <p:nvPr>
            <p:ph type="ftr" sz="quarter" idx="11"/>
          </p:nvPr>
        </p:nvSpPr>
        <p:spPr/>
        <p:txBody>
          <a:bodyPr/>
          <a:lstStyle/>
          <a:p>
            <a:endParaRPr lang="fr-FR">
              <a:solidFill>
                <a:srgbClr val="464653"/>
              </a:solidFill>
            </a:endParaRPr>
          </a:p>
        </p:txBody>
      </p:sp>
      <p:sp>
        <p:nvSpPr>
          <p:cNvPr id="4" name="Espace réservé du numéro de diapositive 3"/>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5" name="Connecteur droit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6" name="Triangle isocè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Tree>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fr-FR" smtClean="0"/>
              <a:t>Cliquez pour modifier le style du titre</a:t>
            </a:r>
            <a:endParaRPr kumimoji="0" lang="en-US"/>
          </a:p>
        </p:txBody>
      </p:sp>
      <p:sp>
        <p:nvSpPr>
          <p:cNvPr id="3" name="Espace réservé du texte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fr-FR" smtClean="0"/>
              <a:t>Cliquez pour modifier les styles du texte du masque</a:t>
            </a:r>
          </a:p>
        </p:txBody>
      </p:sp>
      <p:sp>
        <p:nvSpPr>
          <p:cNvPr id="5" name="Espace réservé de la date 4"/>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6" name="Espace réservé du pied de page 5"/>
          <p:cNvSpPr>
            <a:spLocks noGrp="1"/>
          </p:cNvSpPr>
          <p:nvPr>
            <p:ph type="ftr" sz="quarter" idx="11"/>
          </p:nvPr>
        </p:nvSpPr>
        <p:spPr/>
        <p:txBody>
          <a:bodyPr/>
          <a:lstStyle/>
          <a:p>
            <a:endParaRPr lang="fr-FR">
              <a:solidFill>
                <a:srgbClr val="464653"/>
              </a:solidFill>
            </a:endParaRPr>
          </a:p>
        </p:txBody>
      </p:sp>
      <p:sp>
        <p:nvSpPr>
          <p:cNvPr id="7" name="Espace réservé du numéro de diapositive 6"/>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8" name="Connecteur droit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0" name="Connecteur droit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9" name="Triangle isocè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Espace réservé du contenu 11"/>
          <p:cNvSpPr>
            <a:spLocks noGrp="1"/>
          </p:cNvSpPr>
          <p:nvPr>
            <p:ph sz="quarter" idx="1"/>
          </p:nvPr>
        </p:nvSpPr>
        <p:spPr>
          <a:xfrm>
            <a:off x="304800" y="304800"/>
            <a:ext cx="5715000" cy="57150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bg>
      <p:bgRef idx="1001">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fr-FR" smtClean="0"/>
              <a:t>Cliquez pour modifier le style du titre</a:t>
            </a:r>
            <a:endParaRPr kumimoji="0" lang="en-US"/>
          </a:p>
        </p:txBody>
      </p:sp>
      <p:sp>
        <p:nvSpPr>
          <p:cNvPr id="3" name="Espace réservé pour une image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fr-FR" smtClean="0"/>
              <a:t>Cliquez sur l'icône pour ajouter une image</a:t>
            </a:r>
            <a:endParaRPr kumimoji="0" lang="en-US" dirty="0"/>
          </a:p>
        </p:txBody>
      </p:sp>
      <p:sp>
        <p:nvSpPr>
          <p:cNvPr id="4" name="Espace réservé du texte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fr-FR" smtClean="0"/>
              <a:t>Cliquez pour modifier les styles du texte du masque</a:t>
            </a:r>
          </a:p>
        </p:txBody>
      </p:sp>
      <p:sp>
        <p:nvSpPr>
          <p:cNvPr id="5" name="Espace réservé de la date 4"/>
          <p:cNvSpPr>
            <a:spLocks noGrp="1"/>
          </p:cNvSpPr>
          <p:nvPr>
            <p:ph type="dt" sz="half" idx="10"/>
          </p:nvPr>
        </p:nvSpPr>
        <p:spPr/>
        <p:txBody>
          <a:bodyPr/>
          <a:lstStyle/>
          <a:p>
            <a:fld id="{97DAAD64-F465-4929-B60D-5963ABBD56A9}" type="datetimeFigureOut">
              <a:rPr lang="fr-FR" smtClean="0">
                <a:solidFill>
                  <a:srgbClr val="DDE9EC"/>
                </a:solidFill>
              </a:rPr>
              <a:pPr/>
              <a:t>19/09/2013</a:t>
            </a:fld>
            <a:endParaRPr lang="fr-FR">
              <a:solidFill>
                <a:srgbClr val="DDE9EC"/>
              </a:solidFill>
            </a:endParaRPr>
          </a:p>
        </p:txBody>
      </p:sp>
      <p:sp>
        <p:nvSpPr>
          <p:cNvPr id="6" name="Espace réservé du pied de page 5"/>
          <p:cNvSpPr>
            <a:spLocks noGrp="1"/>
          </p:cNvSpPr>
          <p:nvPr>
            <p:ph type="ftr" sz="quarter" idx="11"/>
          </p:nvPr>
        </p:nvSpPr>
        <p:spPr/>
        <p:txBody>
          <a:bodyPr/>
          <a:lstStyle/>
          <a:p>
            <a:endParaRPr lang="fr-FR">
              <a:solidFill>
                <a:srgbClr val="DDE9EC"/>
              </a:solidFill>
            </a:endParaRPr>
          </a:p>
        </p:txBody>
      </p:sp>
      <p:sp>
        <p:nvSpPr>
          <p:cNvPr id="7" name="Espace réservé du numéro de diapositive 6"/>
          <p:cNvSpPr>
            <a:spLocks noGrp="1"/>
          </p:cNvSpPr>
          <p:nvPr>
            <p:ph type="sldNum" sz="quarter" idx="12"/>
          </p:nvPr>
        </p:nvSpPr>
        <p:spPr/>
        <p:txBody>
          <a:bodyPr/>
          <a:lstStyle/>
          <a:p>
            <a:fld id="{51D24F3A-F3AF-4803-9784-7C638A54189D}" type="slidenum">
              <a:rPr lang="fr-FR" smtClean="0">
                <a:solidFill>
                  <a:srgbClr val="DDE9EC"/>
                </a:solidFill>
              </a:rPr>
              <a:pPr/>
              <a:t>‹N°›</a:t>
            </a:fld>
            <a:endParaRPr lang="fr-FR">
              <a:solidFill>
                <a:srgbClr val="DDE9EC"/>
              </a:solidFill>
            </a:endParaRPr>
          </a:p>
        </p:txBody>
      </p:sp>
      <p:sp>
        <p:nvSpPr>
          <p:cNvPr id="8" name="Connecteur droit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9" name="Triangle isocè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0" name="Rectangle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5" name="Espace réservé du pied de page 4"/>
          <p:cNvSpPr>
            <a:spLocks noGrp="1"/>
          </p:cNvSpPr>
          <p:nvPr>
            <p:ph type="ftr" sz="quarter" idx="11"/>
          </p:nvPr>
        </p:nvSpPr>
        <p:spPr/>
        <p:txBody>
          <a:bodyPr/>
          <a:lstStyle/>
          <a:p>
            <a:endParaRPr lang="fr-FR">
              <a:solidFill>
                <a:srgbClr val="464653"/>
              </a:solidFill>
            </a:endParaRPr>
          </a:p>
        </p:txBody>
      </p:sp>
      <p:sp>
        <p:nvSpPr>
          <p:cNvPr id="6" name="Espace réservé du numéro de diapositive 5"/>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Tree>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5" name="Espace réservé du pied de page 4"/>
          <p:cNvSpPr>
            <a:spLocks noGrp="1"/>
          </p:cNvSpPr>
          <p:nvPr>
            <p:ph type="ftr" sz="quarter" idx="11"/>
          </p:nvPr>
        </p:nvSpPr>
        <p:spPr/>
        <p:txBody>
          <a:bodyPr/>
          <a:lstStyle/>
          <a:p>
            <a:endParaRPr lang="fr-FR">
              <a:solidFill>
                <a:srgbClr val="464653"/>
              </a:solidFill>
            </a:endParaRPr>
          </a:p>
        </p:txBody>
      </p:sp>
      <p:sp>
        <p:nvSpPr>
          <p:cNvPr id="6" name="Espace réservé du numéro de diapositive 5"/>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7" name="Connecteur droit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8" name="Triangle isocèle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9" name="Connecteur droit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Tree>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8" name="Titre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fr-FR" smtClean="0"/>
              <a:t>Cliquez pour modifier le style du titre</a:t>
            </a:r>
            <a:endParaRPr kumimoji="0" lang="en-US"/>
          </a:p>
        </p:txBody>
      </p:sp>
      <p:sp>
        <p:nvSpPr>
          <p:cNvPr id="9" name="Sous-titre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Cliquez pour modifier le style des sous-titres du masque</a:t>
            </a:r>
            <a:endParaRPr kumimoji="0" lang="en-US"/>
          </a:p>
        </p:txBody>
      </p:sp>
      <p:sp>
        <p:nvSpPr>
          <p:cNvPr id="28" name="Espace réservé de la date 27"/>
          <p:cNvSpPr>
            <a:spLocks noGrp="1"/>
          </p:cNvSpPr>
          <p:nvPr>
            <p:ph type="dt" sz="half" idx="10"/>
          </p:nvPr>
        </p:nvSpPr>
        <p:spPr>
          <a:xfrm>
            <a:off x="6400800" y="6355080"/>
            <a:ext cx="2286000" cy="365760"/>
          </a:xfrm>
        </p:spPr>
        <p:txBody>
          <a:bodyPr/>
          <a:lstStyle>
            <a:lvl1pPr>
              <a:defRPr sz="1400"/>
            </a:lvl1p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17" name="Espace réservé du pied de page 16"/>
          <p:cNvSpPr>
            <a:spLocks noGrp="1"/>
          </p:cNvSpPr>
          <p:nvPr>
            <p:ph type="ftr" sz="quarter" idx="11"/>
          </p:nvPr>
        </p:nvSpPr>
        <p:spPr>
          <a:xfrm>
            <a:off x="2898648" y="6355080"/>
            <a:ext cx="3474720" cy="365760"/>
          </a:xfrm>
        </p:spPr>
        <p:txBody>
          <a:bodyPr/>
          <a:lstStyle/>
          <a:p>
            <a:endParaRPr lang="fr-FR">
              <a:solidFill>
                <a:srgbClr val="464653"/>
              </a:solidFill>
            </a:endParaRPr>
          </a:p>
        </p:txBody>
      </p:sp>
      <p:sp>
        <p:nvSpPr>
          <p:cNvPr id="29" name="Espace réservé du numéro de diapositive 28"/>
          <p:cNvSpPr>
            <a:spLocks noGrp="1"/>
          </p:cNvSpPr>
          <p:nvPr>
            <p:ph type="sldNum" sz="quarter" idx="12"/>
          </p:nvPr>
        </p:nvSpPr>
        <p:spPr>
          <a:xfrm>
            <a:off x="1216152" y="6355080"/>
            <a:ext cx="1219200" cy="365760"/>
          </a:xfrm>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21" name="Rectangle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33" name="Rectangle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22" name="Rectangle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32" name="Rectangle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Tree>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4" name="Espace réservé de la date 3"/>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5" name="Espace réservé du pied de page 4"/>
          <p:cNvSpPr>
            <a:spLocks noGrp="1"/>
          </p:cNvSpPr>
          <p:nvPr>
            <p:ph type="ftr" sz="quarter" idx="11"/>
          </p:nvPr>
        </p:nvSpPr>
        <p:spPr/>
        <p:txBody>
          <a:bodyPr/>
          <a:lstStyle/>
          <a:p>
            <a:endParaRPr lang="fr-FR">
              <a:solidFill>
                <a:srgbClr val="464653"/>
              </a:solidFill>
            </a:endParaRPr>
          </a:p>
        </p:txBody>
      </p:sp>
      <p:sp>
        <p:nvSpPr>
          <p:cNvPr id="6" name="Espace réservé du numéro de diapositive 5"/>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8" name="Espace réservé du contenu 7"/>
          <p:cNvSpPr>
            <a:spLocks noGrp="1"/>
          </p:cNvSpPr>
          <p:nvPr>
            <p:ph sz="quarter" idx="1"/>
          </p:nvPr>
        </p:nvSpPr>
        <p:spPr>
          <a:xfrm>
            <a:off x="457200" y="1219200"/>
            <a:ext cx="8229600" cy="493776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Ref idx="1001">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Cliquez pour modifier les styles du texte du masque</a:t>
            </a:r>
          </a:p>
        </p:txBody>
      </p:sp>
      <p:sp>
        <p:nvSpPr>
          <p:cNvPr id="4" name="Espace réservé de la date 3"/>
          <p:cNvSpPr>
            <a:spLocks noGrp="1"/>
          </p:cNvSpPr>
          <p:nvPr>
            <p:ph type="dt" sz="half" idx="10"/>
          </p:nvPr>
        </p:nvSpPr>
        <p:spPr>
          <a:xfrm>
            <a:off x="6400800" y="6355080"/>
            <a:ext cx="2286000" cy="365760"/>
          </a:xfrm>
        </p:spPr>
        <p:txBody>
          <a:bodyPr/>
          <a:lstStyle/>
          <a:p>
            <a:fld id="{97DAAD64-F465-4929-B60D-5963ABBD56A9}" type="datetimeFigureOut">
              <a:rPr lang="fr-FR" smtClean="0">
                <a:solidFill>
                  <a:srgbClr val="DDE9EC"/>
                </a:solidFill>
              </a:rPr>
              <a:pPr/>
              <a:t>19/09/2013</a:t>
            </a:fld>
            <a:endParaRPr lang="fr-FR">
              <a:solidFill>
                <a:srgbClr val="DDE9EC"/>
              </a:solidFill>
            </a:endParaRPr>
          </a:p>
        </p:txBody>
      </p:sp>
      <p:sp>
        <p:nvSpPr>
          <p:cNvPr id="5" name="Espace réservé du pied de page 4"/>
          <p:cNvSpPr>
            <a:spLocks noGrp="1"/>
          </p:cNvSpPr>
          <p:nvPr>
            <p:ph type="ftr" sz="quarter" idx="11"/>
          </p:nvPr>
        </p:nvSpPr>
        <p:spPr>
          <a:xfrm>
            <a:off x="2898648" y="6355080"/>
            <a:ext cx="3474720" cy="365760"/>
          </a:xfrm>
        </p:spPr>
        <p:txBody>
          <a:bodyPr/>
          <a:lstStyle/>
          <a:p>
            <a:endParaRPr lang="fr-FR">
              <a:solidFill>
                <a:srgbClr val="DDE9EC"/>
              </a:solidFill>
            </a:endParaRPr>
          </a:p>
        </p:txBody>
      </p:sp>
      <p:sp>
        <p:nvSpPr>
          <p:cNvPr id="6" name="Espace réservé du numéro de diapositive 5"/>
          <p:cNvSpPr>
            <a:spLocks noGrp="1"/>
          </p:cNvSpPr>
          <p:nvPr>
            <p:ph type="sldNum" sz="quarter" idx="12"/>
          </p:nvPr>
        </p:nvSpPr>
        <p:spPr>
          <a:xfrm>
            <a:off x="1069848" y="6355080"/>
            <a:ext cx="1520952" cy="365760"/>
          </a:xfrm>
        </p:spPr>
        <p:txBody>
          <a:bodyPr/>
          <a:lstStyle/>
          <a:p>
            <a:fld id="{51D24F3A-F3AF-4803-9784-7C638A54189D}" type="slidenum">
              <a:rPr lang="fr-FR" smtClean="0">
                <a:solidFill>
                  <a:srgbClr val="DDE9EC"/>
                </a:solidFill>
              </a:rPr>
              <a:pPr/>
              <a:t>‹N°›</a:t>
            </a:fld>
            <a:endParaRPr lang="fr-FR">
              <a:solidFill>
                <a:srgbClr val="DDE9EC"/>
              </a:solidFill>
            </a:endParaRPr>
          </a:p>
        </p:txBody>
      </p:sp>
      <p:sp>
        <p:nvSpPr>
          <p:cNvPr id="7" name="Rectangle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8" name="Rectangle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457200" y="228600"/>
            <a:ext cx="8229600" cy="914400"/>
          </a:xfrm>
        </p:spPr>
        <p:txBody>
          <a:bodyPr/>
          <a:lstStyle/>
          <a:p>
            <a:r>
              <a:rPr kumimoji="0" lang="fr-FR" smtClean="0"/>
              <a:t>Cliquez pour modifier le style du titre</a:t>
            </a:r>
            <a:endParaRPr kumimoji="0" lang="en-US"/>
          </a:p>
        </p:txBody>
      </p:sp>
      <p:sp>
        <p:nvSpPr>
          <p:cNvPr id="5" name="Espace réservé de la date 4"/>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6" name="Espace réservé du pied de page 5"/>
          <p:cNvSpPr>
            <a:spLocks noGrp="1"/>
          </p:cNvSpPr>
          <p:nvPr>
            <p:ph type="ftr" sz="quarter" idx="11"/>
          </p:nvPr>
        </p:nvSpPr>
        <p:spPr/>
        <p:txBody>
          <a:bodyPr/>
          <a:lstStyle/>
          <a:p>
            <a:endParaRPr lang="fr-FR">
              <a:solidFill>
                <a:srgbClr val="464653"/>
              </a:solidFill>
            </a:endParaRPr>
          </a:p>
        </p:txBody>
      </p:sp>
      <p:sp>
        <p:nvSpPr>
          <p:cNvPr id="7" name="Espace réservé du numéro de diapositive 6"/>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9" name="Espace réservé du contenu 8"/>
          <p:cNvSpPr>
            <a:spLocks noGrp="1"/>
          </p:cNvSpPr>
          <p:nvPr>
            <p:ph sz="quarter" idx="1"/>
          </p:nvPr>
        </p:nvSpPr>
        <p:spPr>
          <a:xfrm>
            <a:off x="457200" y="1219200"/>
            <a:ext cx="4041648" cy="493776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1" name="Espace réservé du contenu 10"/>
          <p:cNvSpPr>
            <a:spLocks noGrp="1"/>
          </p:cNvSpPr>
          <p:nvPr>
            <p:ph sz="quarter" idx="2"/>
          </p:nvPr>
        </p:nvSpPr>
        <p:spPr>
          <a:xfrm>
            <a:off x="4632198" y="1216152"/>
            <a:ext cx="4041648" cy="493776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28600"/>
            <a:ext cx="8229600" cy="914400"/>
          </a:xfrm>
        </p:spPr>
        <p:txBody>
          <a:bodyPr anchor="ctr"/>
          <a:lstStyle>
            <a:lvl1pPr>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4" name="Espace réservé du texte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7" name="Espace réservé de la date 6"/>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8" name="Espace réservé du pied de page 7"/>
          <p:cNvSpPr>
            <a:spLocks noGrp="1"/>
          </p:cNvSpPr>
          <p:nvPr>
            <p:ph type="ftr" sz="quarter" idx="11"/>
          </p:nvPr>
        </p:nvSpPr>
        <p:spPr/>
        <p:txBody>
          <a:bodyPr/>
          <a:lstStyle/>
          <a:p>
            <a:endParaRPr lang="fr-FR">
              <a:solidFill>
                <a:srgbClr val="464653"/>
              </a:solidFill>
            </a:endParaRPr>
          </a:p>
        </p:txBody>
      </p:sp>
      <p:sp>
        <p:nvSpPr>
          <p:cNvPr id="9" name="Espace réservé du numéro de diapositive 8"/>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11" name="Espace réservé du contenu 10"/>
          <p:cNvSpPr>
            <a:spLocks noGrp="1"/>
          </p:cNvSpPr>
          <p:nvPr>
            <p:ph sz="quarter" idx="2"/>
          </p:nvPr>
        </p:nvSpPr>
        <p:spPr>
          <a:xfrm>
            <a:off x="457200" y="2133600"/>
            <a:ext cx="4038600" cy="40386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3" name="Espace réservé du contenu 12"/>
          <p:cNvSpPr>
            <a:spLocks noGrp="1"/>
          </p:cNvSpPr>
          <p:nvPr>
            <p:ph sz="quarter" idx="4"/>
          </p:nvPr>
        </p:nvSpPr>
        <p:spPr>
          <a:xfrm>
            <a:off x="4648200" y="2133600"/>
            <a:ext cx="4038600" cy="40386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457200" y="228600"/>
            <a:ext cx="8229600" cy="914400"/>
          </a:xfrm>
        </p:spPr>
        <p:txBody>
          <a:bodyPr/>
          <a:lstStyle/>
          <a:p>
            <a:r>
              <a:rPr kumimoji="0" lang="fr-FR" smtClean="0"/>
              <a:t>Cliquez pour modifier le style du titre</a:t>
            </a:r>
            <a:endParaRPr kumimoji="0" lang="en-US"/>
          </a:p>
        </p:txBody>
      </p:sp>
      <p:sp>
        <p:nvSpPr>
          <p:cNvPr id="3" name="Espace réservé de la date 2"/>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4" name="Espace réservé du pied de page 3"/>
          <p:cNvSpPr>
            <a:spLocks noGrp="1"/>
          </p:cNvSpPr>
          <p:nvPr>
            <p:ph type="ftr" sz="quarter" idx="11"/>
          </p:nvPr>
        </p:nvSpPr>
        <p:spPr/>
        <p:txBody>
          <a:bodyPr/>
          <a:lstStyle/>
          <a:p>
            <a:endParaRPr lang="fr-FR">
              <a:solidFill>
                <a:srgbClr val="464653"/>
              </a:solidFill>
            </a:endParaRPr>
          </a:p>
        </p:txBody>
      </p:sp>
      <p:sp>
        <p:nvSpPr>
          <p:cNvPr id="5" name="Espace réservé du numéro de diapositive 4"/>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6" name="Triangle isocè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Tree>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3" name="Espace réservé du pied de page 2"/>
          <p:cNvSpPr>
            <a:spLocks noGrp="1"/>
          </p:cNvSpPr>
          <p:nvPr>
            <p:ph type="ftr" sz="quarter" idx="11"/>
          </p:nvPr>
        </p:nvSpPr>
        <p:spPr/>
        <p:txBody>
          <a:bodyPr/>
          <a:lstStyle/>
          <a:p>
            <a:endParaRPr lang="fr-FR">
              <a:solidFill>
                <a:srgbClr val="464653"/>
              </a:solidFill>
            </a:endParaRPr>
          </a:p>
        </p:txBody>
      </p:sp>
      <p:sp>
        <p:nvSpPr>
          <p:cNvPr id="4" name="Espace réservé du numéro de diapositive 3"/>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5" name="Connecteur droit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6" name="Triangle isocè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Tree>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fr-FR" smtClean="0"/>
              <a:t>Cliquez pour modifier le style du titre</a:t>
            </a:r>
            <a:endParaRPr kumimoji="0" lang="en-US"/>
          </a:p>
        </p:txBody>
      </p:sp>
      <p:sp>
        <p:nvSpPr>
          <p:cNvPr id="3" name="Espace réservé du texte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fr-FR" smtClean="0"/>
              <a:t>Cliquez pour modifier les styles du texte du masque</a:t>
            </a:r>
          </a:p>
        </p:txBody>
      </p:sp>
      <p:sp>
        <p:nvSpPr>
          <p:cNvPr id="5" name="Espace réservé de la date 4"/>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6" name="Espace réservé du pied de page 5"/>
          <p:cNvSpPr>
            <a:spLocks noGrp="1"/>
          </p:cNvSpPr>
          <p:nvPr>
            <p:ph type="ftr" sz="quarter" idx="11"/>
          </p:nvPr>
        </p:nvSpPr>
        <p:spPr/>
        <p:txBody>
          <a:bodyPr/>
          <a:lstStyle/>
          <a:p>
            <a:endParaRPr lang="fr-FR">
              <a:solidFill>
                <a:srgbClr val="464653"/>
              </a:solidFill>
            </a:endParaRPr>
          </a:p>
        </p:txBody>
      </p:sp>
      <p:sp>
        <p:nvSpPr>
          <p:cNvPr id="7" name="Espace réservé du numéro de diapositive 6"/>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8" name="Connecteur droit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0" name="Connecteur droit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9" name="Triangle isocè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Espace réservé du contenu 11"/>
          <p:cNvSpPr>
            <a:spLocks noGrp="1"/>
          </p:cNvSpPr>
          <p:nvPr>
            <p:ph sz="quarter" idx="1"/>
          </p:nvPr>
        </p:nvSpPr>
        <p:spPr>
          <a:xfrm>
            <a:off x="304800" y="304800"/>
            <a:ext cx="5715000" cy="57150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bg>
      <p:bgRef idx="1001">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fr-FR" smtClean="0"/>
              <a:t>Cliquez pour modifier le style du titre</a:t>
            </a:r>
            <a:endParaRPr kumimoji="0" lang="en-US"/>
          </a:p>
        </p:txBody>
      </p:sp>
      <p:sp>
        <p:nvSpPr>
          <p:cNvPr id="3" name="Espace réservé pour une image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fr-FR" smtClean="0"/>
              <a:t>Cliquez sur l'icône pour ajouter une image</a:t>
            </a:r>
            <a:endParaRPr kumimoji="0" lang="en-US" dirty="0"/>
          </a:p>
        </p:txBody>
      </p:sp>
      <p:sp>
        <p:nvSpPr>
          <p:cNvPr id="4" name="Espace réservé du texte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fr-FR" smtClean="0"/>
              <a:t>Cliquez pour modifier les styles du texte du masque</a:t>
            </a:r>
          </a:p>
        </p:txBody>
      </p:sp>
      <p:sp>
        <p:nvSpPr>
          <p:cNvPr id="5" name="Espace réservé de la date 4"/>
          <p:cNvSpPr>
            <a:spLocks noGrp="1"/>
          </p:cNvSpPr>
          <p:nvPr>
            <p:ph type="dt" sz="half" idx="10"/>
          </p:nvPr>
        </p:nvSpPr>
        <p:spPr/>
        <p:txBody>
          <a:bodyPr/>
          <a:lstStyle/>
          <a:p>
            <a:fld id="{97DAAD64-F465-4929-B60D-5963ABBD56A9}" type="datetimeFigureOut">
              <a:rPr lang="fr-FR" smtClean="0">
                <a:solidFill>
                  <a:srgbClr val="DDE9EC"/>
                </a:solidFill>
              </a:rPr>
              <a:pPr/>
              <a:t>19/09/2013</a:t>
            </a:fld>
            <a:endParaRPr lang="fr-FR">
              <a:solidFill>
                <a:srgbClr val="DDE9EC"/>
              </a:solidFill>
            </a:endParaRPr>
          </a:p>
        </p:txBody>
      </p:sp>
      <p:sp>
        <p:nvSpPr>
          <p:cNvPr id="6" name="Espace réservé du pied de page 5"/>
          <p:cNvSpPr>
            <a:spLocks noGrp="1"/>
          </p:cNvSpPr>
          <p:nvPr>
            <p:ph type="ftr" sz="quarter" idx="11"/>
          </p:nvPr>
        </p:nvSpPr>
        <p:spPr/>
        <p:txBody>
          <a:bodyPr/>
          <a:lstStyle/>
          <a:p>
            <a:endParaRPr lang="fr-FR">
              <a:solidFill>
                <a:srgbClr val="DDE9EC"/>
              </a:solidFill>
            </a:endParaRPr>
          </a:p>
        </p:txBody>
      </p:sp>
      <p:sp>
        <p:nvSpPr>
          <p:cNvPr id="7" name="Espace réservé du numéro de diapositive 6"/>
          <p:cNvSpPr>
            <a:spLocks noGrp="1"/>
          </p:cNvSpPr>
          <p:nvPr>
            <p:ph type="sldNum" sz="quarter" idx="12"/>
          </p:nvPr>
        </p:nvSpPr>
        <p:spPr/>
        <p:txBody>
          <a:bodyPr/>
          <a:lstStyle/>
          <a:p>
            <a:fld id="{51D24F3A-F3AF-4803-9784-7C638A54189D}" type="slidenum">
              <a:rPr lang="fr-FR" smtClean="0">
                <a:solidFill>
                  <a:srgbClr val="DDE9EC"/>
                </a:solidFill>
              </a:rPr>
              <a:pPr/>
              <a:t>‹N°›</a:t>
            </a:fld>
            <a:endParaRPr lang="fr-FR">
              <a:solidFill>
                <a:srgbClr val="DDE9EC"/>
              </a:solidFill>
            </a:endParaRPr>
          </a:p>
        </p:txBody>
      </p:sp>
      <p:sp>
        <p:nvSpPr>
          <p:cNvPr id="8" name="Connecteur droit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9" name="Triangle isocè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0" name="Rectangle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5" name="Espace réservé du pied de page 4"/>
          <p:cNvSpPr>
            <a:spLocks noGrp="1"/>
          </p:cNvSpPr>
          <p:nvPr>
            <p:ph type="ftr" sz="quarter" idx="11"/>
          </p:nvPr>
        </p:nvSpPr>
        <p:spPr/>
        <p:txBody>
          <a:bodyPr/>
          <a:lstStyle/>
          <a:p>
            <a:endParaRPr lang="fr-FR">
              <a:solidFill>
                <a:srgbClr val="464653"/>
              </a:solidFill>
            </a:endParaRPr>
          </a:p>
        </p:txBody>
      </p:sp>
      <p:sp>
        <p:nvSpPr>
          <p:cNvPr id="6" name="Espace réservé du numéro de diapositive 5"/>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Tree>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5" name="Espace réservé du pied de page 4"/>
          <p:cNvSpPr>
            <a:spLocks noGrp="1"/>
          </p:cNvSpPr>
          <p:nvPr>
            <p:ph type="ftr" sz="quarter" idx="11"/>
          </p:nvPr>
        </p:nvSpPr>
        <p:spPr/>
        <p:txBody>
          <a:bodyPr/>
          <a:lstStyle/>
          <a:p>
            <a:endParaRPr lang="fr-FR">
              <a:solidFill>
                <a:srgbClr val="464653"/>
              </a:solidFill>
            </a:endParaRPr>
          </a:p>
        </p:txBody>
      </p:sp>
      <p:sp>
        <p:nvSpPr>
          <p:cNvPr id="6" name="Espace réservé du numéro de diapositive 5"/>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7" name="Connecteur droit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8" name="Triangle isocèle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9" name="Connecteur droit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Tree>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8" name="Titre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fr-FR" smtClean="0"/>
              <a:t>Cliquez pour modifier le style du titre</a:t>
            </a:r>
            <a:endParaRPr kumimoji="0" lang="en-US"/>
          </a:p>
        </p:txBody>
      </p:sp>
      <p:sp>
        <p:nvSpPr>
          <p:cNvPr id="9" name="Sous-titre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Cliquez pour modifier le style des sous-titres du masque</a:t>
            </a:r>
            <a:endParaRPr kumimoji="0" lang="en-US"/>
          </a:p>
        </p:txBody>
      </p:sp>
      <p:sp>
        <p:nvSpPr>
          <p:cNvPr id="28" name="Espace réservé de la date 27"/>
          <p:cNvSpPr>
            <a:spLocks noGrp="1"/>
          </p:cNvSpPr>
          <p:nvPr>
            <p:ph type="dt" sz="half" idx="10"/>
          </p:nvPr>
        </p:nvSpPr>
        <p:spPr>
          <a:xfrm>
            <a:off x="6400800" y="6355080"/>
            <a:ext cx="2286000" cy="365760"/>
          </a:xfrm>
        </p:spPr>
        <p:txBody>
          <a:bodyPr/>
          <a:lstStyle>
            <a:lvl1pPr>
              <a:defRPr sz="1400"/>
            </a:lvl1p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17" name="Espace réservé du pied de page 16"/>
          <p:cNvSpPr>
            <a:spLocks noGrp="1"/>
          </p:cNvSpPr>
          <p:nvPr>
            <p:ph type="ftr" sz="quarter" idx="11"/>
          </p:nvPr>
        </p:nvSpPr>
        <p:spPr>
          <a:xfrm>
            <a:off x="2898648" y="6355080"/>
            <a:ext cx="3474720" cy="365760"/>
          </a:xfrm>
        </p:spPr>
        <p:txBody>
          <a:bodyPr/>
          <a:lstStyle/>
          <a:p>
            <a:endParaRPr lang="fr-FR">
              <a:solidFill>
                <a:srgbClr val="464653"/>
              </a:solidFill>
            </a:endParaRPr>
          </a:p>
        </p:txBody>
      </p:sp>
      <p:sp>
        <p:nvSpPr>
          <p:cNvPr id="29" name="Espace réservé du numéro de diapositive 28"/>
          <p:cNvSpPr>
            <a:spLocks noGrp="1"/>
          </p:cNvSpPr>
          <p:nvPr>
            <p:ph type="sldNum" sz="quarter" idx="12"/>
          </p:nvPr>
        </p:nvSpPr>
        <p:spPr>
          <a:xfrm>
            <a:off x="1216152" y="6355080"/>
            <a:ext cx="1219200" cy="365760"/>
          </a:xfrm>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21" name="Rectangle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33" name="Rectangle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22" name="Rectangle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32" name="Rectangle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Tree>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4" name="Espace réservé de la date 3"/>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5" name="Espace réservé du pied de page 4"/>
          <p:cNvSpPr>
            <a:spLocks noGrp="1"/>
          </p:cNvSpPr>
          <p:nvPr>
            <p:ph type="ftr" sz="quarter" idx="11"/>
          </p:nvPr>
        </p:nvSpPr>
        <p:spPr/>
        <p:txBody>
          <a:bodyPr/>
          <a:lstStyle/>
          <a:p>
            <a:endParaRPr lang="fr-FR">
              <a:solidFill>
                <a:srgbClr val="464653"/>
              </a:solidFill>
            </a:endParaRPr>
          </a:p>
        </p:txBody>
      </p:sp>
      <p:sp>
        <p:nvSpPr>
          <p:cNvPr id="6" name="Espace réservé du numéro de diapositive 5"/>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8" name="Espace réservé du contenu 7"/>
          <p:cNvSpPr>
            <a:spLocks noGrp="1"/>
          </p:cNvSpPr>
          <p:nvPr>
            <p:ph sz="quarter" idx="1"/>
          </p:nvPr>
        </p:nvSpPr>
        <p:spPr>
          <a:xfrm>
            <a:off x="457200" y="1219200"/>
            <a:ext cx="8229600" cy="493776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Ref idx="1001">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Cliquez pour modifier les styles du texte du masque</a:t>
            </a:r>
          </a:p>
        </p:txBody>
      </p:sp>
      <p:sp>
        <p:nvSpPr>
          <p:cNvPr id="4" name="Espace réservé de la date 3"/>
          <p:cNvSpPr>
            <a:spLocks noGrp="1"/>
          </p:cNvSpPr>
          <p:nvPr>
            <p:ph type="dt" sz="half" idx="10"/>
          </p:nvPr>
        </p:nvSpPr>
        <p:spPr>
          <a:xfrm>
            <a:off x="6400800" y="6355080"/>
            <a:ext cx="2286000" cy="365760"/>
          </a:xfrm>
        </p:spPr>
        <p:txBody>
          <a:bodyPr/>
          <a:lstStyle/>
          <a:p>
            <a:fld id="{97DAAD64-F465-4929-B60D-5963ABBD56A9}" type="datetimeFigureOut">
              <a:rPr lang="fr-FR" smtClean="0">
                <a:solidFill>
                  <a:srgbClr val="DDE9EC"/>
                </a:solidFill>
              </a:rPr>
              <a:pPr/>
              <a:t>19/09/2013</a:t>
            </a:fld>
            <a:endParaRPr lang="fr-FR">
              <a:solidFill>
                <a:srgbClr val="DDE9EC"/>
              </a:solidFill>
            </a:endParaRPr>
          </a:p>
        </p:txBody>
      </p:sp>
      <p:sp>
        <p:nvSpPr>
          <p:cNvPr id="5" name="Espace réservé du pied de page 4"/>
          <p:cNvSpPr>
            <a:spLocks noGrp="1"/>
          </p:cNvSpPr>
          <p:nvPr>
            <p:ph type="ftr" sz="quarter" idx="11"/>
          </p:nvPr>
        </p:nvSpPr>
        <p:spPr>
          <a:xfrm>
            <a:off x="2898648" y="6355080"/>
            <a:ext cx="3474720" cy="365760"/>
          </a:xfrm>
        </p:spPr>
        <p:txBody>
          <a:bodyPr/>
          <a:lstStyle/>
          <a:p>
            <a:endParaRPr lang="fr-FR">
              <a:solidFill>
                <a:srgbClr val="DDE9EC"/>
              </a:solidFill>
            </a:endParaRPr>
          </a:p>
        </p:txBody>
      </p:sp>
      <p:sp>
        <p:nvSpPr>
          <p:cNvPr id="6" name="Espace réservé du numéro de diapositive 5"/>
          <p:cNvSpPr>
            <a:spLocks noGrp="1"/>
          </p:cNvSpPr>
          <p:nvPr>
            <p:ph type="sldNum" sz="quarter" idx="12"/>
          </p:nvPr>
        </p:nvSpPr>
        <p:spPr>
          <a:xfrm>
            <a:off x="1069848" y="6355080"/>
            <a:ext cx="1520952" cy="365760"/>
          </a:xfrm>
        </p:spPr>
        <p:txBody>
          <a:bodyPr/>
          <a:lstStyle/>
          <a:p>
            <a:fld id="{51D24F3A-F3AF-4803-9784-7C638A54189D}" type="slidenum">
              <a:rPr lang="fr-FR" smtClean="0">
                <a:solidFill>
                  <a:srgbClr val="DDE9EC"/>
                </a:solidFill>
              </a:rPr>
              <a:pPr/>
              <a:t>‹N°›</a:t>
            </a:fld>
            <a:endParaRPr lang="fr-FR">
              <a:solidFill>
                <a:srgbClr val="DDE9EC"/>
              </a:solidFill>
            </a:endParaRPr>
          </a:p>
        </p:txBody>
      </p:sp>
      <p:sp>
        <p:nvSpPr>
          <p:cNvPr id="7" name="Rectangle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8" name="Rectangle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457200" y="228600"/>
            <a:ext cx="8229600" cy="914400"/>
          </a:xfrm>
        </p:spPr>
        <p:txBody>
          <a:bodyPr/>
          <a:lstStyle/>
          <a:p>
            <a:r>
              <a:rPr kumimoji="0" lang="fr-FR" smtClean="0"/>
              <a:t>Cliquez pour modifier le style du titre</a:t>
            </a:r>
            <a:endParaRPr kumimoji="0" lang="en-US"/>
          </a:p>
        </p:txBody>
      </p:sp>
      <p:sp>
        <p:nvSpPr>
          <p:cNvPr id="5" name="Espace réservé de la date 4"/>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6" name="Espace réservé du pied de page 5"/>
          <p:cNvSpPr>
            <a:spLocks noGrp="1"/>
          </p:cNvSpPr>
          <p:nvPr>
            <p:ph type="ftr" sz="quarter" idx="11"/>
          </p:nvPr>
        </p:nvSpPr>
        <p:spPr/>
        <p:txBody>
          <a:bodyPr/>
          <a:lstStyle/>
          <a:p>
            <a:endParaRPr lang="fr-FR">
              <a:solidFill>
                <a:srgbClr val="464653"/>
              </a:solidFill>
            </a:endParaRPr>
          </a:p>
        </p:txBody>
      </p:sp>
      <p:sp>
        <p:nvSpPr>
          <p:cNvPr id="7" name="Espace réservé du numéro de diapositive 6"/>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9" name="Espace réservé du contenu 8"/>
          <p:cNvSpPr>
            <a:spLocks noGrp="1"/>
          </p:cNvSpPr>
          <p:nvPr>
            <p:ph sz="quarter" idx="1"/>
          </p:nvPr>
        </p:nvSpPr>
        <p:spPr>
          <a:xfrm>
            <a:off x="457200" y="1219200"/>
            <a:ext cx="4041648" cy="493776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1" name="Espace réservé du contenu 10"/>
          <p:cNvSpPr>
            <a:spLocks noGrp="1"/>
          </p:cNvSpPr>
          <p:nvPr>
            <p:ph sz="quarter" idx="2"/>
          </p:nvPr>
        </p:nvSpPr>
        <p:spPr>
          <a:xfrm>
            <a:off x="4632198" y="1216152"/>
            <a:ext cx="4041648" cy="493776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28600"/>
            <a:ext cx="8229600" cy="914400"/>
          </a:xfrm>
        </p:spPr>
        <p:txBody>
          <a:bodyPr anchor="ctr"/>
          <a:lstStyle>
            <a:lvl1pPr>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4" name="Espace réservé du texte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7" name="Espace réservé de la date 6"/>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8" name="Espace réservé du pied de page 7"/>
          <p:cNvSpPr>
            <a:spLocks noGrp="1"/>
          </p:cNvSpPr>
          <p:nvPr>
            <p:ph type="ftr" sz="quarter" idx="11"/>
          </p:nvPr>
        </p:nvSpPr>
        <p:spPr/>
        <p:txBody>
          <a:bodyPr/>
          <a:lstStyle/>
          <a:p>
            <a:endParaRPr lang="fr-FR">
              <a:solidFill>
                <a:srgbClr val="464653"/>
              </a:solidFill>
            </a:endParaRPr>
          </a:p>
        </p:txBody>
      </p:sp>
      <p:sp>
        <p:nvSpPr>
          <p:cNvPr id="9" name="Espace réservé du numéro de diapositive 8"/>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11" name="Espace réservé du contenu 10"/>
          <p:cNvSpPr>
            <a:spLocks noGrp="1"/>
          </p:cNvSpPr>
          <p:nvPr>
            <p:ph sz="quarter" idx="2"/>
          </p:nvPr>
        </p:nvSpPr>
        <p:spPr>
          <a:xfrm>
            <a:off x="457200" y="2133600"/>
            <a:ext cx="4038600" cy="40386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3" name="Espace réservé du contenu 12"/>
          <p:cNvSpPr>
            <a:spLocks noGrp="1"/>
          </p:cNvSpPr>
          <p:nvPr>
            <p:ph sz="quarter" idx="4"/>
          </p:nvPr>
        </p:nvSpPr>
        <p:spPr>
          <a:xfrm>
            <a:off x="4648200" y="2133600"/>
            <a:ext cx="4038600" cy="40386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457200" y="228600"/>
            <a:ext cx="8229600" cy="914400"/>
          </a:xfrm>
        </p:spPr>
        <p:txBody>
          <a:bodyPr/>
          <a:lstStyle/>
          <a:p>
            <a:r>
              <a:rPr kumimoji="0" lang="fr-FR" smtClean="0"/>
              <a:t>Cliquez pour modifier le style du titre</a:t>
            </a:r>
            <a:endParaRPr kumimoji="0" lang="en-US"/>
          </a:p>
        </p:txBody>
      </p:sp>
      <p:sp>
        <p:nvSpPr>
          <p:cNvPr id="3" name="Espace réservé de la date 2"/>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4" name="Espace réservé du pied de page 3"/>
          <p:cNvSpPr>
            <a:spLocks noGrp="1"/>
          </p:cNvSpPr>
          <p:nvPr>
            <p:ph type="ftr" sz="quarter" idx="11"/>
          </p:nvPr>
        </p:nvSpPr>
        <p:spPr/>
        <p:txBody>
          <a:bodyPr/>
          <a:lstStyle/>
          <a:p>
            <a:endParaRPr lang="fr-FR">
              <a:solidFill>
                <a:srgbClr val="464653"/>
              </a:solidFill>
            </a:endParaRPr>
          </a:p>
        </p:txBody>
      </p:sp>
      <p:sp>
        <p:nvSpPr>
          <p:cNvPr id="5" name="Espace réservé du numéro de diapositive 4"/>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6" name="Triangle isocè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Tree>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3" name="Espace réservé du pied de page 2"/>
          <p:cNvSpPr>
            <a:spLocks noGrp="1"/>
          </p:cNvSpPr>
          <p:nvPr>
            <p:ph type="ftr" sz="quarter" idx="11"/>
          </p:nvPr>
        </p:nvSpPr>
        <p:spPr/>
        <p:txBody>
          <a:bodyPr/>
          <a:lstStyle/>
          <a:p>
            <a:endParaRPr lang="fr-FR">
              <a:solidFill>
                <a:srgbClr val="464653"/>
              </a:solidFill>
            </a:endParaRPr>
          </a:p>
        </p:txBody>
      </p:sp>
      <p:sp>
        <p:nvSpPr>
          <p:cNvPr id="4" name="Espace réservé du numéro de diapositive 3"/>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5" name="Connecteur droit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6" name="Triangle isocè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Tree>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fr-FR" smtClean="0"/>
              <a:t>Cliquez pour modifier le style du titre</a:t>
            </a:r>
            <a:endParaRPr kumimoji="0" lang="en-US"/>
          </a:p>
        </p:txBody>
      </p:sp>
      <p:sp>
        <p:nvSpPr>
          <p:cNvPr id="3" name="Espace réservé du texte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fr-FR" smtClean="0"/>
              <a:t>Cliquez pour modifier les styles du texte du masque</a:t>
            </a:r>
          </a:p>
        </p:txBody>
      </p:sp>
      <p:sp>
        <p:nvSpPr>
          <p:cNvPr id="5" name="Espace réservé de la date 4"/>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6" name="Espace réservé du pied de page 5"/>
          <p:cNvSpPr>
            <a:spLocks noGrp="1"/>
          </p:cNvSpPr>
          <p:nvPr>
            <p:ph type="ftr" sz="quarter" idx="11"/>
          </p:nvPr>
        </p:nvSpPr>
        <p:spPr/>
        <p:txBody>
          <a:bodyPr/>
          <a:lstStyle/>
          <a:p>
            <a:endParaRPr lang="fr-FR">
              <a:solidFill>
                <a:srgbClr val="464653"/>
              </a:solidFill>
            </a:endParaRPr>
          </a:p>
        </p:txBody>
      </p:sp>
      <p:sp>
        <p:nvSpPr>
          <p:cNvPr id="7" name="Espace réservé du numéro de diapositive 6"/>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8" name="Connecteur droit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0" name="Connecteur droit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9" name="Triangle isocè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Espace réservé du contenu 11"/>
          <p:cNvSpPr>
            <a:spLocks noGrp="1"/>
          </p:cNvSpPr>
          <p:nvPr>
            <p:ph sz="quarter" idx="1"/>
          </p:nvPr>
        </p:nvSpPr>
        <p:spPr>
          <a:xfrm>
            <a:off x="304800" y="304800"/>
            <a:ext cx="5715000" cy="57150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bg>
      <p:bgRef idx="1001">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fr-FR" smtClean="0"/>
              <a:t>Cliquez pour modifier le style du titre</a:t>
            </a:r>
            <a:endParaRPr kumimoji="0" lang="en-US"/>
          </a:p>
        </p:txBody>
      </p:sp>
      <p:sp>
        <p:nvSpPr>
          <p:cNvPr id="3" name="Espace réservé pour une image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fr-FR" smtClean="0"/>
              <a:t>Cliquez sur l'icône pour ajouter une image</a:t>
            </a:r>
            <a:endParaRPr kumimoji="0" lang="en-US" dirty="0"/>
          </a:p>
        </p:txBody>
      </p:sp>
      <p:sp>
        <p:nvSpPr>
          <p:cNvPr id="4" name="Espace réservé du texte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fr-FR" smtClean="0"/>
              <a:t>Cliquez pour modifier les styles du texte du masque</a:t>
            </a:r>
          </a:p>
        </p:txBody>
      </p:sp>
      <p:sp>
        <p:nvSpPr>
          <p:cNvPr id="5" name="Espace réservé de la date 4"/>
          <p:cNvSpPr>
            <a:spLocks noGrp="1"/>
          </p:cNvSpPr>
          <p:nvPr>
            <p:ph type="dt" sz="half" idx="10"/>
          </p:nvPr>
        </p:nvSpPr>
        <p:spPr/>
        <p:txBody>
          <a:bodyPr/>
          <a:lstStyle/>
          <a:p>
            <a:fld id="{97DAAD64-F465-4929-B60D-5963ABBD56A9}" type="datetimeFigureOut">
              <a:rPr lang="fr-FR" smtClean="0">
                <a:solidFill>
                  <a:srgbClr val="DDE9EC"/>
                </a:solidFill>
              </a:rPr>
              <a:pPr/>
              <a:t>19/09/2013</a:t>
            </a:fld>
            <a:endParaRPr lang="fr-FR">
              <a:solidFill>
                <a:srgbClr val="DDE9EC"/>
              </a:solidFill>
            </a:endParaRPr>
          </a:p>
        </p:txBody>
      </p:sp>
      <p:sp>
        <p:nvSpPr>
          <p:cNvPr id="6" name="Espace réservé du pied de page 5"/>
          <p:cNvSpPr>
            <a:spLocks noGrp="1"/>
          </p:cNvSpPr>
          <p:nvPr>
            <p:ph type="ftr" sz="quarter" idx="11"/>
          </p:nvPr>
        </p:nvSpPr>
        <p:spPr/>
        <p:txBody>
          <a:bodyPr/>
          <a:lstStyle/>
          <a:p>
            <a:endParaRPr lang="fr-FR">
              <a:solidFill>
                <a:srgbClr val="DDE9EC"/>
              </a:solidFill>
            </a:endParaRPr>
          </a:p>
        </p:txBody>
      </p:sp>
      <p:sp>
        <p:nvSpPr>
          <p:cNvPr id="7" name="Espace réservé du numéro de diapositive 6"/>
          <p:cNvSpPr>
            <a:spLocks noGrp="1"/>
          </p:cNvSpPr>
          <p:nvPr>
            <p:ph type="sldNum" sz="quarter" idx="12"/>
          </p:nvPr>
        </p:nvSpPr>
        <p:spPr/>
        <p:txBody>
          <a:bodyPr/>
          <a:lstStyle/>
          <a:p>
            <a:fld id="{51D24F3A-F3AF-4803-9784-7C638A54189D}" type="slidenum">
              <a:rPr lang="fr-FR" smtClean="0">
                <a:solidFill>
                  <a:srgbClr val="DDE9EC"/>
                </a:solidFill>
              </a:rPr>
              <a:pPr/>
              <a:t>‹N°›</a:t>
            </a:fld>
            <a:endParaRPr lang="fr-FR">
              <a:solidFill>
                <a:srgbClr val="DDE9EC"/>
              </a:solidFill>
            </a:endParaRPr>
          </a:p>
        </p:txBody>
      </p:sp>
      <p:sp>
        <p:nvSpPr>
          <p:cNvPr id="8" name="Connecteur droit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9" name="Triangle isocè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0" name="Rectangle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5" name="Espace réservé du pied de page 4"/>
          <p:cNvSpPr>
            <a:spLocks noGrp="1"/>
          </p:cNvSpPr>
          <p:nvPr>
            <p:ph type="ftr" sz="quarter" idx="11"/>
          </p:nvPr>
        </p:nvSpPr>
        <p:spPr/>
        <p:txBody>
          <a:bodyPr/>
          <a:lstStyle/>
          <a:p>
            <a:endParaRPr lang="fr-FR">
              <a:solidFill>
                <a:srgbClr val="464653"/>
              </a:solidFill>
            </a:endParaRPr>
          </a:p>
        </p:txBody>
      </p:sp>
      <p:sp>
        <p:nvSpPr>
          <p:cNvPr id="6" name="Espace réservé du numéro de diapositive 5"/>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Tree>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5" name="Espace réservé du pied de page 4"/>
          <p:cNvSpPr>
            <a:spLocks noGrp="1"/>
          </p:cNvSpPr>
          <p:nvPr>
            <p:ph type="ftr" sz="quarter" idx="11"/>
          </p:nvPr>
        </p:nvSpPr>
        <p:spPr/>
        <p:txBody>
          <a:bodyPr/>
          <a:lstStyle/>
          <a:p>
            <a:endParaRPr lang="fr-FR">
              <a:solidFill>
                <a:srgbClr val="464653"/>
              </a:solidFill>
            </a:endParaRPr>
          </a:p>
        </p:txBody>
      </p:sp>
      <p:sp>
        <p:nvSpPr>
          <p:cNvPr id="6" name="Espace réservé du numéro de diapositive 5"/>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7" name="Connecteur droit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8" name="Triangle isocèle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9" name="Connecteur droit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Tree>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8" name="Titre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fr-FR" smtClean="0"/>
              <a:t>Cliquez pour modifier le style du titre</a:t>
            </a:r>
            <a:endParaRPr kumimoji="0" lang="en-US"/>
          </a:p>
        </p:txBody>
      </p:sp>
      <p:sp>
        <p:nvSpPr>
          <p:cNvPr id="9" name="Sous-titre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Cliquez pour modifier le style des sous-titres du masque</a:t>
            </a:r>
            <a:endParaRPr kumimoji="0" lang="en-US"/>
          </a:p>
        </p:txBody>
      </p:sp>
      <p:sp>
        <p:nvSpPr>
          <p:cNvPr id="28" name="Espace réservé de la date 27"/>
          <p:cNvSpPr>
            <a:spLocks noGrp="1"/>
          </p:cNvSpPr>
          <p:nvPr>
            <p:ph type="dt" sz="half" idx="10"/>
          </p:nvPr>
        </p:nvSpPr>
        <p:spPr>
          <a:xfrm>
            <a:off x="6400800" y="6355080"/>
            <a:ext cx="2286000" cy="365760"/>
          </a:xfrm>
        </p:spPr>
        <p:txBody>
          <a:bodyPr/>
          <a:lstStyle>
            <a:lvl1pPr>
              <a:defRPr sz="1400"/>
            </a:lvl1p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17" name="Espace réservé du pied de page 16"/>
          <p:cNvSpPr>
            <a:spLocks noGrp="1"/>
          </p:cNvSpPr>
          <p:nvPr>
            <p:ph type="ftr" sz="quarter" idx="11"/>
          </p:nvPr>
        </p:nvSpPr>
        <p:spPr>
          <a:xfrm>
            <a:off x="2898648" y="6355080"/>
            <a:ext cx="3474720" cy="365760"/>
          </a:xfrm>
        </p:spPr>
        <p:txBody>
          <a:bodyPr/>
          <a:lstStyle/>
          <a:p>
            <a:endParaRPr lang="fr-FR">
              <a:solidFill>
                <a:srgbClr val="464653"/>
              </a:solidFill>
            </a:endParaRPr>
          </a:p>
        </p:txBody>
      </p:sp>
      <p:sp>
        <p:nvSpPr>
          <p:cNvPr id="29" name="Espace réservé du numéro de diapositive 28"/>
          <p:cNvSpPr>
            <a:spLocks noGrp="1"/>
          </p:cNvSpPr>
          <p:nvPr>
            <p:ph type="sldNum" sz="quarter" idx="12"/>
          </p:nvPr>
        </p:nvSpPr>
        <p:spPr>
          <a:xfrm>
            <a:off x="1216152" y="6355080"/>
            <a:ext cx="1219200" cy="365760"/>
          </a:xfrm>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21" name="Rectangle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33" name="Rectangle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22" name="Rectangle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32" name="Rectangle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Tree>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4" name="Espace réservé de la date 3"/>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5" name="Espace réservé du pied de page 4"/>
          <p:cNvSpPr>
            <a:spLocks noGrp="1"/>
          </p:cNvSpPr>
          <p:nvPr>
            <p:ph type="ftr" sz="quarter" idx="11"/>
          </p:nvPr>
        </p:nvSpPr>
        <p:spPr/>
        <p:txBody>
          <a:bodyPr/>
          <a:lstStyle/>
          <a:p>
            <a:endParaRPr lang="fr-FR">
              <a:solidFill>
                <a:srgbClr val="464653"/>
              </a:solidFill>
            </a:endParaRPr>
          </a:p>
        </p:txBody>
      </p:sp>
      <p:sp>
        <p:nvSpPr>
          <p:cNvPr id="6" name="Espace réservé du numéro de diapositive 5"/>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8" name="Espace réservé du contenu 7"/>
          <p:cNvSpPr>
            <a:spLocks noGrp="1"/>
          </p:cNvSpPr>
          <p:nvPr>
            <p:ph sz="quarter" idx="1"/>
          </p:nvPr>
        </p:nvSpPr>
        <p:spPr>
          <a:xfrm>
            <a:off x="457200" y="1219200"/>
            <a:ext cx="8229600" cy="493776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Ref idx="1001">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Cliquez pour modifier les styles du texte du masque</a:t>
            </a:r>
          </a:p>
        </p:txBody>
      </p:sp>
      <p:sp>
        <p:nvSpPr>
          <p:cNvPr id="4" name="Espace réservé de la date 3"/>
          <p:cNvSpPr>
            <a:spLocks noGrp="1"/>
          </p:cNvSpPr>
          <p:nvPr>
            <p:ph type="dt" sz="half" idx="10"/>
          </p:nvPr>
        </p:nvSpPr>
        <p:spPr>
          <a:xfrm>
            <a:off x="6400800" y="6355080"/>
            <a:ext cx="2286000" cy="365760"/>
          </a:xfrm>
        </p:spPr>
        <p:txBody>
          <a:bodyPr/>
          <a:lstStyle/>
          <a:p>
            <a:fld id="{97DAAD64-F465-4929-B60D-5963ABBD56A9}" type="datetimeFigureOut">
              <a:rPr lang="fr-FR" smtClean="0">
                <a:solidFill>
                  <a:srgbClr val="DDE9EC"/>
                </a:solidFill>
              </a:rPr>
              <a:pPr/>
              <a:t>19/09/2013</a:t>
            </a:fld>
            <a:endParaRPr lang="fr-FR">
              <a:solidFill>
                <a:srgbClr val="DDE9EC"/>
              </a:solidFill>
            </a:endParaRPr>
          </a:p>
        </p:txBody>
      </p:sp>
      <p:sp>
        <p:nvSpPr>
          <p:cNvPr id="5" name="Espace réservé du pied de page 4"/>
          <p:cNvSpPr>
            <a:spLocks noGrp="1"/>
          </p:cNvSpPr>
          <p:nvPr>
            <p:ph type="ftr" sz="quarter" idx="11"/>
          </p:nvPr>
        </p:nvSpPr>
        <p:spPr>
          <a:xfrm>
            <a:off x="2898648" y="6355080"/>
            <a:ext cx="3474720" cy="365760"/>
          </a:xfrm>
        </p:spPr>
        <p:txBody>
          <a:bodyPr/>
          <a:lstStyle/>
          <a:p>
            <a:endParaRPr lang="fr-FR">
              <a:solidFill>
                <a:srgbClr val="DDE9EC"/>
              </a:solidFill>
            </a:endParaRPr>
          </a:p>
        </p:txBody>
      </p:sp>
      <p:sp>
        <p:nvSpPr>
          <p:cNvPr id="6" name="Espace réservé du numéro de diapositive 5"/>
          <p:cNvSpPr>
            <a:spLocks noGrp="1"/>
          </p:cNvSpPr>
          <p:nvPr>
            <p:ph type="sldNum" sz="quarter" idx="12"/>
          </p:nvPr>
        </p:nvSpPr>
        <p:spPr>
          <a:xfrm>
            <a:off x="1069848" y="6355080"/>
            <a:ext cx="1520952" cy="365760"/>
          </a:xfrm>
        </p:spPr>
        <p:txBody>
          <a:bodyPr/>
          <a:lstStyle/>
          <a:p>
            <a:fld id="{51D24F3A-F3AF-4803-9784-7C638A54189D}" type="slidenum">
              <a:rPr lang="fr-FR" smtClean="0">
                <a:solidFill>
                  <a:srgbClr val="DDE9EC"/>
                </a:solidFill>
              </a:rPr>
              <a:pPr/>
              <a:t>‹N°›</a:t>
            </a:fld>
            <a:endParaRPr lang="fr-FR">
              <a:solidFill>
                <a:srgbClr val="DDE9EC"/>
              </a:solidFill>
            </a:endParaRPr>
          </a:p>
        </p:txBody>
      </p:sp>
      <p:sp>
        <p:nvSpPr>
          <p:cNvPr id="7" name="Rectangle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8" name="Rectangle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457200" y="228600"/>
            <a:ext cx="8229600" cy="914400"/>
          </a:xfrm>
        </p:spPr>
        <p:txBody>
          <a:bodyPr/>
          <a:lstStyle/>
          <a:p>
            <a:r>
              <a:rPr kumimoji="0" lang="fr-FR" smtClean="0"/>
              <a:t>Cliquez pour modifier le style du titre</a:t>
            </a:r>
            <a:endParaRPr kumimoji="0" lang="en-US"/>
          </a:p>
        </p:txBody>
      </p:sp>
      <p:sp>
        <p:nvSpPr>
          <p:cNvPr id="5" name="Espace réservé de la date 4"/>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6" name="Espace réservé du pied de page 5"/>
          <p:cNvSpPr>
            <a:spLocks noGrp="1"/>
          </p:cNvSpPr>
          <p:nvPr>
            <p:ph type="ftr" sz="quarter" idx="11"/>
          </p:nvPr>
        </p:nvSpPr>
        <p:spPr/>
        <p:txBody>
          <a:bodyPr/>
          <a:lstStyle/>
          <a:p>
            <a:endParaRPr lang="fr-FR">
              <a:solidFill>
                <a:srgbClr val="464653"/>
              </a:solidFill>
            </a:endParaRPr>
          </a:p>
        </p:txBody>
      </p:sp>
      <p:sp>
        <p:nvSpPr>
          <p:cNvPr id="7" name="Espace réservé du numéro de diapositive 6"/>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9" name="Espace réservé du contenu 8"/>
          <p:cNvSpPr>
            <a:spLocks noGrp="1"/>
          </p:cNvSpPr>
          <p:nvPr>
            <p:ph sz="quarter" idx="1"/>
          </p:nvPr>
        </p:nvSpPr>
        <p:spPr>
          <a:xfrm>
            <a:off x="457200" y="1219200"/>
            <a:ext cx="4041648" cy="493776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1" name="Espace réservé du contenu 10"/>
          <p:cNvSpPr>
            <a:spLocks noGrp="1"/>
          </p:cNvSpPr>
          <p:nvPr>
            <p:ph sz="quarter" idx="2"/>
          </p:nvPr>
        </p:nvSpPr>
        <p:spPr>
          <a:xfrm>
            <a:off x="4632198" y="1216152"/>
            <a:ext cx="4041648" cy="493776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28600"/>
            <a:ext cx="8229600" cy="914400"/>
          </a:xfrm>
        </p:spPr>
        <p:txBody>
          <a:bodyPr anchor="ctr"/>
          <a:lstStyle>
            <a:lvl1pPr>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4" name="Espace réservé du texte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7" name="Espace réservé de la date 6"/>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8" name="Espace réservé du pied de page 7"/>
          <p:cNvSpPr>
            <a:spLocks noGrp="1"/>
          </p:cNvSpPr>
          <p:nvPr>
            <p:ph type="ftr" sz="quarter" idx="11"/>
          </p:nvPr>
        </p:nvSpPr>
        <p:spPr/>
        <p:txBody>
          <a:bodyPr/>
          <a:lstStyle/>
          <a:p>
            <a:endParaRPr lang="fr-FR">
              <a:solidFill>
                <a:srgbClr val="464653"/>
              </a:solidFill>
            </a:endParaRPr>
          </a:p>
        </p:txBody>
      </p:sp>
      <p:sp>
        <p:nvSpPr>
          <p:cNvPr id="9" name="Espace réservé du numéro de diapositive 8"/>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11" name="Espace réservé du contenu 10"/>
          <p:cNvSpPr>
            <a:spLocks noGrp="1"/>
          </p:cNvSpPr>
          <p:nvPr>
            <p:ph sz="quarter" idx="2"/>
          </p:nvPr>
        </p:nvSpPr>
        <p:spPr>
          <a:xfrm>
            <a:off x="457200" y="2133600"/>
            <a:ext cx="4038600" cy="40386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3" name="Espace réservé du contenu 12"/>
          <p:cNvSpPr>
            <a:spLocks noGrp="1"/>
          </p:cNvSpPr>
          <p:nvPr>
            <p:ph sz="quarter" idx="4"/>
          </p:nvPr>
        </p:nvSpPr>
        <p:spPr>
          <a:xfrm>
            <a:off x="4648200" y="2133600"/>
            <a:ext cx="4038600" cy="40386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457200" y="228600"/>
            <a:ext cx="8229600" cy="914400"/>
          </a:xfrm>
        </p:spPr>
        <p:txBody>
          <a:bodyPr/>
          <a:lstStyle/>
          <a:p>
            <a:r>
              <a:rPr kumimoji="0" lang="fr-FR" smtClean="0"/>
              <a:t>Cliquez pour modifier le style du titre</a:t>
            </a:r>
            <a:endParaRPr kumimoji="0" lang="en-US"/>
          </a:p>
        </p:txBody>
      </p:sp>
      <p:sp>
        <p:nvSpPr>
          <p:cNvPr id="3" name="Espace réservé de la date 2"/>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4" name="Espace réservé du pied de page 3"/>
          <p:cNvSpPr>
            <a:spLocks noGrp="1"/>
          </p:cNvSpPr>
          <p:nvPr>
            <p:ph type="ftr" sz="quarter" idx="11"/>
          </p:nvPr>
        </p:nvSpPr>
        <p:spPr/>
        <p:txBody>
          <a:bodyPr/>
          <a:lstStyle/>
          <a:p>
            <a:endParaRPr lang="fr-FR">
              <a:solidFill>
                <a:srgbClr val="464653"/>
              </a:solidFill>
            </a:endParaRPr>
          </a:p>
        </p:txBody>
      </p:sp>
      <p:sp>
        <p:nvSpPr>
          <p:cNvPr id="5" name="Espace réservé du numéro de diapositive 4"/>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6" name="Triangle isocè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Tree>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3" name="Espace réservé du pied de page 2"/>
          <p:cNvSpPr>
            <a:spLocks noGrp="1"/>
          </p:cNvSpPr>
          <p:nvPr>
            <p:ph type="ftr" sz="quarter" idx="11"/>
          </p:nvPr>
        </p:nvSpPr>
        <p:spPr/>
        <p:txBody>
          <a:bodyPr/>
          <a:lstStyle/>
          <a:p>
            <a:endParaRPr lang="fr-FR">
              <a:solidFill>
                <a:srgbClr val="464653"/>
              </a:solidFill>
            </a:endParaRPr>
          </a:p>
        </p:txBody>
      </p:sp>
      <p:sp>
        <p:nvSpPr>
          <p:cNvPr id="4" name="Espace réservé du numéro de diapositive 3"/>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5" name="Connecteur droit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6" name="Triangle isocè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Tree>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fr-FR" smtClean="0"/>
              <a:t>Cliquez pour modifier le style du titre</a:t>
            </a:r>
            <a:endParaRPr kumimoji="0" lang="en-US"/>
          </a:p>
        </p:txBody>
      </p:sp>
      <p:sp>
        <p:nvSpPr>
          <p:cNvPr id="3" name="Espace réservé du texte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fr-FR" smtClean="0"/>
              <a:t>Cliquez pour modifier les styles du texte du masque</a:t>
            </a:r>
          </a:p>
        </p:txBody>
      </p:sp>
      <p:sp>
        <p:nvSpPr>
          <p:cNvPr id="5" name="Espace réservé de la date 4"/>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6" name="Espace réservé du pied de page 5"/>
          <p:cNvSpPr>
            <a:spLocks noGrp="1"/>
          </p:cNvSpPr>
          <p:nvPr>
            <p:ph type="ftr" sz="quarter" idx="11"/>
          </p:nvPr>
        </p:nvSpPr>
        <p:spPr/>
        <p:txBody>
          <a:bodyPr/>
          <a:lstStyle/>
          <a:p>
            <a:endParaRPr lang="fr-FR">
              <a:solidFill>
                <a:srgbClr val="464653"/>
              </a:solidFill>
            </a:endParaRPr>
          </a:p>
        </p:txBody>
      </p:sp>
      <p:sp>
        <p:nvSpPr>
          <p:cNvPr id="7" name="Espace réservé du numéro de diapositive 6"/>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8" name="Connecteur droit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0" name="Connecteur droit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9" name="Triangle isocè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Espace réservé du contenu 11"/>
          <p:cNvSpPr>
            <a:spLocks noGrp="1"/>
          </p:cNvSpPr>
          <p:nvPr>
            <p:ph sz="quarter" idx="1"/>
          </p:nvPr>
        </p:nvSpPr>
        <p:spPr>
          <a:xfrm>
            <a:off x="304800" y="304800"/>
            <a:ext cx="5715000" cy="57150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bg>
      <p:bgRef idx="1001">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fr-FR" smtClean="0"/>
              <a:t>Cliquez pour modifier le style du titre</a:t>
            </a:r>
            <a:endParaRPr kumimoji="0" lang="en-US"/>
          </a:p>
        </p:txBody>
      </p:sp>
      <p:sp>
        <p:nvSpPr>
          <p:cNvPr id="3" name="Espace réservé pour une image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fr-FR" smtClean="0"/>
              <a:t>Cliquez sur l'icône pour ajouter une image</a:t>
            </a:r>
            <a:endParaRPr kumimoji="0" lang="en-US" dirty="0"/>
          </a:p>
        </p:txBody>
      </p:sp>
      <p:sp>
        <p:nvSpPr>
          <p:cNvPr id="4" name="Espace réservé du texte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fr-FR" smtClean="0"/>
              <a:t>Cliquez pour modifier les styles du texte du masque</a:t>
            </a:r>
          </a:p>
        </p:txBody>
      </p:sp>
      <p:sp>
        <p:nvSpPr>
          <p:cNvPr id="5" name="Espace réservé de la date 4"/>
          <p:cNvSpPr>
            <a:spLocks noGrp="1"/>
          </p:cNvSpPr>
          <p:nvPr>
            <p:ph type="dt" sz="half" idx="10"/>
          </p:nvPr>
        </p:nvSpPr>
        <p:spPr/>
        <p:txBody>
          <a:bodyPr/>
          <a:lstStyle/>
          <a:p>
            <a:fld id="{97DAAD64-F465-4929-B60D-5963ABBD56A9}" type="datetimeFigureOut">
              <a:rPr lang="fr-FR" smtClean="0">
                <a:solidFill>
                  <a:srgbClr val="DDE9EC"/>
                </a:solidFill>
              </a:rPr>
              <a:pPr/>
              <a:t>19/09/2013</a:t>
            </a:fld>
            <a:endParaRPr lang="fr-FR">
              <a:solidFill>
                <a:srgbClr val="DDE9EC"/>
              </a:solidFill>
            </a:endParaRPr>
          </a:p>
        </p:txBody>
      </p:sp>
      <p:sp>
        <p:nvSpPr>
          <p:cNvPr id="6" name="Espace réservé du pied de page 5"/>
          <p:cNvSpPr>
            <a:spLocks noGrp="1"/>
          </p:cNvSpPr>
          <p:nvPr>
            <p:ph type="ftr" sz="quarter" idx="11"/>
          </p:nvPr>
        </p:nvSpPr>
        <p:spPr/>
        <p:txBody>
          <a:bodyPr/>
          <a:lstStyle/>
          <a:p>
            <a:endParaRPr lang="fr-FR">
              <a:solidFill>
                <a:srgbClr val="DDE9EC"/>
              </a:solidFill>
            </a:endParaRPr>
          </a:p>
        </p:txBody>
      </p:sp>
      <p:sp>
        <p:nvSpPr>
          <p:cNvPr id="7" name="Espace réservé du numéro de diapositive 6"/>
          <p:cNvSpPr>
            <a:spLocks noGrp="1"/>
          </p:cNvSpPr>
          <p:nvPr>
            <p:ph type="sldNum" sz="quarter" idx="12"/>
          </p:nvPr>
        </p:nvSpPr>
        <p:spPr/>
        <p:txBody>
          <a:bodyPr/>
          <a:lstStyle/>
          <a:p>
            <a:fld id="{51D24F3A-F3AF-4803-9784-7C638A54189D}" type="slidenum">
              <a:rPr lang="fr-FR" smtClean="0">
                <a:solidFill>
                  <a:srgbClr val="DDE9EC"/>
                </a:solidFill>
              </a:rPr>
              <a:pPr/>
              <a:t>‹N°›</a:t>
            </a:fld>
            <a:endParaRPr lang="fr-FR">
              <a:solidFill>
                <a:srgbClr val="DDE9EC"/>
              </a:solidFill>
            </a:endParaRPr>
          </a:p>
        </p:txBody>
      </p:sp>
      <p:sp>
        <p:nvSpPr>
          <p:cNvPr id="8" name="Connecteur droit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9" name="Triangle isocè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0" name="Rectangle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5" name="Espace réservé du pied de page 4"/>
          <p:cNvSpPr>
            <a:spLocks noGrp="1"/>
          </p:cNvSpPr>
          <p:nvPr>
            <p:ph type="ftr" sz="quarter" idx="11"/>
          </p:nvPr>
        </p:nvSpPr>
        <p:spPr/>
        <p:txBody>
          <a:bodyPr/>
          <a:lstStyle/>
          <a:p>
            <a:endParaRPr lang="fr-FR">
              <a:solidFill>
                <a:srgbClr val="464653"/>
              </a:solidFill>
            </a:endParaRPr>
          </a:p>
        </p:txBody>
      </p:sp>
      <p:sp>
        <p:nvSpPr>
          <p:cNvPr id="6" name="Espace réservé du numéro de diapositive 5"/>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Tree>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5" name="Espace réservé du pied de page 4"/>
          <p:cNvSpPr>
            <a:spLocks noGrp="1"/>
          </p:cNvSpPr>
          <p:nvPr>
            <p:ph type="ftr" sz="quarter" idx="11"/>
          </p:nvPr>
        </p:nvSpPr>
        <p:spPr/>
        <p:txBody>
          <a:bodyPr/>
          <a:lstStyle/>
          <a:p>
            <a:endParaRPr lang="fr-FR">
              <a:solidFill>
                <a:srgbClr val="464653"/>
              </a:solidFill>
            </a:endParaRPr>
          </a:p>
        </p:txBody>
      </p:sp>
      <p:sp>
        <p:nvSpPr>
          <p:cNvPr id="6" name="Espace réservé du numéro de diapositive 5"/>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7" name="Connecteur droit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8" name="Triangle isocèle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9" name="Connecteur droit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Tree>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8" name="Titre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fr-FR" smtClean="0"/>
              <a:t>Cliquez pour modifier le style du titre</a:t>
            </a:r>
            <a:endParaRPr kumimoji="0" lang="en-US"/>
          </a:p>
        </p:txBody>
      </p:sp>
      <p:sp>
        <p:nvSpPr>
          <p:cNvPr id="9" name="Sous-titre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Cliquez pour modifier le style des sous-titres du masque</a:t>
            </a:r>
            <a:endParaRPr kumimoji="0" lang="en-US"/>
          </a:p>
        </p:txBody>
      </p:sp>
      <p:sp>
        <p:nvSpPr>
          <p:cNvPr id="28" name="Espace réservé de la date 27"/>
          <p:cNvSpPr>
            <a:spLocks noGrp="1"/>
          </p:cNvSpPr>
          <p:nvPr>
            <p:ph type="dt" sz="half" idx="10"/>
          </p:nvPr>
        </p:nvSpPr>
        <p:spPr>
          <a:xfrm>
            <a:off x="6400800" y="6355080"/>
            <a:ext cx="2286000" cy="365760"/>
          </a:xfrm>
        </p:spPr>
        <p:txBody>
          <a:bodyPr/>
          <a:lstStyle>
            <a:lvl1pPr>
              <a:defRPr sz="1400"/>
            </a:lvl1p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17" name="Espace réservé du pied de page 16"/>
          <p:cNvSpPr>
            <a:spLocks noGrp="1"/>
          </p:cNvSpPr>
          <p:nvPr>
            <p:ph type="ftr" sz="quarter" idx="11"/>
          </p:nvPr>
        </p:nvSpPr>
        <p:spPr>
          <a:xfrm>
            <a:off x="2898648" y="6355080"/>
            <a:ext cx="3474720" cy="365760"/>
          </a:xfrm>
        </p:spPr>
        <p:txBody>
          <a:bodyPr/>
          <a:lstStyle/>
          <a:p>
            <a:endParaRPr lang="fr-FR">
              <a:solidFill>
                <a:srgbClr val="464653"/>
              </a:solidFill>
            </a:endParaRPr>
          </a:p>
        </p:txBody>
      </p:sp>
      <p:sp>
        <p:nvSpPr>
          <p:cNvPr id="29" name="Espace réservé du numéro de diapositive 28"/>
          <p:cNvSpPr>
            <a:spLocks noGrp="1"/>
          </p:cNvSpPr>
          <p:nvPr>
            <p:ph type="sldNum" sz="quarter" idx="12"/>
          </p:nvPr>
        </p:nvSpPr>
        <p:spPr>
          <a:xfrm>
            <a:off x="1216152" y="6355080"/>
            <a:ext cx="1219200" cy="365760"/>
          </a:xfrm>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21" name="Rectangle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33" name="Rectangle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22" name="Rectangle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32" name="Rectangle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Tree>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4" name="Espace réservé de la date 3"/>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5" name="Espace réservé du pied de page 4"/>
          <p:cNvSpPr>
            <a:spLocks noGrp="1"/>
          </p:cNvSpPr>
          <p:nvPr>
            <p:ph type="ftr" sz="quarter" idx="11"/>
          </p:nvPr>
        </p:nvSpPr>
        <p:spPr/>
        <p:txBody>
          <a:bodyPr/>
          <a:lstStyle/>
          <a:p>
            <a:endParaRPr lang="fr-FR">
              <a:solidFill>
                <a:srgbClr val="464653"/>
              </a:solidFill>
            </a:endParaRPr>
          </a:p>
        </p:txBody>
      </p:sp>
      <p:sp>
        <p:nvSpPr>
          <p:cNvPr id="6" name="Espace réservé du numéro de diapositive 5"/>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8" name="Espace réservé du contenu 7"/>
          <p:cNvSpPr>
            <a:spLocks noGrp="1"/>
          </p:cNvSpPr>
          <p:nvPr>
            <p:ph sz="quarter" idx="1"/>
          </p:nvPr>
        </p:nvSpPr>
        <p:spPr>
          <a:xfrm>
            <a:off x="457200" y="1219200"/>
            <a:ext cx="8229600" cy="493776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Ref idx="1001">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Cliquez pour modifier les styles du texte du masque</a:t>
            </a:r>
          </a:p>
        </p:txBody>
      </p:sp>
      <p:sp>
        <p:nvSpPr>
          <p:cNvPr id="4" name="Espace réservé de la date 3"/>
          <p:cNvSpPr>
            <a:spLocks noGrp="1"/>
          </p:cNvSpPr>
          <p:nvPr>
            <p:ph type="dt" sz="half" idx="10"/>
          </p:nvPr>
        </p:nvSpPr>
        <p:spPr>
          <a:xfrm>
            <a:off x="6400800" y="6355080"/>
            <a:ext cx="2286000" cy="365760"/>
          </a:xfrm>
        </p:spPr>
        <p:txBody>
          <a:bodyPr/>
          <a:lstStyle/>
          <a:p>
            <a:fld id="{97DAAD64-F465-4929-B60D-5963ABBD56A9}" type="datetimeFigureOut">
              <a:rPr lang="fr-FR" smtClean="0">
                <a:solidFill>
                  <a:srgbClr val="DDE9EC"/>
                </a:solidFill>
              </a:rPr>
              <a:pPr/>
              <a:t>19/09/2013</a:t>
            </a:fld>
            <a:endParaRPr lang="fr-FR">
              <a:solidFill>
                <a:srgbClr val="DDE9EC"/>
              </a:solidFill>
            </a:endParaRPr>
          </a:p>
        </p:txBody>
      </p:sp>
      <p:sp>
        <p:nvSpPr>
          <p:cNvPr id="5" name="Espace réservé du pied de page 4"/>
          <p:cNvSpPr>
            <a:spLocks noGrp="1"/>
          </p:cNvSpPr>
          <p:nvPr>
            <p:ph type="ftr" sz="quarter" idx="11"/>
          </p:nvPr>
        </p:nvSpPr>
        <p:spPr>
          <a:xfrm>
            <a:off x="2898648" y="6355080"/>
            <a:ext cx="3474720" cy="365760"/>
          </a:xfrm>
        </p:spPr>
        <p:txBody>
          <a:bodyPr/>
          <a:lstStyle/>
          <a:p>
            <a:endParaRPr lang="fr-FR">
              <a:solidFill>
                <a:srgbClr val="DDE9EC"/>
              </a:solidFill>
            </a:endParaRPr>
          </a:p>
        </p:txBody>
      </p:sp>
      <p:sp>
        <p:nvSpPr>
          <p:cNvPr id="6" name="Espace réservé du numéro de diapositive 5"/>
          <p:cNvSpPr>
            <a:spLocks noGrp="1"/>
          </p:cNvSpPr>
          <p:nvPr>
            <p:ph type="sldNum" sz="quarter" idx="12"/>
          </p:nvPr>
        </p:nvSpPr>
        <p:spPr>
          <a:xfrm>
            <a:off x="1069848" y="6355080"/>
            <a:ext cx="1520952" cy="365760"/>
          </a:xfrm>
        </p:spPr>
        <p:txBody>
          <a:bodyPr/>
          <a:lstStyle/>
          <a:p>
            <a:fld id="{51D24F3A-F3AF-4803-9784-7C638A54189D}" type="slidenum">
              <a:rPr lang="fr-FR" smtClean="0">
                <a:solidFill>
                  <a:srgbClr val="DDE9EC"/>
                </a:solidFill>
              </a:rPr>
              <a:pPr/>
              <a:t>‹N°›</a:t>
            </a:fld>
            <a:endParaRPr lang="fr-FR">
              <a:solidFill>
                <a:srgbClr val="DDE9EC"/>
              </a:solidFill>
            </a:endParaRPr>
          </a:p>
        </p:txBody>
      </p:sp>
      <p:sp>
        <p:nvSpPr>
          <p:cNvPr id="7" name="Rectangle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8" name="Rectangle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457200" y="228600"/>
            <a:ext cx="8229600" cy="914400"/>
          </a:xfrm>
        </p:spPr>
        <p:txBody>
          <a:bodyPr/>
          <a:lstStyle/>
          <a:p>
            <a:r>
              <a:rPr kumimoji="0" lang="fr-FR" smtClean="0"/>
              <a:t>Cliquez pour modifier le style du titre</a:t>
            </a:r>
            <a:endParaRPr kumimoji="0" lang="en-US"/>
          </a:p>
        </p:txBody>
      </p:sp>
      <p:sp>
        <p:nvSpPr>
          <p:cNvPr id="5" name="Espace réservé de la date 4"/>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6" name="Espace réservé du pied de page 5"/>
          <p:cNvSpPr>
            <a:spLocks noGrp="1"/>
          </p:cNvSpPr>
          <p:nvPr>
            <p:ph type="ftr" sz="quarter" idx="11"/>
          </p:nvPr>
        </p:nvSpPr>
        <p:spPr/>
        <p:txBody>
          <a:bodyPr/>
          <a:lstStyle/>
          <a:p>
            <a:endParaRPr lang="fr-FR">
              <a:solidFill>
                <a:srgbClr val="464653"/>
              </a:solidFill>
            </a:endParaRPr>
          </a:p>
        </p:txBody>
      </p:sp>
      <p:sp>
        <p:nvSpPr>
          <p:cNvPr id="7" name="Espace réservé du numéro de diapositive 6"/>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9" name="Espace réservé du contenu 8"/>
          <p:cNvSpPr>
            <a:spLocks noGrp="1"/>
          </p:cNvSpPr>
          <p:nvPr>
            <p:ph sz="quarter" idx="1"/>
          </p:nvPr>
        </p:nvSpPr>
        <p:spPr>
          <a:xfrm>
            <a:off x="457200" y="1219200"/>
            <a:ext cx="4041648" cy="493776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1" name="Espace réservé du contenu 10"/>
          <p:cNvSpPr>
            <a:spLocks noGrp="1"/>
          </p:cNvSpPr>
          <p:nvPr>
            <p:ph sz="quarter" idx="2"/>
          </p:nvPr>
        </p:nvSpPr>
        <p:spPr>
          <a:xfrm>
            <a:off x="4632198" y="1216152"/>
            <a:ext cx="4041648" cy="493776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28600"/>
            <a:ext cx="8229600" cy="914400"/>
          </a:xfrm>
        </p:spPr>
        <p:txBody>
          <a:bodyPr anchor="ctr"/>
          <a:lstStyle>
            <a:lvl1pPr>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4" name="Espace réservé du texte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7" name="Espace réservé de la date 6"/>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8" name="Espace réservé du pied de page 7"/>
          <p:cNvSpPr>
            <a:spLocks noGrp="1"/>
          </p:cNvSpPr>
          <p:nvPr>
            <p:ph type="ftr" sz="quarter" idx="11"/>
          </p:nvPr>
        </p:nvSpPr>
        <p:spPr/>
        <p:txBody>
          <a:bodyPr/>
          <a:lstStyle/>
          <a:p>
            <a:endParaRPr lang="fr-FR">
              <a:solidFill>
                <a:srgbClr val="464653"/>
              </a:solidFill>
            </a:endParaRPr>
          </a:p>
        </p:txBody>
      </p:sp>
      <p:sp>
        <p:nvSpPr>
          <p:cNvPr id="9" name="Espace réservé du numéro de diapositive 8"/>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11" name="Espace réservé du contenu 10"/>
          <p:cNvSpPr>
            <a:spLocks noGrp="1"/>
          </p:cNvSpPr>
          <p:nvPr>
            <p:ph sz="quarter" idx="2"/>
          </p:nvPr>
        </p:nvSpPr>
        <p:spPr>
          <a:xfrm>
            <a:off x="457200" y="2133600"/>
            <a:ext cx="4038600" cy="40386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3" name="Espace réservé du contenu 12"/>
          <p:cNvSpPr>
            <a:spLocks noGrp="1"/>
          </p:cNvSpPr>
          <p:nvPr>
            <p:ph sz="quarter" idx="4"/>
          </p:nvPr>
        </p:nvSpPr>
        <p:spPr>
          <a:xfrm>
            <a:off x="4648200" y="2133600"/>
            <a:ext cx="4038600" cy="40386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457200" y="228600"/>
            <a:ext cx="8229600" cy="914400"/>
          </a:xfrm>
        </p:spPr>
        <p:txBody>
          <a:bodyPr/>
          <a:lstStyle/>
          <a:p>
            <a:r>
              <a:rPr kumimoji="0" lang="fr-FR" smtClean="0"/>
              <a:t>Cliquez pour modifier le style du titre</a:t>
            </a:r>
            <a:endParaRPr kumimoji="0" lang="en-US"/>
          </a:p>
        </p:txBody>
      </p:sp>
      <p:sp>
        <p:nvSpPr>
          <p:cNvPr id="3" name="Espace réservé de la date 2"/>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4" name="Espace réservé du pied de page 3"/>
          <p:cNvSpPr>
            <a:spLocks noGrp="1"/>
          </p:cNvSpPr>
          <p:nvPr>
            <p:ph type="ftr" sz="quarter" idx="11"/>
          </p:nvPr>
        </p:nvSpPr>
        <p:spPr/>
        <p:txBody>
          <a:bodyPr/>
          <a:lstStyle/>
          <a:p>
            <a:endParaRPr lang="fr-FR">
              <a:solidFill>
                <a:srgbClr val="464653"/>
              </a:solidFill>
            </a:endParaRPr>
          </a:p>
        </p:txBody>
      </p:sp>
      <p:sp>
        <p:nvSpPr>
          <p:cNvPr id="5" name="Espace réservé du numéro de diapositive 4"/>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6" name="Triangle isocè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Tree>
  </p:cSld>
  <p:clrMapOvr>
    <a:masterClrMapping/>
  </p:clrMapOvr>
</p:sldLayout>
</file>

<file path=ppt/slideLayouts/slideLayout22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3" name="Espace réservé du pied de page 2"/>
          <p:cNvSpPr>
            <a:spLocks noGrp="1"/>
          </p:cNvSpPr>
          <p:nvPr>
            <p:ph type="ftr" sz="quarter" idx="11"/>
          </p:nvPr>
        </p:nvSpPr>
        <p:spPr/>
        <p:txBody>
          <a:bodyPr/>
          <a:lstStyle/>
          <a:p>
            <a:endParaRPr lang="fr-FR">
              <a:solidFill>
                <a:srgbClr val="464653"/>
              </a:solidFill>
            </a:endParaRPr>
          </a:p>
        </p:txBody>
      </p:sp>
      <p:sp>
        <p:nvSpPr>
          <p:cNvPr id="4" name="Espace réservé du numéro de diapositive 3"/>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5" name="Connecteur droit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6" name="Triangle isocè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Tree>
  </p:cSld>
  <p:clrMapOvr>
    <a:masterClrMapping/>
  </p:clrMapOvr>
</p:sldLayout>
</file>

<file path=ppt/slideLayouts/slideLayout22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fr-FR" smtClean="0"/>
              <a:t>Cliquez pour modifier le style du titre</a:t>
            </a:r>
            <a:endParaRPr kumimoji="0" lang="en-US"/>
          </a:p>
        </p:txBody>
      </p:sp>
      <p:sp>
        <p:nvSpPr>
          <p:cNvPr id="3" name="Espace réservé du texte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fr-FR" smtClean="0"/>
              <a:t>Cliquez pour modifier les styles du texte du masque</a:t>
            </a:r>
          </a:p>
        </p:txBody>
      </p:sp>
      <p:sp>
        <p:nvSpPr>
          <p:cNvPr id="5" name="Espace réservé de la date 4"/>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6" name="Espace réservé du pied de page 5"/>
          <p:cNvSpPr>
            <a:spLocks noGrp="1"/>
          </p:cNvSpPr>
          <p:nvPr>
            <p:ph type="ftr" sz="quarter" idx="11"/>
          </p:nvPr>
        </p:nvSpPr>
        <p:spPr/>
        <p:txBody>
          <a:bodyPr/>
          <a:lstStyle/>
          <a:p>
            <a:endParaRPr lang="fr-FR">
              <a:solidFill>
                <a:srgbClr val="464653"/>
              </a:solidFill>
            </a:endParaRPr>
          </a:p>
        </p:txBody>
      </p:sp>
      <p:sp>
        <p:nvSpPr>
          <p:cNvPr id="7" name="Espace réservé du numéro de diapositive 6"/>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8" name="Connecteur droit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0" name="Connecteur droit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9" name="Triangle isocè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Espace réservé du contenu 11"/>
          <p:cNvSpPr>
            <a:spLocks noGrp="1"/>
          </p:cNvSpPr>
          <p:nvPr>
            <p:ph sz="quarter" idx="1"/>
          </p:nvPr>
        </p:nvSpPr>
        <p:spPr>
          <a:xfrm>
            <a:off x="304800" y="304800"/>
            <a:ext cx="5715000" cy="57150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22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bg>
      <p:bgRef idx="1001">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fr-FR" smtClean="0"/>
              <a:t>Cliquez pour modifier le style du titre</a:t>
            </a:r>
            <a:endParaRPr kumimoji="0" lang="en-US"/>
          </a:p>
        </p:txBody>
      </p:sp>
      <p:sp>
        <p:nvSpPr>
          <p:cNvPr id="3" name="Espace réservé pour une image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fr-FR" smtClean="0"/>
              <a:t>Cliquez sur l'icône pour ajouter une image</a:t>
            </a:r>
            <a:endParaRPr kumimoji="0" lang="en-US" dirty="0"/>
          </a:p>
        </p:txBody>
      </p:sp>
      <p:sp>
        <p:nvSpPr>
          <p:cNvPr id="4" name="Espace réservé du texte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fr-FR" smtClean="0"/>
              <a:t>Cliquez pour modifier les styles du texte du masque</a:t>
            </a:r>
          </a:p>
        </p:txBody>
      </p:sp>
      <p:sp>
        <p:nvSpPr>
          <p:cNvPr id="5" name="Espace réservé de la date 4"/>
          <p:cNvSpPr>
            <a:spLocks noGrp="1"/>
          </p:cNvSpPr>
          <p:nvPr>
            <p:ph type="dt" sz="half" idx="10"/>
          </p:nvPr>
        </p:nvSpPr>
        <p:spPr/>
        <p:txBody>
          <a:bodyPr/>
          <a:lstStyle/>
          <a:p>
            <a:fld id="{97DAAD64-F465-4929-B60D-5963ABBD56A9}" type="datetimeFigureOut">
              <a:rPr lang="fr-FR" smtClean="0">
                <a:solidFill>
                  <a:srgbClr val="DDE9EC"/>
                </a:solidFill>
              </a:rPr>
              <a:pPr/>
              <a:t>19/09/2013</a:t>
            </a:fld>
            <a:endParaRPr lang="fr-FR">
              <a:solidFill>
                <a:srgbClr val="DDE9EC"/>
              </a:solidFill>
            </a:endParaRPr>
          </a:p>
        </p:txBody>
      </p:sp>
      <p:sp>
        <p:nvSpPr>
          <p:cNvPr id="6" name="Espace réservé du pied de page 5"/>
          <p:cNvSpPr>
            <a:spLocks noGrp="1"/>
          </p:cNvSpPr>
          <p:nvPr>
            <p:ph type="ftr" sz="quarter" idx="11"/>
          </p:nvPr>
        </p:nvSpPr>
        <p:spPr/>
        <p:txBody>
          <a:bodyPr/>
          <a:lstStyle/>
          <a:p>
            <a:endParaRPr lang="fr-FR">
              <a:solidFill>
                <a:srgbClr val="DDE9EC"/>
              </a:solidFill>
            </a:endParaRPr>
          </a:p>
        </p:txBody>
      </p:sp>
      <p:sp>
        <p:nvSpPr>
          <p:cNvPr id="7" name="Espace réservé du numéro de diapositive 6"/>
          <p:cNvSpPr>
            <a:spLocks noGrp="1"/>
          </p:cNvSpPr>
          <p:nvPr>
            <p:ph type="sldNum" sz="quarter" idx="12"/>
          </p:nvPr>
        </p:nvSpPr>
        <p:spPr/>
        <p:txBody>
          <a:bodyPr/>
          <a:lstStyle/>
          <a:p>
            <a:fld id="{51D24F3A-F3AF-4803-9784-7C638A54189D}" type="slidenum">
              <a:rPr lang="fr-FR" smtClean="0">
                <a:solidFill>
                  <a:srgbClr val="DDE9EC"/>
                </a:solidFill>
              </a:rPr>
              <a:pPr/>
              <a:t>‹N°›</a:t>
            </a:fld>
            <a:endParaRPr lang="fr-FR">
              <a:solidFill>
                <a:srgbClr val="DDE9EC"/>
              </a:solidFill>
            </a:endParaRPr>
          </a:p>
        </p:txBody>
      </p:sp>
      <p:sp>
        <p:nvSpPr>
          <p:cNvPr id="8" name="Connecteur droit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9" name="Triangle isocè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0" name="Rectangle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23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5" name="Espace réservé du pied de page 4"/>
          <p:cNvSpPr>
            <a:spLocks noGrp="1"/>
          </p:cNvSpPr>
          <p:nvPr>
            <p:ph type="ftr" sz="quarter" idx="11"/>
          </p:nvPr>
        </p:nvSpPr>
        <p:spPr/>
        <p:txBody>
          <a:bodyPr/>
          <a:lstStyle/>
          <a:p>
            <a:endParaRPr lang="fr-FR">
              <a:solidFill>
                <a:srgbClr val="464653"/>
              </a:solidFill>
            </a:endParaRPr>
          </a:p>
        </p:txBody>
      </p:sp>
      <p:sp>
        <p:nvSpPr>
          <p:cNvPr id="6" name="Espace réservé du numéro de diapositive 5"/>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Tree>
  </p:cSld>
  <p:clrMapOvr>
    <a:masterClrMapping/>
  </p:clrMapOvr>
</p:sldLayout>
</file>

<file path=ppt/slideLayouts/slideLayout231.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5" name="Espace réservé du pied de page 4"/>
          <p:cNvSpPr>
            <a:spLocks noGrp="1"/>
          </p:cNvSpPr>
          <p:nvPr>
            <p:ph type="ftr" sz="quarter" idx="11"/>
          </p:nvPr>
        </p:nvSpPr>
        <p:spPr/>
        <p:txBody>
          <a:bodyPr/>
          <a:lstStyle/>
          <a:p>
            <a:endParaRPr lang="fr-FR">
              <a:solidFill>
                <a:srgbClr val="464653"/>
              </a:solidFill>
            </a:endParaRPr>
          </a:p>
        </p:txBody>
      </p:sp>
      <p:sp>
        <p:nvSpPr>
          <p:cNvPr id="6" name="Espace réservé du numéro de diapositive 5"/>
          <p:cNvSpPr>
            <a:spLocks noGrp="1"/>
          </p:cNvSpPr>
          <p:nvPr>
            <p:ph type="sldNum" sz="quarter" idx="12"/>
          </p:nvPr>
        </p:nvSpPr>
        <p:spPr/>
        <p:txBody>
          <a:bodyPr/>
          <a:lstStyle/>
          <a:p>
            <a:fld id="{51D24F3A-F3AF-4803-9784-7C638A54189D}" type="slidenum">
              <a:rPr lang="fr-FR" smtClean="0">
                <a:solidFill>
                  <a:srgbClr val="464653"/>
                </a:solidFill>
              </a:rPr>
              <a:pPr/>
              <a:t>‹N°›</a:t>
            </a:fld>
            <a:endParaRPr lang="fr-FR">
              <a:solidFill>
                <a:srgbClr val="464653"/>
              </a:solidFill>
            </a:endParaRPr>
          </a:p>
        </p:txBody>
      </p:sp>
      <p:sp>
        <p:nvSpPr>
          <p:cNvPr id="7" name="Connecteur droit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8" name="Triangle isocèle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9" name="Connecteur droit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8.xml"/><Relationship Id="rId3" Type="http://schemas.openxmlformats.org/officeDocument/2006/relationships/slideLayout" Target="../slideLayouts/slideLayout113.xml"/><Relationship Id="rId7" Type="http://schemas.openxmlformats.org/officeDocument/2006/relationships/slideLayout" Target="../slideLayouts/slideLayout117.xml"/><Relationship Id="rId12" Type="http://schemas.openxmlformats.org/officeDocument/2006/relationships/theme" Target="../theme/theme11.xml"/><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5" Type="http://schemas.openxmlformats.org/officeDocument/2006/relationships/slideLayout" Target="../slideLayouts/slideLayout115.xml"/><Relationship Id="rId10" Type="http://schemas.openxmlformats.org/officeDocument/2006/relationships/slideLayout" Target="../slideLayouts/slideLayout120.xml"/><Relationship Id="rId4" Type="http://schemas.openxmlformats.org/officeDocument/2006/relationships/slideLayout" Target="../slideLayouts/slideLayout114.xml"/><Relationship Id="rId9" Type="http://schemas.openxmlformats.org/officeDocument/2006/relationships/slideLayout" Target="../slideLayouts/slideLayout119.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9.xml"/><Relationship Id="rId3" Type="http://schemas.openxmlformats.org/officeDocument/2006/relationships/slideLayout" Target="../slideLayouts/slideLayout124.xml"/><Relationship Id="rId7" Type="http://schemas.openxmlformats.org/officeDocument/2006/relationships/slideLayout" Target="../slideLayouts/slideLayout128.xml"/><Relationship Id="rId12" Type="http://schemas.openxmlformats.org/officeDocument/2006/relationships/theme" Target="../theme/theme12.xml"/><Relationship Id="rId2" Type="http://schemas.openxmlformats.org/officeDocument/2006/relationships/slideLayout" Target="../slideLayouts/slideLayout123.xml"/><Relationship Id="rId1" Type="http://schemas.openxmlformats.org/officeDocument/2006/relationships/slideLayout" Target="../slideLayouts/slideLayout122.xml"/><Relationship Id="rId6" Type="http://schemas.openxmlformats.org/officeDocument/2006/relationships/slideLayout" Target="../slideLayouts/slideLayout127.xml"/><Relationship Id="rId11" Type="http://schemas.openxmlformats.org/officeDocument/2006/relationships/slideLayout" Target="../slideLayouts/slideLayout132.xml"/><Relationship Id="rId5" Type="http://schemas.openxmlformats.org/officeDocument/2006/relationships/slideLayout" Target="../slideLayouts/slideLayout126.xml"/><Relationship Id="rId10" Type="http://schemas.openxmlformats.org/officeDocument/2006/relationships/slideLayout" Target="../slideLayouts/slideLayout131.xml"/><Relationship Id="rId4" Type="http://schemas.openxmlformats.org/officeDocument/2006/relationships/slideLayout" Target="../slideLayouts/slideLayout125.xml"/><Relationship Id="rId9" Type="http://schemas.openxmlformats.org/officeDocument/2006/relationships/slideLayout" Target="../slideLayouts/slideLayout130.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40.xml"/><Relationship Id="rId3" Type="http://schemas.openxmlformats.org/officeDocument/2006/relationships/slideLayout" Target="../slideLayouts/slideLayout135.xml"/><Relationship Id="rId7" Type="http://schemas.openxmlformats.org/officeDocument/2006/relationships/slideLayout" Target="../slideLayouts/slideLayout139.xml"/><Relationship Id="rId12" Type="http://schemas.openxmlformats.org/officeDocument/2006/relationships/theme" Target="../theme/theme13.xml"/><Relationship Id="rId2" Type="http://schemas.openxmlformats.org/officeDocument/2006/relationships/slideLayout" Target="../slideLayouts/slideLayout134.xml"/><Relationship Id="rId1" Type="http://schemas.openxmlformats.org/officeDocument/2006/relationships/slideLayout" Target="../slideLayouts/slideLayout133.xml"/><Relationship Id="rId6" Type="http://schemas.openxmlformats.org/officeDocument/2006/relationships/slideLayout" Target="../slideLayouts/slideLayout138.xml"/><Relationship Id="rId11" Type="http://schemas.openxmlformats.org/officeDocument/2006/relationships/slideLayout" Target="../slideLayouts/slideLayout143.xml"/><Relationship Id="rId5" Type="http://schemas.openxmlformats.org/officeDocument/2006/relationships/slideLayout" Target="../slideLayouts/slideLayout137.xml"/><Relationship Id="rId10" Type="http://schemas.openxmlformats.org/officeDocument/2006/relationships/slideLayout" Target="../slideLayouts/slideLayout142.xml"/><Relationship Id="rId4" Type="http://schemas.openxmlformats.org/officeDocument/2006/relationships/slideLayout" Target="../slideLayouts/slideLayout136.xml"/><Relationship Id="rId9" Type="http://schemas.openxmlformats.org/officeDocument/2006/relationships/slideLayout" Target="../slideLayouts/slideLayout141.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51.xml"/><Relationship Id="rId3" Type="http://schemas.openxmlformats.org/officeDocument/2006/relationships/slideLayout" Target="../slideLayouts/slideLayout146.xml"/><Relationship Id="rId7" Type="http://schemas.openxmlformats.org/officeDocument/2006/relationships/slideLayout" Target="../slideLayouts/slideLayout150.xml"/><Relationship Id="rId12" Type="http://schemas.openxmlformats.org/officeDocument/2006/relationships/theme" Target="../theme/theme14.xml"/><Relationship Id="rId2" Type="http://schemas.openxmlformats.org/officeDocument/2006/relationships/slideLayout" Target="../slideLayouts/slideLayout145.xml"/><Relationship Id="rId1" Type="http://schemas.openxmlformats.org/officeDocument/2006/relationships/slideLayout" Target="../slideLayouts/slideLayout144.xml"/><Relationship Id="rId6" Type="http://schemas.openxmlformats.org/officeDocument/2006/relationships/slideLayout" Target="../slideLayouts/slideLayout149.xml"/><Relationship Id="rId11" Type="http://schemas.openxmlformats.org/officeDocument/2006/relationships/slideLayout" Target="../slideLayouts/slideLayout154.xml"/><Relationship Id="rId5" Type="http://schemas.openxmlformats.org/officeDocument/2006/relationships/slideLayout" Target="../slideLayouts/slideLayout148.xml"/><Relationship Id="rId10" Type="http://schemas.openxmlformats.org/officeDocument/2006/relationships/slideLayout" Target="../slideLayouts/slideLayout153.xml"/><Relationship Id="rId4" Type="http://schemas.openxmlformats.org/officeDocument/2006/relationships/slideLayout" Target="../slideLayouts/slideLayout147.xml"/><Relationship Id="rId9" Type="http://schemas.openxmlformats.org/officeDocument/2006/relationships/slideLayout" Target="../slideLayouts/slideLayout152.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62.xml"/><Relationship Id="rId3" Type="http://schemas.openxmlformats.org/officeDocument/2006/relationships/slideLayout" Target="../slideLayouts/slideLayout157.xml"/><Relationship Id="rId7" Type="http://schemas.openxmlformats.org/officeDocument/2006/relationships/slideLayout" Target="../slideLayouts/slideLayout161.xml"/><Relationship Id="rId12" Type="http://schemas.openxmlformats.org/officeDocument/2006/relationships/theme" Target="../theme/theme15.xml"/><Relationship Id="rId2" Type="http://schemas.openxmlformats.org/officeDocument/2006/relationships/slideLayout" Target="../slideLayouts/slideLayout156.xml"/><Relationship Id="rId1" Type="http://schemas.openxmlformats.org/officeDocument/2006/relationships/slideLayout" Target="../slideLayouts/slideLayout155.xml"/><Relationship Id="rId6" Type="http://schemas.openxmlformats.org/officeDocument/2006/relationships/slideLayout" Target="../slideLayouts/slideLayout160.xml"/><Relationship Id="rId11" Type="http://schemas.openxmlformats.org/officeDocument/2006/relationships/slideLayout" Target="../slideLayouts/slideLayout165.xml"/><Relationship Id="rId5" Type="http://schemas.openxmlformats.org/officeDocument/2006/relationships/slideLayout" Target="../slideLayouts/slideLayout159.xml"/><Relationship Id="rId10" Type="http://schemas.openxmlformats.org/officeDocument/2006/relationships/slideLayout" Target="../slideLayouts/slideLayout164.xml"/><Relationship Id="rId4" Type="http://schemas.openxmlformats.org/officeDocument/2006/relationships/slideLayout" Target="../slideLayouts/slideLayout158.xml"/><Relationship Id="rId9" Type="http://schemas.openxmlformats.org/officeDocument/2006/relationships/slideLayout" Target="../slideLayouts/slideLayout163.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73.xml"/><Relationship Id="rId3" Type="http://schemas.openxmlformats.org/officeDocument/2006/relationships/slideLayout" Target="../slideLayouts/slideLayout168.xml"/><Relationship Id="rId7" Type="http://schemas.openxmlformats.org/officeDocument/2006/relationships/slideLayout" Target="../slideLayouts/slideLayout172.xml"/><Relationship Id="rId12" Type="http://schemas.openxmlformats.org/officeDocument/2006/relationships/theme" Target="../theme/theme16.xml"/><Relationship Id="rId2" Type="http://schemas.openxmlformats.org/officeDocument/2006/relationships/slideLayout" Target="../slideLayouts/slideLayout167.xml"/><Relationship Id="rId1" Type="http://schemas.openxmlformats.org/officeDocument/2006/relationships/slideLayout" Target="../slideLayouts/slideLayout166.xml"/><Relationship Id="rId6" Type="http://schemas.openxmlformats.org/officeDocument/2006/relationships/slideLayout" Target="../slideLayouts/slideLayout171.xml"/><Relationship Id="rId11" Type="http://schemas.openxmlformats.org/officeDocument/2006/relationships/slideLayout" Target="../slideLayouts/slideLayout176.xml"/><Relationship Id="rId5" Type="http://schemas.openxmlformats.org/officeDocument/2006/relationships/slideLayout" Target="../slideLayouts/slideLayout170.xml"/><Relationship Id="rId10" Type="http://schemas.openxmlformats.org/officeDocument/2006/relationships/slideLayout" Target="../slideLayouts/slideLayout175.xml"/><Relationship Id="rId4" Type="http://schemas.openxmlformats.org/officeDocument/2006/relationships/slideLayout" Target="../slideLayouts/slideLayout169.xml"/><Relationship Id="rId9" Type="http://schemas.openxmlformats.org/officeDocument/2006/relationships/slideLayout" Target="../slideLayouts/slideLayout174.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84.xml"/><Relationship Id="rId3" Type="http://schemas.openxmlformats.org/officeDocument/2006/relationships/slideLayout" Target="../slideLayouts/slideLayout179.xml"/><Relationship Id="rId7" Type="http://schemas.openxmlformats.org/officeDocument/2006/relationships/slideLayout" Target="../slideLayouts/slideLayout183.xml"/><Relationship Id="rId12" Type="http://schemas.openxmlformats.org/officeDocument/2006/relationships/theme" Target="../theme/theme17.xml"/><Relationship Id="rId2" Type="http://schemas.openxmlformats.org/officeDocument/2006/relationships/slideLayout" Target="../slideLayouts/slideLayout178.xml"/><Relationship Id="rId1" Type="http://schemas.openxmlformats.org/officeDocument/2006/relationships/slideLayout" Target="../slideLayouts/slideLayout177.xml"/><Relationship Id="rId6" Type="http://schemas.openxmlformats.org/officeDocument/2006/relationships/slideLayout" Target="../slideLayouts/slideLayout182.xml"/><Relationship Id="rId11" Type="http://schemas.openxmlformats.org/officeDocument/2006/relationships/slideLayout" Target="../slideLayouts/slideLayout187.xml"/><Relationship Id="rId5" Type="http://schemas.openxmlformats.org/officeDocument/2006/relationships/slideLayout" Target="../slideLayouts/slideLayout181.xml"/><Relationship Id="rId10" Type="http://schemas.openxmlformats.org/officeDocument/2006/relationships/slideLayout" Target="../slideLayouts/slideLayout186.xml"/><Relationship Id="rId4" Type="http://schemas.openxmlformats.org/officeDocument/2006/relationships/slideLayout" Target="../slideLayouts/slideLayout180.xml"/><Relationship Id="rId9" Type="http://schemas.openxmlformats.org/officeDocument/2006/relationships/slideLayout" Target="../slideLayouts/slideLayout185.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95.xml"/><Relationship Id="rId3" Type="http://schemas.openxmlformats.org/officeDocument/2006/relationships/slideLayout" Target="../slideLayouts/slideLayout190.xml"/><Relationship Id="rId7" Type="http://schemas.openxmlformats.org/officeDocument/2006/relationships/slideLayout" Target="../slideLayouts/slideLayout194.xml"/><Relationship Id="rId12" Type="http://schemas.openxmlformats.org/officeDocument/2006/relationships/theme" Target="../theme/theme18.xml"/><Relationship Id="rId2" Type="http://schemas.openxmlformats.org/officeDocument/2006/relationships/slideLayout" Target="../slideLayouts/slideLayout189.xml"/><Relationship Id="rId1" Type="http://schemas.openxmlformats.org/officeDocument/2006/relationships/slideLayout" Target="../slideLayouts/slideLayout188.xml"/><Relationship Id="rId6" Type="http://schemas.openxmlformats.org/officeDocument/2006/relationships/slideLayout" Target="../slideLayouts/slideLayout193.xml"/><Relationship Id="rId11" Type="http://schemas.openxmlformats.org/officeDocument/2006/relationships/slideLayout" Target="../slideLayouts/slideLayout198.xml"/><Relationship Id="rId5" Type="http://schemas.openxmlformats.org/officeDocument/2006/relationships/slideLayout" Target="../slideLayouts/slideLayout192.xml"/><Relationship Id="rId10" Type="http://schemas.openxmlformats.org/officeDocument/2006/relationships/slideLayout" Target="../slideLayouts/slideLayout197.xml"/><Relationship Id="rId4" Type="http://schemas.openxmlformats.org/officeDocument/2006/relationships/slideLayout" Target="../slideLayouts/slideLayout191.xml"/><Relationship Id="rId9" Type="http://schemas.openxmlformats.org/officeDocument/2006/relationships/slideLayout" Target="../slideLayouts/slideLayout196.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206.xml"/><Relationship Id="rId3" Type="http://schemas.openxmlformats.org/officeDocument/2006/relationships/slideLayout" Target="../slideLayouts/slideLayout201.xml"/><Relationship Id="rId7" Type="http://schemas.openxmlformats.org/officeDocument/2006/relationships/slideLayout" Target="../slideLayouts/slideLayout205.xml"/><Relationship Id="rId12" Type="http://schemas.openxmlformats.org/officeDocument/2006/relationships/theme" Target="../theme/theme19.xml"/><Relationship Id="rId2" Type="http://schemas.openxmlformats.org/officeDocument/2006/relationships/slideLayout" Target="../slideLayouts/slideLayout200.xml"/><Relationship Id="rId1" Type="http://schemas.openxmlformats.org/officeDocument/2006/relationships/slideLayout" Target="../slideLayouts/slideLayout199.xml"/><Relationship Id="rId6" Type="http://schemas.openxmlformats.org/officeDocument/2006/relationships/slideLayout" Target="../slideLayouts/slideLayout204.xml"/><Relationship Id="rId11" Type="http://schemas.openxmlformats.org/officeDocument/2006/relationships/slideLayout" Target="../slideLayouts/slideLayout209.xml"/><Relationship Id="rId5" Type="http://schemas.openxmlformats.org/officeDocument/2006/relationships/slideLayout" Target="../slideLayouts/slideLayout203.xml"/><Relationship Id="rId10" Type="http://schemas.openxmlformats.org/officeDocument/2006/relationships/slideLayout" Target="../slideLayouts/slideLayout208.xml"/><Relationship Id="rId4" Type="http://schemas.openxmlformats.org/officeDocument/2006/relationships/slideLayout" Target="../slideLayouts/slideLayout202.xml"/><Relationship Id="rId9" Type="http://schemas.openxmlformats.org/officeDocument/2006/relationships/slideLayout" Target="../slideLayouts/slideLayout207.xml"/></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17.xml"/><Relationship Id="rId3" Type="http://schemas.openxmlformats.org/officeDocument/2006/relationships/slideLayout" Target="../slideLayouts/slideLayout212.xml"/><Relationship Id="rId7" Type="http://schemas.openxmlformats.org/officeDocument/2006/relationships/slideLayout" Target="../slideLayouts/slideLayout216.xml"/><Relationship Id="rId12" Type="http://schemas.openxmlformats.org/officeDocument/2006/relationships/theme" Target="../theme/theme20.xml"/><Relationship Id="rId2" Type="http://schemas.openxmlformats.org/officeDocument/2006/relationships/slideLayout" Target="../slideLayouts/slideLayout211.xml"/><Relationship Id="rId1" Type="http://schemas.openxmlformats.org/officeDocument/2006/relationships/slideLayout" Target="../slideLayouts/slideLayout210.xml"/><Relationship Id="rId6" Type="http://schemas.openxmlformats.org/officeDocument/2006/relationships/slideLayout" Target="../slideLayouts/slideLayout215.xml"/><Relationship Id="rId11" Type="http://schemas.openxmlformats.org/officeDocument/2006/relationships/slideLayout" Target="../slideLayouts/slideLayout220.xml"/><Relationship Id="rId5" Type="http://schemas.openxmlformats.org/officeDocument/2006/relationships/slideLayout" Target="../slideLayouts/slideLayout214.xml"/><Relationship Id="rId10" Type="http://schemas.openxmlformats.org/officeDocument/2006/relationships/slideLayout" Target="../slideLayouts/slideLayout219.xml"/><Relationship Id="rId4" Type="http://schemas.openxmlformats.org/officeDocument/2006/relationships/slideLayout" Target="../slideLayouts/slideLayout213.xml"/><Relationship Id="rId9" Type="http://schemas.openxmlformats.org/officeDocument/2006/relationships/slideLayout" Target="../slideLayouts/slideLayout218.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8.xml"/><Relationship Id="rId3" Type="http://schemas.openxmlformats.org/officeDocument/2006/relationships/slideLayout" Target="../slideLayouts/slideLayout223.xml"/><Relationship Id="rId7" Type="http://schemas.openxmlformats.org/officeDocument/2006/relationships/slideLayout" Target="../slideLayouts/slideLayout227.xml"/><Relationship Id="rId12" Type="http://schemas.openxmlformats.org/officeDocument/2006/relationships/theme" Target="../theme/theme21.xml"/><Relationship Id="rId2" Type="http://schemas.openxmlformats.org/officeDocument/2006/relationships/slideLayout" Target="../slideLayouts/slideLayout222.xml"/><Relationship Id="rId1" Type="http://schemas.openxmlformats.org/officeDocument/2006/relationships/slideLayout" Target="../slideLayouts/slideLayout221.xml"/><Relationship Id="rId6" Type="http://schemas.openxmlformats.org/officeDocument/2006/relationships/slideLayout" Target="../slideLayouts/slideLayout226.xml"/><Relationship Id="rId11" Type="http://schemas.openxmlformats.org/officeDocument/2006/relationships/slideLayout" Target="../slideLayouts/slideLayout231.xml"/><Relationship Id="rId5" Type="http://schemas.openxmlformats.org/officeDocument/2006/relationships/slideLayout" Target="../slideLayouts/slideLayout225.xml"/><Relationship Id="rId10" Type="http://schemas.openxmlformats.org/officeDocument/2006/relationships/slideLayout" Target="../slideLayouts/slideLayout230.xml"/><Relationship Id="rId4" Type="http://schemas.openxmlformats.org/officeDocument/2006/relationships/slideLayout" Target="../slideLayouts/slideLayout224.xml"/><Relationship Id="rId9" Type="http://schemas.openxmlformats.org/officeDocument/2006/relationships/slideLayout" Target="../slideLayouts/slideLayout22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Espace réservé du titre 21"/>
          <p:cNvSpPr>
            <a:spLocks noGrp="1"/>
          </p:cNvSpPr>
          <p:nvPr>
            <p:ph type="title"/>
          </p:nvPr>
        </p:nvSpPr>
        <p:spPr>
          <a:xfrm>
            <a:off x="457200" y="152400"/>
            <a:ext cx="8229600" cy="990600"/>
          </a:xfrm>
          <a:prstGeom prst="rect">
            <a:avLst/>
          </a:prstGeom>
        </p:spPr>
        <p:txBody>
          <a:bodyPr vert="horz" anchor="b" anchorCtr="0">
            <a:normAutofit/>
          </a:bodyPr>
          <a:lstStyle/>
          <a:p>
            <a:r>
              <a:rPr kumimoji="0" lang="fr-FR" smtClean="0"/>
              <a:t>Cliquez pour modifier le style du titre</a:t>
            </a:r>
            <a:endParaRPr kumimoji="0" lang="en-US"/>
          </a:p>
        </p:txBody>
      </p:sp>
      <p:sp>
        <p:nvSpPr>
          <p:cNvPr id="13" name="Espace réservé du texte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4" name="Espace réservé de la date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3" name="Espace réservé du pied de page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endParaRPr lang="fr-FR">
              <a:solidFill>
                <a:srgbClr val="464653"/>
              </a:solidFill>
            </a:endParaRPr>
          </a:p>
        </p:txBody>
      </p:sp>
      <p:sp>
        <p:nvSpPr>
          <p:cNvPr id="23" name="Espace réservé du numéro de diapositive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fld id="{51D24F3A-F3AF-4803-9784-7C638A54189D}" type="slidenum">
              <a:rPr lang="fr-FR" smtClean="0">
                <a:solidFill>
                  <a:srgbClr val="464653"/>
                </a:solidFill>
              </a:rPr>
              <a:pPr/>
              <a:t>‹N°›</a:t>
            </a:fld>
            <a:endParaRPr lang="fr-FR">
              <a:solidFill>
                <a:srgbClr val="464653"/>
              </a:solidFill>
            </a:endParaRPr>
          </a:p>
        </p:txBody>
      </p:sp>
      <p:sp>
        <p:nvSpPr>
          <p:cNvPr id="28" name="Connecteur droit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29" name="Connecteur droit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0" name="Triangle isocèle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Espace réservé du titre 21"/>
          <p:cNvSpPr>
            <a:spLocks noGrp="1"/>
          </p:cNvSpPr>
          <p:nvPr>
            <p:ph type="title"/>
          </p:nvPr>
        </p:nvSpPr>
        <p:spPr>
          <a:xfrm>
            <a:off x="457200" y="152400"/>
            <a:ext cx="8229600" cy="990600"/>
          </a:xfrm>
          <a:prstGeom prst="rect">
            <a:avLst/>
          </a:prstGeom>
        </p:spPr>
        <p:txBody>
          <a:bodyPr vert="horz" anchor="b" anchorCtr="0">
            <a:normAutofit/>
          </a:bodyPr>
          <a:lstStyle/>
          <a:p>
            <a:r>
              <a:rPr kumimoji="0" lang="fr-FR" smtClean="0"/>
              <a:t>Cliquez pour modifier le style du titre</a:t>
            </a:r>
            <a:endParaRPr kumimoji="0" lang="en-US"/>
          </a:p>
        </p:txBody>
      </p:sp>
      <p:sp>
        <p:nvSpPr>
          <p:cNvPr id="13" name="Espace réservé du texte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4" name="Espace réservé de la date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3" name="Espace réservé du pied de page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endParaRPr lang="fr-FR">
              <a:solidFill>
                <a:srgbClr val="464653"/>
              </a:solidFill>
            </a:endParaRPr>
          </a:p>
        </p:txBody>
      </p:sp>
      <p:sp>
        <p:nvSpPr>
          <p:cNvPr id="23" name="Espace réservé du numéro de diapositive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fld id="{51D24F3A-F3AF-4803-9784-7C638A54189D}" type="slidenum">
              <a:rPr lang="fr-FR" smtClean="0">
                <a:solidFill>
                  <a:srgbClr val="464653"/>
                </a:solidFill>
              </a:rPr>
              <a:pPr/>
              <a:t>‹N°›</a:t>
            </a:fld>
            <a:endParaRPr lang="fr-FR">
              <a:solidFill>
                <a:srgbClr val="464653"/>
              </a:solidFill>
            </a:endParaRPr>
          </a:p>
        </p:txBody>
      </p:sp>
      <p:sp>
        <p:nvSpPr>
          <p:cNvPr id="28" name="Connecteur droit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29" name="Connecteur droit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0" name="Triangle isocèle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Espace réservé du titre 21"/>
          <p:cNvSpPr>
            <a:spLocks noGrp="1"/>
          </p:cNvSpPr>
          <p:nvPr>
            <p:ph type="title"/>
          </p:nvPr>
        </p:nvSpPr>
        <p:spPr>
          <a:xfrm>
            <a:off x="457200" y="152400"/>
            <a:ext cx="8229600" cy="990600"/>
          </a:xfrm>
          <a:prstGeom prst="rect">
            <a:avLst/>
          </a:prstGeom>
        </p:spPr>
        <p:txBody>
          <a:bodyPr vert="horz" anchor="b" anchorCtr="0">
            <a:normAutofit/>
          </a:bodyPr>
          <a:lstStyle/>
          <a:p>
            <a:r>
              <a:rPr kumimoji="0" lang="fr-FR" smtClean="0"/>
              <a:t>Cliquez pour modifier le style du titre</a:t>
            </a:r>
            <a:endParaRPr kumimoji="0" lang="en-US"/>
          </a:p>
        </p:txBody>
      </p:sp>
      <p:sp>
        <p:nvSpPr>
          <p:cNvPr id="13" name="Espace réservé du texte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4" name="Espace réservé de la date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3" name="Espace réservé du pied de page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endParaRPr lang="fr-FR">
              <a:solidFill>
                <a:srgbClr val="464653"/>
              </a:solidFill>
            </a:endParaRPr>
          </a:p>
        </p:txBody>
      </p:sp>
      <p:sp>
        <p:nvSpPr>
          <p:cNvPr id="23" name="Espace réservé du numéro de diapositive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fld id="{51D24F3A-F3AF-4803-9784-7C638A54189D}" type="slidenum">
              <a:rPr lang="fr-FR" smtClean="0">
                <a:solidFill>
                  <a:srgbClr val="464653"/>
                </a:solidFill>
              </a:rPr>
              <a:pPr/>
              <a:t>‹N°›</a:t>
            </a:fld>
            <a:endParaRPr lang="fr-FR">
              <a:solidFill>
                <a:srgbClr val="464653"/>
              </a:solidFill>
            </a:endParaRPr>
          </a:p>
        </p:txBody>
      </p:sp>
      <p:sp>
        <p:nvSpPr>
          <p:cNvPr id="28" name="Connecteur droit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29" name="Connecteur droit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0" name="Triangle isocèle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Espace réservé du titre 21"/>
          <p:cNvSpPr>
            <a:spLocks noGrp="1"/>
          </p:cNvSpPr>
          <p:nvPr>
            <p:ph type="title"/>
          </p:nvPr>
        </p:nvSpPr>
        <p:spPr>
          <a:xfrm>
            <a:off x="457200" y="152400"/>
            <a:ext cx="8229600" cy="990600"/>
          </a:xfrm>
          <a:prstGeom prst="rect">
            <a:avLst/>
          </a:prstGeom>
        </p:spPr>
        <p:txBody>
          <a:bodyPr vert="horz" anchor="b" anchorCtr="0">
            <a:normAutofit/>
          </a:bodyPr>
          <a:lstStyle/>
          <a:p>
            <a:r>
              <a:rPr kumimoji="0" lang="fr-FR" smtClean="0"/>
              <a:t>Cliquez pour modifier le style du titre</a:t>
            </a:r>
            <a:endParaRPr kumimoji="0" lang="en-US"/>
          </a:p>
        </p:txBody>
      </p:sp>
      <p:sp>
        <p:nvSpPr>
          <p:cNvPr id="13" name="Espace réservé du texte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4" name="Espace réservé de la date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3" name="Espace réservé du pied de page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endParaRPr lang="fr-FR">
              <a:solidFill>
                <a:srgbClr val="464653"/>
              </a:solidFill>
            </a:endParaRPr>
          </a:p>
        </p:txBody>
      </p:sp>
      <p:sp>
        <p:nvSpPr>
          <p:cNvPr id="23" name="Espace réservé du numéro de diapositive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fld id="{51D24F3A-F3AF-4803-9784-7C638A54189D}" type="slidenum">
              <a:rPr lang="fr-FR" smtClean="0">
                <a:solidFill>
                  <a:srgbClr val="464653"/>
                </a:solidFill>
              </a:rPr>
              <a:pPr/>
              <a:t>‹N°›</a:t>
            </a:fld>
            <a:endParaRPr lang="fr-FR">
              <a:solidFill>
                <a:srgbClr val="464653"/>
              </a:solidFill>
            </a:endParaRPr>
          </a:p>
        </p:txBody>
      </p:sp>
      <p:sp>
        <p:nvSpPr>
          <p:cNvPr id="28" name="Connecteur droit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29" name="Connecteur droit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0" name="Triangle isocèle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Espace réservé du titre 21"/>
          <p:cNvSpPr>
            <a:spLocks noGrp="1"/>
          </p:cNvSpPr>
          <p:nvPr>
            <p:ph type="title"/>
          </p:nvPr>
        </p:nvSpPr>
        <p:spPr>
          <a:xfrm>
            <a:off x="457200" y="152400"/>
            <a:ext cx="8229600" cy="990600"/>
          </a:xfrm>
          <a:prstGeom prst="rect">
            <a:avLst/>
          </a:prstGeom>
        </p:spPr>
        <p:txBody>
          <a:bodyPr vert="horz" anchor="b" anchorCtr="0">
            <a:normAutofit/>
          </a:bodyPr>
          <a:lstStyle/>
          <a:p>
            <a:r>
              <a:rPr kumimoji="0" lang="fr-FR" smtClean="0"/>
              <a:t>Cliquez pour modifier le style du titre</a:t>
            </a:r>
            <a:endParaRPr kumimoji="0" lang="en-US"/>
          </a:p>
        </p:txBody>
      </p:sp>
      <p:sp>
        <p:nvSpPr>
          <p:cNvPr id="13" name="Espace réservé du texte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4" name="Espace réservé de la date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3" name="Espace réservé du pied de page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endParaRPr lang="fr-FR">
              <a:solidFill>
                <a:srgbClr val="464653"/>
              </a:solidFill>
            </a:endParaRPr>
          </a:p>
        </p:txBody>
      </p:sp>
      <p:sp>
        <p:nvSpPr>
          <p:cNvPr id="23" name="Espace réservé du numéro de diapositive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fld id="{51D24F3A-F3AF-4803-9784-7C638A54189D}" type="slidenum">
              <a:rPr lang="fr-FR" smtClean="0">
                <a:solidFill>
                  <a:srgbClr val="464653"/>
                </a:solidFill>
              </a:rPr>
              <a:pPr/>
              <a:t>‹N°›</a:t>
            </a:fld>
            <a:endParaRPr lang="fr-FR">
              <a:solidFill>
                <a:srgbClr val="464653"/>
              </a:solidFill>
            </a:endParaRPr>
          </a:p>
        </p:txBody>
      </p:sp>
      <p:sp>
        <p:nvSpPr>
          <p:cNvPr id="28" name="Connecteur droit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29" name="Connecteur droit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0" name="Triangle isocèle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Espace réservé du titre 21"/>
          <p:cNvSpPr>
            <a:spLocks noGrp="1"/>
          </p:cNvSpPr>
          <p:nvPr>
            <p:ph type="title"/>
          </p:nvPr>
        </p:nvSpPr>
        <p:spPr>
          <a:xfrm>
            <a:off x="457200" y="152400"/>
            <a:ext cx="8229600" cy="990600"/>
          </a:xfrm>
          <a:prstGeom prst="rect">
            <a:avLst/>
          </a:prstGeom>
        </p:spPr>
        <p:txBody>
          <a:bodyPr vert="horz" anchor="b" anchorCtr="0">
            <a:normAutofit/>
          </a:bodyPr>
          <a:lstStyle/>
          <a:p>
            <a:r>
              <a:rPr kumimoji="0" lang="fr-FR" smtClean="0"/>
              <a:t>Cliquez pour modifier le style du titre</a:t>
            </a:r>
            <a:endParaRPr kumimoji="0" lang="en-US"/>
          </a:p>
        </p:txBody>
      </p:sp>
      <p:sp>
        <p:nvSpPr>
          <p:cNvPr id="13" name="Espace réservé du texte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4" name="Espace réservé de la date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3" name="Espace réservé du pied de page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endParaRPr lang="fr-FR">
              <a:solidFill>
                <a:srgbClr val="464653"/>
              </a:solidFill>
            </a:endParaRPr>
          </a:p>
        </p:txBody>
      </p:sp>
      <p:sp>
        <p:nvSpPr>
          <p:cNvPr id="23" name="Espace réservé du numéro de diapositive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fld id="{51D24F3A-F3AF-4803-9784-7C638A54189D}" type="slidenum">
              <a:rPr lang="fr-FR" smtClean="0">
                <a:solidFill>
                  <a:srgbClr val="464653"/>
                </a:solidFill>
              </a:rPr>
              <a:pPr/>
              <a:t>‹N°›</a:t>
            </a:fld>
            <a:endParaRPr lang="fr-FR">
              <a:solidFill>
                <a:srgbClr val="464653"/>
              </a:solidFill>
            </a:endParaRPr>
          </a:p>
        </p:txBody>
      </p:sp>
      <p:sp>
        <p:nvSpPr>
          <p:cNvPr id="28" name="Connecteur droit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29" name="Connecteur droit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0" name="Triangle isocèle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Espace réservé du titre 21"/>
          <p:cNvSpPr>
            <a:spLocks noGrp="1"/>
          </p:cNvSpPr>
          <p:nvPr>
            <p:ph type="title"/>
          </p:nvPr>
        </p:nvSpPr>
        <p:spPr>
          <a:xfrm>
            <a:off x="457200" y="152400"/>
            <a:ext cx="8229600" cy="990600"/>
          </a:xfrm>
          <a:prstGeom prst="rect">
            <a:avLst/>
          </a:prstGeom>
        </p:spPr>
        <p:txBody>
          <a:bodyPr vert="horz" anchor="b" anchorCtr="0">
            <a:normAutofit/>
          </a:bodyPr>
          <a:lstStyle/>
          <a:p>
            <a:r>
              <a:rPr kumimoji="0" lang="fr-FR" smtClean="0"/>
              <a:t>Cliquez pour modifier le style du titre</a:t>
            </a:r>
            <a:endParaRPr kumimoji="0" lang="en-US"/>
          </a:p>
        </p:txBody>
      </p:sp>
      <p:sp>
        <p:nvSpPr>
          <p:cNvPr id="13" name="Espace réservé du texte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4" name="Espace réservé de la date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3" name="Espace réservé du pied de page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endParaRPr lang="fr-FR">
              <a:solidFill>
                <a:srgbClr val="464653"/>
              </a:solidFill>
            </a:endParaRPr>
          </a:p>
        </p:txBody>
      </p:sp>
      <p:sp>
        <p:nvSpPr>
          <p:cNvPr id="23" name="Espace réservé du numéro de diapositive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fld id="{51D24F3A-F3AF-4803-9784-7C638A54189D}" type="slidenum">
              <a:rPr lang="fr-FR" smtClean="0">
                <a:solidFill>
                  <a:srgbClr val="464653"/>
                </a:solidFill>
              </a:rPr>
              <a:pPr/>
              <a:t>‹N°›</a:t>
            </a:fld>
            <a:endParaRPr lang="fr-FR">
              <a:solidFill>
                <a:srgbClr val="464653"/>
              </a:solidFill>
            </a:endParaRPr>
          </a:p>
        </p:txBody>
      </p:sp>
      <p:sp>
        <p:nvSpPr>
          <p:cNvPr id="28" name="Connecteur droit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29" name="Connecteur droit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0" name="Triangle isocèle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Espace réservé du titre 21"/>
          <p:cNvSpPr>
            <a:spLocks noGrp="1"/>
          </p:cNvSpPr>
          <p:nvPr>
            <p:ph type="title"/>
          </p:nvPr>
        </p:nvSpPr>
        <p:spPr>
          <a:xfrm>
            <a:off x="457200" y="152400"/>
            <a:ext cx="8229600" cy="990600"/>
          </a:xfrm>
          <a:prstGeom prst="rect">
            <a:avLst/>
          </a:prstGeom>
        </p:spPr>
        <p:txBody>
          <a:bodyPr vert="horz" anchor="b" anchorCtr="0">
            <a:normAutofit/>
          </a:bodyPr>
          <a:lstStyle/>
          <a:p>
            <a:r>
              <a:rPr kumimoji="0" lang="fr-FR" smtClean="0"/>
              <a:t>Cliquez pour modifier le style du titre</a:t>
            </a:r>
            <a:endParaRPr kumimoji="0" lang="en-US"/>
          </a:p>
        </p:txBody>
      </p:sp>
      <p:sp>
        <p:nvSpPr>
          <p:cNvPr id="13" name="Espace réservé du texte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4" name="Espace réservé de la date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3" name="Espace réservé du pied de page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endParaRPr lang="fr-FR">
              <a:solidFill>
                <a:srgbClr val="464653"/>
              </a:solidFill>
            </a:endParaRPr>
          </a:p>
        </p:txBody>
      </p:sp>
      <p:sp>
        <p:nvSpPr>
          <p:cNvPr id="23" name="Espace réservé du numéro de diapositive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fld id="{51D24F3A-F3AF-4803-9784-7C638A54189D}" type="slidenum">
              <a:rPr lang="fr-FR" smtClean="0">
                <a:solidFill>
                  <a:srgbClr val="464653"/>
                </a:solidFill>
              </a:rPr>
              <a:pPr/>
              <a:t>‹N°›</a:t>
            </a:fld>
            <a:endParaRPr lang="fr-FR">
              <a:solidFill>
                <a:srgbClr val="464653"/>
              </a:solidFill>
            </a:endParaRPr>
          </a:p>
        </p:txBody>
      </p:sp>
      <p:sp>
        <p:nvSpPr>
          <p:cNvPr id="28" name="Connecteur droit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29" name="Connecteur droit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0" name="Triangle isocèle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Espace réservé du titre 21"/>
          <p:cNvSpPr>
            <a:spLocks noGrp="1"/>
          </p:cNvSpPr>
          <p:nvPr>
            <p:ph type="title"/>
          </p:nvPr>
        </p:nvSpPr>
        <p:spPr>
          <a:xfrm>
            <a:off x="457200" y="152400"/>
            <a:ext cx="8229600" cy="990600"/>
          </a:xfrm>
          <a:prstGeom prst="rect">
            <a:avLst/>
          </a:prstGeom>
        </p:spPr>
        <p:txBody>
          <a:bodyPr vert="horz" anchor="b" anchorCtr="0">
            <a:normAutofit/>
          </a:bodyPr>
          <a:lstStyle/>
          <a:p>
            <a:r>
              <a:rPr kumimoji="0" lang="fr-FR" smtClean="0"/>
              <a:t>Cliquez pour modifier le style du titre</a:t>
            </a:r>
            <a:endParaRPr kumimoji="0" lang="en-US"/>
          </a:p>
        </p:txBody>
      </p:sp>
      <p:sp>
        <p:nvSpPr>
          <p:cNvPr id="13" name="Espace réservé du texte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4" name="Espace réservé de la date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3" name="Espace réservé du pied de page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endParaRPr lang="fr-FR">
              <a:solidFill>
                <a:srgbClr val="464653"/>
              </a:solidFill>
            </a:endParaRPr>
          </a:p>
        </p:txBody>
      </p:sp>
      <p:sp>
        <p:nvSpPr>
          <p:cNvPr id="23" name="Espace réservé du numéro de diapositive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fld id="{51D24F3A-F3AF-4803-9784-7C638A54189D}" type="slidenum">
              <a:rPr lang="fr-FR" smtClean="0">
                <a:solidFill>
                  <a:srgbClr val="464653"/>
                </a:solidFill>
              </a:rPr>
              <a:pPr/>
              <a:t>‹N°›</a:t>
            </a:fld>
            <a:endParaRPr lang="fr-FR">
              <a:solidFill>
                <a:srgbClr val="464653"/>
              </a:solidFill>
            </a:endParaRPr>
          </a:p>
        </p:txBody>
      </p:sp>
      <p:sp>
        <p:nvSpPr>
          <p:cNvPr id="28" name="Connecteur droit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29" name="Connecteur droit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0" name="Triangle isocèle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Espace réservé du titre 21"/>
          <p:cNvSpPr>
            <a:spLocks noGrp="1"/>
          </p:cNvSpPr>
          <p:nvPr>
            <p:ph type="title"/>
          </p:nvPr>
        </p:nvSpPr>
        <p:spPr>
          <a:xfrm>
            <a:off x="457200" y="152400"/>
            <a:ext cx="8229600" cy="990600"/>
          </a:xfrm>
          <a:prstGeom prst="rect">
            <a:avLst/>
          </a:prstGeom>
        </p:spPr>
        <p:txBody>
          <a:bodyPr vert="horz" anchor="b" anchorCtr="0">
            <a:normAutofit/>
          </a:bodyPr>
          <a:lstStyle/>
          <a:p>
            <a:r>
              <a:rPr kumimoji="0" lang="fr-FR" smtClean="0"/>
              <a:t>Cliquez pour modifier le style du titre</a:t>
            </a:r>
            <a:endParaRPr kumimoji="0" lang="en-US"/>
          </a:p>
        </p:txBody>
      </p:sp>
      <p:sp>
        <p:nvSpPr>
          <p:cNvPr id="13" name="Espace réservé du texte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4" name="Espace réservé de la date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3" name="Espace réservé du pied de page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endParaRPr lang="fr-FR">
              <a:solidFill>
                <a:srgbClr val="464653"/>
              </a:solidFill>
            </a:endParaRPr>
          </a:p>
        </p:txBody>
      </p:sp>
      <p:sp>
        <p:nvSpPr>
          <p:cNvPr id="23" name="Espace réservé du numéro de diapositive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fld id="{51D24F3A-F3AF-4803-9784-7C638A54189D}" type="slidenum">
              <a:rPr lang="fr-FR" smtClean="0">
                <a:solidFill>
                  <a:srgbClr val="464653"/>
                </a:solidFill>
              </a:rPr>
              <a:pPr/>
              <a:t>‹N°›</a:t>
            </a:fld>
            <a:endParaRPr lang="fr-FR">
              <a:solidFill>
                <a:srgbClr val="464653"/>
              </a:solidFill>
            </a:endParaRPr>
          </a:p>
        </p:txBody>
      </p:sp>
      <p:sp>
        <p:nvSpPr>
          <p:cNvPr id="28" name="Connecteur droit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29" name="Connecteur droit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0" name="Triangle isocèle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Espace réservé du titre 21"/>
          <p:cNvSpPr>
            <a:spLocks noGrp="1"/>
          </p:cNvSpPr>
          <p:nvPr>
            <p:ph type="title"/>
          </p:nvPr>
        </p:nvSpPr>
        <p:spPr>
          <a:xfrm>
            <a:off x="457200" y="152400"/>
            <a:ext cx="8229600" cy="990600"/>
          </a:xfrm>
          <a:prstGeom prst="rect">
            <a:avLst/>
          </a:prstGeom>
        </p:spPr>
        <p:txBody>
          <a:bodyPr vert="horz" anchor="b" anchorCtr="0">
            <a:normAutofit/>
          </a:bodyPr>
          <a:lstStyle/>
          <a:p>
            <a:r>
              <a:rPr kumimoji="0" lang="fr-FR" smtClean="0"/>
              <a:t>Cliquez pour modifier le style du titre</a:t>
            </a:r>
            <a:endParaRPr kumimoji="0" lang="en-US"/>
          </a:p>
        </p:txBody>
      </p:sp>
      <p:sp>
        <p:nvSpPr>
          <p:cNvPr id="13" name="Espace réservé du texte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4" name="Espace réservé de la date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3" name="Espace réservé du pied de page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endParaRPr lang="fr-FR">
              <a:solidFill>
                <a:srgbClr val="464653"/>
              </a:solidFill>
            </a:endParaRPr>
          </a:p>
        </p:txBody>
      </p:sp>
      <p:sp>
        <p:nvSpPr>
          <p:cNvPr id="23" name="Espace réservé du numéro de diapositive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fld id="{51D24F3A-F3AF-4803-9784-7C638A54189D}" type="slidenum">
              <a:rPr lang="fr-FR" smtClean="0">
                <a:solidFill>
                  <a:srgbClr val="464653"/>
                </a:solidFill>
              </a:rPr>
              <a:pPr/>
              <a:t>‹N°›</a:t>
            </a:fld>
            <a:endParaRPr lang="fr-FR">
              <a:solidFill>
                <a:srgbClr val="464653"/>
              </a:solidFill>
            </a:endParaRPr>
          </a:p>
        </p:txBody>
      </p:sp>
      <p:sp>
        <p:nvSpPr>
          <p:cNvPr id="28" name="Connecteur droit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29" name="Connecteur droit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0" name="Triangle isocèle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Tree>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Espace réservé du titre 21"/>
          <p:cNvSpPr>
            <a:spLocks noGrp="1"/>
          </p:cNvSpPr>
          <p:nvPr>
            <p:ph type="title"/>
          </p:nvPr>
        </p:nvSpPr>
        <p:spPr>
          <a:xfrm>
            <a:off x="457200" y="152400"/>
            <a:ext cx="8229600" cy="990600"/>
          </a:xfrm>
          <a:prstGeom prst="rect">
            <a:avLst/>
          </a:prstGeom>
        </p:spPr>
        <p:txBody>
          <a:bodyPr vert="horz" anchor="b" anchorCtr="0">
            <a:normAutofit/>
          </a:bodyPr>
          <a:lstStyle/>
          <a:p>
            <a:r>
              <a:rPr kumimoji="0" lang="fr-FR" smtClean="0"/>
              <a:t>Cliquez pour modifier le style du titre</a:t>
            </a:r>
            <a:endParaRPr kumimoji="0" lang="en-US"/>
          </a:p>
        </p:txBody>
      </p:sp>
      <p:sp>
        <p:nvSpPr>
          <p:cNvPr id="13" name="Espace réservé du texte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4" name="Espace réservé de la date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3" name="Espace réservé du pied de page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endParaRPr lang="fr-FR">
              <a:solidFill>
                <a:srgbClr val="464653"/>
              </a:solidFill>
            </a:endParaRPr>
          </a:p>
        </p:txBody>
      </p:sp>
      <p:sp>
        <p:nvSpPr>
          <p:cNvPr id="23" name="Espace réservé du numéro de diapositive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fld id="{51D24F3A-F3AF-4803-9784-7C638A54189D}" type="slidenum">
              <a:rPr lang="fr-FR" smtClean="0">
                <a:solidFill>
                  <a:srgbClr val="464653"/>
                </a:solidFill>
              </a:rPr>
              <a:pPr/>
              <a:t>‹N°›</a:t>
            </a:fld>
            <a:endParaRPr lang="fr-FR">
              <a:solidFill>
                <a:srgbClr val="464653"/>
              </a:solidFill>
            </a:endParaRPr>
          </a:p>
        </p:txBody>
      </p:sp>
      <p:sp>
        <p:nvSpPr>
          <p:cNvPr id="28" name="Connecteur droit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29" name="Connecteur droit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0" name="Triangle isocèle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Espace réservé du titre 21"/>
          <p:cNvSpPr>
            <a:spLocks noGrp="1"/>
          </p:cNvSpPr>
          <p:nvPr>
            <p:ph type="title"/>
          </p:nvPr>
        </p:nvSpPr>
        <p:spPr>
          <a:xfrm>
            <a:off x="457200" y="152400"/>
            <a:ext cx="8229600" cy="990600"/>
          </a:xfrm>
          <a:prstGeom prst="rect">
            <a:avLst/>
          </a:prstGeom>
        </p:spPr>
        <p:txBody>
          <a:bodyPr vert="horz" anchor="b" anchorCtr="0">
            <a:normAutofit/>
          </a:bodyPr>
          <a:lstStyle/>
          <a:p>
            <a:r>
              <a:rPr kumimoji="0" lang="fr-FR" smtClean="0"/>
              <a:t>Cliquez pour modifier le style du titre</a:t>
            </a:r>
            <a:endParaRPr kumimoji="0" lang="en-US"/>
          </a:p>
        </p:txBody>
      </p:sp>
      <p:sp>
        <p:nvSpPr>
          <p:cNvPr id="13" name="Espace réservé du texte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4" name="Espace réservé de la date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3" name="Espace réservé du pied de page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endParaRPr lang="fr-FR">
              <a:solidFill>
                <a:srgbClr val="464653"/>
              </a:solidFill>
            </a:endParaRPr>
          </a:p>
        </p:txBody>
      </p:sp>
      <p:sp>
        <p:nvSpPr>
          <p:cNvPr id="23" name="Espace réservé du numéro de diapositive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fld id="{51D24F3A-F3AF-4803-9784-7C638A54189D}" type="slidenum">
              <a:rPr lang="fr-FR" smtClean="0">
                <a:solidFill>
                  <a:srgbClr val="464653"/>
                </a:solidFill>
              </a:rPr>
              <a:pPr/>
              <a:t>‹N°›</a:t>
            </a:fld>
            <a:endParaRPr lang="fr-FR">
              <a:solidFill>
                <a:srgbClr val="464653"/>
              </a:solidFill>
            </a:endParaRPr>
          </a:p>
        </p:txBody>
      </p:sp>
      <p:sp>
        <p:nvSpPr>
          <p:cNvPr id="28" name="Connecteur droit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29" name="Connecteur droit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0" name="Triangle isocèle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Tree>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Lst>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Espace réservé du titre 21"/>
          <p:cNvSpPr>
            <a:spLocks noGrp="1"/>
          </p:cNvSpPr>
          <p:nvPr>
            <p:ph type="title"/>
          </p:nvPr>
        </p:nvSpPr>
        <p:spPr>
          <a:xfrm>
            <a:off x="457200" y="152400"/>
            <a:ext cx="8229600" cy="990600"/>
          </a:xfrm>
          <a:prstGeom prst="rect">
            <a:avLst/>
          </a:prstGeom>
        </p:spPr>
        <p:txBody>
          <a:bodyPr vert="horz" anchor="b" anchorCtr="0">
            <a:normAutofit/>
          </a:bodyPr>
          <a:lstStyle/>
          <a:p>
            <a:r>
              <a:rPr kumimoji="0" lang="fr-FR" smtClean="0"/>
              <a:t>Cliquez pour modifier le style du titre</a:t>
            </a:r>
            <a:endParaRPr kumimoji="0" lang="en-US"/>
          </a:p>
        </p:txBody>
      </p:sp>
      <p:sp>
        <p:nvSpPr>
          <p:cNvPr id="13" name="Espace réservé du texte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4" name="Espace réservé de la date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3" name="Espace réservé du pied de page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endParaRPr lang="fr-FR">
              <a:solidFill>
                <a:srgbClr val="464653"/>
              </a:solidFill>
            </a:endParaRPr>
          </a:p>
        </p:txBody>
      </p:sp>
      <p:sp>
        <p:nvSpPr>
          <p:cNvPr id="23" name="Espace réservé du numéro de diapositive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fld id="{51D24F3A-F3AF-4803-9784-7C638A54189D}" type="slidenum">
              <a:rPr lang="fr-FR" smtClean="0">
                <a:solidFill>
                  <a:srgbClr val="464653"/>
                </a:solidFill>
              </a:rPr>
              <a:pPr/>
              <a:t>‹N°›</a:t>
            </a:fld>
            <a:endParaRPr lang="fr-FR">
              <a:solidFill>
                <a:srgbClr val="464653"/>
              </a:solidFill>
            </a:endParaRPr>
          </a:p>
        </p:txBody>
      </p:sp>
      <p:sp>
        <p:nvSpPr>
          <p:cNvPr id="28" name="Connecteur droit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29" name="Connecteur droit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0" name="Triangle isocèle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Tree>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 id="2147483874" r:id="rId10"/>
    <p:sldLayoutId id="2147483875" r:id="rId11"/>
  </p:sldLayoutIdLst>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Espace réservé du titre 21"/>
          <p:cNvSpPr>
            <a:spLocks noGrp="1"/>
          </p:cNvSpPr>
          <p:nvPr>
            <p:ph type="title"/>
          </p:nvPr>
        </p:nvSpPr>
        <p:spPr>
          <a:xfrm>
            <a:off x="457200" y="152400"/>
            <a:ext cx="8229600" cy="990600"/>
          </a:xfrm>
          <a:prstGeom prst="rect">
            <a:avLst/>
          </a:prstGeom>
        </p:spPr>
        <p:txBody>
          <a:bodyPr vert="horz" anchor="b" anchorCtr="0">
            <a:normAutofit/>
          </a:bodyPr>
          <a:lstStyle/>
          <a:p>
            <a:r>
              <a:rPr kumimoji="0" lang="fr-FR" smtClean="0"/>
              <a:t>Cliquez pour modifier le style du titre</a:t>
            </a:r>
            <a:endParaRPr kumimoji="0" lang="en-US"/>
          </a:p>
        </p:txBody>
      </p:sp>
      <p:sp>
        <p:nvSpPr>
          <p:cNvPr id="13" name="Espace réservé du texte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4" name="Espace réservé de la date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3" name="Espace réservé du pied de page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endParaRPr lang="fr-FR">
              <a:solidFill>
                <a:srgbClr val="464653"/>
              </a:solidFill>
            </a:endParaRPr>
          </a:p>
        </p:txBody>
      </p:sp>
      <p:sp>
        <p:nvSpPr>
          <p:cNvPr id="23" name="Espace réservé du numéro de diapositive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fld id="{51D24F3A-F3AF-4803-9784-7C638A54189D}" type="slidenum">
              <a:rPr lang="fr-FR" smtClean="0">
                <a:solidFill>
                  <a:srgbClr val="464653"/>
                </a:solidFill>
              </a:rPr>
              <a:pPr/>
              <a:t>‹N°›</a:t>
            </a:fld>
            <a:endParaRPr lang="fr-FR">
              <a:solidFill>
                <a:srgbClr val="464653"/>
              </a:solidFill>
            </a:endParaRPr>
          </a:p>
        </p:txBody>
      </p:sp>
      <p:sp>
        <p:nvSpPr>
          <p:cNvPr id="28" name="Connecteur droit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29" name="Connecteur droit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0" name="Triangle isocèle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Tree>
  </p:cSld>
  <p:clrMap bg1="lt1" tx1="dk1" bg2="lt2" tx2="dk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Lst>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Espace réservé du titre 21"/>
          <p:cNvSpPr>
            <a:spLocks noGrp="1"/>
          </p:cNvSpPr>
          <p:nvPr>
            <p:ph type="title"/>
          </p:nvPr>
        </p:nvSpPr>
        <p:spPr>
          <a:xfrm>
            <a:off x="457200" y="152400"/>
            <a:ext cx="8229600" cy="990600"/>
          </a:xfrm>
          <a:prstGeom prst="rect">
            <a:avLst/>
          </a:prstGeom>
        </p:spPr>
        <p:txBody>
          <a:bodyPr vert="horz" anchor="b" anchorCtr="0">
            <a:normAutofit/>
          </a:bodyPr>
          <a:lstStyle/>
          <a:p>
            <a:r>
              <a:rPr kumimoji="0" lang="fr-FR" smtClean="0"/>
              <a:t>Cliquez pour modifier le style du titre</a:t>
            </a:r>
            <a:endParaRPr kumimoji="0" lang="en-US"/>
          </a:p>
        </p:txBody>
      </p:sp>
      <p:sp>
        <p:nvSpPr>
          <p:cNvPr id="13" name="Espace réservé du texte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4" name="Espace réservé de la date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3" name="Espace réservé du pied de page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endParaRPr lang="fr-FR">
              <a:solidFill>
                <a:srgbClr val="464653"/>
              </a:solidFill>
            </a:endParaRPr>
          </a:p>
        </p:txBody>
      </p:sp>
      <p:sp>
        <p:nvSpPr>
          <p:cNvPr id="23" name="Espace réservé du numéro de diapositive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fld id="{51D24F3A-F3AF-4803-9784-7C638A54189D}" type="slidenum">
              <a:rPr lang="fr-FR" smtClean="0">
                <a:solidFill>
                  <a:srgbClr val="464653"/>
                </a:solidFill>
              </a:rPr>
              <a:pPr/>
              <a:t>‹N°›</a:t>
            </a:fld>
            <a:endParaRPr lang="fr-FR">
              <a:solidFill>
                <a:srgbClr val="464653"/>
              </a:solidFill>
            </a:endParaRPr>
          </a:p>
        </p:txBody>
      </p:sp>
      <p:sp>
        <p:nvSpPr>
          <p:cNvPr id="28" name="Connecteur droit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29" name="Connecteur droit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0" name="Triangle isocèle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Tree>
  </p:cSld>
  <p:clrMap bg1="lt1" tx1="dk1" bg2="lt2" tx2="dk2" accent1="accent1" accent2="accent2" accent3="accent3" accent4="accent4" accent5="accent5" accent6="accent6" hlink="hlink" folHlink="folHlink"/>
  <p:sldLayoutIdLst>
    <p:sldLayoutId id="2147483889" r:id="rId1"/>
    <p:sldLayoutId id="2147483890" r:id="rId2"/>
    <p:sldLayoutId id="2147483891" r:id="rId3"/>
    <p:sldLayoutId id="2147483892" r:id="rId4"/>
    <p:sldLayoutId id="2147483893" r:id="rId5"/>
    <p:sldLayoutId id="2147483894" r:id="rId6"/>
    <p:sldLayoutId id="2147483895" r:id="rId7"/>
    <p:sldLayoutId id="2147483896" r:id="rId8"/>
    <p:sldLayoutId id="2147483897" r:id="rId9"/>
    <p:sldLayoutId id="2147483898" r:id="rId10"/>
    <p:sldLayoutId id="2147483899" r:id="rId11"/>
  </p:sldLayoutIdLst>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Espace réservé du titre 21"/>
          <p:cNvSpPr>
            <a:spLocks noGrp="1"/>
          </p:cNvSpPr>
          <p:nvPr>
            <p:ph type="title"/>
          </p:nvPr>
        </p:nvSpPr>
        <p:spPr>
          <a:xfrm>
            <a:off x="457200" y="152400"/>
            <a:ext cx="8229600" cy="990600"/>
          </a:xfrm>
          <a:prstGeom prst="rect">
            <a:avLst/>
          </a:prstGeom>
        </p:spPr>
        <p:txBody>
          <a:bodyPr vert="horz" anchor="b" anchorCtr="0">
            <a:normAutofit/>
          </a:bodyPr>
          <a:lstStyle/>
          <a:p>
            <a:r>
              <a:rPr kumimoji="0" lang="fr-FR" smtClean="0"/>
              <a:t>Cliquez pour modifier le style du titre</a:t>
            </a:r>
            <a:endParaRPr kumimoji="0" lang="en-US"/>
          </a:p>
        </p:txBody>
      </p:sp>
      <p:sp>
        <p:nvSpPr>
          <p:cNvPr id="13" name="Espace réservé du texte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4" name="Espace réservé de la date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3" name="Espace réservé du pied de page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endParaRPr lang="fr-FR">
              <a:solidFill>
                <a:srgbClr val="464653"/>
              </a:solidFill>
            </a:endParaRPr>
          </a:p>
        </p:txBody>
      </p:sp>
      <p:sp>
        <p:nvSpPr>
          <p:cNvPr id="23" name="Espace réservé du numéro de diapositive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fld id="{51D24F3A-F3AF-4803-9784-7C638A54189D}" type="slidenum">
              <a:rPr lang="fr-FR" smtClean="0">
                <a:solidFill>
                  <a:srgbClr val="464653"/>
                </a:solidFill>
              </a:rPr>
              <a:pPr/>
              <a:t>‹N°›</a:t>
            </a:fld>
            <a:endParaRPr lang="fr-FR">
              <a:solidFill>
                <a:srgbClr val="464653"/>
              </a:solidFill>
            </a:endParaRPr>
          </a:p>
        </p:txBody>
      </p:sp>
      <p:sp>
        <p:nvSpPr>
          <p:cNvPr id="28" name="Connecteur droit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29" name="Connecteur droit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0" name="Triangle isocèle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Tree>
  </p:cSld>
  <p:clrMap bg1="lt1" tx1="dk1" bg2="lt2" tx2="dk2" accent1="accent1" accent2="accent2" accent3="accent3" accent4="accent4" accent5="accent5" accent6="accent6" hlink="hlink" folHlink="folHlink"/>
  <p:sldLayoutIdLst>
    <p:sldLayoutId id="2147483901" r:id="rId1"/>
    <p:sldLayoutId id="2147483902" r:id="rId2"/>
    <p:sldLayoutId id="2147483903" r:id="rId3"/>
    <p:sldLayoutId id="2147483904" r:id="rId4"/>
    <p:sldLayoutId id="2147483905" r:id="rId5"/>
    <p:sldLayoutId id="2147483906" r:id="rId6"/>
    <p:sldLayoutId id="2147483907" r:id="rId7"/>
    <p:sldLayoutId id="2147483908" r:id="rId8"/>
    <p:sldLayoutId id="2147483909" r:id="rId9"/>
    <p:sldLayoutId id="2147483910" r:id="rId10"/>
    <p:sldLayoutId id="2147483911" r:id="rId11"/>
  </p:sldLayoutIdLst>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Espace réservé du titre 21"/>
          <p:cNvSpPr>
            <a:spLocks noGrp="1"/>
          </p:cNvSpPr>
          <p:nvPr>
            <p:ph type="title"/>
          </p:nvPr>
        </p:nvSpPr>
        <p:spPr>
          <a:xfrm>
            <a:off x="457200" y="152400"/>
            <a:ext cx="8229600" cy="990600"/>
          </a:xfrm>
          <a:prstGeom prst="rect">
            <a:avLst/>
          </a:prstGeom>
        </p:spPr>
        <p:txBody>
          <a:bodyPr vert="horz" anchor="b" anchorCtr="0">
            <a:normAutofit/>
          </a:bodyPr>
          <a:lstStyle/>
          <a:p>
            <a:r>
              <a:rPr kumimoji="0" lang="fr-FR" smtClean="0"/>
              <a:t>Cliquez pour modifier le style du titre</a:t>
            </a:r>
            <a:endParaRPr kumimoji="0" lang="en-US"/>
          </a:p>
        </p:txBody>
      </p:sp>
      <p:sp>
        <p:nvSpPr>
          <p:cNvPr id="13" name="Espace réservé du texte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4" name="Espace réservé de la date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3" name="Espace réservé du pied de page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endParaRPr lang="fr-FR">
              <a:solidFill>
                <a:srgbClr val="464653"/>
              </a:solidFill>
            </a:endParaRPr>
          </a:p>
        </p:txBody>
      </p:sp>
      <p:sp>
        <p:nvSpPr>
          <p:cNvPr id="23" name="Espace réservé du numéro de diapositive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fld id="{51D24F3A-F3AF-4803-9784-7C638A54189D}" type="slidenum">
              <a:rPr lang="fr-FR" smtClean="0">
                <a:solidFill>
                  <a:srgbClr val="464653"/>
                </a:solidFill>
              </a:rPr>
              <a:pPr/>
              <a:t>‹N°›</a:t>
            </a:fld>
            <a:endParaRPr lang="fr-FR">
              <a:solidFill>
                <a:srgbClr val="464653"/>
              </a:solidFill>
            </a:endParaRPr>
          </a:p>
        </p:txBody>
      </p:sp>
      <p:sp>
        <p:nvSpPr>
          <p:cNvPr id="28" name="Connecteur droit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29" name="Connecteur droit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0" name="Triangle isocèle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Tree>
  </p:cSld>
  <p:clrMap bg1="lt1" tx1="dk1" bg2="lt2" tx2="dk2" accent1="accent1" accent2="accent2" accent3="accent3" accent4="accent4" accent5="accent5" accent6="accent6" hlink="hlink" folHlink="folHlink"/>
  <p:sldLayoutIdLst>
    <p:sldLayoutId id="2147483913" r:id="rId1"/>
    <p:sldLayoutId id="2147483914" r:id="rId2"/>
    <p:sldLayoutId id="2147483915" r:id="rId3"/>
    <p:sldLayoutId id="2147483916" r:id="rId4"/>
    <p:sldLayoutId id="2147483917" r:id="rId5"/>
    <p:sldLayoutId id="2147483918" r:id="rId6"/>
    <p:sldLayoutId id="2147483919" r:id="rId7"/>
    <p:sldLayoutId id="2147483920" r:id="rId8"/>
    <p:sldLayoutId id="2147483921" r:id="rId9"/>
    <p:sldLayoutId id="2147483922" r:id="rId10"/>
    <p:sldLayoutId id="2147483923" r:id="rId11"/>
  </p:sldLayoutIdLst>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Espace réservé du titre 21"/>
          <p:cNvSpPr>
            <a:spLocks noGrp="1"/>
          </p:cNvSpPr>
          <p:nvPr>
            <p:ph type="title"/>
          </p:nvPr>
        </p:nvSpPr>
        <p:spPr>
          <a:xfrm>
            <a:off x="457200" y="152400"/>
            <a:ext cx="8229600" cy="990600"/>
          </a:xfrm>
          <a:prstGeom prst="rect">
            <a:avLst/>
          </a:prstGeom>
        </p:spPr>
        <p:txBody>
          <a:bodyPr vert="horz" anchor="b" anchorCtr="0">
            <a:normAutofit/>
          </a:bodyPr>
          <a:lstStyle/>
          <a:p>
            <a:r>
              <a:rPr kumimoji="0" lang="fr-FR" smtClean="0"/>
              <a:t>Cliquez pour modifier le style du titre</a:t>
            </a:r>
            <a:endParaRPr kumimoji="0" lang="en-US"/>
          </a:p>
        </p:txBody>
      </p:sp>
      <p:sp>
        <p:nvSpPr>
          <p:cNvPr id="13" name="Espace réservé du texte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4" name="Espace réservé de la date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3" name="Espace réservé du pied de page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endParaRPr lang="fr-FR">
              <a:solidFill>
                <a:srgbClr val="464653"/>
              </a:solidFill>
            </a:endParaRPr>
          </a:p>
        </p:txBody>
      </p:sp>
      <p:sp>
        <p:nvSpPr>
          <p:cNvPr id="23" name="Espace réservé du numéro de diapositive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fld id="{51D24F3A-F3AF-4803-9784-7C638A54189D}" type="slidenum">
              <a:rPr lang="fr-FR" smtClean="0">
                <a:solidFill>
                  <a:srgbClr val="464653"/>
                </a:solidFill>
              </a:rPr>
              <a:pPr/>
              <a:t>‹N°›</a:t>
            </a:fld>
            <a:endParaRPr lang="fr-FR">
              <a:solidFill>
                <a:srgbClr val="464653"/>
              </a:solidFill>
            </a:endParaRPr>
          </a:p>
        </p:txBody>
      </p:sp>
      <p:sp>
        <p:nvSpPr>
          <p:cNvPr id="28" name="Connecteur droit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29" name="Connecteur droit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0" name="Triangle isocèle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Tree>
  </p:cSld>
  <p:clrMap bg1="lt1" tx1="dk1" bg2="lt2" tx2="dk2" accent1="accent1" accent2="accent2" accent3="accent3" accent4="accent4" accent5="accent5" accent6="accent6" hlink="hlink" folHlink="folHlink"/>
  <p:sldLayoutIdLst>
    <p:sldLayoutId id="2147483925" r:id="rId1"/>
    <p:sldLayoutId id="2147483926" r:id="rId2"/>
    <p:sldLayoutId id="2147483927" r:id="rId3"/>
    <p:sldLayoutId id="2147483928" r:id="rId4"/>
    <p:sldLayoutId id="2147483929" r:id="rId5"/>
    <p:sldLayoutId id="2147483930" r:id="rId6"/>
    <p:sldLayoutId id="2147483931" r:id="rId7"/>
    <p:sldLayoutId id="2147483932" r:id="rId8"/>
    <p:sldLayoutId id="2147483933" r:id="rId9"/>
    <p:sldLayoutId id="2147483934" r:id="rId10"/>
    <p:sldLayoutId id="2147483935" r:id="rId11"/>
  </p:sldLayoutIdLst>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Espace réservé du titre 21"/>
          <p:cNvSpPr>
            <a:spLocks noGrp="1"/>
          </p:cNvSpPr>
          <p:nvPr>
            <p:ph type="title"/>
          </p:nvPr>
        </p:nvSpPr>
        <p:spPr>
          <a:xfrm>
            <a:off x="457200" y="152400"/>
            <a:ext cx="8229600" cy="990600"/>
          </a:xfrm>
          <a:prstGeom prst="rect">
            <a:avLst/>
          </a:prstGeom>
        </p:spPr>
        <p:txBody>
          <a:bodyPr vert="horz" anchor="b" anchorCtr="0">
            <a:normAutofit/>
          </a:bodyPr>
          <a:lstStyle/>
          <a:p>
            <a:r>
              <a:rPr kumimoji="0" lang="fr-FR" smtClean="0"/>
              <a:t>Cliquez pour modifier le style du titre</a:t>
            </a:r>
            <a:endParaRPr kumimoji="0" lang="en-US"/>
          </a:p>
        </p:txBody>
      </p:sp>
      <p:sp>
        <p:nvSpPr>
          <p:cNvPr id="13" name="Espace réservé du texte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4" name="Espace réservé de la date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3" name="Espace réservé du pied de page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endParaRPr lang="fr-FR">
              <a:solidFill>
                <a:srgbClr val="464653"/>
              </a:solidFill>
            </a:endParaRPr>
          </a:p>
        </p:txBody>
      </p:sp>
      <p:sp>
        <p:nvSpPr>
          <p:cNvPr id="23" name="Espace réservé du numéro de diapositive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fld id="{51D24F3A-F3AF-4803-9784-7C638A54189D}" type="slidenum">
              <a:rPr lang="fr-FR" smtClean="0">
                <a:solidFill>
                  <a:srgbClr val="464653"/>
                </a:solidFill>
              </a:rPr>
              <a:pPr/>
              <a:t>‹N°›</a:t>
            </a:fld>
            <a:endParaRPr lang="fr-FR">
              <a:solidFill>
                <a:srgbClr val="464653"/>
              </a:solidFill>
            </a:endParaRPr>
          </a:p>
        </p:txBody>
      </p:sp>
      <p:sp>
        <p:nvSpPr>
          <p:cNvPr id="28" name="Connecteur droit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29" name="Connecteur droit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0" name="Triangle isocèle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Tree>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Espace réservé du titre 21"/>
          <p:cNvSpPr>
            <a:spLocks noGrp="1"/>
          </p:cNvSpPr>
          <p:nvPr>
            <p:ph type="title"/>
          </p:nvPr>
        </p:nvSpPr>
        <p:spPr>
          <a:xfrm>
            <a:off x="457200" y="152400"/>
            <a:ext cx="8229600" cy="990600"/>
          </a:xfrm>
          <a:prstGeom prst="rect">
            <a:avLst/>
          </a:prstGeom>
        </p:spPr>
        <p:txBody>
          <a:bodyPr vert="horz" anchor="b" anchorCtr="0">
            <a:normAutofit/>
          </a:bodyPr>
          <a:lstStyle/>
          <a:p>
            <a:r>
              <a:rPr kumimoji="0" lang="fr-FR" smtClean="0"/>
              <a:t>Cliquez pour modifier le style du titre</a:t>
            </a:r>
            <a:endParaRPr kumimoji="0" lang="en-US"/>
          </a:p>
        </p:txBody>
      </p:sp>
      <p:sp>
        <p:nvSpPr>
          <p:cNvPr id="13" name="Espace réservé du texte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4" name="Espace réservé de la date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fld id="{97DAAD64-F465-4929-B60D-5963ABBD56A9}" type="datetimeFigureOut">
              <a:rPr lang="fr-FR" smtClean="0">
                <a:solidFill>
                  <a:srgbClr val="464653"/>
                </a:solidFill>
              </a:rPr>
              <a:pPr/>
              <a:t>19/09/2013</a:t>
            </a:fld>
            <a:endParaRPr lang="fr-FR">
              <a:solidFill>
                <a:srgbClr val="464653"/>
              </a:solidFill>
            </a:endParaRPr>
          </a:p>
        </p:txBody>
      </p:sp>
      <p:sp>
        <p:nvSpPr>
          <p:cNvPr id="3" name="Espace réservé du pied de page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endParaRPr lang="fr-FR">
              <a:solidFill>
                <a:srgbClr val="464653"/>
              </a:solidFill>
            </a:endParaRPr>
          </a:p>
        </p:txBody>
      </p:sp>
      <p:sp>
        <p:nvSpPr>
          <p:cNvPr id="23" name="Espace réservé du numéro de diapositive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fld id="{51D24F3A-F3AF-4803-9784-7C638A54189D}" type="slidenum">
              <a:rPr lang="fr-FR" smtClean="0">
                <a:solidFill>
                  <a:srgbClr val="464653"/>
                </a:solidFill>
              </a:rPr>
              <a:pPr/>
              <a:t>‹N°›</a:t>
            </a:fld>
            <a:endParaRPr lang="fr-FR">
              <a:solidFill>
                <a:srgbClr val="464653"/>
              </a:solidFill>
            </a:endParaRPr>
          </a:p>
        </p:txBody>
      </p:sp>
      <p:sp>
        <p:nvSpPr>
          <p:cNvPr id="28" name="Connecteur droit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29" name="Connecteur droit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0" name="Triangle isocèle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Tree>
  </p:cSld>
  <p:clrMap bg1="lt1" tx1="dk1" bg2="lt2" tx2="dk2" accent1="accent1" accent2="accent2" accent3="accent3" accent4="accent4" accent5="accent5" accent6="accent6" hlink="hlink" folHlink="folHlink"/>
  <p:sldLayoutIdLst>
    <p:sldLayoutId id="2147483949" r:id="rId1"/>
    <p:sldLayoutId id="2147483950" r:id="rId2"/>
    <p:sldLayoutId id="2147483951" r:id="rId3"/>
    <p:sldLayoutId id="2147483952" r:id="rId4"/>
    <p:sldLayoutId id="2147483953" r:id="rId5"/>
    <p:sldLayoutId id="2147483954" r:id="rId6"/>
    <p:sldLayoutId id="2147483955" r:id="rId7"/>
    <p:sldLayoutId id="2147483956" r:id="rId8"/>
    <p:sldLayoutId id="2147483957" r:id="rId9"/>
    <p:sldLayoutId id="2147483958" r:id="rId10"/>
    <p:sldLayoutId id="2147483959" r:id="rId11"/>
  </p:sldLayoutIdLst>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8.xml"/></Relationships>
</file>

<file path=ppt/slides/_rels/slide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8.xml"/><Relationship Id="rId1" Type="http://schemas.openxmlformats.org/officeDocument/2006/relationships/slideLayout" Target="../slideLayouts/slideLayout79.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9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10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47.xml"/></Relationships>
</file>

<file path=ppt/slides/_rels/slide1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15.xml"/><Relationship Id="rId1" Type="http://schemas.openxmlformats.org/officeDocument/2006/relationships/slideLayout" Target="../slideLayouts/slideLayout158.xml"/></Relationships>
</file>

<file path=ppt/slides/_rels/slide17.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16.xml"/><Relationship Id="rId1" Type="http://schemas.openxmlformats.org/officeDocument/2006/relationships/slideLayout" Target="../slideLayouts/slideLayout169.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7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8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0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1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2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2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26.xml"/></Relationships>
</file>

<file path=ppt/slides/_rels/slide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26.xml"/></Relationships>
</file>

<file path=ppt/slides/_rels/slide2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26.xml"/></Relationships>
</file>

<file path=ppt/slides/_rels/slide2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26.xml"/></Relationships>
</file>

<file path=ppt/slides/_rels/slide2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26.xml"/></Relationships>
</file>

<file path=ppt/slides/_rels/slide2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26.xml"/></Relationships>
</file>

<file path=ppt/slides/_rels/slide3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26.xml"/></Relationships>
</file>

<file path=ppt/slides/_rels/slide3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26.xml"/></Relationships>
</file>

<file path=ppt/slides/_rels/slide3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26.xml"/></Relationships>
</file>

<file path=ppt/slides/_rels/slide3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26.xml"/></Relationships>
</file>

<file path=ppt/slides/_rels/slide3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26.xml"/></Relationships>
</file>

<file path=ppt/slides/_rels/slide3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26.xml"/></Relationships>
</file>

<file path=ppt/slides/_rels/slide3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26.xml"/></Relationships>
</file>

<file path=ppt/slides/_rels/slide3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26.xml"/></Relationships>
</file>

<file path=ppt/slides/_rels/slide3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26.xml"/></Relationships>
</file>

<file path=ppt/slides/_rels/slide3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219200" y="3717032"/>
            <a:ext cx="6858000" cy="1159768"/>
          </a:xfrm>
        </p:spPr>
        <p:txBody>
          <a:bodyPr>
            <a:noAutofit/>
          </a:bodyPr>
          <a:lstStyle/>
          <a:p>
            <a:r>
              <a:rPr lang="fr-FR" sz="2400" b="1" u="sng" dirty="0" smtClean="0"/>
              <a:t>Microcrédit en France:  </a:t>
            </a:r>
            <a:r>
              <a:rPr lang="fr-FR" sz="2400" b="1" dirty="0" smtClean="0"/>
              <a:t/>
            </a:r>
            <a:br>
              <a:rPr lang="fr-FR" sz="2400" b="1" dirty="0" smtClean="0"/>
            </a:br>
            <a:r>
              <a:rPr lang="fr-FR" sz="2400" b="1" dirty="0" smtClean="0"/>
              <a:t>Les motivations entrepreneuriales des entrepreneurs en situation précaire</a:t>
            </a:r>
            <a:endParaRPr lang="fr-FR" sz="2400" b="1" dirty="0"/>
          </a:p>
        </p:txBody>
      </p:sp>
      <p:sp>
        <p:nvSpPr>
          <p:cNvPr id="3" name="Sous-titre 2"/>
          <p:cNvSpPr>
            <a:spLocks noGrp="1"/>
          </p:cNvSpPr>
          <p:nvPr>
            <p:ph type="subTitle" idx="1"/>
          </p:nvPr>
        </p:nvSpPr>
        <p:spPr/>
        <p:txBody>
          <a:bodyPr>
            <a:normAutofit fontScale="70000" lnSpcReduction="20000"/>
          </a:bodyPr>
          <a:lstStyle/>
          <a:p>
            <a:r>
              <a:rPr lang="fr-FR" dirty="0" smtClean="0"/>
              <a:t>Master 5ESG MS- Entrepreneuriat 2012/2013</a:t>
            </a:r>
          </a:p>
          <a:p>
            <a:r>
              <a:rPr lang="fr-FR" dirty="0" smtClean="0"/>
              <a:t>De Puymorin Erwan &amp; </a:t>
            </a:r>
            <a:r>
              <a:rPr lang="fr-FR" dirty="0" err="1" smtClean="0"/>
              <a:t>Zambo</a:t>
            </a:r>
            <a:r>
              <a:rPr lang="fr-FR" dirty="0" smtClean="0"/>
              <a:t> Winnie </a:t>
            </a:r>
            <a:endParaRPr lang="fr-FR" dirty="0"/>
          </a:p>
        </p:txBody>
      </p:sp>
      <p:pic>
        <p:nvPicPr>
          <p:cNvPr id="4" name="Image 3" descr="micro_credit_inde.jpg"/>
          <p:cNvPicPr>
            <a:picLocks noChangeAspect="1"/>
          </p:cNvPicPr>
          <p:nvPr/>
        </p:nvPicPr>
        <p:blipFill>
          <a:blip r:embed="rId3" cstate="print"/>
          <a:stretch>
            <a:fillRect/>
          </a:stretch>
        </p:blipFill>
        <p:spPr>
          <a:xfrm>
            <a:off x="2123728" y="188640"/>
            <a:ext cx="4968552" cy="3440722"/>
          </a:xfrm>
          <a:prstGeom prst="rect">
            <a:avLst/>
          </a:prstGeom>
        </p:spPr>
      </p:pic>
    </p:spTree>
  </p:cSld>
  <p:clrMapOvr>
    <a:masterClrMapping/>
  </p:clrMapOvr>
  <p:transition>
    <p:wedg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Sommaire</a:t>
            </a:r>
            <a:endParaRPr lang="fr-FR" dirty="0"/>
          </a:p>
        </p:txBody>
      </p:sp>
      <p:sp>
        <p:nvSpPr>
          <p:cNvPr id="3" name="Espace réservé du texte 2"/>
          <p:cNvSpPr>
            <a:spLocks noGrp="1"/>
          </p:cNvSpPr>
          <p:nvPr>
            <p:ph type="body" idx="1"/>
          </p:nvPr>
        </p:nvSpPr>
        <p:spPr/>
        <p:txBody>
          <a:bodyPr/>
          <a:lstStyle/>
          <a:p>
            <a:r>
              <a:rPr lang="fr-FR" dirty="0" smtClean="0"/>
              <a:t>I. Le cadre conceptuel</a:t>
            </a:r>
            <a:endParaRPr lang="fr-FR" dirty="0"/>
          </a:p>
        </p:txBody>
      </p:sp>
      <p:sp>
        <p:nvSpPr>
          <p:cNvPr id="4" name="Espace réservé du texte 3"/>
          <p:cNvSpPr>
            <a:spLocks noGrp="1"/>
          </p:cNvSpPr>
          <p:nvPr>
            <p:ph type="body" sz="half" idx="3"/>
          </p:nvPr>
        </p:nvSpPr>
        <p:spPr/>
        <p:txBody>
          <a:bodyPr/>
          <a:lstStyle/>
          <a:p>
            <a:r>
              <a:rPr lang="fr-FR" dirty="0" smtClean="0"/>
              <a:t>II. Partie empirique</a:t>
            </a:r>
            <a:endParaRPr lang="fr-FR" dirty="0"/>
          </a:p>
        </p:txBody>
      </p:sp>
      <p:sp>
        <p:nvSpPr>
          <p:cNvPr id="5" name="Espace réservé du contenu 4"/>
          <p:cNvSpPr>
            <a:spLocks noGrp="1"/>
          </p:cNvSpPr>
          <p:nvPr>
            <p:ph sz="quarter" idx="2"/>
          </p:nvPr>
        </p:nvSpPr>
        <p:spPr>
          <a:xfrm>
            <a:off x="467544" y="2133600"/>
            <a:ext cx="4028256" cy="4175720"/>
          </a:xfrm>
        </p:spPr>
        <p:txBody>
          <a:bodyPr>
            <a:normAutofit fontScale="85000" lnSpcReduction="20000"/>
          </a:bodyPr>
          <a:lstStyle/>
          <a:p>
            <a:r>
              <a:rPr lang="fr-FR" dirty="0" smtClean="0"/>
              <a:t>1. Motivation entrepreneuriale</a:t>
            </a:r>
          </a:p>
          <a:p>
            <a:r>
              <a:rPr lang="fr-FR" dirty="0" smtClean="0"/>
              <a:t>Théories classiques</a:t>
            </a:r>
          </a:p>
          <a:p>
            <a:r>
              <a:rPr lang="fr-FR" dirty="0" smtClean="0"/>
              <a:t>Nouvelle approche</a:t>
            </a:r>
          </a:p>
          <a:p>
            <a:endParaRPr lang="fr-FR" dirty="0" smtClean="0"/>
          </a:p>
          <a:p>
            <a:r>
              <a:rPr lang="fr-FR" dirty="0" smtClean="0"/>
              <a:t>2. Minorités entrepreneuriales</a:t>
            </a:r>
          </a:p>
          <a:p>
            <a:r>
              <a:rPr lang="fr-FR" dirty="0" smtClean="0"/>
              <a:t>Jeunes,</a:t>
            </a:r>
          </a:p>
          <a:p>
            <a:r>
              <a:rPr lang="fr-FR" dirty="0" smtClean="0"/>
              <a:t>Femmes,</a:t>
            </a:r>
          </a:p>
          <a:p>
            <a:r>
              <a:rPr lang="fr-FR" dirty="0" smtClean="0"/>
              <a:t>Séniors,</a:t>
            </a:r>
          </a:p>
          <a:p>
            <a:r>
              <a:rPr lang="fr-FR" dirty="0" smtClean="0"/>
              <a:t>Immigrants et minorités ethniques</a:t>
            </a:r>
            <a:endParaRPr lang="fr-FR" dirty="0"/>
          </a:p>
        </p:txBody>
      </p:sp>
      <p:sp>
        <p:nvSpPr>
          <p:cNvPr id="6" name="Espace réservé du contenu 5"/>
          <p:cNvSpPr>
            <a:spLocks noGrp="1"/>
          </p:cNvSpPr>
          <p:nvPr>
            <p:ph sz="quarter" idx="4"/>
          </p:nvPr>
        </p:nvSpPr>
        <p:spPr>
          <a:xfrm>
            <a:off x="4644008" y="2133600"/>
            <a:ext cx="4042792" cy="4175720"/>
          </a:xfrm>
        </p:spPr>
        <p:txBody>
          <a:bodyPr>
            <a:normAutofit/>
          </a:bodyPr>
          <a:lstStyle/>
          <a:p>
            <a:endParaRPr lang="fr-FR" sz="1800" dirty="0" smtClean="0"/>
          </a:p>
          <a:p>
            <a:pPr>
              <a:lnSpc>
                <a:spcPct val="90000"/>
              </a:lnSpc>
            </a:pPr>
            <a:r>
              <a:rPr lang="fr-FR" sz="2200" dirty="0"/>
              <a:t>1. </a:t>
            </a:r>
            <a:r>
              <a:rPr lang="fr-FR" sz="2200" dirty="0" smtClean="0"/>
              <a:t>Méthodologie</a:t>
            </a:r>
          </a:p>
          <a:p>
            <a:pPr>
              <a:lnSpc>
                <a:spcPct val="90000"/>
              </a:lnSpc>
            </a:pPr>
            <a:endParaRPr lang="fr-FR" sz="2200" dirty="0"/>
          </a:p>
          <a:p>
            <a:pPr>
              <a:lnSpc>
                <a:spcPct val="90000"/>
              </a:lnSpc>
            </a:pPr>
            <a:endParaRPr lang="fr-FR" sz="2200" dirty="0"/>
          </a:p>
          <a:p>
            <a:pPr>
              <a:lnSpc>
                <a:spcPct val="90000"/>
              </a:lnSpc>
            </a:pPr>
            <a:r>
              <a:rPr lang="fr-FR" sz="2200" dirty="0"/>
              <a:t>2 . Résultats</a:t>
            </a:r>
          </a:p>
          <a:p>
            <a:pPr marL="274320" lvl="1">
              <a:lnSpc>
                <a:spcPct val="90000"/>
              </a:lnSpc>
              <a:spcBef>
                <a:spcPts val="600"/>
              </a:spcBef>
              <a:buClr>
                <a:schemeClr val="accent1"/>
              </a:buClr>
            </a:pPr>
            <a:r>
              <a:rPr lang="fr-FR" sz="2200" dirty="0">
                <a:solidFill>
                  <a:schemeClr val="tx1"/>
                </a:solidFill>
              </a:rPr>
              <a:t>Nécessité/Volonté</a:t>
            </a:r>
          </a:p>
          <a:p>
            <a:pPr marL="274320" lvl="1">
              <a:lnSpc>
                <a:spcPct val="90000"/>
              </a:lnSpc>
              <a:spcBef>
                <a:spcPts val="600"/>
              </a:spcBef>
              <a:buClr>
                <a:schemeClr val="accent1"/>
              </a:buClr>
            </a:pPr>
            <a:r>
              <a:rPr lang="fr-FR" sz="2200" dirty="0">
                <a:solidFill>
                  <a:schemeClr val="tx1"/>
                </a:solidFill>
              </a:rPr>
              <a:t>Rémunération</a:t>
            </a:r>
          </a:p>
          <a:p>
            <a:pPr marL="274320" lvl="1">
              <a:lnSpc>
                <a:spcPct val="90000"/>
              </a:lnSpc>
              <a:spcBef>
                <a:spcPts val="600"/>
              </a:spcBef>
              <a:buClr>
                <a:schemeClr val="accent1"/>
              </a:buClr>
            </a:pPr>
            <a:r>
              <a:rPr lang="fr-FR" sz="2200" dirty="0">
                <a:solidFill>
                  <a:schemeClr val="tx1"/>
                </a:solidFill>
              </a:rPr>
              <a:t>Profil-Type </a:t>
            </a:r>
          </a:p>
          <a:p>
            <a:pPr marL="274320" lvl="1">
              <a:lnSpc>
                <a:spcPct val="90000"/>
              </a:lnSpc>
              <a:spcBef>
                <a:spcPts val="600"/>
              </a:spcBef>
              <a:buClr>
                <a:schemeClr val="accent1"/>
              </a:buClr>
            </a:pPr>
            <a:r>
              <a:rPr lang="fr-FR" sz="2200" dirty="0">
                <a:solidFill>
                  <a:schemeClr val="tx1"/>
                </a:solidFill>
              </a:rPr>
              <a:t>Utilisation MC</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 presetClass="entr" presetSubtype="1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checkerboard(across)">
                                      <p:cBhvr>
                                        <p:cTn id="13" dur="5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5">
                                            <p:txEl>
                                              <p:pRg st="0" end="0"/>
                                            </p:txEl>
                                          </p:spTgt>
                                        </p:tgtEl>
                                        <p:attrNameLst>
                                          <p:attrName>style.visibility</p:attrName>
                                        </p:attrNameLst>
                                      </p:cBhvr>
                                      <p:to>
                                        <p:strVal val="visible"/>
                                      </p:to>
                                    </p:set>
                                    <p:anim calcmode="lin" valueType="num">
                                      <p:cBhvr additive="base">
                                        <p:cTn id="18"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5">
                                            <p:txEl>
                                              <p:pRg st="1" end="1"/>
                                            </p:txEl>
                                          </p:spTgt>
                                        </p:tgtEl>
                                        <p:attrNameLst>
                                          <p:attrName>style.visibility</p:attrName>
                                        </p:attrNameLst>
                                      </p:cBhvr>
                                      <p:to>
                                        <p:strVal val="visible"/>
                                      </p:to>
                                    </p:set>
                                    <p:anim calcmode="lin" valueType="num">
                                      <p:cBhvr additive="base">
                                        <p:cTn id="24"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5">
                                            <p:txEl>
                                              <p:pRg st="2" end="2"/>
                                            </p:txEl>
                                          </p:spTgt>
                                        </p:tgtEl>
                                        <p:attrNameLst>
                                          <p:attrName>style.visibility</p:attrName>
                                        </p:attrNameLst>
                                      </p:cBhvr>
                                      <p:to>
                                        <p:strVal val="visible"/>
                                      </p:to>
                                    </p:set>
                                    <p:anim calcmode="lin" valueType="num">
                                      <p:cBhvr additive="base">
                                        <p:cTn id="30"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5">
                                            <p:txEl>
                                              <p:pRg st="4" end="4"/>
                                            </p:txEl>
                                          </p:spTgt>
                                        </p:tgtEl>
                                        <p:attrNameLst>
                                          <p:attrName>style.visibility</p:attrName>
                                        </p:attrNameLst>
                                      </p:cBhvr>
                                      <p:to>
                                        <p:strVal val="visible"/>
                                      </p:to>
                                    </p:set>
                                    <p:anim calcmode="lin" valueType="num">
                                      <p:cBhvr additive="base">
                                        <p:cTn id="36"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grpId="0" nodeType="clickEffect">
                                  <p:stCondLst>
                                    <p:cond delay="0"/>
                                  </p:stCondLst>
                                  <p:childTnLst>
                                    <p:set>
                                      <p:cBhvr>
                                        <p:cTn id="41" dur="1" fill="hold">
                                          <p:stCondLst>
                                            <p:cond delay="0"/>
                                          </p:stCondLst>
                                        </p:cTn>
                                        <p:tgtEl>
                                          <p:spTgt spid="5">
                                            <p:txEl>
                                              <p:pRg st="5" end="5"/>
                                            </p:txEl>
                                          </p:spTgt>
                                        </p:tgtEl>
                                        <p:attrNameLst>
                                          <p:attrName>style.visibility</p:attrName>
                                        </p:attrNameLst>
                                      </p:cBhvr>
                                      <p:to>
                                        <p:strVal val="visible"/>
                                      </p:to>
                                    </p:set>
                                    <p:anim calcmode="lin" valueType="num">
                                      <p:cBhvr additive="base">
                                        <p:cTn id="42"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43" dur="500" fill="hold"/>
                                        <p:tgtEl>
                                          <p:spTgt spid="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grpId="0" nodeType="clickEffect">
                                  <p:stCondLst>
                                    <p:cond delay="0"/>
                                  </p:stCondLst>
                                  <p:childTnLst>
                                    <p:set>
                                      <p:cBhvr>
                                        <p:cTn id="47" dur="1" fill="hold">
                                          <p:stCondLst>
                                            <p:cond delay="0"/>
                                          </p:stCondLst>
                                        </p:cTn>
                                        <p:tgtEl>
                                          <p:spTgt spid="5">
                                            <p:txEl>
                                              <p:pRg st="6" end="6"/>
                                            </p:txEl>
                                          </p:spTgt>
                                        </p:tgtEl>
                                        <p:attrNameLst>
                                          <p:attrName>style.visibility</p:attrName>
                                        </p:attrNameLst>
                                      </p:cBhvr>
                                      <p:to>
                                        <p:strVal val="visible"/>
                                      </p:to>
                                    </p:set>
                                    <p:anim calcmode="lin" valueType="num">
                                      <p:cBhvr additive="base">
                                        <p:cTn id="48"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additive="base">
                                        <p:cTn id="49" dur="500" fill="hold"/>
                                        <p:tgtEl>
                                          <p:spTgt spid="5">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4" fill="hold" grpId="0" nodeType="clickEffect">
                                  <p:stCondLst>
                                    <p:cond delay="0"/>
                                  </p:stCondLst>
                                  <p:childTnLst>
                                    <p:set>
                                      <p:cBhvr>
                                        <p:cTn id="53" dur="1" fill="hold">
                                          <p:stCondLst>
                                            <p:cond delay="0"/>
                                          </p:stCondLst>
                                        </p:cTn>
                                        <p:tgtEl>
                                          <p:spTgt spid="5">
                                            <p:txEl>
                                              <p:pRg st="7" end="7"/>
                                            </p:txEl>
                                          </p:spTgt>
                                        </p:tgtEl>
                                        <p:attrNameLst>
                                          <p:attrName>style.visibility</p:attrName>
                                        </p:attrNameLst>
                                      </p:cBhvr>
                                      <p:to>
                                        <p:strVal val="visible"/>
                                      </p:to>
                                    </p:set>
                                    <p:anim calcmode="lin" valueType="num">
                                      <p:cBhvr additive="base">
                                        <p:cTn id="54" dur="500" fill="hold"/>
                                        <p:tgtEl>
                                          <p:spTgt spid="5">
                                            <p:txEl>
                                              <p:pRg st="7" end="7"/>
                                            </p:txEl>
                                          </p:spTgt>
                                        </p:tgtEl>
                                        <p:attrNameLst>
                                          <p:attrName>ppt_x</p:attrName>
                                        </p:attrNameLst>
                                      </p:cBhvr>
                                      <p:tavLst>
                                        <p:tav tm="0">
                                          <p:val>
                                            <p:strVal val="#ppt_x"/>
                                          </p:val>
                                        </p:tav>
                                        <p:tav tm="100000">
                                          <p:val>
                                            <p:strVal val="#ppt_x"/>
                                          </p:val>
                                        </p:tav>
                                      </p:tavLst>
                                    </p:anim>
                                    <p:anim calcmode="lin" valueType="num">
                                      <p:cBhvr additive="base">
                                        <p:cTn id="55" dur="500" fill="hold"/>
                                        <p:tgtEl>
                                          <p:spTgt spid="5">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 presetClass="entr" presetSubtype="4" fill="hold" grpId="0" nodeType="clickEffect">
                                  <p:stCondLst>
                                    <p:cond delay="0"/>
                                  </p:stCondLst>
                                  <p:childTnLst>
                                    <p:set>
                                      <p:cBhvr>
                                        <p:cTn id="59" dur="1" fill="hold">
                                          <p:stCondLst>
                                            <p:cond delay="0"/>
                                          </p:stCondLst>
                                        </p:cTn>
                                        <p:tgtEl>
                                          <p:spTgt spid="5">
                                            <p:txEl>
                                              <p:pRg st="8" end="8"/>
                                            </p:txEl>
                                          </p:spTgt>
                                        </p:tgtEl>
                                        <p:attrNameLst>
                                          <p:attrName>style.visibility</p:attrName>
                                        </p:attrNameLst>
                                      </p:cBhvr>
                                      <p:to>
                                        <p:strVal val="visible"/>
                                      </p:to>
                                    </p:set>
                                    <p:anim calcmode="lin" valueType="num">
                                      <p:cBhvr additive="base">
                                        <p:cTn id="60" dur="500" fill="hold"/>
                                        <p:tgtEl>
                                          <p:spTgt spid="5">
                                            <p:txEl>
                                              <p:pRg st="8" end="8"/>
                                            </p:txEl>
                                          </p:spTgt>
                                        </p:tgtEl>
                                        <p:attrNameLst>
                                          <p:attrName>ppt_x</p:attrName>
                                        </p:attrNameLst>
                                      </p:cBhvr>
                                      <p:tavLst>
                                        <p:tav tm="0">
                                          <p:val>
                                            <p:strVal val="#ppt_x"/>
                                          </p:val>
                                        </p:tav>
                                        <p:tav tm="100000">
                                          <p:val>
                                            <p:strVal val="#ppt_x"/>
                                          </p:val>
                                        </p:tav>
                                      </p:tavLst>
                                    </p:anim>
                                    <p:anim calcmode="lin" valueType="num">
                                      <p:cBhvr additive="base">
                                        <p:cTn id="61" dur="500" fill="hold"/>
                                        <p:tgtEl>
                                          <p:spTgt spid="5">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5" presetClass="entr" presetSubtype="10" fill="hold" grpId="0" nodeType="clickEffect">
                                  <p:stCondLst>
                                    <p:cond delay="0"/>
                                  </p:stCondLst>
                                  <p:childTnLst>
                                    <p:set>
                                      <p:cBhvr>
                                        <p:cTn id="65" dur="1" fill="hold">
                                          <p:stCondLst>
                                            <p:cond delay="0"/>
                                          </p:stCondLst>
                                        </p:cTn>
                                        <p:tgtEl>
                                          <p:spTgt spid="4">
                                            <p:txEl>
                                              <p:pRg st="0" end="0"/>
                                            </p:txEl>
                                          </p:spTgt>
                                        </p:tgtEl>
                                        <p:attrNameLst>
                                          <p:attrName>style.visibility</p:attrName>
                                        </p:attrNameLst>
                                      </p:cBhvr>
                                      <p:to>
                                        <p:strVal val="visible"/>
                                      </p:to>
                                    </p:set>
                                    <p:animEffect transition="in" filter="checkerboard(across)">
                                      <p:cBhvr>
                                        <p:cTn id="66" dur="500"/>
                                        <p:tgtEl>
                                          <p:spTgt spid="4">
                                            <p:txEl>
                                              <p:pRg st="0" end="0"/>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2" presetClass="entr" presetSubtype="4" fill="hold" grpId="0" nodeType="clickEffect">
                                  <p:stCondLst>
                                    <p:cond delay="0"/>
                                  </p:stCondLst>
                                  <p:childTnLst>
                                    <p:set>
                                      <p:cBhvr>
                                        <p:cTn id="70" dur="1" fill="hold">
                                          <p:stCondLst>
                                            <p:cond delay="0"/>
                                          </p:stCondLst>
                                        </p:cTn>
                                        <p:tgtEl>
                                          <p:spTgt spid="6">
                                            <p:txEl>
                                              <p:pRg st="1" end="1"/>
                                            </p:txEl>
                                          </p:spTgt>
                                        </p:tgtEl>
                                        <p:attrNameLst>
                                          <p:attrName>style.visibility</p:attrName>
                                        </p:attrNameLst>
                                      </p:cBhvr>
                                      <p:to>
                                        <p:strVal val="visible"/>
                                      </p:to>
                                    </p:set>
                                    <p:anim calcmode="lin" valueType="num">
                                      <p:cBhvr additive="base">
                                        <p:cTn id="71"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72"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2" presetClass="entr" presetSubtype="4" fill="hold" grpId="0" nodeType="clickEffect">
                                  <p:stCondLst>
                                    <p:cond delay="0"/>
                                  </p:stCondLst>
                                  <p:childTnLst>
                                    <p:set>
                                      <p:cBhvr>
                                        <p:cTn id="76" dur="1" fill="hold">
                                          <p:stCondLst>
                                            <p:cond delay="0"/>
                                          </p:stCondLst>
                                        </p:cTn>
                                        <p:tgtEl>
                                          <p:spTgt spid="6">
                                            <p:txEl>
                                              <p:pRg st="4" end="4"/>
                                            </p:txEl>
                                          </p:spTgt>
                                        </p:tgtEl>
                                        <p:attrNameLst>
                                          <p:attrName>style.visibility</p:attrName>
                                        </p:attrNameLst>
                                      </p:cBhvr>
                                      <p:to>
                                        <p:strVal val="visible"/>
                                      </p:to>
                                    </p:set>
                                    <p:anim calcmode="lin" valueType="num">
                                      <p:cBhvr additive="base">
                                        <p:cTn id="77"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78" dur="500" fill="hold"/>
                                        <p:tgtEl>
                                          <p:spTgt spid="6">
                                            <p:txEl>
                                              <p:pRg st="4" end="4"/>
                                            </p:txEl>
                                          </p:spTgt>
                                        </p:tgtEl>
                                        <p:attrNameLst>
                                          <p:attrName>ppt_y</p:attrName>
                                        </p:attrNameLst>
                                      </p:cBhvr>
                                      <p:tavLst>
                                        <p:tav tm="0">
                                          <p:val>
                                            <p:strVal val="1+#ppt_h/2"/>
                                          </p:val>
                                        </p:tav>
                                        <p:tav tm="100000">
                                          <p:val>
                                            <p:strVal val="#ppt_y"/>
                                          </p:val>
                                        </p:tav>
                                      </p:tavLst>
                                    </p:anim>
                                  </p:childTnLst>
                                </p:cTn>
                              </p:par>
                              <p:par>
                                <p:cTn id="79" presetID="2" presetClass="entr" presetSubtype="4" fill="hold" grpId="0" nodeType="withEffect">
                                  <p:stCondLst>
                                    <p:cond delay="0"/>
                                  </p:stCondLst>
                                  <p:childTnLst>
                                    <p:set>
                                      <p:cBhvr>
                                        <p:cTn id="80" dur="1" fill="hold">
                                          <p:stCondLst>
                                            <p:cond delay="0"/>
                                          </p:stCondLst>
                                        </p:cTn>
                                        <p:tgtEl>
                                          <p:spTgt spid="6">
                                            <p:txEl>
                                              <p:pRg st="5" end="5"/>
                                            </p:txEl>
                                          </p:spTgt>
                                        </p:tgtEl>
                                        <p:attrNameLst>
                                          <p:attrName>style.visibility</p:attrName>
                                        </p:attrNameLst>
                                      </p:cBhvr>
                                      <p:to>
                                        <p:strVal val="visible"/>
                                      </p:to>
                                    </p:set>
                                    <p:anim calcmode="lin" valueType="num">
                                      <p:cBhvr additive="base">
                                        <p:cTn id="81" dur="500" fill="hold"/>
                                        <p:tgtEl>
                                          <p:spTgt spid="6">
                                            <p:txEl>
                                              <p:pRg st="5" end="5"/>
                                            </p:txEl>
                                          </p:spTgt>
                                        </p:tgtEl>
                                        <p:attrNameLst>
                                          <p:attrName>ppt_x</p:attrName>
                                        </p:attrNameLst>
                                      </p:cBhvr>
                                      <p:tavLst>
                                        <p:tav tm="0">
                                          <p:val>
                                            <p:strVal val="#ppt_x"/>
                                          </p:val>
                                        </p:tav>
                                        <p:tav tm="100000">
                                          <p:val>
                                            <p:strVal val="#ppt_x"/>
                                          </p:val>
                                        </p:tav>
                                      </p:tavLst>
                                    </p:anim>
                                    <p:anim calcmode="lin" valueType="num">
                                      <p:cBhvr additive="base">
                                        <p:cTn id="82" dur="500" fill="hold"/>
                                        <p:tgtEl>
                                          <p:spTgt spid="6">
                                            <p:txEl>
                                              <p:pRg st="5" end="5"/>
                                            </p:txEl>
                                          </p:spTgt>
                                        </p:tgtEl>
                                        <p:attrNameLst>
                                          <p:attrName>ppt_y</p:attrName>
                                        </p:attrNameLst>
                                      </p:cBhvr>
                                      <p:tavLst>
                                        <p:tav tm="0">
                                          <p:val>
                                            <p:strVal val="1+#ppt_h/2"/>
                                          </p:val>
                                        </p:tav>
                                        <p:tav tm="100000">
                                          <p:val>
                                            <p:strVal val="#ppt_y"/>
                                          </p:val>
                                        </p:tav>
                                      </p:tavLst>
                                    </p:anim>
                                  </p:childTnLst>
                                </p:cTn>
                              </p:par>
                              <p:par>
                                <p:cTn id="83" presetID="2" presetClass="entr" presetSubtype="4" fill="hold" grpId="0" nodeType="withEffect">
                                  <p:stCondLst>
                                    <p:cond delay="0"/>
                                  </p:stCondLst>
                                  <p:childTnLst>
                                    <p:set>
                                      <p:cBhvr>
                                        <p:cTn id="84" dur="1" fill="hold">
                                          <p:stCondLst>
                                            <p:cond delay="0"/>
                                          </p:stCondLst>
                                        </p:cTn>
                                        <p:tgtEl>
                                          <p:spTgt spid="6">
                                            <p:txEl>
                                              <p:pRg st="6" end="6"/>
                                            </p:txEl>
                                          </p:spTgt>
                                        </p:tgtEl>
                                        <p:attrNameLst>
                                          <p:attrName>style.visibility</p:attrName>
                                        </p:attrNameLst>
                                      </p:cBhvr>
                                      <p:to>
                                        <p:strVal val="visible"/>
                                      </p:to>
                                    </p:set>
                                    <p:anim calcmode="lin" valueType="num">
                                      <p:cBhvr additive="base">
                                        <p:cTn id="85" dur="500" fill="hold"/>
                                        <p:tgtEl>
                                          <p:spTgt spid="6">
                                            <p:txEl>
                                              <p:pRg st="6" end="6"/>
                                            </p:txEl>
                                          </p:spTgt>
                                        </p:tgtEl>
                                        <p:attrNameLst>
                                          <p:attrName>ppt_x</p:attrName>
                                        </p:attrNameLst>
                                      </p:cBhvr>
                                      <p:tavLst>
                                        <p:tav tm="0">
                                          <p:val>
                                            <p:strVal val="#ppt_x"/>
                                          </p:val>
                                        </p:tav>
                                        <p:tav tm="100000">
                                          <p:val>
                                            <p:strVal val="#ppt_x"/>
                                          </p:val>
                                        </p:tav>
                                      </p:tavLst>
                                    </p:anim>
                                    <p:anim calcmode="lin" valueType="num">
                                      <p:cBhvr additive="base">
                                        <p:cTn id="86" dur="500" fill="hold"/>
                                        <p:tgtEl>
                                          <p:spTgt spid="6">
                                            <p:txEl>
                                              <p:pRg st="6" end="6"/>
                                            </p:txEl>
                                          </p:spTgt>
                                        </p:tgtEl>
                                        <p:attrNameLst>
                                          <p:attrName>ppt_y</p:attrName>
                                        </p:attrNameLst>
                                      </p:cBhvr>
                                      <p:tavLst>
                                        <p:tav tm="0">
                                          <p:val>
                                            <p:strVal val="1+#ppt_h/2"/>
                                          </p:val>
                                        </p:tav>
                                        <p:tav tm="100000">
                                          <p:val>
                                            <p:strVal val="#ppt_y"/>
                                          </p:val>
                                        </p:tav>
                                      </p:tavLst>
                                    </p:anim>
                                  </p:childTnLst>
                                </p:cTn>
                              </p:par>
                              <p:par>
                                <p:cTn id="87" presetID="2" presetClass="entr" presetSubtype="4" fill="hold" grpId="0" nodeType="withEffect">
                                  <p:stCondLst>
                                    <p:cond delay="0"/>
                                  </p:stCondLst>
                                  <p:childTnLst>
                                    <p:set>
                                      <p:cBhvr>
                                        <p:cTn id="88" dur="1" fill="hold">
                                          <p:stCondLst>
                                            <p:cond delay="0"/>
                                          </p:stCondLst>
                                        </p:cTn>
                                        <p:tgtEl>
                                          <p:spTgt spid="6">
                                            <p:txEl>
                                              <p:pRg st="7" end="7"/>
                                            </p:txEl>
                                          </p:spTgt>
                                        </p:tgtEl>
                                        <p:attrNameLst>
                                          <p:attrName>style.visibility</p:attrName>
                                        </p:attrNameLst>
                                      </p:cBhvr>
                                      <p:to>
                                        <p:strVal val="visible"/>
                                      </p:to>
                                    </p:set>
                                    <p:anim calcmode="lin" valueType="num">
                                      <p:cBhvr additive="base">
                                        <p:cTn id="89" dur="500" fill="hold"/>
                                        <p:tgtEl>
                                          <p:spTgt spid="6">
                                            <p:txEl>
                                              <p:pRg st="7" end="7"/>
                                            </p:txEl>
                                          </p:spTgt>
                                        </p:tgtEl>
                                        <p:attrNameLst>
                                          <p:attrName>ppt_x</p:attrName>
                                        </p:attrNameLst>
                                      </p:cBhvr>
                                      <p:tavLst>
                                        <p:tav tm="0">
                                          <p:val>
                                            <p:strVal val="#ppt_x"/>
                                          </p:val>
                                        </p:tav>
                                        <p:tav tm="100000">
                                          <p:val>
                                            <p:strVal val="#ppt_x"/>
                                          </p:val>
                                        </p:tav>
                                      </p:tavLst>
                                    </p:anim>
                                    <p:anim calcmode="lin" valueType="num">
                                      <p:cBhvr additive="base">
                                        <p:cTn id="90" dur="500" fill="hold"/>
                                        <p:tgtEl>
                                          <p:spTgt spid="6">
                                            <p:txEl>
                                              <p:pRg st="7" end="7"/>
                                            </p:txEl>
                                          </p:spTgt>
                                        </p:tgtEl>
                                        <p:attrNameLst>
                                          <p:attrName>ppt_y</p:attrName>
                                        </p:attrNameLst>
                                      </p:cBhvr>
                                      <p:tavLst>
                                        <p:tav tm="0">
                                          <p:val>
                                            <p:strVal val="1+#ppt_h/2"/>
                                          </p:val>
                                        </p:tav>
                                        <p:tav tm="100000">
                                          <p:val>
                                            <p:strVal val="#ppt_y"/>
                                          </p:val>
                                        </p:tav>
                                      </p:tavLst>
                                    </p:anim>
                                  </p:childTnLst>
                                </p:cTn>
                              </p:par>
                              <p:par>
                                <p:cTn id="91" presetID="2" presetClass="entr" presetSubtype="4" fill="hold" grpId="0" nodeType="withEffect">
                                  <p:stCondLst>
                                    <p:cond delay="0"/>
                                  </p:stCondLst>
                                  <p:childTnLst>
                                    <p:set>
                                      <p:cBhvr>
                                        <p:cTn id="92" dur="1" fill="hold">
                                          <p:stCondLst>
                                            <p:cond delay="0"/>
                                          </p:stCondLst>
                                        </p:cTn>
                                        <p:tgtEl>
                                          <p:spTgt spid="6">
                                            <p:txEl>
                                              <p:pRg st="8" end="8"/>
                                            </p:txEl>
                                          </p:spTgt>
                                        </p:tgtEl>
                                        <p:attrNameLst>
                                          <p:attrName>style.visibility</p:attrName>
                                        </p:attrNameLst>
                                      </p:cBhvr>
                                      <p:to>
                                        <p:strVal val="visible"/>
                                      </p:to>
                                    </p:set>
                                    <p:anim calcmode="lin" valueType="num">
                                      <p:cBhvr additive="base">
                                        <p:cTn id="93" dur="500" fill="hold"/>
                                        <p:tgtEl>
                                          <p:spTgt spid="6">
                                            <p:txEl>
                                              <p:pRg st="8" end="8"/>
                                            </p:txEl>
                                          </p:spTgt>
                                        </p:tgtEl>
                                        <p:attrNameLst>
                                          <p:attrName>ppt_x</p:attrName>
                                        </p:attrNameLst>
                                      </p:cBhvr>
                                      <p:tavLst>
                                        <p:tav tm="0">
                                          <p:val>
                                            <p:strVal val="#ppt_x"/>
                                          </p:val>
                                        </p:tav>
                                        <p:tav tm="100000">
                                          <p:val>
                                            <p:strVal val="#ppt_x"/>
                                          </p:val>
                                        </p:tav>
                                      </p:tavLst>
                                    </p:anim>
                                    <p:anim calcmode="lin" valueType="num">
                                      <p:cBhvr additive="base">
                                        <p:cTn id="94" dur="500" fill="hold"/>
                                        <p:tgtEl>
                                          <p:spTgt spid="6">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build="p"/>
      <p:bldP spid="5" grpId="0" build="p"/>
      <p:bldP spid="6"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5536" y="2132856"/>
            <a:ext cx="8229600" cy="914400"/>
          </a:xfrm>
        </p:spPr>
        <p:txBody>
          <a:bodyPr>
            <a:normAutofit/>
          </a:bodyPr>
          <a:lstStyle/>
          <a:p>
            <a:r>
              <a:rPr lang="fr-FR" sz="2800" b="1" dirty="0" smtClean="0">
                <a:latin typeface="+mn-lt"/>
              </a:rPr>
              <a:t>1. La motivation entrepreneuriale</a:t>
            </a:r>
            <a:endParaRPr lang="fr-FR" sz="2800" b="1" dirty="0">
              <a:latin typeface="+mn-lt"/>
            </a:endParaRPr>
          </a:p>
        </p:txBody>
      </p:sp>
      <p:sp>
        <p:nvSpPr>
          <p:cNvPr id="3" name="Titre 1"/>
          <p:cNvSpPr txBox="1">
            <a:spLocks/>
          </p:cNvSpPr>
          <p:nvPr/>
        </p:nvSpPr>
        <p:spPr>
          <a:xfrm>
            <a:off x="467544" y="188640"/>
            <a:ext cx="8229600" cy="914400"/>
          </a:xfrm>
          <a:prstGeom prst="rect">
            <a:avLst/>
          </a:prstGeom>
        </p:spPr>
        <p:txBody>
          <a:bodyPr vert="horz" anchor="b" anchorCtr="0">
            <a:normAutofit/>
          </a:bodyPr>
          <a:lstStyle/>
          <a:p>
            <a:pPr>
              <a:spcBef>
                <a:spcPct val="0"/>
              </a:spcBef>
              <a:defRPr/>
            </a:pPr>
            <a:r>
              <a:rPr lang="fr-FR" sz="3200" b="1" dirty="0">
                <a:solidFill>
                  <a:srgbClr val="9FB8CD"/>
                </a:solidFill>
              </a:rPr>
              <a:t>I. Le cadre conceptuel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i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ppt_x"/>
                                          </p:val>
                                        </p:tav>
                                        <p:tav tm="100000">
                                          <p:val>
                                            <p:strVal val="#ppt_x"/>
                                          </p:val>
                                        </p:tav>
                                      </p:tavLst>
                                    </p:anim>
                                    <p:anim calcmode="lin" valueType="num">
                                      <p:cBhvr additive="base">
                                        <p:cTn id="13"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2600" b="1" u="sng" dirty="0" smtClean="0"/>
              <a:t>Théories classiques: </a:t>
            </a:r>
            <a:r>
              <a:rPr lang="fr-FR" sz="2600" dirty="0" smtClean="0"/>
              <a:t/>
            </a:r>
            <a:br>
              <a:rPr lang="fr-FR" sz="2600" dirty="0" smtClean="0"/>
            </a:br>
            <a:r>
              <a:rPr lang="fr-FR" sz="2600" dirty="0" err="1" smtClean="0"/>
              <a:t>Amit</a:t>
            </a:r>
            <a:r>
              <a:rPr lang="fr-FR" sz="2600" dirty="0" smtClean="0"/>
              <a:t> &amp; Muller (1995)</a:t>
            </a:r>
            <a:endParaRPr lang="fr-FR" sz="2600" dirty="0"/>
          </a:p>
        </p:txBody>
      </p:sp>
      <p:sp>
        <p:nvSpPr>
          <p:cNvPr id="3" name="Espace réservé du contenu 2"/>
          <p:cNvSpPr>
            <a:spLocks noGrp="1"/>
          </p:cNvSpPr>
          <p:nvPr>
            <p:ph sz="quarter" idx="1"/>
          </p:nvPr>
        </p:nvSpPr>
        <p:spPr/>
        <p:txBody>
          <a:bodyPr>
            <a:normAutofit/>
          </a:bodyPr>
          <a:lstStyle/>
          <a:p>
            <a:pPr algn="just"/>
            <a:r>
              <a:rPr lang="fr-FR" dirty="0"/>
              <a:t>Concept : PUSH &amp; PULL</a:t>
            </a:r>
          </a:p>
          <a:p>
            <a:pPr algn="just"/>
            <a:endParaRPr lang="fr-FR" sz="1900" dirty="0" smtClean="0"/>
          </a:p>
          <a:p>
            <a:r>
              <a:rPr lang="fr-FR" dirty="0"/>
              <a:t>« Push »: individu créant une entreprise du fait d’une insatisfaction avec son travail actuel et ce pour des raisons variées non relatives à leurs caractéristiques </a:t>
            </a:r>
            <a:r>
              <a:rPr lang="fr-FR" dirty="0" smtClean="0"/>
              <a:t>entrepreneuriales</a:t>
            </a:r>
          </a:p>
          <a:p>
            <a:endParaRPr lang="fr-FR" dirty="0" smtClean="0"/>
          </a:p>
          <a:p>
            <a:r>
              <a:rPr lang="fr-FR" dirty="0"/>
              <a:t>«Pull »:fait référence à quelqu’un qui est emmené à créer ou à se lancer dans le processus de création d’entreprise parce que l’idée est attractive c’est-à-dire représente une véritable opportunité d’affaires </a:t>
            </a:r>
          </a:p>
          <a:p>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 calcmode="lin" valueType="num">
                                      <p:cBhvr additive="base">
                                        <p:cTn id="18"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 calcmode="lin" valueType="num">
                                      <p:cBhvr additive="base">
                                        <p:cTn id="24"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2600" dirty="0" err="1" smtClean="0"/>
              <a:t>McClelland</a:t>
            </a:r>
            <a:r>
              <a:rPr lang="fr-FR" sz="2600" dirty="0" smtClean="0"/>
              <a:t> (1961) </a:t>
            </a:r>
            <a:r>
              <a:rPr lang="fr-FR" sz="2600" dirty="0"/>
              <a:t/>
            </a:r>
            <a:br>
              <a:rPr lang="fr-FR" sz="2600" dirty="0"/>
            </a:br>
            <a:endParaRPr lang="fr-FR" sz="2600" dirty="0"/>
          </a:p>
        </p:txBody>
      </p:sp>
      <p:sp>
        <p:nvSpPr>
          <p:cNvPr id="3" name="Espace réservé du contenu 2"/>
          <p:cNvSpPr>
            <a:spLocks noGrp="1"/>
          </p:cNvSpPr>
          <p:nvPr>
            <p:ph sz="quarter" idx="1"/>
          </p:nvPr>
        </p:nvSpPr>
        <p:spPr>
          <a:xfrm>
            <a:off x="457200" y="1219200"/>
            <a:ext cx="8229600" cy="5234136"/>
          </a:xfrm>
        </p:spPr>
        <p:txBody>
          <a:bodyPr>
            <a:normAutofit lnSpcReduction="10000"/>
          </a:bodyPr>
          <a:lstStyle/>
          <a:p>
            <a:pPr algn="just"/>
            <a:r>
              <a:rPr lang="en-US" sz="2200" u="sng" dirty="0"/>
              <a:t>« Concept of need for achievement (</a:t>
            </a:r>
            <a:r>
              <a:rPr lang="en-US" sz="2200" u="sng" dirty="0" err="1"/>
              <a:t>nAch</a:t>
            </a:r>
            <a:r>
              <a:rPr lang="en-US" sz="2200" u="sng" dirty="0"/>
              <a:t>) </a:t>
            </a:r>
            <a:r>
              <a:rPr lang="en-US" sz="2200" u="sng" dirty="0" smtClean="0"/>
              <a:t>»</a:t>
            </a:r>
          </a:p>
          <a:p>
            <a:pPr algn="just"/>
            <a:endParaRPr lang="fr-FR" sz="2200" u="sng" dirty="0" smtClean="0"/>
          </a:p>
          <a:p>
            <a:pPr algn="just"/>
            <a:r>
              <a:rPr lang="fr-FR" sz="2200" dirty="0" smtClean="0"/>
              <a:t>3 besoins principaux: </a:t>
            </a:r>
          </a:p>
          <a:p>
            <a:pPr lvl="1" algn="just"/>
            <a:r>
              <a:rPr lang="fr-FR" sz="1900" dirty="0" smtClean="0"/>
              <a:t>la réalisation (</a:t>
            </a:r>
            <a:r>
              <a:rPr lang="fr-FR" sz="1900" dirty="0" err="1" smtClean="0"/>
              <a:t>nAch</a:t>
            </a:r>
            <a:r>
              <a:rPr lang="fr-FR" sz="1900" dirty="0" smtClean="0"/>
              <a:t>), </a:t>
            </a:r>
          </a:p>
          <a:p>
            <a:pPr lvl="1" algn="just"/>
            <a:r>
              <a:rPr lang="fr-FR" sz="1900" dirty="0" smtClean="0"/>
              <a:t>l’affiliation (</a:t>
            </a:r>
            <a:r>
              <a:rPr lang="fr-FR" sz="1900" dirty="0" err="1" smtClean="0"/>
              <a:t>nAff</a:t>
            </a:r>
            <a:r>
              <a:rPr lang="fr-FR" sz="1900" dirty="0" smtClean="0"/>
              <a:t>)</a:t>
            </a:r>
          </a:p>
          <a:p>
            <a:pPr lvl="1" algn="just"/>
            <a:r>
              <a:rPr lang="fr-FR" sz="1900" dirty="0" smtClean="0"/>
              <a:t>le pouvoir (</a:t>
            </a:r>
            <a:r>
              <a:rPr lang="fr-FR" sz="1900" dirty="0" err="1" smtClean="0"/>
              <a:t>nP</a:t>
            </a:r>
            <a:r>
              <a:rPr lang="fr-FR" sz="1900" dirty="0" smtClean="0"/>
              <a:t>)</a:t>
            </a:r>
          </a:p>
          <a:p>
            <a:pPr lvl="1" algn="just"/>
            <a:endParaRPr lang="fr-FR" sz="1900" dirty="0" smtClean="0"/>
          </a:p>
          <a:p>
            <a:pPr algn="just"/>
            <a:r>
              <a:rPr lang="fr-FR" sz="2000" dirty="0"/>
              <a:t>La présence de ces 3 besoins chez un individu donne une indication sur sa prédisposition à se comporter d’une certaine </a:t>
            </a:r>
            <a:r>
              <a:rPr lang="fr-FR" sz="2000" dirty="0" smtClean="0"/>
              <a:t>manière</a:t>
            </a:r>
          </a:p>
          <a:p>
            <a:pPr algn="just"/>
            <a:endParaRPr lang="fr-FR" sz="2000" dirty="0"/>
          </a:p>
          <a:p>
            <a:pPr algn="just"/>
            <a:r>
              <a:rPr lang="fr-FR" sz="2000" dirty="0"/>
              <a:t>Transposé à l’univers de l’entrepreneuriat: les personnes avec un fort besoin de réalisation ont généralement une prédisposition à l’activité entrepreneuriale. Le profil d’un entrepreneur serait quelqu’un avec un fort « </a:t>
            </a:r>
            <a:r>
              <a:rPr lang="fr-FR" sz="2000" dirty="0" err="1"/>
              <a:t>nAch</a:t>
            </a:r>
            <a:r>
              <a:rPr lang="fr-FR" sz="2000" dirty="0"/>
              <a:t> » et un faible « </a:t>
            </a:r>
            <a:r>
              <a:rPr lang="fr-FR" sz="2000" dirty="0" err="1"/>
              <a:t>nP</a:t>
            </a:r>
            <a:r>
              <a:rPr lang="fr-FR" sz="2000" dirty="0"/>
              <a:t> ». ». Alors que les bons managers ont un fort « </a:t>
            </a:r>
            <a:r>
              <a:rPr lang="fr-FR" sz="2000" dirty="0" err="1"/>
              <a:t>nP</a:t>
            </a:r>
            <a:r>
              <a:rPr lang="fr-FR" sz="2000" dirty="0"/>
              <a:t> » et un faible « </a:t>
            </a:r>
            <a:r>
              <a:rPr lang="fr-FR" sz="2000" dirty="0" err="1"/>
              <a:t>nAch</a:t>
            </a:r>
            <a:r>
              <a:rPr lang="fr-FR" sz="2000" dirty="0"/>
              <a:t> »</a:t>
            </a:r>
          </a:p>
          <a:p>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 calcmode="lin" valueType="num">
                                      <p:cBhvr additive="base">
                                        <p:cTn id="18"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2" end="2"/>
                                            </p:txEl>
                                          </p:spTgt>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 calcmode="lin" valueType="num">
                                      <p:cBhvr additive="base">
                                        <p:cTn id="22"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anim calcmode="lin" valueType="num">
                                      <p:cBhvr additive="base">
                                        <p:cTn id="26"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anim calcmode="lin" valueType="num">
                                      <p:cBhvr additive="base">
                                        <p:cTn id="30"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3">
                                            <p:txEl>
                                              <p:pRg st="7" end="7"/>
                                            </p:txEl>
                                          </p:spTgt>
                                        </p:tgtEl>
                                        <p:attrNameLst>
                                          <p:attrName>style.visibility</p:attrName>
                                        </p:attrNameLst>
                                      </p:cBhvr>
                                      <p:to>
                                        <p:strVal val="visible"/>
                                      </p:to>
                                    </p:set>
                                    <p:anim calcmode="lin" valueType="num">
                                      <p:cBhvr additive="base">
                                        <p:cTn id="36"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grpId="0" nodeType="clickEffect">
                                  <p:stCondLst>
                                    <p:cond delay="0"/>
                                  </p:stCondLst>
                                  <p:childTnLst>
                                    <p:set>
                                      <p:cBhvr>
                                        <p:cTn id="41" dur="1" fill="hold">
                                          <p:stCondLst>
                                            <p:cond delay="0"/>
                                          </p:stCondLst>
                                        </p:cTn>
                                        <p:tgtEl>
                                          <p:spTgt spid="3">
                                            <p:txEl>
                                              <p:pRg st="9" end="9"/>
                                            </p:txEl>
                                          </p:spTgt>
                                        </p:tgtEl>
                                        <p:attrNameLst>
                                          <p:attrName>style.visibility</p:attrName>
                                        </p:attrNameLst>
                                      </p:cBhvr>
                                      <p:to>
                                        <p:strVal val="visible"/>
                                      </p:to>
                                    </p:set>
                                    <p:anim calcmode="lin" valueType="num">
                                      <p:cBhvr additive="base">
                                        <p:cTn id="42"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3"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7544" y="260648"/>
            <a:ext cx="8229600" cy="522312"/>
          </a:xfrm>
        </p:spPr>
        <p:txBody>
          <a:bodyPr>
            <a:normAutofit/>
          </a:bodyPr>
          <a:lstStyle/>
          <a:p>
            <a:r>
              <a:rPr lang="fr-FR" sz="2600" dirty="0" smtClean="0"/>
              <a:t>Douglas et Shepherd (2000 &amp; 2002)</a:t>
            </a:r>
            <a:endParaRPr lang="fr-FR" sz="2600" dirty="0"/>
          </a:p>
        </p:txBody>
      </p:sp>
      <p:sp>
        <p:nvSpPr>
          <p:cNvPr id="3" name="Espace réservé du contenu 2"/>
          <p:cNvSpPr>
            <a:spLocks noGrp="1"/>
          </p:cNvSpPr>
          <p:nvPr>
            <p:ph sz="quarter" idx="1"/>
          </p:nvPr>
        </p:nvSpPr>
        <p:spPr/>
        <p:txBody>
          <a:bodyPr>
            <a:normAutofit fontScale="70000" lnSpcReduction="20000"/>
          </a:bodyPr>
          <a:lstStyle/>
          <a:p>
            <a:pPr algn="just"/>
            <a:r>
              <a:rPr lang="fr-FR" sz="3200" u="sng" dirty="0"/>
              <a:t>« Entrepreneurship as a maximum utility </a:t>
            </a:r>
            <a:r>
              <a:rPr lang="fr-FR" sz="3200" u="sng" dirty="0" smtClean="0"/>
              <a:t>»</a:t>
            </a:r>
          </a:p>
          <a:p>
            <a:pPr algn="just"/>
            <a:endParaRPr lang="fr-FR" sz="3200" u="sng" dirty="0"/>
          </a:p>
          <a:p>
            <a:pPr algn="just"/>
            <a:r>
              <a:rPr lang="fr-FR" sz="3200" dirty="0" smtClean="0"/>
              <a:t>3 attitudes:</a:t>
            </a:r>
          </a:p>
          <a:p>
            <a:pPr lvl="1" algn="just"/>
            <a:r>
              <a:rPr lang="fr-FR" sz="2900" dirty="0" smtClean="0"/>
              <a:t>l’effort de travail, </a:t>
            </a:r>
          </a:p>
          <a:p>
            <a:pPr lvl="1" algn="just"/>
            <a:r>
              <a:rPr lang="fr-FR" sz="2900" dirty="0" smtClean="0"/>
              <a:t>le risque, </a:t>
            </a:r>
          </a:p>
          <a:p>
            <a:pPr lvl="1" algn="just"/>
            <a:r>
              <a:rPr lang="fr-FR" sz="2900" dirty="0" smtClean="0"/>
              <a:t>l’indépendance.</a:t>
            </a:r>
          </a:p>
          <a:p>
            <a:pPr algn="just"/>
            <a:endParaRPr lang="fr-FR" sz="3200" dirty="0" smtClean="0"/>
          </a:p>
          <a:p>
            <a:pPr lvl="0" algn="just"/>
            <a:r>
              <a:rPr lang="fr-FR" sz="3200" dirty="0" smtClean="0"/>
              <a:t>Les résultats montrent qu’une intention entrepreneuriale forte se trouve davantage au sein d’un groupe d’individus gagnant moins d’insatisfaction du risque et plus d’utilité de l’indépendance</a:t>
            </a:r>
          </a:p>
          <a:p>
            <a:pPr lvl="0" algn="just"/>
            <a:endParaRPr lang="fr-FR" sz="3200" dirty="0" smtClean="0"/>
          </a:p>
          <a:p>
            <a:r>
              <a:rPr lang="fr-FR" sz="3200" dirty="0" smtClean="0"/>
              <a:t>Par contre, aucune différence significative dans l’intention de devenir un entrepreneur n’est expliquée ni par l’attitude envers l’effort de travail demandé ni par celle envers le revenu </a:t>
            </a:r>
          </a:p>
          <a:p>
            <a:pPr algn="just"/>
            <a:endParaRPr lang="fr-FR" dirty="0" smtClean="0"/>
          </a:p>
          <a:p>
            <a:endParaRPr lang="fr-FR" dirty="0" smtClean="0"/>
          </a:p>
          <a:p>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 calcmode="lin" valueType="num">
                                      <p:cBhvr additive="base">
                                        <p:cTn id="18"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2" end="2"/>
                                            </p:txEl>
                                          </p:spTgt>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 calcmode="lin" valueType="num">
                                      <p:cBhvr additive="base">
                                        <p:cTn id="22"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anim calcmode="lin" valueType="num">
                                      <p:cBhvr additive="base">
                                        <p:cTn id="26"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anim calcmode="lin" valueType="num">
                                      <p:cBhvr additive="base">
                                        <p:cTn id="30"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3">
                                            <p:txEl>
                                              <p:pRg st="7" end="7"/>
                                            </p:txEl>
                                          </p:spTgt>
                                        </p:tgtEl>
                                        <p:attrNameLst>
                                          <p:attrName>style.visibility</p:attrName>
                                        </p:attrNameLst>
                                      </p:cBhvr>
                                      <p:to>
                                        <p:strVal val="visible"/>
                                      </p:to>
                                    </p:set>
                                    <p:anim calcmode="lin" valueType="num">
                                      <p:cBhvr additive="base">
                                        <p:cTn id="36"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grpId="0" nodeType="clickEffect">
                                  <p:stCondLst>
                                    <p:cond delay="0"/>
                                  </p:stCondLst>
                                  <p:childTnLst>
                                    <p:set>
                                      <p:cBhvr>
                                        <p:cTn id="41" dur="1" fill="hold">
                                          <p:stCondLst>
                                            <p:cond delay="0"/>
                                          </p:stCondLst>
                                        </p:cTn>
                                        <p:tgtEl>
                                          <p:spTgt spid="3">
                                            <p:txEl>
                                              <p:pRg st="9" end="9"/>
                                            </p:txEl>
                                          </p:spTgt>
                                        </p:tgtEl>
                                        <p:attrNameLst>
                                          <p:attrName>style.visibility</p:attrName>
                                        </p:attrNameLst>
                                      </p:cBhvr>
                                      <p:to>
                                        <p:strVal val="visible"/>
                                      </p:to>
                                    </p:set>
                                    <p:anim calcmode="lin" valueType="num">
                                      <p:cBhvr additive="base">
                                        <p:cTn id="42"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3"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152400"/>
            <a:ext cx="8229600" cy="756320"/>
          </a:xfrm>
        </p:spPr>
        <p:txBody>
          <a:bodyPr>
            <a:noAutofit/>
          </a:bodyPr>
          <a:lstStyle/>
          <a:p>
            <a:r>
              <a:rPr lang="fr-FR" sz="2400" dirty="0" err="1" smtClean="0"/>
              <a:t>Grilo</a:t>
            </a:r>
            <a:r>
              <a:rPr lang="fr-FR" sz="2400" dirty="0" smtClean="0"/>
              <a:t> et </a:t>
            </a:r>
            <a:r>
              <a:rPr lang="fr-FR" sz="2400" dirty="0" err="1" smtClean="0"/>
              <a:t>Thurik</a:t>
            </a:r>
            <a:r>
              <a:rPr lang="fr-FR" sz="2400" dirty="0" smtClean="0"/>
              <a:t> (2008)</a:t>
            </a:r>
            <a:br>
              <a:rPr lang="fr-FR" sz="2400" dirty="0" smtClean="0"/>
            </a:br>
            <a:endParaRPr lang="fr-FR" sz="2400" dirty="0"/>
          </a:p>
        </p:txBody>
      </p:sp>
      <p:sp>
        <p:nvSpPr>
          <p:cNvPr id="3" name="Espace réservé du contenu 2"/>
          <p:cNvSpPr>
            <a:spLocks noGrp="1"/>
          </p:cNvSpPr>
          <p:nvPr>
            <p:ph sz="quarter" idx="1"/>
          </p:nvPr>
        </p:nvSpPr>
        <p:spPr>
          <a:xfrm>
            <a:off x="323528" y="1124744"/>
            <a:ext cx="8640960" cy="5472608"/>
          </a:xfrm>
        </p:spPr>
        <p:txBody>
          <a:bodyPr>
            <a:noAutofit/>
          </a:bodyPr>
          <a:lstStyle/>
          <a:p>
            <a:pPr algn="just"/>
            <a:r>
              <a:rPr lang="fr-FR" sz="1800" dirty="0"/>
              <a:t>« </a:t>
            </a:r>
            <a:r>
              <a:rPr lang="fr-FR" sz="1800" dirty="0" err="1"/>
              <a:t>Determinants</a:t>
            </a:r>
            <a:r>
              <a:rPr lang="fr-FR" sz="1800" dirty="0"/>
              <a:t> of entrepreneurial engagement </a:t>
            </a:r>
            <a:r>
              <a:rPr lang="fr-FR" sz="1800" dirty="0" err="1"/>
              <a:t>levels</a:t>
            </a:r>
            <a:r>
              <a:rPr lang="fr-FR" sz="1800" dirty="0"/>
              <a:t> in Europe and the US </a:t>
            </a:r>
            <a:r>
              <a:rPr lang="fr-FR" sz="1800" dirty="0" smtClean="0"/>
              <a:t>»</a:t>
            </a:r>
          </a:p>
          <a:p>
            <a:pPr algn="just"/>
            <a:endParaRPr lang="fr-FR" sz="1800" dirty="0" smtClean="0"/>
          </a:p>
          <a:p>
            <a:pPr algn="just"/>
            <a:r>
              <a:rPr lang="fr-FR" sz="1800" dirty="0" smtClean="0"/>
              <a:t>L’intention entrepreneuriale est expliquée en fonction du stade dans lequel un individu se trouve dans le processus de création d’entreprise. </a:t>
            </a:r>
          </a:p>
          <a:p>
            <a:pPr algn="just"/>
            <a:endParaRPr lang="fr-FR" sz="1800" dirty="0" smtClean="0"/>
          </a:p>
          <a:p>
            <a:pPr lvl="0" algn="just">
              <a:buFont typeface="Wingdings" pitchFamily="2" charset="2"/>
              <a:buChar char="ü"/>
            </a:pPr>
            <a:r>
              <a:rPr lang="fr-FR" sz="1800" dirty="0" smtClean="0"/>
              <a:t>1</a:t>
            </a:r>
            <a:r>
              <a:rPr lang="fr-FR" sz="1800" baseline="30000" dirty="0" smtClean="0"/>
              <a:t>er</a:t>
            </a:r>
            <a:r>
              <a:rPr lang="fr-FR" sz="1800" dirty="0" smtClean="0"/>
              <a:t>:« n’ai jamais pensé à la création d’entreprise/n’y pense pas »</a:t>
            </a:r>
          </a:p>
          <a:p>
            <a:pPr lvl="0" algn="just">
              <a:buFont typeface="Wingdings" pitchFamily="2" charset="2"/>
              <a:buChar char="ü"/>
            </a:pPr>
            <a:r>
              <a:rPr lang="fr-FR" sz="1800" dirty="0" smtClean="0"/>
              <a:t>2</a:t>
            </a:r>
            <a:r>
              <a:rPr lang="fr-FR" sz="1800" baseline="30000" dirty="0" smtClean="0"/>
              <a:t>ème</a:t>
            </a:r>
            <a:r>
              <a:rPr lang="fr-FR" sz="1800" dirty="0" smtClean="0"/>
              <a:t>: « abandonné »</a:t>
            </a:r>
          </a:p>
          <a:p>
            <a:pPr lvl="0" algn="just">
              <a:buFont typeface="Wingdings" pitchFamily="2" charset="2"/>
              <a:buChar char="ü"/>
            </a:pPr>
            <a:r>
              <a:rPr lang="fr-FR" sz="1800" dirty="0" smtClean="0"/>
              <a:t>3</a:t>
            </a:r>
            <a:r>
              <a:rPr lang="fr-FR" sz="1800" baseline="30000" dirty="0" smtClean="0"/>
              <a:t>ème</a:t>
            </a:r>
            <a:r>
              <a:rPr lang="fr-FR" sz="1800" dirty="0" smtClean="0"/>
              <a:t>: « j’y pense »</a:t>
            </a:r>
          </a:p>
          <a:p>
            <a:pPr lvl="0" algn="just">
              <a:buFont typeface="Wingdings" pitchFamily="2" charset="2"/>
              <a:buChar char="ü"/>
            </a:pPr>
            <a:r>
              <a:rPr lang="fr-FR" sz="1800" dirty="0" smtClean="0"/>
              <a:t>4</a:t>
            </a:r>
            <a:r>
              <a:rPr lang="fr-FR" sz="1800" baseline="30000" dirty="0" smtClean="0"/>
              <a:t>ème</a:t>
            </a:r>
            <a:r>
              <a:rPr lang="fr-FR" sz="1800" dirty="0" smtClean="0"/>
              <a:t>: « je suis en train de prendre des mesures pour créer mon entreprise »</a:t>
            </a:r>
          </a:p>
          <a:p>
            <a:pPr lvl="0" algn="just">
              <a:buFont typeface="Wingdings" pitchFamily="2" charset="2"/>
              <a:buChar char="ü"/>
            </a:pPr>
            <a:r>
              <a:rPr lang="fr-FR" sz="1800" dirty="0" smtClean="0"/>
              <a:t>5</a:t>
            </a:r>
            <a:r>
              <a:rPr lang="fr-FR" sz="1800" baseline="30000" dirty="0" smtClean="0"/>
              <a:t>ème</a:t>
            </a:r>
            <a:r>
              <a:rPr lang="fr-FR" sz="1800" dirty="0" smtClean="0"/>
              <a:t>: « j’ai une entreprise jeune de moins de 3 ans»</a:t>
            </a:r>
          </a:p>
          <a:p>
            <a:pPr lvl="0" algn="just">
              <a:buFont typeface="Wingdings" pitchFamily="2" charset="2"/>
              <a:buChar char="ü"/>
            </a:pPr>
            <a:r>
              <a:rPr lang="fr-FR" sz="1800" dirty="0" smtClean="0"/>
              <a:t>6</a:t>
            </a:r>
            <a:r>
              <a:rPr lang="fr-FR" sz="1800" baseline="30000" dirty="0" smtClean="0"/>
              <a:t>ème</a:t>
            </a:r>
            <a:r>
              <a:rPr lang="fr-FR" sz="1800" dirty="0" smtClean="0"/>
              <a:t>: « j’ai une entreprise mature de plus de 3 ans »</a:t>
            </a:r>
          </a:p>
          <a:p>
            <a:pPr lvl="0" algn="just">
              <a:buFont typeface="Wingdings" pitchFamily="2" charset="2"/>
              <a:buChar char="ü"/>
            </a:pPr>
            <a:r>
              <a:rPr lang="fr-FR" sz="1800" dirty="0" smtClean="0"/>
              <a:t>7</a:t>
            </a:r>
            <a:r>
              <a:rPr lang="fr-FR" sz="1800" baseline="30000" dirty="0" smtClean="0"/>
              <a:t>ème</a:t>
            </a:r>
            <a:r>
              <a:rPr lang="fr-FR" sz="1800" dirty="0" smtClean="0"/>
              <a:t>: « je ne suis plus un entrepreneur/ai été un entrepreneur mais ne le suis plus »</a:t>
            </a:r>
          </a:p>
          <a:p>
            <a:pPr lvl="0" algn="just">
              <a:buFont typeface="Wingdings" pitchFamily="2" charset="2"/>
              <a:buChar char="ü"/>
            </a:pPr>
            <a:endParaRPr lang="fr-FR" sz="1800" dirty="0" smtClean="0"/>
          </a:p>
          <a:p>
            <a:pPr algn="just"/>
            <a:r>
              <a:rPr lang="fr-FR" sz="1800" dirty="0" smtClean="0"/>
              <a:t>Un modèle multinomial pour évaluer le degré d’influence d’un ensemble de variables explicatives sur ces divers stages d’engagement entrepreneurial:</a:t>
            </a:r>
          </a:p>
          <a:p>
            <a:pPr algn="just"/>
            <a:endParaRPr lang="fr-FR" sz="1800" dirty="0" smtClean="0"/>
          </a:p>
          <a:p>
            <a:endParaRPr lang="fr-FR" sz="11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 calcmode="lin" valueType="num">
                                      <p:cBhvr additive="base">
                                        <p:cTn id="18"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 calcmode="lin" valueType="num">
                                      <p:cBhvr additive="base">
                                        <p:cTn id="24"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anim calcmode="lin" valueType="num">
                                      <p:cBhvr additive="base">
                                        <p:cTn id="30"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3">
                                            <p:txEl>
                                              <p:pRg st="6" end="6"/>
                                            </p:txEl>
                                          </p:spTgt>
                                        </p:tgtEl>
                                        <p:attrNameLst>
                                          <p:attrName>style.visibility</p:attrName>
                                        </p:attrNameLst>
                                      </p:cBhvr>
                                      <p:to>
                                        <p:strVal val="visible"/>
                                      </p:to>
                                    </p:set>
                                    <p:anim calcmode="lin" valueType="num">
                                      <p:cBhvr additive="base">
                                        <p:cTn id="36"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 calcmode="lin" valueType="num">
                                      <p:cBhvr additive="base">
                                        <p:cTn id="42"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3"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grpId="0" nodeType="clickEffect">
                                  <p:stCondLst>
                                    <p:cond delay="0"/>
                                  </p:stCondLst>
                                  <p:childTnLst>
                                    <p:set>
                                      <p:cBhvr>
                                        <p:cTn id="47" dur="1" fill="hold">
                                          <p:stCondLst>
                                            <p:cond delay="0"/>
                                          </p:stCondLst>
                                        </p:cTn>
                                        <p:tgtEl>
                                          <p:spTgt spid="3">
                                            <p:txEl>
                                              <p:pRg st="8" end="8"/>
                                            </p:txEl>
                                          </p:spTgt>
                                        </p:tgtEl>
                                        <p:attrNameLst>
                                          <p:attrName>style.visibility</p:attrName>
                                        </p:attrNameLst>
                                      </p:cBhvr>
                                      <p:to>
                                        <p:strVal val="visible"/>
                                      </p:to>
                                    </p:set>
                                    <p:anim calcmode="lin" valueType="num">
                                      <p:cBhvr additive="base">
                                        <p:cTn id="48"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9"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4" fill="hold" grpId="0" nodeType="clickEffect">
                                  <p:stCondLst>
                                    <p:cond delay="0"/>
                                  </p:stCondLst>
                                  <p:childTnLst>
                                    <p:set>
                                      <p:cBhvr>
                                        <p:cTn id="53" dur="1" fill="hold">
                                          <p:stCondLst>
                                            <p:cond delay="0"/>
                                          </p:stCondLst>
                                        </p:cTn>
                                        <p:tgtEl>
                                          <p:spTgt spid="3">
                                            <p:txEl>
                                              <p:pRg st="9" end="9"/>
                                            </p:txEl>
                                          </p:spTgt>
                                        </p:tgtEl>
                                        <p:attrNameLst>
                                          <p:attrName>style.visibility</p:attrName>
                                        </p:attrNameLst>
                                      </p:cBhvr>
                                      <p:to>
                                        <p:strVal val="visible"/>
                                      </p:to>
                                    </p:set>
                                    <p:anim calcmode="lin" valueType="num">
                                      <p:cBhvr additive="base">
                                        <p:cTn id="54"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55"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 presetClass="entr" presetSubtype="4" fill="hold" grpId="0" nodeType="clickEffect">
                                  <p:stCondLst>
                                    <p:cond delay="0"/>
                                  </p:stCondLst>
                                  <p:childTnLst>
                                    <p:set>
                                      <p:cBhvr>
                                        <p:cTn id="59" dur="1" fill="hold">
                                          <p:stCondLst>
                                            <p:cond delay="0"/>
                                          </p:stCondLst>
                                        </p:cTn>
                                        <p:tgtEl>
                                          <p:spTgt spid="3">
                                            <p:txEl>
                                              <p:pRg st="10" end="10"/>
                                            </p:txEl>
                                          </p:spTgt>
                                        </p:tgtEl>
                                        <p:attrNameLst>
                                          <p:attrName>style.visibility</p:attrName>
                                        </p:attrNameLst>
                                      </p:cBhvr>
                                      <p:to>
                                        <p:strVal val="visible"/>
                                      </p:to>
                                    </p:set>
                                    <p:anim calcmode="lin" valueType="num">
                                      <p:cBhvr additive="base">
                                        <p:cTn id="60"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61"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2" presetClass="entr" presetSubtype="4" fill="hold" grpId="0" nodeType="clickEffect">
                                  <p:stCondLst>
                                    <p:cond delay="0"/>
                                  </p:stCondLst>
                                  <p:childTnLst>
                                    <p:set>
                                      <p:cBhvr>
                                        <p:cTn id="65" dur="1" fill="hold">
                                          <p:stCondLst>
                                            <p:cond delay="0"/>
                                          </p:stCondLst>
                                        </p:cTn>
                                        <p:tgtEl>
                                          <p:spTgt spid="3">
                                            <p:txEl>
                                              <p:pRg st="12" end="12"/>
                                            </p:txEl>
                                          </p:spTgt>
                                        </p:tgtEl>
                                        <p:attrNameLst>
                                          <p:attrName>style.visibility</p:attrName>
                                        </p:attrNameLst>
                                      </p:cBhvr>
                                      <p:to>
                                        <p:strVal val="visible"/>
                                      </p:to>
                                    </p:set>
                                    <p:anim calcmode="lin" valueType="num">
                                      <p:cBhvr additive="base">
                                        <p:cTn id="66"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67"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152400"/>
            <a:ext cx="8229600" cy="756320"/>
          </a:xfrm>
        </p:spPr>
        <p:txBody>
          <a:bodyPr>
            <a:normAutofit/>
          </a:bodyPr>
          <a:lstStyle/>
          <a:p>
            <a:r>
              <a:rPr lang="fr-FR" sz="2800" b="1" u="sng" dirty="0" smtClean="0"/>
              <a:t>Nouvelle approche: </a:t>
            </a:r>
            <a:r>
              <a:rPr lang="fr-FR" sz="2800" dirty="0" smtClean="0"/>
              <a:t>Gabarret &amp; Vedel (2012)</a:t>
            </a:r>
            <a:endParaRPr lang="fr-FR" sz="2800" dirty="0"/>
          </a:p>
        </p:txBody>
      </p:sp>
      <p:sp>
        <p:nvSpPr>
          <p:cNvPr id="3" name="Espace réservé du contenu 2"/>
          <p:cNvSpPr>
            <a:spLocks noGrp="1"/>
          </p:cNvSpPr>
          <p:nvPr>
            <p:ph sz="quarter" idx="1"/>
          </p:nvPr>
        </p:nvSpPr>
        <p:spPr>
          <a:xfrm>
            <a:off x="457200" y="1124744"/>
            <a:ext cx="8229600" cy="5032216"/>
          </a:xfrm>
        </p:spPr>
        <p:txBody>
          <a:bodyPr>
            <a:normAutofit/>
          </a:bodyPr>
          <a:lstStyle/>
          <a:p>
            <a:pPr algn="just"/>
            <a:r>
              <a:rPr lang="fr-FR" sz="2000" dirty="0" smtClean="0"/>
              <a:t>La motivation est expliquée au travers de dimensions économiques et non économiques et des aspects positifs et négatifs</a:t>
            </a:r>
          </a:p>
          <a:p>
            <a:pPr algn="just"/>
            <a:endParaRPr lang="fr-FR" sz="2000" dirty="0" smtClean="0"/>
          </a:p>
          <a:p>
            <a:pPr algn="just"/>
            <a:endParaRPr lang="fr-FR" sz="2000" dirty="0"/>
          </a:p>
          <a:p>
            <a:pPr algn="just"/>
            <a:endParaRPr lang="fr-FR" sz="2000" dirty="0" smtClean="0"/>
          </a:p>
          <a:p>
            <a:pPr algn="just"/>
            <a:r>
              <a:rPr lang="fr-FR" sz="2000" dirty="0" smtClean="0"/>
              <a:t>1</a:t>
            </a:r>
            <a:r>
              <a:rPr lang="fr-FR" sz="2000" baseline="30000" dirty="0" smtClean="0"/>
              <a:t>ère</a:t>
            </a:r>
            <a:r>
              <a:rPr lang="fr-FR" sz="2000" dirty="0" smtClean="0"/>
              <a:t> classification suite au croisement de divers travaux de recherche:</a:t>
            </a:r>
          </a:p>
          <a:p>
            <a:pPr algn="just"/>
            <a:endParaRPr lang="fr-FR" sz="2800" dirty="0" smtClean="0"/>
          </a:p>
          <a:p>
            <a:endParaRPr lang="fr-FR" sz="2800" dirty="0"/>
          </a:p>
        </p:txBody>
      </p:sp>
      <p:pic>
        <p:nvPicPr>
          <p:cNvPr id="4" name="Image 3"/>
          <p:cNvPicPr/>
          <p:nvPr/>
        </p:nvPicPr>
        <p:blipFill>
          <a:blip r:embed="rId3" cstate="print"/>
          <a:stretch>
            <a:fillRect/>
          </a:stretch>
        </p:blipFill>
        <p:spPr bwMode="auto">
          <a:xfrm>
            <a:off x="683568" y="3861048"/>
            <a:ext cx="7931224" cy="2448272"/>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 calcmode="lin" valueType="num">
                                      <p:cBhvr additive="base">
                                        <p:cTn id="18"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additive="base">
                                        <p:cTn id="24" dur="500" fill="hold"/>
                                        <p:tgtEl>
                                          <p:spTgt spid="4"/>
                                        </p:tgtEl>
                                        <p:attrNameLst>
                                          <p:attrName>ppt_x</p:attrName>
                                        </p:attrNameLst>
                                      </p:cBhvr>
                                      <p:tavLst>
                                        <p:tav tm="0">
                                          <p:val>
                                            <p:strVal val="#ppt_x"/>
                                          </p:val>
                                        </p:tav>
                                        <p:tav tm="100000">
                                          <p:val>
                                            <p:strVal val="#ppt_x"/>
                                          </p:val>
                                        </p:tav>
                                      </p:tavLst>
                                    </p:anim>
                                    <p:anim calcmode="lin" valueType="num">
                                      <p:cBhvr additive="base">
                                        <p:cTn id="25"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5536" y="228600"/>
            <a:ext cx="8291264" cy="752128"/>
          </a:xfrm>
        </p:spPr>
        <p:txBody>
          <a:bodyPr>
            <a:normAutofit/>
          </a:bodyPr>
          <a:lstStyle/>
          <a:p>
            <a:r>
              <a:rPr lang="fr-FR" sz="2800" dirty="0" smtClean="0"/>
              <a:t>Gabarret &amp; Vedel (suite)</a:t>
            </a:r>
            <a:endParaRPr lang="fr-FR" sz="2800" dirty="0"/>
          </a:p>
        </p:txBody>
      </p:sp>
      <p:sp>
        <p:nvSpPr>
          <p:cNvPr id="3" name="Espace réservé du contenu 2"/>
          <p:cNvSpPr>
            <a:spLocks noGrp="1"/>
          </p:cNvSpPr>
          <p:nvPr>
            <p:ph sz="quarter" idx="1"/>
          </p:nvPr>
        </p:nvSpPr>
        <p:spPr>
          <a:xfrm>
            <a:off x="457200" y="1219200"/>
            <a:ext cx="7499176" cy="4937760"/>
          </a:xfrm>
        </p:spPr>
        <p:txBody>
          <a:bodyPr>
            <a:normAutofit/>
          </a:bodyPr>
          <a:lstStyle/>
          <a:p>
            <a:pPr algn="just"/>
            <a:r>
              <a:rPr lang="fr-FR" dirty="0" smtClean="0"/>
              <a:t>La motivation entrepreneuriale peut donc se comprendre comme suit:</a:t>
            </a:r>
          </a:p>
          <a:p>
            <a:pPr algn="just"/>
            <a:endParaRPr lang="fr-FR" dirty="0" smtClean="0"/>
          </a:p>
          <a:p>
            <a:endParaRPr lang="fr-FR" dirty="0"/>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411760" y="2060848"/>
            <a:ext cx="3962400" cy="37798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1026"/>
                                        </p:tgtEl>
                                        <p:attrNameLst>
                                          <p:attrName>style.visibility</p:attrName>
                                        </p:attrNameLst>
                                      </p:cBhvr>
                                      <p:to>
                                        <p:strVal val="visible"/>
                                      </p:to>
                                    </p:set>
                                    <p:anim calcmode="lin" valueType="num">
                                      <p:cBhvr additive="base">
                                        <p:cTn id="18" dur="500" fill="hold"/>
                                        <p:tgtEl>
                                          <p:spTgt spid="1026"/>
                                        </p:tgtEl>
                                        <p:attrNameLst>
                                          <p:attrName>ppt_x</p:attrName>
                                        </p:attrNameLst>
                                      </p:cBhvr>
                                      <p:tavLst>
                                        <p:tav tm="0">
                                          <p:val>
                                            <p:strVal val="#ppt_x"/>
                                          </p:val>
                                        </p:tav>
                                        <p:tav tm="100000">
                                          <p:val>
                                            <p:strVal val="#ppt_x"/>
                                          </p:val>
                                        </p:tav>
                                      </p:tavLst>
                                    </p:anim>
                                    <p:anim calcmode="lin" valueType="num">
                                      <p:cBhvr additive="base">
                                        <p:cTn id="19"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5536" y="228600"/>
            <a:ext cx="8291264" cy="752128"/>
          </a:xfrm>
        </p:spPr>
        <p:txBody>
          <a:bodyPr>
            <a:normAutofit/>
          </a:bodyPr>
          <a:lstStyle/>
          <a:p>
            <a:r>
              <a:rPr lang="fr-FR" sz="2800" dirty="0" smtClean="0"/>
              <a:t>Gabarret &amp; Vedel (suite)</a:t>
            </a:r>
            <a:endParaRPr lang="fr-FR" sz="2800" dirty="0"/>
          </a:p>
        </p:txBody>
      </p:sp>
      <p:sp>
        <p:nvSpPr>
          <p:cNvPr id="3" name="Espace réservé du contenu 2"/>
          <p:cNvSpPr>
            <a:spLocks noGrp="1"/>
          </p:cNvSpPr>
          <p:nvPr>
            <p:ph sz="quarter" idx="1"/>
          </p:nvPr>
        </p:nvSpPr>
        <p:spPr>
          <a:xfrm>
            <a:off x="457200" y="1219200"/>
            <a:ext cx="7715200" cy="4937760"/>
          </a:xfrm>
        </p:spPr>
        <p:txBody>
          <a:bodyPr/>
          <a:lstStyle/>
          <a:p>
            <a:pPr algn="just"/>
            <a:r>
              <a:rPr lang="fr-FR" sz="2400" dirty="0" smtClean="0"/>
              <a:t>Autre classification divisant les facteurs de motivation en 2 groupes</a:t>
            </a:r>
            <a:r>
              <a:rPr lang="fr-FR" sz="2000" dirty="0" smtClean="0"/>
              <a:t>:</a:t>
            </a:r>
          </a:p>
          <a:p>
            <a:endParaRPr lang="fr-FR" dirty="0"/>
          </a:p>
        </p:txBody>
      </p:sp>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267744" y="2204864"/>
            <a:ext cx="4464868" cy="406806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2050"/>
                                        </p:tgtEl>
                                        <p:attrNameLst>
                                          <p:attrName>style.visibility</p:attrName>
                                        </p:attrNameLst>
                                      </p:cBhvr>
                                      <p:to>
                                        <p:strVal val="visible"/>
                                      </p:to>
                                    </p:set>
                                    <p:anim calcmode="lin" valueType="num">
                                      <p:cBhvr additive="base">
                                        <p:cTn id="18" dur="500" fill="hold"/>
                                        <p:tgtEl>
                                          <p:spTgt spid="2050"/>
                                        </p:tgtEl>
                                        <p:attrNameLst>
                                          <p:attrName>ppt_x</p:attrName>
                                        </p:attrNameLst>
                                      </p:cBhvr>
                                      <p:tavLst>
                                        <p:tav tm="0">
                                          <p:val>
                                            <p:strVal val="#ppt_x"/>
                                          </p:val>
                                        </p:tav>
                                        <p:tav tm="100000">
                                          <p:val>
                                            <p:strVal val="#ppt_x"/>
                                          </p:val>
                                        </p:tav>
                                      </p:tavLst>
                                    </p:anim>
                                    <p:anim calcmode="lin" valueType="num">
                                      <p:cBhvr additive="base">
                                        <p:cTn id="19" dur="500" fill="hold"/>
                                        <p:tgtEl>
                                          <p:spTgt spid="205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39552" y="2348880"/>
            <a:ext cx="8229600" cy="914400"/>
          </a:xfrm>
        </p:spPr>
        <p:txBody>
          <a:bodyPr>
            <a:normAutofit/>
          </a:bodyPr>
          <a:lstStyle/>
          <a:p>
            <a:r>
              <a:rPr lang="fr-FR" sz="2800" dirty="0" smtClean="0">
                <a:latin typeface="+mn-lt"/>
              </a:rPr>
              <a:t>2. Les minorités entrepreneuriales</a:t>
            </a:r>
            <a:endParaRPr lang="fr-FR" sz="2800" dirty="0">
              <a:latin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152400"/>
            <a:ext cx="8229600" cy="828328"/>
          </a:xfrm>
        </p:spPr>
        <p:txBody>
          <a:bodyPr>
            <a:noAutofit/>
          </a:bodyPr>
          <a:lstStyle/>
          <a:p>
            <a:r>
              <a:rPr lang="fr-FR" sz="2600" dirty="0" smtClean="0"/>
              <a:t>Les jeunes</a:t>
            </a:r>
            <a:br>
              <a:rPr lang="fr-FR" sz="2600" dirty="0" smtClean="0"/>
            </a:br>
            <a:r>
              <a:rPr lang="fr-FR" sz="2600" dirty="0" smtClean="0"/>
              <a:t>Définition</a:t>
            </a:r>
            <a:endParaRPr lang="fr-FR" sz="2600" dirty="0"/>
          </a:p>
        </p:txBody>
      </p:sp>
      <p:sp>
        <p:nvSpPr>
          <p:cNvPr id="3" name="Espace réservé du contenu 2"/>
          <p:cNvSpPr>
            <a:spLocks noGrp="1"/>
          </p:cNvSpPr>
          <p:nvPr>
            <p:ph sz="quarter" idx="1"/>
          </p:nvPr>
        </p:nvSpPr>
        <p:spPr>
          <a:xfrm>
            <a:off x="395536" y="1219200"/>
            <a:ext cx="8291264" cy="3361928"/>
          </a:xfrm>
        </p:spPr>
        <p:txBody>
          <a:bodyPr>
            <a:noAutofit/>
          </a:bodyPr>
          <a:lstStyle/>
          <a:p>
            <a:pPr algn="just"/>
            <a:r>
              <a:rPr lang="fr-FR" sz="2200" dirty="0" smtClean="0"/>
              <a:t>Ensemble de personnes ayant entre 15 et 24 ans (Nations Unies)</a:t>
            </a:r>
            <a:endParaRPr lang="fr-FR" sz="2200" dirty="0"/>
          </a:p>
          <a:p>
            <a:pPr algn="just"/>
            <a:endParaRPr lang="fr-FR" sz="2200" dirty="0"/>
          </a:p>
          <a:p>
            <a:pPr algn="just"/>
            <a:endParaRPr lang="fr-FR" sz="2200" dirty="0" smtClean="0"/>
          </a:p>
          <a:p>
            <a:pPr algn="just"/>
            <a:r>
              <a:rPr lang="fr-FR" sz="2200" dirty="0"/>
              <a:t>L</a:t>
            </a:r>
            <a:r>
              <a:rPr lang="fr-FR" sz="2200" dirty="0" smtClean="0"/>
              <a:t>’OIT définit l’entrepreneuriat comme un ensemble de comportements et un entrepreneur comme quelqu’un personnifiant ces comportements</a:t>
            </a:r>
          </a:p>
          <a:p>
            <a:pPr algn="just"/>
            <a:endParaRPr lang="fr-FR" sz="2200" dirty="0" smtClean="0"/>
          </a:p>
          <a:p>
            <a:endParaRPr lang="fr-FR" sz="2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 calcmode="lin" valueType="num">
                                      <p:cBhvr additive="base">
                                        <p:cTn id="18"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28600"/>
            <a:ext cx="8229600" cy="752128"/>
          </a:xfrm>
        </p:spPr>
        <p:txBody>
          <a:bodyPr>
            <a:normAutofit/>
          </a:bodyPr>
          <a:lstStyle/>
          <a:p>
            <a:r>
              <a:rPr lang="fr-FR" sz="2600" dirty="0" smtClean="0"/>
              <a:t>Catégorie d’entrepreneur jeune</a:t>
            </a:r>
            <a:endParaRPr lang="fr-FR" sz="2600" dirty="0"/>
          </a:p>
        </p:txBody>
      </p:sp>
      <p:sp>
        <p:nvSpPr>
          <p:cNvPr id="3" name="Espace réservé du contenu 2"/>
          <p:cNvSpPr>
            <a:spLocks noGrp="1"/>
          </p:cNvSpPr>
          <p:nvPr>
            <p:ph sz="quarter" idx="1"/>
          </p:nvPr>
        </p:nvSpPr>
        <p:spPr/>
        <p:txBody>
          <a:bodyPr>
            <a:normAutofit/>
          </a:bodyPr>
          <a:lstStyle/>
          <a:p>
            <a:pPr algn="just"/>
            <a:r>
              <a:rPr lang="fr-FR" sz="2100" b="1" u="sng" dirty="0" smtClean="0"/>
              <a:t>Catégorisation transitionnelle:</a:t>
            </a:r>
          </a:p>
          <a:p>
            <a:pPr algn="just"/>
            <a:r>
              <a:rPr lang="fr-FR" sz="2100" dirty="0" smtClean="0"/>
              <a:t>Pré-entrepreneurs(15-19)</a:t>
            </a:r>
          </a:p>
          <a:p>
            <a:pPr algn="just"/>
            <a:r>
              <a:rPr lang="fr-FR" sz="2100" dirty="0" smtClean="0"/>
              <a:t>Entrepreneurs en herbe (20-25 ans)</a:t>
            </a:r>
          </a:p>
          <a:p>
            <a:pPr algn="just"/>
            <a:r>
              <a:rPr lang="fr-FR" sz="2100" dirty="0" smtClean="0"/>
              <a:t>Entrepreneurs émergents (26-29)</a:t>
            </a:r>
          </a:p>
          <a:p>
            <a:endParaRPr lang="fr-FR" sz="2100" dirty="0"/>
          </a:p>
        </p:txBody>
      </p:sp>
      <p:sp>
        <p:nvSpPr>
          <p:cNvPr id="4" name="Espace réservé du contenu 3"/>
          <p:cNvSpPr>
            <a:spLocks noGrp="1"/>
          </p:cNvSpPr>
          <p:nvPr>
            <p:ph sz="quarter" idx="2"/>
          </p:nvPr>
        </p:nvSpPr>
        <p:spPr/>
        <p:txBody>
          <a:bodyPr>
            <a:normAutofit/>
          </a:bodyPr>
          <a:lstStyle/>
          <a:p>
            <a:r>
              <a:rPr lang="fr-FR" sz="2300" b="1" u="sng" dirty="0" smtClean="0"/>
              <a:t>Catégorisation par niveau de préparation (Lewis &amp; Massey,2003):</a:t>
            </a:r>
          </a:p>
          <a:p>
            <a:endParaRPr lang="fr-FR" sz="2300" dirty="0"/>
          </a:p>
        </p:txBody>
      </p:sp>
      <p:sp>
        <p:nvSpPr>
          <p:cNvPr id="15" name="Rectangle 2"/>
          <p:cNvSpPr>
            <a:spLocks noChangeArrowheads="1"/>
          </p:cNvSpPr>
          <p:nvPr/>
        </p:nvSpPr>
        <p:spPr bwMode="auto">
          <a:xfrm>
            <a:off x="7452320" y="3140968"/>
            <a:ext cx="1296143" cy="706961"/>
          </a:xfrm>
          <a:prstGeom prst="rect">
            <a:avLst/>
          </a:prstGeom>
          <a:gradFill rotWithShape="0">
            <a:gsLst>
              <a:gs pos="0">
                <a:srgbClr val="9BC1FF"/>
              </a:gs>
              <a:gs pos="100000">
                <a:srgbClr val="3F80CD"/>
              </a:gs>
            </a:gsLst>
            <a:lin ang="5400000"/>
          </a:gradFill>
          <a:ln w="19050">
            <a:solidFill>
              <a:srgbClr val="4A7EBB"/>
            </a:solidFill>
            <a:miter lim="800000"/>
            <a:headEnd/>
            <a:tailEnd/>
          </a:ln>
          <a:effectLst>
            <a:outerShdw blurRad="63500" dist="26940" dir="5400000" algn="ctr" rotWithShape="0">
              <a:srgbClr val="000000">
                <a:alpha val="35001"/>
              </a:srgbClr>
            </a:outerShdw>
          </a:effectLst>
        </p:spPr>
        <p:txBody>
          <a:bodyPr vert="horz" wrap="square" lIns="91440" tIns="91440" rIns="91440" bIns="91440" numCol="1" anchor="t" anchorCtr="0" compatLnSpc="1">
            <a:prstTxWarp prst="textNoShape">
              <a:avLst/>
            </a:prstTxWarp>
          </a:bodyPr>
          <a:lstStyle/>
          <a:p>
            <a:pPr fontAlgn="base">
              <a:spcBef>
                <a:spcPct val="0"/>
              </a:spcBef>
              <a:spcAft>
                <a:spcPct val="0"/>
              </a:spcAft>
            </a:pPr>
            <a:r>
              <a:rPr lang="fr-FR" sz="1200" dirty="0">
                <a:solidFill>
                  <a:prstClr val="black"/>
                </a:solidFill>
                <a:latin typeface="Cambria" charset="0"/>
                <a:ea typeface="Times New Roman" pitchFamily="-120" charset="0"/>
              </a:rPr>
              <a:t>Group B : </a:t>
            </a:r>
            <a:r>
              <a:rPr lang="fr-FR" sz="1200" dirty="0" err="1">
                <a:solidFill>
                  <a:prstClr val="black"/>
                </a:solidFill>
                <a:latin typeface="Cambria" charset="0"/>
                <a:ea typeface="Times New Roman" pitchFamily="-120" charset="0"/>
              </a:rPr>
              <a:t>Enterprising</a:t>
            </a:r>
            <a:endParaRPr lang="fr-FR" sz="1200" dirty="0">
              <a:solidFill>
                <a:prstClr val="black"/>
              </a:solidFill>
              <a:latin typeface="Cambria" charset="0"/>
              <a:ea typeface="Times New Roman" pitchFamily="-120" charset="0"/>
            </a:endParaRPr>
          </a:p>
        </p:txBody>
      </p:sp>
      <p:sp>
        <p:nvSpPr>
          <p:cNvPr id="16" name="Rectangle 3"/>
          <p:cNvSpPr>
            <a:spLocks noChangeArrowheads="1"/>
          </p:cNvSpPr>
          <p:nvPr/>
        </p:nvSpPr>
        <p:spPr bwMode="auto">
          <a:xfrm>
            <a:off x="5652120" y="3140968"/>
            <a:ext cx="1512168" cy="706961"/>
          </a:xfrm>
          <a:prstGeom prst="rect">
            <a:avLst/>
          </a:prstGeom>
          <a:gradFill rotWithShape="0">
            <a:gsLst>
              <a:gs pos="0">
                <a:srgbClr val="9BC1FF"/>
              </a:gs>
              <a:gs pos="100000">
                <a:srgbClr val="3F80CD"/>
              </a:gs>
            </a:gsLst>
            <a:lin ang="5400000"/>
          </a:gradFill>
          <a:ln w="19050">
            <a:solidFill>
              <a:srgbClr val="4A7EBB"/>
            </a:solidFill>
            <a:miter lim="800000"/>
            <a:headEnd/>
            <a:tailEnd/>
          </a:ln>
          <a:effectLst>
            <a:outerShdw blurRad="63500" dist="26940" dir="5400000" algn="ctr" rotWithShape="0">
              <a:srgbClr val="000000">
                <a:alpha val="35001"/>
              </a:srgbClr>
            </a:outerShdw>
          </a:effectLst>
        </p:spPr>
        <p:txBody>
          <a:bodyPr vert="horz" wrap="square" lIns="91440" tIns="91440" rIns="91440" bIns="91440" numCol="1" anchor="t" anchorCtr="0" compatLnSpc="1">
            <a:prstTxWarp prst="textNoShape">
              <a:avLst/>
            </a:prstTxWarp>
          </a:bodyPr>
          <a:lstStyle/>
          <a:p>
            <a:pPr algn="ctr" fontAlgn="base">
              <a:spcBef>
                <a:spcPct val="0"/>
              </a:spcBef>
              <a:spcAft>
                <a:spcPct val="0"/>
              </a:spcAft>
            </a:pPr>
            <a:r>
              <a:rPr lang="fr-FR" sz="1200" dirty="0">
                <a:solidFill>
                  <a:prstClr val="black"/>
                </a:solidFill>
                <a:latin typeface="Cambria" charset="0"/>
                <a:ea typeface="Times New Roman" pitchFamily="-120" charset="0"/>
              </a:rPr>
              <a:t>Group A : Enterprise able</a:t>
            </a:r>
          </a:p>
        </p:txBody>
      </p:sp>
      <p:sp>
        <p:nvSpPr>
          <p:cNvPr id="17" name="Rectangle 5"/>
          <p:cNvSpPr>
            <a:spLocks noChangeArrowheads="1"/>
          </p:cNvSpPr>
          <p:nvPr/>
        </p:nvSpPr>
        <p:spPr bwMode="auto">
          <a:xfrm>
            <a:off x="7452320" y="4293096"/>
            <a:ext cx="1296144" cy="667470"/>
          </a:xfrm>
          <a:prstGeom prst="rect">
            <a:avLst/>
          </a:prstGeom>
          <a:gradFill rotWithShape="0">
            <a:gsLst>
              <a:gs pos="0">
                <a:srgbClr val="9BC1FF"/>
              </a:gs>
              <a:gs pos="100000">
                <a:srgbClr val="3F80CD"/>
              </a:gs>
            </a:gsLst>
            <a:lin ang="5400000"/>
          </a:gradFill>
          <a:ln w="19050">
            <a:solidFill>
              <a:srgbClr val="4A7EBB"/>
            </a:solidFill>
            <a:miter lim="800000"/>
            <a:headEnd/>
            <a:tailEnd/>
          </a:ln>
          <a:effectLst>
            <a:outerShdw blurRad="63500" dist="26940" dir="5400000" algn="ctr" rotWithShape="0">
              <a:srgbClr val="000000">
                <a:alpha val="35001"/>
              </a:srgbClr>
            </a:outerShdw>
          </a:effectLst>
        </p:spPr>
        <p:txBody>
          <a:bodyPr vert="horz" wrap="square" lIns="91440" tIns="91440" rIns="91440" bIns="91440" numCol="1" anchor="t" anchorCtr="0" compatLnSpc="1">
            <a:prstTxWarp prst="textNoShape">
              <a:avLst/>
            </a:prstTxWarp>
          </a:bodyPr>
          <a:lstStyle/>
          <a:p>
            <a:pPr fontAlgn="base">
              <a:spcBef>
                <a:spcPct val="0"/>
              </a:spcBef>
              <a:spcAft>
                <a:spcPct val="0"/>
              </a:spcAft>
            </a:pPr>
            <a:r>
              <a:rPr lang="fr-FR" sz="1200" dirty="0">
                <a:solidFill>
                  <a:prstClr val="black"/>
                </a:solidFill>
                <a:latin typeface="Cambria" charset="0"/>
                <a:ea typeface="Times New Roman" pitchFamily="-120" charset="0"/>
              </a:rPr>
              <a:t>Group D : Enterprise </a:t>
            </a:r>
            <a:r>
              <a:rPr lang="fr-FR" sz="1200" dirty="0" err="1">
                <a:solidFill>
                  <a:prstClr val="black"/>
                </a:solidFill>
                <a:latin typeface="Cambria" charset="0"/>
                <a:ea typeface="Times New Roman" pitchFamily="-120" charset="0"/>
              </a:rPr>
              <a:t>aware</a:t>
            </a:r>
            <a:endParaRPr lang="fr-FR" sz="1200" dirty="0">
              <a:solidFill>
                <a:prstClr val="black"/>
              </a:solidFill>
              <a:latin typeface="Cambria" charset="0"/>
              <a:ea typeface="Times New Roman" pitchFamily="-120" charset="0"/>
            </a:endParaRPr>
          </a:p>
        </p:txBody>
      </p:sp>
      <p:sp>
        <p:nvSpPr>
          <p:cNvPr id="18" name="Rectangle 4"/>
          <p:cNvSpPr>
            <a:spLocks noChangeArrowheads="1"/>
          </p:cNvSpPr>
          <p:nvPr/>
        </p:nvSpPr>
        <p:spPr bwMode="auto">
          <a:xfrm>
            <a:off x="5652120" y="4293096"/>
            <a:ext cx="1500187" cy="667470"/>
          </a:xfrm>
          <a:prstGeom prst="rect">
            <a:avLst/>
          </a:prstGeom>
          <a:gradFill rotWithShape="0">
            <a:gsLst>
              <a:gs pos="0">
                <a:srgbClr val="9BC1FF"/>
              </a:gs>
              <a:gs pos="100000">
                <a:srgbClr val="3F80CD"/>
              </a:gs>
            </a:gsLst>
            <a:lin ang="5400000"/>
          </a:gradFill>
          <a:ln w="19050">
            <a:solidFill>
              <a:srgbClr val="4A7EBB"/>
            </a:solidFill>
            <a:miter lim="800000"/>
            <a:headEnd/>
            <a:tailEnd/>
          </a:ln>
          <a:effectLst>
            <a:outerShdw blurRad="63500" dist="26940" dir="5400000" algn="ctr" rotWithShape="0">
              <a:srgbClr val="000000">
                <a:alpha val="35001"/>
              </a:srgbClr>
            </a:outerShdw>
          </a:effectLst>
        </p:spPr>
        <p:txBody>
          <a:bodyPr vert="horz" wrap="square" lIns="91440" tIns="91440" rIns="91440" bIns="91440" numCol="1" anchor="t" anchorCtr="0" compatLnSpc="1">
            <a:prstTxWarp prst="textNoShape">
              <a:avLst/>
            </a:prstTxWarp>
          </a:bodyPr>
          <a:lstStyle/>
          <a:p>
            <a:pPr fontAlgn="base">
              <a:spcBef>
                <a:spcPct val="0"/>
              </a:spcBef>
              <a:spcAft>
                <a:spcPct val="0"/>
              </a:spcAft>
            </a:pPr>
            <a:r>
              <a:rPr lang="fr-FR" sz="1200" dirty="0">
                <a:solidFill>
                  <a:prstClr val="black"/>
                </a:solidFill>
                <a:latin typeface="Cambria" charset="0"/>
                <a:ea typeface="Times New Roman" pitchFamily="-120" charset="0"/>
              </a:rPr>
              <a:t>Group C : </a:t>
            </a:r>
            <a:r>
              <a:rPr lang="fr-FR" sz="1200" dirty="0" err="1">
                <a:solidFill>
                  <a:prstClr val="black"/>
                </a:solidFill>
                <a:latin typeface="Cambria" charset="0"/>
                <a:ea typeface="Times New Roman" pitchFamily="-120" charset="0"/>
              </a:rPr>
              <a:t>Pre</a:t>
            </a:r>
            <a:r>
              <a:rPr lang="fr-FR" sz="1200" dirty="0">
                <a:solidFill>
                  <a:prstClr val="black"/>
                </a:solidFill>
                <a:latin typeface="Cambria" charset="0"/>
                <a:ea typeface="Times New Roman" pitchFamily="-120" charset="0"/>
              </a:rPr>
              <a:t>-</a:t>
            </a:r>
            <a:r>
              <a:rPr lang="fr-FR" sz="1200" dirty="0" err="1">
                <a:solidFill>
                  <a:prstClr val="black"/>
                </a:solidFill>
                <a:latin typeface="Cambria" charset="0"/>
                <a:ea typeface="Times New Roman" pitchFamily="-120" charset="0"/>
              </a:rPr>
              <a:t>enterprise</a:t>
            </a:r>
            <a:endParaRPr lang="fr-FR" sz="1200" dirty="0">
              <a:solidFill>
                <a:prstClr val="black"/>
              </a:solidFill>
              <a:latin typeface="Cambria" charset="0"/>
              <a:ea typeface="Times New Roman" pitchFamily="-120" charset="0"/>
            </a:endParaRPr>
          </a:p>
        </p:txBody>
      </p:sp>
      <p:sp>
        <p:nvSpPr>
          <p:cNvPr id="19" name="Line 6"/>
          <p:cNvSpPr>
            <a:spLocks noChangeShapeType="1"/>
          </p:cNvSpPr>
          <p:nvPr/>
        </p:nvSpPr>
        <p:spPr bwMode="auto">
          <a:xfrm flipV="1">
            <a:off x="5220072" y="2708920"/>
            <a:ext cx="0" cy="2520280"/>
          </a:xfrm>
          <a:prstGeom prst="line">
            <a:avLst/>
          </a:prstGeom>
          <a:noFill/>
          <a:ln w="44450">
            <a:solidFill>
              <a:srgbClr val="4A7EBB"/>
            </a:solidFill>
            <a:round/>
            <a:headEnd/>
            <a:tailEnd type="triangle" w="med" len="med"/>
          </a:ln>
          <a:effectLst>
            <a:outerShdw blurRad="63500" dist="26940" dir="5400000" algn="ctr" rotWithShape="0">
              <a:srgbClr val="000000">
                <a:alpha val="35001"/>
              </a:srgbClr>
            </a:outerShdw>
          </a:effectLst>
        </p:spPr>
        <p:txBody>
          <a:bodyPr vert="horz" wrap="square" lIns="91440" tIns="45720" rIns="91440" bIns="45720" numCol="1" anchor="t" anchorCtr="0" compatLnSpc="1">
            <a:prstTxWarp prst="textNoShape">
              <a:avLst/>
            </a:prstTxWarp>
          </a:bodyPr>
          <a:lstStyle/>
          <a:p>
            <a:endParaRPr lang="fr-FR">
              <a:solidFill>
                <a:prstClr val="black"/>
              </a:solidFill>
            </a:endParaRPr>
          </a:p>
        </p:txBody>
      </p:sp>
      <p:sp>
        <p:nvSpPr>
          <p:cNvPr id="20" name="Line 7"/>
          <p:cNvSpPr>
            <a:spLocks noChangeShapeType="1"/>
          </p:cNvSpPr>
          <p:nvPr/>
        </p:nvSpPr>
        <p:spPr bwMode="auto">
          <a:xfrm>
            <a:off x="5436096" y="5445224"/>
            <a:ext cx="3347864" cy="0"/>
          </a:xfrm>
          <a:prstGeom prst="line">
            <a:avLst/>
          </a:prstGeom>
          <a:noFill/>
          <a:ln w="44450">
            <a:solidFill>
              <a:srgbClr val="4A7EBB"/>
            </a:solidFill>
            <a:round/>
            <a:headEnd/>
            <a:tailEnd type="triangle" w="med" len="med"/>
          </a:ln>
          <a:effectLst>
            <a:outerShdw blurRad="63500" dist="26940" dir="5400000" algn="ctr" rotWithShape="0">
              <a:srgbClr val="000000">
                <a:alpha val="35001"/>
              </a:srgbClr>
            </a:outerShdw>
          </a:effectLst>
        </p:spPr>
        <p:txBody>
          <a:bodyPr vert="horz" wrap="square" lIns="91440" tIns="45720" rIns="91440" bIns="45720" numCol="1" anchor="t" anchorCtr="0" compatLnSpc="1">
            <a:prstTxWarp prst="textNoShape">
              <a:avLst/>
            </a:prstTxWarp>
          </a:bodyPr>
          <a:lstStyle/>
          <a:p>
            <a:endParaRPr lang="fr-FR">
              <a:solidFill>
                <a:prstClr val="black"/>
              </a:solidFill>
            </a:endParaRPr>
          </a:p>
        </p:txBody>
      </p:sp>
      <p:sp>
        <p:nvSpPr>
          <p:cNvPr id="21" name="Text Box 12"/>
          <p:cNvSpPr txBox="1">
            <a:spLocks noChangeArrowheads="1"/>
          </p:cNvSpPr>
          <p:nvPr/>
        </p:nvSpPr>
        <p:spPr bwMode="auto">
          <a:xfrm rot="16200000">
            <a:off x="4575622" y="2849314"/>
            <a:ext cx="648072" cy="223267"/>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r>
              <a:rPr lang="fr-FR" sz="1200" dirty="0">
                <a:solidFill>
                  <a:prstClr val="black"/>
                </a:solidFill>
                <a:latin typeface="Cambria" charset="0"/>
                <a:ea typeface="Times New Roman" pitchFamily="-120" charset="0"/>
              </a:rPr>
              <a:t>HIGH</a:t>
            </a:r>
          </a:p>
        </p:txBody>
      </p:sp>
      <p:sp>
        <p:nvSpPr>
          <p:cNvPr id="22" name="Text Box 12"/>
          <p:cNvSpPr txBox="1">
            <a:spLocks noChangeArrowheads="1"/>
          </p:cNvSpPr>
          <p:nvPr/>
        </p:nvSpPr>
        <p:spPr bwMode="auto">
          <a:xfrm>
            <a:off x="8372375" y="5589240"/>
            <a:ext cx="771625" cy="295275"/>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r>
              <a:rPr lang="fr-FR" sz="1200" dirty="0">
                <a:solidFill>
                  <a:prstClr val="black"/>
                </a:solidFill>
                <a:latin typeface="Cambria" charset="0"/>
                <a:ea typeface="Times New Roman" pitchFamily="-120" charset="0"/>
              </a:rPr>
              <a:t>HIGH</a:t>
            </a:r>
          </a:p>
        </p:txBody>
      </p:sp>
      <p:sp>
        <p:nvSpPr>
          <p:cNvPr id="23" name="Text Box 8"/>
          <p:cNvSpPr txBox="1">
            <a:spLocks noChangeArrowheads="1"/>
          </p:cNvSpPr>
          <p:nvPr/>
        </p:nvSpPr>
        <p:spPr bwMode="auto">
          <a:xfrm rot="16200000">
            <a:off x="4355778" y="4077270"/>
            <a:ext cx="1152525" cy="288032"/>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r>
              <a:rPr lang="fr-FR" sz="1400" dirty="0">
                <a:solidFill>
                  <a:prstClr val="black"/>
                </a:solidFill>
                <a:latin typeface="Cambria" charset="0"/>
                <a:ea typeface="Times New Roman" pitchFamily="-120" charset="0"/>
              </a:rPr>
              <a:t>READINESS</a:t>
            </a:r>
          </a:p>
        </p:txBody>
      </p:sp>
      <p:sp>
        <p:nvSpPr>
          <p:cNvPr id="24" name="Text Box 10"/>
          <p:cNvSpPr txBox="1">
            <a:spLocks noChangeArrowheads="1"/>
          </p:cNvSpPr>
          <p:nvPr/>
        </p:nvSpPr>
        <p:spPr bwMode="auto">
          <a:xfrm>
            <a:off x="4716016" y="5373216"/>
            <a:ext cx="648072" cy="238125"/>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r>
              <a:rPr lang="fr-FR" sz="1200" dirty="0">
                <a:solidFill>
                  <a:prstClr val="black"/>
                </a:solidFill>
                <a:latin typeface="Cambria" charset="0"/>
                <a:ea typeface="Times New Roman" pitchFamily="-120" charset="0"/>
              </a:rPr>
              <a:t>LOW</a:t>
            </a:r>
          </a:p>
        </p:txBody>
      </p:sp>
      <p:sp>
        <p:nvSpPr>
          <p:cNvPr id="25" name="Text Box 9"/>
          <p:cNvSpPr txBox="1">
            <a:spLocks noChangeArrowheads="1"/>
          </p:cNvSpPr>
          <p:nvPr/>
        </p:nvSpPr>
        <p:spPr bwMode="auto">
          <a:xfrm>
            <a:off x="6588224" y="5589240"/>
            <a:ext cx="1080120" cy="285750"/>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r>
              <a:rPr lang="fr-FR" sz="1200" dirty="0">
                <a:solidFill>
                  <a:prstClr val="black"/>
                </a:solidFill>
                <a:latin typeface="Cambria" charset="0"/>
                <a:ea typeface="Times New Roman" pitchFamily="-120" charset="0"/>
              </a:rPr>
              <a:t>INTENTION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additive="base">
                                        <p:cTn id="18"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 calcmode="lin" valueType="num">
                                      <p:cBhvr additive="base">
                                        <p:cTn id="24"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3">
                                            <p:txEl>
                                              <p:pRg st="3" end="3"/>
                                            </p:txEl>
                                          </p:spTgt>
                                        </p:tgtEl>
                                        <p:attrNameLst>
                                          <p:attrName>style.visibility</p:attrName>
                                        </p:attrNameLst>
                                      </p:cBhvr>
                                      <p:to>
                                        <p:strVal val="visible"/>
                                      </p:to>
                                    </p:set>
                                    <p:anim calcmode="lin" valueType="num">
                                      <p:cBhvr additive="base">
                                        <p:cTn id="30"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4">
                                            <p:txEl>
                                              <p:pRg st="0" end="0"/>
                                            </p:txEl>
                                          </p:spTgt>
                                        </p:tgtEl>
                                        <p:attrNameLst>
                                          <p:attrName>style.visibility</p:attrName>
                                        </p:attrNameLst>
                                      </p:cBhvr>
                                      <p:to>
                                        <p:strVal val="visible"/>
                                      </p:to>
                                    </p:set>
                                    <p:anim calcmode="lin" valueType="num">
                                      <p:cBhvr additive="base">
                                        <p:cTn id="36"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grpId="0" nodeType="click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additive="base">
                                        <p:cTn id="42" dur="500" fill="hold"/>
                                        <p:tgtEl>
                                          <p:spTgt spid="15"/>
                                        </p:tgtEl>
                                        <p:attrNameLst>
                                          <p:attrName>ppt_x</p:attrName>
                                        </p:attrNameLst>
                                      </p:cBhvr>
                                      <p:tavLst>
                                        <p:tav tm="0">
                                          <p:val>
                                            <p:strVal val="#ppt_x"/>
                                          </p:val>
                                        </p:tav>
                                        <p:tav tm="100000">
                                          <p:val>
                                            <p:strVal val="#ppt_x"/>
                                          </p:val>
                                        </p:tav>
                                      </p:tavLst>
                                    </p:anim>
                                    <p:anim calcmode="lin" valueType="num">
                                      <p:cBhvr additive="base">
                                        <p:cTn id="43" dur="500" fill="hold"/>
                                        <p:tgtEl>
                                          <p:spTgt spid="15"/>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0"/>
                                  </p:stCondLst>
                                  <p:childTnLst>
                                    <p:set>
                                      <p:cBhvr>
                                        <p:cTn id="45" dur="1" fill="hold">
                                          <p:stCondLst>
                                            <p:cond delay="0"/>
                                          </p:stCondLst>
                                        </p:cTn>
                                        <p:tgtEl>
                                          <p:spTgt spid="16"/>
                                        </p:tgtEl>
                                        <p:attrNameLst>
                                          <p:attrName>style.visibility</p:attrName>
                                        </p:attrNameLst>
                                      </p:cBhvr>
                                      <p:to>
                                        <p:strVal val="visible"/>
                                      </p:to>
                                    </p:set>
                                    <p:anim calcmode="lin" valueType="num">
                                      <p:cBhvr additive="base">
                                        <p:cTn id="46" dur="500" fill="hold"/>
                                        <p:tgtEl>
                                          <p:spTgt spid="16"/>
                                        </p:tgtEl>
                                        <p:attrNameLst>
                                          <p:attrName>ppt_x</p:attrName>
                                        </p:attrNameLst>
                                      </p:cBhvr>
                                      <p:tavLst>
                                        <p:tav tm="0">
                                          <p:val>
                                            <p:strVal val="#ppt_x"/>
                                          </p:val>
                                        </p:tav>
                                        <p:tav tm="100000">
                                          <p:val>
                                            <p:strVal val="#ppt_x"/>
                                          </p:val>
                                        </p:tav>
                                      </p:tavLst>
                                    </p:anim>
                                    <p:anim calcmode="lin" valueType="num">
                                      <p:cBhvr additive="base">
                                        <p:cTn id="47" dur="500" fill="hold"/>
                                        <p:tgtEl>
                                          <p:spTgt spid="16"/>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0"/>
                                  </p:stCondLst>
                                  <p:childTnLst>
                                    <p:set>
                                      <p:cBhvr>
                                        <p:cTn id="49" dur="1" fill="hold">
                                          <p:stCondLst>
                                            <p:cond delay="0"/>
                                          </p:stCondLst>
                                        </p:cTn>
                                        <p:tgtEl>
                                          <p:spTgt spid="17"/>
                                        </p:tgtEl>
                                        <p:attrNameLst>
                                          <p:attrName>style.visibility</p:attrName>
                                        </p:attrNameLst>
                                      </p:cBhvr>
                                      <p:to>
                                        <p:strVal val="visible"/>
                                      </p:to>
                                    </p:set>
                                    <p:anim calcmode="lin" valueType="num">
                                      <p:cBhvr additive="base">
                                        <p:cTn id="50" dur="500" fill="hold"/>
                                        <p:tgtEl>
                                          <p:spTgt spid="17"/>
                                        </p:tgtEl>
                                        <p:attrNameLst>
                                          <p:attrName>ppt_x</p:attrName>
                                        </p:attrNameLst>
                                      </p:cBhvr>
                                      <p:tavLst>
                                        <p:tav tm="0">
                                          <p:val>
                                            <p:strVal val="#ppt_x"/>
                                          </p:val>
                                        </p:tav>
                                        <p:tav tm="100000">
                                          <p:val>
                                            <p:strVal val="#ppt_x"/>
                                          </p:val>
                                        </p:tav>
                                      </p:tavLst>
                                    </p:anim>
                                    <p:anim calcmode="lin" valueType="num">
                                      <p:cBhvr additive="base">
                                        <p:cTn id="51" dur="500" fill="hold"/>
                                        <p:tgtEl>
                                          <p:spTgt spid="17"/>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0"/>
                                  </p:stCondLst>
                                  <p:childTnLst>
                                    <p:set>
                                      <p:cBhvr>
                                        <p:cTn id="53" dur="1" fill="hold">
                                          <p:stCondLst>
                                            <p:cond delay="0"/>
                                          </p:stCondLst>
                                        </p:cTn>
                                        <p:tgtEl>
                                          <p:spTgt spid="18"/>
                                        </p:tgtEl>
                                        <p:attrNameLst>
                                          <p:attrName>style.visibility</p:attrName>
                                        </p:attrNameLst>
                                      </p:cBhvr>
                                      <p:to>
                                        <p:strVal val="visible"/>
                                      </p:to>
                                    </p:set>
                                    <p:anim calcmode="lin" valueType="num">
                                      <p:cBhvr additive="base">
                                        <p:cTn id="54" dur="500" fill="hold"/>
                                        <p:tgtEl>
                                          <p:spTgt spid="18"/>
                                        </p:tgtEl>
                                        <p:attrNameLst>
                                          <p:attrName>ppt_x</p:attrName>
                                        </p:attrNameLst>
                                      </p:cBhvr>
                                      <p:tavLst>
                                        <p:tav tm="0">
                                          <p:val>
                                            <p:strVal val="#ppt_x"/>
                                          </p:val>
                                        </p:tav>
                                        <p:tav tm="100000">
                                          <p:val>
                                            <p:strVal val="#ppt_x"/>
                                          </p:val>
                                        </p:tav>
                                      </p:tavLst>
                                    </p:anim>
                                    <p:anim calcmode="lin" valueType="num">
                                      <p:cBhvr additive="base">
                                        <p:cTn id="55" dur="500" fill="hold"/>
                                        <p:tgtEl>
                                          <p:spTgt spid="18"/>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stCondLst>
                                    <p:cond delay="0"/>
                                  </p:stCondLst>
                                  <p:childTnLst>
                                    <p:set>
                                      <p:cBhvr>
                                        <p:cTn id="57" dur="1" fill="hold">
                                          <p:stCondLst>
                                            <p:cond delay="0"/>
                                          </p:stCondLst>
                                        </p:cTn>
                                        <p:tgtEl>
                                          <p:spTgt spid="19"/>
                                        </p:tgtEl>
                                        <p:attrNameLst>
                                          <p:attrName>style.visibility</p:attrName>
                                        </p:attrNameLst>
                                      </p:cBhvr>
                                      <p:to>
                                        <p:strVal val="visible"/>
                                      </p:to>
                                    </p:set>
                                    <p:anim calcmode="lin" valueType="num">
                                      <p:cBhvr additive="base">
                                        <p:cTn id="58" dur="500" fill="hold"/>
                                        <p:tgtEl>
                                          <p:spTgt spid="19"/>
                                        </p:tgtEl>
                                        <p:attrNameLst>
                                          <p:attrName>ppt_x</p:attrName>
                                        </p:attrNameLst>
                                      </p:cBhvr>
                                      <p:tavLst>
                                        <p:tav tm="0">
                                          <p:val>
                                            <p:strVal val="#ppt_x"/>
                                          </p:val>
                                        </p:tav>
                                        <p:tav tm="100000">
                                          <p:val>
                                            <p:strVal val="#ppt_x"/>
                                          </p:val>
                                        </p:tav>
                                      </p:tavLst>
                                    </p:anim>
                                    <p:anim calcmode="lin" valueType="num">
                                      <p:cBhvr additive="base">
                                        <p:cTn id="59" dur="500" fill="hold"/>
                                        <p:tgtEl>
                                          <p:spTgt spid="19"/>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stCondLst>
                                    <p:cond delay="0"/>
                                  </p:stCondLst>
                                  <p:childTnLst>
                                    <p:set>
                                      <p:cBhvr>
                                        <p:cTn id="61" dur="1" fill="hold">
                                          <p:stCondLst>
                                            <p:cond delay="0"/>
                                          </p:stCondLst>
                                        </p:cTn>
                                        <p:tgtEl>
                                          <p:spTgt spid="20"/>
                                        </p:tgtEl>
                                        <p:attrNameLst>
                                          <p:attrName>style.visibility</p:attrName>
                                        </p:attrNameLst>
                                      </p:cBhvr>
                                      <p:to>
                                        <p:strVal val="visible"/>
                                      </p:to>
                                    </p:set>
                                    <p:anim calcmode="lin" valueType="num">
                                      <p:cBhvr additive="base">
                                        <p:cTn id="62" dur="500" fill="hold"/>
                                        <p:tgtEl>
                                          <p:spTgt spid="20"/>
                                        </p:tgtEl>
                                        <p:attrNameLst>
                                          <p:attrName>ppt_x</p:attrName>
                                        </p:attrNameLst>
                                      </p:cBhvr>
                                      <p:tavLst>
                                        <p:tav tm="0">
                                          <p:val>
                                            <p:strVal val="#ppt_x"/>
                                          </p:val>
                                        </p:tav>
                                        <p:tav tm="100000">
                                          <p:val>
                                            <p:strVal val="#ppt_x"/>
                                          </p:val>
                                        </p:tav>
                                      </p:tavLst>
                                    </p:anim>
                                    <p:anim calcmode="lin" valueType="num">
                                      <p:cBhvr additive="base">
                                        <p:cTn id="63" dur="500" fill="hold"/>
                                        <p:tgtEl>
                                          <p:spTgt spid="20"/>
                                        </p:tgtEl>
                                        <p:attrNameLst>
                                          <p:attrName>ppt_y</p:attrName>
                                        </p:attrNameLst>
                                      </p:cBhvr>
                                      <p:tavLst>
                                        <p:tav tm="0">
                                          <p:val>
                                            <p:strVal val="1+#ppt_h/2"/>
                                          </p:val>
                                        </p:tav>
                                        <p:tav tm="100000">
                                          <p:val>
                                            <p:strVal val="#ppt_y"/>
                                          </p:val>
                                        </p:tav>
                                      </p:tavLst>
                                    </p:anim>
                                  </p:childTnLst>
                                </p:cTn>
                              </p:par>
                              <p:par>
                                <p:cTn id="64" presetID="2" presetClass="entr" presetSubtype="4" fill="hold" grpId="0" nodeType="withEffect">
                                  <p:stCondLst>
                                    <p:cond delay="0"/>
                                  </p:stCondLst>
                                  <p:childTnLst>
                                    <p:set>
                                      <p:cBhvr>
                                        <p:cTn id="65" dur="1" fill="hold">
                                          <p:stCondLst>
                                            <p:cond delay="0"/>
                                          </p:stCondLst>
                                        </p:cTn>
                                        <p:tgtEl>
                                          <p:spTgt spid="21"/>
                                        </p:tgtEl>
                                        <p:attrNameLst>
                                          <p:attrName>style.visibility</p:attrName>
                                        </p:attrNameLst>
                                      </p:cBhvr>
                                      <p:to>
                                        <p:strVal val="visible"/>
                                      </p:to>
                                    </p:set>
                                    <p:anim calcmode="lin" valueType="num">
                                      <p:cBhvr additive="base">
                                        <p:cTn id="66" dur="500" fill="hold"/>
                                        <p:tgtEl>
                                          <p:spTgt spid="21"/>
                                        </p:tgtEl>
                                        <p:attrNameLst>
                                          <p:attrName>ppt_x</p:attrName>
                                        </p:attrNameLst>
                                      </p:cBhvr>
                                      <p:tavLst>
                                        <p:tav tm="0">
                                          <p:val>
                                            <p:strVal val="#ppt_x"/>
                                          </p:val>
                                        </p:tav>
                                        <p:tav tm="100000">
                                          <p:val>
                                            <p:strVal val="#ppt_x"/>
                                          </p:val>
                                        </p:tav>
                                      </p:tavLst>
                                    </p:anim>
                                    <p:anim calcmode="lin" valueType="num">
                                      <p:cBhvr additive="base">
                                        <p:cTn id="67" dur="500" fill="hold"/>
                                        <p:tgtEl>
                                          <p:spTgt spid="21"/>
                                        </p:tgtEl>
                                        <p:attrNameLst>
                                          <p:attrName>ppt_y</p:attrName>
                                        </p:attrNameLst>
                                      </p:cBhvr>
                                      <p:tavLst>
                                        <p:tav tm="0">
                                          <p:val>
                                            <p:strVal val="1+#ppt_h/2"/>
                                          </p:val>
                                        </p:tav>
                                        <p:tav tm="100000">
                                          <p:val>
                                            <p:strVal val="#ppt_y"/>
                                          </p:val>
                                        </p:tav>
                                      </p:tavLst>
                                    </p:anim>
                                  </p:childTnLst>
                                </p:cTn>
                              </p:par>
                              <p:par>
                                <p:cTn id="68" presetID="2" presetClass="entr" presetSubtype="4" fill="hold" grpId="0" nodeType="withEffect">
                                  <p:stCondLst>
                                    <p:cond delay="0"/>
                                  </p:stCondLst>
                                  <p:childTnLst>
                                    <p:set>
                                      <p:cBhvr>
                                        <p:cTn id="69" dur="1" fill="hold">
                                          <p:stCondLst>
                                            <p:cond delay="0"/>
                                          </p:stCondLst>
                                        </p:cTn>
                                        <p:tgtEl>
                                          <p:spTgt spid="22"/>
                                        </p:tgtEl>
                                        <p:attrNameLst>
                                          <p:attrName>style.visibility</p:attrName>
                                        </p:attrNameLst>
                                      </p:cBhvr>
                                      <p:to>
                                        <p:strVal val="visible"/>
                                      </p:to>
                                    </p:set>
                                    <p:anim calcmode="lin" valueType="num">
                                      <p:cBhvr additive="base">
                                        <p:cTn id="70" dur="500" fill="hold"/>
                                        <p:tgtEl>
                                          <p:spTgt spid="22"/>
                                        </p:tgtEl>
                                        <p:attrNameLst>
                                          <p:attrName>ppt_x</p:attrName>
                                        </p:attrNameLst>
                                      </p:cBhvr>
                                      <p:tavLst>
                                        <p:tav tm="0">
                                          <p:val>
                                            <p:strVal val="#ppt_x"/>
                                          </p:val>
                                        </p:tav>
                                        <p:tav tm="100000">
                                          <p:val>
                                            <p:strVal val="#ppt_x"/>
                                          </p:val>
                                        </p:tav>
                                      </p:tavLst>
                                    </p:anim>
                                    <p:anim calcmode="lin" valueType="num">
                                      <p:cBhvr additive="base">
                                        <p:cTn id="71" dur="500" fill="hold"/>
                                        <p:tgtEl>
                                          <p:spTgt spid="22"/>
                                        </p:tgtEl>
                                        <p:attrNameLst>
                                          <p:attrName>ppt_y</p:attrName>
                                        </p:attrNameLst>
                                      </p:cBhvr>
                                      <p:tavLst>
                                        <p:tav tm="0">
                                          <p:val>
                                            <p:strVal val="1+#ppt_h/2"/>
                                          </p:val>
                                        </p:tav>
                                        <p:tav tm="100000">
                                          <p:val>
                                            <p:strVal val="#ppt_y"/>
                                          </p:val>
                                        </p:tav>
                                      </p:tavLst>
                                    </p:anim>
                                  </p:childTnLst>
                                </p:cTn>
                              </p:par>
                              <p:par>
                                <p:cTn id="72" presetID="2" presetClass="entr" presetSubtype="4" fill="hold" grpId="0" nodeType="withEffect">
                                  <p:stCondLst>
                                    <p:cond delay="0"/>
                                  </p:stCondLst>
                                  <p:childTnLst>
                                    <p:set>
                                      <p:cBhvr>
                                        <p:cTn id="73" dur="1" fill="hold">
                                          <p:stCondLst>
                                            <p:cond delay="0"/>
                                          </p:stCondLst>
                                        </p:cTn>
                                        <p:tgtEl>
                                          <p:spTgt spid="23"/>
                                        </p:tgtEl>
                                        <p:attrNameLst>
                                          <p:attrName>style.visibility</p:attrName>
                                        </p:attrNameLst>
                                      </p:cBhvr>
                                      <p:to>
                                        <p:strVal val="visible"/>
                                      </p:to>
                                    </p:set>
                                    <p:anim calcmode="lin" valueType="num">
                                      <p:cBhvr additive="base">
                                        <p:cTn id="74" dur="500" fill="hold"/>
                                        <p:tgtEl>
                                          <p:spTgt spid="23"/>
                                        </p:tgtEl>
                                        <p:attrNameLst>
                                          <p:attrName>ppt_x</p:attrName>
                                        </p:attrNameLst>
                                      </p:cBhvr>
                                      <p:tavLst>
                                        <p:tav tm="0">
                                          <p:val>
                                            <p:strVal val="#ppt_x"/>
                                          </p:val>
                                        </p:tav>
                                        <p:tav tm="100000">
                                          <p:val>
                                            <p:strVal val="#ppt_x"/>
                                          </p:val>
                                        </p:tav>
                                      </p:tavLst>
                                    </p:anim>
                                    <p:anim calcmode="lin" valueType="num">
                                      <p:cBhvr additive="base">
                                        <p:cTn id="75" dur="500" fill="hold"/>
                                        <p:tgtEl>
                                          <p:spTgt spid="23"/>
                                        </p:tgtEl>
                                        <p:attrNameLst>
                                          <p:attrName>ppt_y</p:attrName>
                                        </p:attrNameLst>
                                      </p:cBhvr>
                                      <p:tavLst>
                                        <p:tav tm="0">
                                          <p:val>
                                            <p:strVal val="1+#ppt_h/2"/>
                                          </p:val>
                                        </p:tav>
                                        <p:tav tm="100000">
                                          <p:val>
                                            <p:strVal val="#ppt_y"/>
                                          </p:val>
                                        </p:tav>
                                      </p:tavLst>
                                    </p:anim>
                                  </p:childTnLst>
                                </p:cTn>
                              </p:par>
                              <p:par>
                                <p:cTn id="76" presetID="2" presetClass="entr" presetSubtype="4" fill="hold" grpId="0" nodeType="withEffect">
                                  <p:stCondLst>
                                    <p:cond delay="0"/>
                                  </p:stCondLst>
                                  <p:childTnLst>
                                    <p:set>
                                      <p:cBhvr>
                                        <p:cTn id="77" dur="1" fill="hold">
                                          <p:stCondLst>
                                            <p:cond delay="0"/>
                                          </p:stCondLst>
                                        </p:cTn>
                                        <p:tgtEl>
                                          <p:spTgt spid="24"/>
                                        </p:tgtEl>
                                        <p:attrNameLst>
                                          <p:attrName>style.visibility</p:attrName>
                                        </p:attrNameLst>
                                      </p:cBhvr>
                                      <p:to>
                                        <p:strVal val="visible"/>
                                      </p:to>
                                    </p:set>
                                    <p:anim calcmode="lin" valueType="num">
                                      <p:cBhvr additive="base">
                                        <p:cTn id="78" dur="500" fill="hold"/>
                                        <p:tgtEl>
                                          <p:spTgt spid="24"/>
                                        </p:tgtEl>
                                        <p:attrNameLst>
                                          <p:attrName>ppt_x</p:attrName>
                                        </p:attrNameLst>
                                      </p:cBhvr>
                                      <p:tavLst>
                                        <p:tav tm="0">
                                          <p:val>
                                            <p:strVal val="#ppt_x"/>
                                          </p:val>
                                        </p:tav>
                                        <p:tav tm="100000">
                                          <p:val>
                                            <p:strVal val="#ppt_x"/>
                                          </p:val>
                                        </p:tav>
                                      </p:tavLst>
                                    </p:anim>
                                    <p:anim calcmode="lin" valueType="num">
                                      <p:cBhvr additive="base">
                                        <p:cTn id="79" dur="500" fill="hold"/>
                                        <p:tgtEl>
                                          <p:spTgt spid="24"/>
                                        </p:tgtEl>
                                        <p:attrNameLst>
                                          <p:attrName>ppt_y</p:attrName>
                                        </p:attrNameLst>
                                      </p:cBhvr>
                                      <p:tavLst>
                                        <p:tav tm="0">
                                          <p:val>
                                            <p:strVal val="1+#ppt_h/2"/>
                                          </p:val>
                                        </p:tav>
                                        <p:tav tm="100000">
                                          <p:val>
                                            <p:strVal val="#ppt_y"/>
                                          </p:val>
                                        </p:tav>
                                      </p:tavLst>
                                    </p:anim>
                                  </p:childTnLst>
                                </p:cTn>
                              </p:par>
                              <p:par>
                                <p:cTn id="80" presetID="2" presetClass="entr" presetSubtype="4" fill="hold" grpId="0" nodeType="withEffect">
                                  <p:stCondLst>
                                    <p:cond delay="0"/>
                                  </p:stCondLst>
                                  <p:childTnLst>
                                    <p:set>
                                      <p:cBhvr>
                                        <p:cTn id="81" dur="1" fill="hold">
                                          <p:stCondLst>
                                            <p:cond delay="0"/>
                                          </p:stCondLst>
                                        </p:cTn>
                                        <p:tgtEl>
                                          <p:spTgt spid="25"/>
                                        </p:tgtEl>
                                        <p:attrNameLst>
                                          <p:attrName>style.visibility</p:attrName>
                                        </p:attrNameLst>
                                      </p:cBhvr>
                                      <p:to>
                                        <p:strVal val="visible"/>
                                      </p:to>
                                    </p:set>
                                    <p:anim calcmode="lin" valueType="num">
                                      <p:cBhvr additive="base">
                                        <p:cTn id="82" dur="500" fill="hold"/>
                                        <p:tgtEl>
                                          <p:spTgt spid="25"/>
                                        </p:tgtEl>
                                        <p:attrNameLst>
                                          <p:attrName>ppt_x</p:attrName>
                                        </p:attrNameLst>
                                      </p:cBhvr>
                                      <p:tavLst>
                                        <p:tav tm="0">
                                          <p:val>
                                            <p:strVal val="#ppt_x"/>
                                          </p:val>
                                        </p:tav>
                                        <p:tav tm="100000">
                                          <p:val>
                                            <p:strVal val="#ppt_x"/>
                                          </p:val>
                                        </p:tav>
                                      </p:tavLst>
                                    </p:anim>
                                    <p:anim calcmode="lin" valueType="num">
                                      <p:cBhvr additive="base">
                                        <p:cTn id="83"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build="p"/>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28600"/>
            <a:ext cx="8229600" cy="680120"/>
          </a:xfrm>
        </p:spPr>
        <p:txBody>
          <a:bodyPr>
            <a:normAutofit/>
          </a:bodyPr>
          <a:lstStyle/>
          <a:p>
            <a:r>
              <a:rPr lang="fr-FR" sz="2600" dirty="0" smtClean="0"/>
              <a:t>Les jeunes (suite)</a:t>
            </a:r>
            <a:endParaRPr lang="fr-FR" sz="2600" dirty="0"/>
          </a:p>
        </p:txBody>
      </p:sp>
      <p:sp>
        <p:nvSpPr>
          <p:cNvPr id="3" name="Espace réservé du contenu 2"/>
          <p:cNvSpPr>
            <a:spLocks noGrp="1"/>
          </p:cNvSpPr>
          <p:nvPr>
            <p:ph sz="quarter" idx="1"/>
          </p:nvPr>
        </p:nvSpPr>
        <p:spPr/>
        <p:txBody>
          <a:bodyPr>
            <a:normAutofit fontScale="70000" lnSpcReduction="20000"/>
          </a:bodyPr>
          <a:lstStyle/>
          <a:p>
            <a:pPr algn="just"/>
            <a:r>
              <a:rPr lang="fr-FR" b="1" u="sng" dirty="0" smtClean="0"/>
              <a:t>Motivations:</a:t>
            </a:r>
          </a:p>
          <a:p>
            <a:pPr algn="just">
              <a:buFont typeface="Wingdings" pitchFamily="2" charset="2"/>
              <a:buChar char="ü"/>
            </a:pPr>
            <a:r>
              <a:rPr lang="fr-FR" dirty="0" smtClean="0"/>
              <a:t>générales: conditions de vie, motifs liés aux attitudes personnelles, intérêts propres, etc.</a:t>
            </a:r>
          </a:p>
          <a:p>
            <a:pPr algn="just">
              <a:buFont typeface="Wingdings" pitchFamily="2" charset="2"/>
              <a:buChar char="ü"/>
            </a:pPr>
            <a:r>
              <a:rPr lang="fr-FR" dirty="0" smtClean="0"/>
              <a:t>selon le degré de compétence (UNECE):</a:t>
            </a:r>
          </a:p>
          <a:p>
            <a:pPr algn="just">
              <a:buFont typeface="Wingdings" pitchFamily="2" charset="2"/>
              <a:buChar char="Ø"/>
            </a:pPr>
            <a:r>
              <a:rPr lang="fr-FR" dirty="0" smtClean="0"/>
              <a:t>Entrepreneurs techniques,</a:t>
            </a:r>
          </a:p>
          <a:p>
            <a:pPr algn="just">
              <a:buFont typeface="Wingdings" pitchFamily="2" charset="2"/>
              <a:buChar char="Ø"/>
            </a:pPr>
            <a:r>
              <a:rPr lang="fr-FR" dirty="0" smtClean="0"/>
              <a:t>Bâtisseurs d’organisation,</a:t>
            </a:r>
          </a:p>
          <a:p>
            <a:pPr algn="just">
              <a:buFont typeface="Wingdings" pitchFamily="2" charset="2"/>
              <a:buChar char="Ø"/>
            </a:pPr>
            <a:r>
              <a:rPr lang="fr-FR" dirty="0" err="1" smtClean="0"/>
              <a:t>Dealmakers</a:t>
            </a:r>
            <a:r>
              <a:rPr lang="fr-FR" dirty="0" smtClean="0"/>
              <a:t> </a:t>
            </a:r>
          </a:p>
          <a:p>
            <a:pPr algn="just">
              <a:buNone/>
            </a:pPr>
            <a:endParaRPr lang="fr-FR" dirty="0" smtClean="0"/>
          </a:p>
          <a:p>
            <a:pPr algn="just"/>
            <a:r>
              <a:rPr lang="fr-FR" b="1" u="sng" dirty="0" smtClean="0"/>
              <a:t>Obstacles:</a:t>
            </a:r>
          </a:p>
          <a:p>
            <a:pPr>
              <a:buFont typeface="Wingdings" pitchFamily="2" charset="2"/>
              <a:buChar char="ü"/>
            </a:pPr>
            <a:r>
              <a:rPr lang="fr-FR" dirty="0" smtClean="0"/>
              <a:t>Attitude sociale et culturelle,</a:t>
            </a:r>
          </a:p>
          <a:p>
            <a:pPr>
              <a:buFont typeface="Wingdings" pitchFamily="2" charset="2"/>
              <a:buChar char="ü"/>
            </a:pPr>
            <a:r>
              <a:rPr lang="fr-FR" dirty="0" smtClean="0"/>
              <a:t>Éducation à l’entrepreneuriat,</a:t>
            </a:r>
          </a:p>
          <a:p>
            <a:pPr>
              <a:buFont typeface="Wingdings" pitchFamily="2" charset="2"/>
              <a:buChar char="ü"/>
            </a:pPr>
            <a:r>
              <a:rPr lang="fr-FR" dirty="0" smtClean="0"/>
              <a:t>Accès au financement,</a:t>
            </a:r>
          </a:p>
          <a:p>
            <a:pPr>
              <a:buFont typeface="Wingdings" pitchFamily="2" charset="2"/>
              <a:buChar char="ü"/>
            </a:pPr>
            <a:r>
              <a:rPr lang="fr-FR" dirty="0" smtClean="0"/>
              <a:t>Cadre administratif et règlementaire,</a:t>
            </a:r>
          </a:p>
          <a:p>
            <a:pPr>
              <a:buFont typeface="Wingdings" pitchFamily="2" charset="2"/>
              <a:buChar char="ü"/>
            </a:pPr>
            <a:r>
              <a:rPr lang="fr-FR" dirty="0" smtClean="0"/>
              <a:t>Aide et soutien aux entreprises</a:t>
            </a:r>
          </a:p>
          <a:p>
            <a:pPr>
              <a:buFont typeface="Wingdings" pitchFamily="2" charset="2"/>
              <a:buChar char="ü"/>
            </a:pPr>
            <a:endParaRPr lang="fr-FR" dirty="0" smtClean="0"/>
          </a:p>
          <a:p>
            <a:endParaRPr lang="fr-FR" dirty="0"/>
          </a:p>
        </p:txBody>
      </p:sp>
      <p:sp>
        <p:nvSpPr>
          <p:cNvPr id="4" name="Espace réservé du contenu 3"/>
          <p:cNvSpPr>
            <a:spLocks noGrp="1"/>
          </p:cNvSpPr>
          <p:nvPr>
            <p:ph sz="quarter" idx="2"/>
          </p:nvPr>
        </p:nvSpPr>
        <p:spPr/>
        <p:txBody>
          <a:bodyPr>
            <a:normAutofit fontScale="70000" lnSpcReduction="20000"/>
          </a:bodyPr>
          <a:lstStyle/>
          <a:p>
            <a:r>
              <a:rPr lang="fr-FR" b="1" u="sng" dirty="0" smtClean="0"/>
              <a:t>Mesures d’incitation en France:</a:t>
            </a:r>
          </a:p>
          <a:p>
            <a:pPr>
              <a:buFont typeface="Wingdings" pitchFamily="2" charset="2"/>
              <a:buChar char="ü"/>
            </a:pPr>
            <a:r>
              <a:rPr lang="fr-FR" dirty="0" smtClean="0"/>
              <a:t>But: développer une culture économique combinant une connaissance de l’entreprise, l’entreprenariat et un esprit innovant parmi la jeunesse.</a:t>
            </a:r>
          </a:p>
          <a:p>
            <a:pPr>
              <a:buFont typeface="Wingdings" pitchFamily="2" charset="2"/>
              <a:buChar char="ü"/>
            </a:pPr>
            <a:r>
              <a:rPr lang="fr-FR" dirty="0" smtClean="0"/>
              <a:t>Exemples: création du DP3, OPPE, développement de micro entreprises en partenariat avec EPA, etc.</a:t>
            </a:r>
          </a:p>
          <a:p>
            <a:endParaRPr lang="fr-FR" dirty="0" smtClean="0"/>
          </a:p>
          <a:p>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 calcmode="lin" valueType="num">
                                      <p:cBhvr additive="base">
                                        <p:cTn id="4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8" end="8"/>
                                            </p:txEl>
                                          </p:spTgt>
                                        </p:tgtEl>
                                        <p:attrNameLst>
                                          <p:attrName>style.visibility</p:attrName>
                                        </p:attrNameLst>
                                      </p:cBhvr>
                                      <p:to>
                                        <p:strVal val="visible"/>
                                      </p:to>
                                    </p:set>
                                    <p:anim calcmode="lin" valueType="num">
                                      <p:cBhvr additive="base">
                                        <p:cTn id="49"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9" end="9"/>
                                            </p:txEl>
                                          </p:spTgt>
                                        </p:tgtEl>
                                        <p:attrNameLst>
                                          <p:attrName>style.visibility</p:attrName>
                                        </p:attrNameLst>
                                      </p:cBhvr>
                                      <p:to>
                                        <p:strVal val="visible"/>
                                      </p:to>
                                    </p:set>
                                    <p:anim calcmode="lin" valueType="num">
                                      <p:cBhvr additive="base">
                                        <p:cTn id="55"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3">
                                            <p:txEl>
                                              <p:pRg st="10" end="10"/>
                                            </p:txEl>
                                          </p:spTgt>
                                        </p:tgtEl>
                                        <p:attrNameLst>
                                          <p:attrName>style.visibility</p:attrName>
                                        </p:attrNameLst>
                                      </p:cBhvr>
                                      <p:to>
                                        <p:strVal val="visible"/>
                                      </p:to>
                                    </p:set>
                                    <p:anim calcmode="lin" valueType="num">
                                      <p:cBhvr additive="base">
                                        <p:cTn id="61"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3">
                                            <p:txEl>
                                              <p:pRg st="11" end="11"/>
                                            </p:txEl>
                                          </p:spTgt>
                                        </p:tgtEl>
                                        <p:attrNameLst>
                                          <p:attrName>style.visibility</p:attrName>
                                        </p:attrNameLst>
                                      </p:cBhvr>
                                      <p:to>
                                        <p:strVal val="visible"/>
                                      </p:to>
                                    </p:set>
                                    <p:anim calcmode="lin" valueType="num">
                                      <p:cBhvr additive="base">
                                        <p:cTn id="67"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3">
                                            <p:txEl>
                                              <p:pRg st="12" end="12"/>
                                            </p:txEl>
                                          </p:spTgt>
                                        </p:tgtEl>
                                        <p:attrNameLst>
                                          <p:attrName>style.visibility</p:attrName>
                                        </p:attrNameLst>
                                      </p:cBhvr>
                                      <p:to>
                                        <p:strVal val="visible"/>
                                      </p:to>
                                    </p:set>
                                    <p:anim calcmode="lin" valueType="num">
                                      <p:cBhvr additive="base">
                                        <p:cTn id="73"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4">
                                            <p:txEl>
                                              <p:pRg st="0" end="0"/>
                                            </p:txEl>
                                          </p:spTgt>
                                        </p:tgtEl>
                                        <p:attrNameLst>
                                          <p:attrName>style.visibility</p:attrName>
                                        </p:attrNameLst>
                                      </p:cBhvr>
                                      <p:to>
                                        <p:strVal val="visible"/>
                                      </p:to>
                                    </p:set>
                                    <p:anim calcmode="lin" valueType="num">
                                      <p:cBhvr additive="base">
                                        <p:cTn id="79"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grpId="0" nodeType="clickEffect">
                                  <p:stCondLst>
                                    <p:cond delay="0"/>
                                  </p:stCondLst>
                                  <p:childTnLst>
                                    <p:set>
                                      <p:cBhvr>
                                        <p:cTn id="84" dur="1" fill="hold">
                                          <p:stCondLst>
                                            <p:cond delay="0"/>
                                          </p:stCondLst>
                                        </p:cTn>
                                        <p:tgtEl>
                                          <p:spTgt spid="4">
                                            <p:txEl>
                                              <p:pRg st="1" end="1"/>
                                            </p:txEl>
                                          </p:spTgt>
                                        </p:tgtEl>
                                        <p:attrNameLst>
                                          <p:attrName>style.visibility</p:attrName>
                                        </p:attrNameLst>
                                      </p:cBhvr>
                                      <p:to>
                                        <p:strVal val="visible"/>
                                      </p:to>
                                    </p:set>
                                    <p:anim calcmode="lin" valueType="num">
                                      <p:cBhvr additive="base">
                                        <p:cTn id="85"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86"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grpId="0" nodeType="clickEffect">
                                  <p:stCondLst>
                                    <p:cond delay="0"/>
                                  </p:stCondLst>
                                  <p:childTnLst>
                                    <p:set>
                                      <p:cBhvr>
                                        <p:cTn id="90" dur="1" fill="hold">
                                          <p:stCondLst>
                                            <p:cond delay="0"/>
                                          </p:stCondLst>
                                        </p:cTn>
                                        <p:tgtEl>
                                          <p:spTgt spid="4">
                                            <p:txEl>
                                              <p:pRg st="2" end="2"/>
                                            </p:txEl>
                                          </p:spTgt>
                                        </p:tgtEl>
                                        <p:attrNameLst>
                                          <p:attrName>style.visibility</p:attrName>
                                        </p:attrNameLst>
                                      </p:cBhvr>
                                      <p:to>
                                        <p:strVal val="visible"/>
                                      </p:to>
                                    </p:set>
                                    <p:anim calcmode="lin" valueType="num">
                                      <p:cBhvr additive="base">
                                        <p:cTn id="91"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92"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28600"/>
            <a:ext cx="8229600" cy="824136"/>
          </a:xfrm>
        </p:spPr>
        <p:txBody>
          <a:bodyPr>
            <a:normAutofit fontScale="90000"/>
          </a:bodyPr>
          <a:lstStyle/>
          <a:p>
            <a:r>
              <a:rPr lang="fr-FR" sz="2600" dirty="0" smtClean="0"/>
              <a:t>Les femmes </a:t>
            </a:r>
            <a:br>
              <a:rPr lang="fr-FR" sz="2600" dirty="0" smtClean="0"/>
            </a:br>
            <a:r>
              <a:rPr lang="fr-FR" sz="2600" dirty="0" smtClean="0"/>
              <a:t>Définition (enquête d’</a:t>
            </a:r>
            <a:r>
              <a:rPr lang="fr-FR" sz="2600" dirty="0" err="1" smtClean="0"/>
              <a:t>Eurochambers</a:t>
            </a:r>
            <a:r>
              <a:rPr lang="fr-FR" sz="2600" dirty="0" smtClean="0"/>
              <a:t>,2004)</a:t>
            </a:r>
            <a:endParaRPr lang="fr-FR" sz="2600" dirty="0"/>
          </a:p>
        </p:txBody>
      </p:sp>
      <p:sp>
        <p:nvSpPr>
          <p:cNvPr id="3" name="Espace réservé du contenu 2"/>
          <p:cNvSpPr>
            <a:spLocks noGrp="1"/>
          </p:cNvSpPr>
          <p:nvPr>
            <p:ph sz="quarter" idx="1"/>
          </p:nvPr>
        </p:nvSpPr>
        <p:spPr/>
        <p:txBody>
          <a:bodyPr>
            <a:noAutofit/>
          </a:bodyPr>
          <a:lstStyle/>
          <a:p>
            <a:pPr algn="just"/>
            <a:r>
              <a:rPr lang="fr-FR" sz="2000" b="1" u="sng" dirty="0" smtClean="0"/>
              <a:t>Type d’entreprise:</a:t>
            </a:r>
          </a:p>
          <a:p>
            <a:pPr algn="just"/>
            <a:r>
              <a:rPr lang="fr-FR" sz="2000" dirty="0" smtClean="0"/>
              <a:t>87% ont une micro-entreprise,</a:t>
            </a:r>
          </a:p>
          <a:p>
            <a:pPr algn="just"/>
            <a:r>
              <a:rPr lang="fr-FR" sz="2000" dirty="0" smtClean="0"/>
              <a:t>Environ 10% des petites entreprises (10 à 49 salariés), </a:t>
            </a:r>
          </a:p>
          <a:p>
            <a:pPr algn="just"/>
            <a:r>
              <a:rPr lang="fr-FR" sz="2000" dirty="0" smtClean="0"/>
              <a:t>2% des entreprises de taille moyenne (50-249 salariés) </a:t>
            </a:r>
            <a:endParaRPr lang="fr-FR" sz="2000" dirty="0"/>
          </a:p>
          <a:p>
            <a:pPr algn="just"/>
            <a:r>
              <a:rPr lang="fr-FR" sz="2000" dirty="0" smtClean="0"/>
              <a:t>0,5% de grosses compagnies (plus de 250 employés)</a:t>
            </a:r>
            <a:endParaRPr lang="fr-FR" sz="2000" dirty="0"/>
          </a:p>
        </p:txBody>
      </p:sp>
      <p:sp>
        <p:nvSpPr>
          <p:cNvPr id="4" name="Espace réservé du contenu 3"/>
          <p:cNvSpPr>
            <a:spLocks noGrp="1"/>
          </p:cNvSpPr>
          <p:nvPr>
            <p:ph sz="quarter" idx="2"/>
          </p:nvPr>
        </p:nvSpPr>
        <p:spPr/>
        <p:txBody>
          <a:bodyPr>
            <a:normAutofit fontScale="70000" lnSpcReduction="20000"/>
          </a:bodyPr>
          <a:lstStyle/>
          <a:p>
            <a:pPr algn="just"/>
            <a:r>
              <a:rPr lang="fr-FR" sz="2900" b="1" u="sng" dirty="0" smtClean="0"/>
              <a:t>Profil de la femme d’affaires:</a:t>
            </a:r>
          </a:p>
          <a:p>
            <a:pPr algn="just">
              <a:buFont typeface="Wingdings" pitchFamily="2" charset="2"/>
              <a:buChar char="ü"/>
            </a:pPr>
            <a:r>
              <a:rPr lang="fr-FR" sz="2900" dirty="0" smtClean="0"/>
              <a:t>43,8% ont bénéficié d’un enseignement supérieur</a:t>
            </a:r>
          </a:p>
          <a:p>
            <a:pPr algn="just">
              <a:buFont typeface="Wingdings" pitchFamily="2" charset="2"/>
              <a:buChar char="ü"/>
            </a:pPr>
            <a:endParaRPr lang="fr-FR" sz="2900" dirty="0" smtClean="0"/>
          </a:p>
          <a:p>
            <a:pPr algn="just">
              <a:buFont typeface="Wingdings" pitchFamily="2" charset="2"/>
              <a:buChar char="ü"/>
            </a:pPr>
            <a:r>
              <a:rPr lang="fr-FR" sz="2900" dirty="0" smtClean="0"/>
              <a:t>39,3% ont arrêté l’école après le lycée, </a:t>
            </a:r>
          </a:p>
          <a:p>
            <a:pPr algn="just">
              <a:buFont typeface="Wingdings" pitchFamily="2" charset="2"/>
              <a:buChar char="ü"/>
            </a:pPr>
            <a:endParaRPr lang="fr-FR" sz="2900" dirty="0" smtClean="0"/>
          </a:p>
          <a:p>
            <a:pPr algn="just">
              <a:buFont typeface="Wingdings" pitchFamily="2" charset="2"/>
              <a:buChar char="ü"/>
            </a:pPr>
            <a:r>
              <a:rPr lang="fr-FR" sz="2900" dirty="0" smtClean="0"/>
              <a:t> 16,9% ont un diplôme de l’enseignement primaire</a:t>
            </a:r>
          </a:p>
          <a:p>
            <a:pPr algn="just">
              <a:buFont typeface="Wingdings" pitchFamily="2" charset="2"/>
              <a:buChar char="ü"/>
            </a:pPr>
            <a:endParaRPr lang="fr-FR" sz="2900" dirty="0" smtClean="0"/>
          </a:p>
          <a:p>
            <a:pPr algn="just">
              <a:buFont typeface="Wingdings" pitchFamily="2" charset="2"/>
              <a:buChar char="ü"/>
            </a:pPr>
            <a:r>
              <a:rPr lang="fr-FR" sz="2900" dirty="0" smtClean="0"/>
              <a:t>69,9% ont créé leur entreprise dès le départ alors que 22,1%  l’ont hérité</a:t>
            </a:r>
          </a:p>
          <a:p>
            <a:pPr algn="just">
              <a:buFont typeface="Wingdings" pitchFamily="2" charset="2"/>
              <a:buChar char="ü"/>
            </a:pPr>
            <a:endParaRPr lang="fr-FR" sz="2900" dirty="0" smtClean="0"/>
          </a:p>
          <a:p>
            <a:pPr algn="just">
              <a:buFont typeface="Wingdings" pitchFamily="2" charset="2"/>
              <a:buChar char="ü"/>
            </a:pPr>
            <a:r>
              <a:rPr lang="fr-FR" sz="2900" dirty="0" smtClean="0"/>
              <a:t>86% n’en sont pas à leur 1</a:t>
            </a:r>
            <a:r>
              <a:rPr lang="fr-FR" sz="2900" baseline="30000" dirty="0" smtClean="0"/>
              <a:t>ère</a:t>
            </a:r>
            <a:r>
              <a:rPr lang="fr-FR" sz="2900" dirty="0" smtClean="0"/>
              <a:t>  expérience entrepreneuriale </a:t>
            </a:r>
          </a:p>
          <a:p>
            <a:endParaRPr lang="fr-FR" dirty="0" smtClean="0"/>
          </a:p>
          <a:p>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additive="base">
                                        <p:cTn id="18"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 calcmode="lin" valueType="num">
                                      <p:cBhvr additive="base">
                                        <p:cTn id="24"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3">
                                            <p:txEl>
                                              <p:pRg st="3" end="3"/>
                                            </p:txEl>
                                          </p:spTgt>
                                        </p:tgtEl>
                                        <p:attrNameLst>
                                          <p:attrName>style.visibility</p:attrName>
                                        </p:attrNameLst>
                                      </p:cBhvr>
                                      <p:to>
                                        <p:strVal val="visible"/>
                                      </p:to>
                                    </p:set>
                                    <p:anim calcmode="lin" valueType="num">
                                      <p:cBhvr additive="base">
                                        <p:cTn id="30"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3">
                                            <p:txEl>
                                              <p:pRg st="4" end="4"/>
                                            </p:txEl>
                                          </p:spTgt>
                                        </p:tgtEl>
                                        <p:attrNameLst>
                                          <p:attrName>style.visibility</p:attrName>
                                        </p:attrNameLst>
                                      </p:cBhvr>
                                      <p:to>
                                        <p:strVal val="visible"/>
                                      </p:to>
                                    </p:set>
                                    <p:anim calcmode="lin" valueType="num">
                                      <p:cBhvr additive="base">
                                        <p:cTn id="36"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grpId="0" nodeType="clickEffect">
                                  <p:stCondLst>
                                    <p:cond delay="0"/>
                                  </p:stCondLst>
                                  <p:childTnLst>
                                    <p:set>
                                      <p:cBhvr>
                                        <p:cTn id="41" dur="1" fill="hold">
                                          <p:stCondLst>
                                            <p:cond delay="0"/>
                                          </p:stCondLst>
                                        </p:cTn>
                                        <p:tgtEl>
                                          <p:spTgt spid="4">
                                            <p:txEl>
                                              <p:pRg st="0" end="0"/>
                                            </p:txEl>
                                          </p:spTgt>
                                        </p:tgtEl>
                                        <p:attrNameLst>
                                          <p:attrName>style.visibility</p:attrName>
                                        </p:attrNameLst>
                                      </p:cBhvr>
                                      <p:to>
                                        <p:strVal val="visible"/>
                                      </p:to>
                                    </p:set>
                                    <p:anim calcmode="lin" valueType="num">
                                      <p:cBhvr additive="base">
                                        <p:cTn id="42"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43"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grpId="0" nodeType="clickEffect">
                                  <p:stCondLst>
                                    <p:cond delay="0"/>
                                  </p:stCondLst>
                                  <p:childTnLst>
                                    <p:set>
                                      <p:cBhvr>
                                        <p:cTn id="47" dur="1" fill="hold">
                                          <p:stCondLst>
                                            <p:cond delay="0"/>
                                          </p:stCondLst>
                                        </p:cTn>
                                        <p:tgtEl>
                                          <p:spTgt spid="4">
                                            <p:txEl>
                                              <p:pRg st="1" end="1"/>
                                            </p:txEl>
                                          </p:spTgt>
                                        </p:tgtEl>
                                        <p:attrNameLst>
                                          <p:attrName>style.visibility</p:attrName>
                                        </p:attrNameLst>
                                      </p:cBhvr>
                                      <p:to>
                                        <p:strVal val="visible"/>
                                      </p:to>
                                    </p:set>
                                    <p:anim calcmode="lin" valueType="num">
                                      <p:cBhvr additive="base">
                                        <p:cTn id="48"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49"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4" fill="hold" grpId="0" nodeType="clickEffect">
                                  <p:stCondLst>
                                    <p:cond delay="0"/>
                                  </p:stCondLst>
                                  <p:childTnLst>
                                    <p:set>
                                      <p:cBhvr>
                                        <p:cTn id="53" dur="1" fill="hold">
                                          <p:stCondLst>
                                            <p:cond delay="0"/>
                                          </p:stCondLst>
                                        </p:cTn>
                                        <p:tgtEl>
                                          <p:spTgt spid="4">
                                            <p:txEl>
                                              <p:pRg st="3" end="3"/>
                                            </p:txEl>
                                          </p:spTgt>
                                        </p:tgtEl>
                                        <p:attrNameLst>
                                          <p:attrName>style.visibility</p:attrName>
                                        </p:attrNameLst>
                                      </p:cBhvr>
                                      <p:to>
                                        <p:strVal val="visible"/>
                                      </p:to>
                                    </p:set>
                                    <p:anim calcmode="lin" valueType="num">
                                      <p:cBhvr additive="base">
                                        <p:cTn id="54"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55"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 presetClass="entr" presetSubtype="4" fill="hold" grpId="0" nodeType="clickEffect">
                                  <p:stCondLst>
                                    <p:cond delay="0"/>
                                  </p:stCondLst>
                                  <p:childTnLst>
                                    <p:set>
                                      <p:cBhvr>
                                        <p:cTn id="59" dur="1" fill="hold">
                                          <p:stCondLst>
                                            <p:cond delay="0"/>
                                          </p:stCondLst>
                                        </p:cTn>
                                        <p:tgtEl>
                                          <p:spTgt spid="4">
                                            <p:txEl>
                                              <p:pRg st="5" end="5"/>
                                            </p:txEl>
                                          </p:spTgt>
                                        </p:tgtEl>
                                        <p:attrNameLst>
                                          <p:attrName>style.visibility</p:attrName>
                                        </p:attrNameLst>
                                      </p:cBhvr>
                                      <p:to>
                                        <p:strVal val="visible"/>
                                      </p:to>
                                    </p:set>
                                    <p:anim calcmode="lin" valueType="num">
                                      <p:cBhvr additive="base">
                                        <p:cTn id="60"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61"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2" presetClass="entr" presetSubtype="4" fill="hold" grpId="0" nodeType="clickEffect">
                                  <p:stCondLst>
                                    <p:cond delay="0"/>
                                  </p:stCondLst>
                                  <p:childTnLst>
                                    <p:set>
                                      <p:cBhvr>
                                        <p:cTn id="65" dur="1" fill="hold">
                                          <p:stCondLst>
                                            <p:cond delay="0"/>
                                          </p:stCondLst>
                                        </p:cTn>
                                        <p:tgtEl>
                                          <p:spTgt spid="4">
                                            <p:txEl>
                                              <p:pRg st="7" end="7"/>
                                            </p:txEl>
                                          </p:spTgt>
                                        </p:tgtEl>
                                        <p:attrNameLst>
                                          <p:attrName>style.visibility</p:attrName>
                                        </p:attrNameLst>
                                      </p:cBhvr>
                                      <p:to>
                                        <p:strVal val="visible"/>
                                      </p:to>
                                    </p:set>
                                    <p:anim calcmode="lin" valueType="num">
                                      <p:cBhvr additive="base">
                                        <p:cTn id="66" dur="500" fill="hold"/>
                                        <p:tgtEl>
                                          <p:spTgt spid="4">
                                            <p:txEl>
                                              <p:pRg st="7" end="7"/>
                                            </p:txEl>
                                          </p:spTgt>
                                        </p:tgtEl>
                                        <p:attrNameLst>
                                          <p:attrName>ppt_x</p:attrName>
                                        </p:attrNameLst>
                                      </p:cBhvr>
                                      <p:tavLst>
                                        <p:tav tm="0">
                                          <p:val>
                                            <p:strVal val="#ppt_x"/>
                                          </p:val>
                                        </p:tav>
                                        <p:tav tm="100000">
                                          <p:val>
                                            <p:strVal val="#ppt_x"/>
                                          </p:val>
                                        </p:tav>
                                      </p:tavLst>
                                    </p:anim>
                                    <p:anim calcmode="lin" valueType="num">
                                      <p:cBhvr additive="base">
                                        <p:cTn id="67" dur="500" fill="hold"/>
                                        <p:tgtEl>
                                          <p:spTgt spid="4">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2" presetClass="entr" presetSubtype="4" fill="hold" grpId="0" nodeType="clickEffect">
                                  <p:stCondLst>
                                    <p:cond delay="0"/>
                                  </p:stCondLst>
                                  <p:childTnLst>
                                    <p:set>
                                      <p:cBhvr>
                                        <p:cTn id="71" dur="1" fill="hold">
                                          <p:stCondLst>
                                            <p:cond delay="0"/>
                                          </p:stCondLst>
                                        </p:cTn>
                                        <p:tgtEl>
                                          <p:spTgt spid="4">
                                            <p:txEl>
                                              <p:pRg st="9" end="9"/>
                                            </p:txEl>
                                          </p:spTgt>
                                        </p:tgtEl>
                                        <p:attrNameLst>
                                          <p:attrName>style.visibility</p:attrName>
                                        </p:attrNameLst>
                                      </p:cBhvr>
                                      <p:to>
                                        <p:strVal val="visible"/>
                                      </p:to>
                                    </p:set>
                                    <p:anim calcmode="lin" valueType="num">
                                      <p:cBhvr additive="base">
                                        <p:cTn id="72" dur="500" fill="hold"/>
                                        <p:tgtEl>
                                          <p:spTgt spid="4">
                                            <p:txEl>
                                              <p:pRg st="9" end="9"/>
                                            </p:txEl>
                                          </p:spTgt>
                                        </p:tgtEl>
                                        <p:attrNameLst>
                                          <p:attrName>ppt_x</p:attrName>
                                        </p:attrNameLst>
                                      </p:cBhvr>
                                      <p:tavLst>
                                        <p:tav tm="0">
                                          <p:val>
                                            <p:strVal val="#ppt_x"/>
                                          </p:val>
                                        </p:tav>
                                        <p:tav tm="100000">
                                          <p:val>
                                            <p:strVal val="#ppt_x"/>
                                          </p:val>
                                        </p:tav>
                                      </p:tavLst>
                                    </p:anim>
                                    <p:anim calcmode="lin" valueType="num">
                                      <p:cBhvr additive="base">
                                        <p:cTn id="73" dur="500" fill="hold"/>
                                        <p:tgtEl>
                                          <p:spTgt spid="4">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28600"/>
            <a:ext cx="8229600" cy="752128"/>
          </a:xfrm>
        </p:spPr>
        <p:txBody>
          <a:bodyPr>
            <a:normAutofit/>
          </a:bodyPr>
          <a:lstStyle/>
          <a:p>
            <a:r>
              <a:rPr lang="fr-FR" sz="2600" dirty="0" smtClean="0"/>
              <a:t>Typologie d’entrepreneuriat féminin</a:t>
            </a:r>
            <a:endParaRPr lang="fr-FR" sz="2600" dirty="0"/>
          </a:p>
        </p:txBody>
      </p:sp>
      <p:sp>
        <p:nvSpPr>
          <p:cNvPr id="3" name="Espace réservé du contenu 2"/>
          <p:cNvSpPr>
            <a:spLocks noGrp="1"/>
          </p:cNvSpPr>
          <p:nvPr>
            <p:ph sz="quarter" idx="1"/>
          </p:nvPr>
        </p:nvSpPr>
        <p:spPr>
          <a:xfrm>
            <a:off x="457200" y="1219200"/>
            <a:ext cx="7499176" cy="2281808"/>
          </a:xfrm>
        </p:spPr>
        <p:txBody>
          <a:bodyPr>
            <a:normAutofit fontScale="92500" lnSpcReduction="20000"/>
          </a:bodyPr>
          <a:lstStyle/>
          <a:p>
            <a:pPr algn="just"/>
            <a:r>
              <a:rPr lang="fr-FR" sz="2000" b="1" u="sng" dirty="0" smtClean="0"/>
              <a:t>Typologie d’</a:t>
            </a:r>
            <a:r>
              <a:rPr lang="fr-FR" sz="2000" b="1" u="sng" dirty="0" err="1" smtClean="0"/>
              <a:t>Ionescu</a:t>
            </a:r>
            <a:r>
              <a:rPr lang="fr-FR" sz="2000" b="1" u="sng" dirty="0" smtClean="0"/>
              <a:t> Diane:</a:t>
            </a:r>
          </a:p>
          <a:p>
            <a:pPr algn="just">
              <a:buFont typeface="Wingdings" pitchFamily="2" charset="2"/>
              <a:buChar char="ü"/>
            </a:pPr>
            <a:r>
              <a:rPr lang="fr-FR" sz="2000" dirty="0" smtClean="0"/>
              <a:t>Femme d’affaires motivée,</a:t>
            </a:r>
          </a:p>
          <a:p>
            <a:pPr algn="just">
              <a:buFont typeface="Wingdings" pitchFamily="2" charset="2"/>
              <a:buChar char="ü"/>
            </a:pPr>
            <a:r>
              <a:rPr lang="fr-FR" sz="2000" dirty="0" smtClean="0"/>
              <a:t>Femme </a:t>
            </a:r>
            <a:r>
              <a:rPr lang="fr-FR" sz="2000" dirty="0" err="1" smtClean="0"/>
              <a:t>co</a:t>
            </a:r>
            <a:r>
              <a:rPr lang="fr-FR" sz="2000" dirty="0" smtClean="0"/>
              <a:t>-entrepreneur,</a:t>
            </a:r>
          </a:p>
          <a:p>
            <a:pPr algn="just">
              <a:buFont typeface="Wingdings" pitchFamily="2" charset="2"/>
              <a:buChar char="ü"/>
            </a:pPr>
            <a:r>
              <a:rPr lang="fr-FR" sz="2000" dirty="0" smtClean="0"/>
              <a:t>Entrepreneurs du week-end,</a:t>
            </a:r>
          </a:p>
          <a:p>
            <a:pPr algn="just">
              <a:buFont typeface="Wingdings" pitchFamily="2" charset="2"/>
              <a:buChar char="ü"/>
            </a:pPr>
            <a:r>
              <a:rPr lang="fr-FR" sz="2000" dirty="0" smtClean="0"/>
              <a:t>Un emploi-un entrepreneur</a:t>
            </a:r>
          </a:p>
          <a:p>
            <a:pPr algn="just">
              <a:buNone/>
            </a:pPr>
            <a:endParaRPr lang="fr-FR" sz="2000" dirty="0" smtClean="0"/>
          </a:p>
          <a:p>
            <a:r>
              <a:rPr lang="fr-FR" sz="2000" b="1" u="sng" dirty="0" smtClean="0"/>
              <a:t>Typologie de Bruni, Gherardi et </a:t>
            </a:r>
            <a:r>
              <a:rPr lang="fr-FR" sz="2000" b="1" u="sng" dirty="0" err="1" smtClean="0"/>
              <a:t>Poggio</a:t>
            </a:r>
            <a:r>
              <a:rPr lang="fr-FR" sz="2000" b="1" u="sng" dirty="0" smtClean="0"/>
              <a:t>(2004):</a:t>
            </a:r>
          </a:p>
          <a:p>
            <a:endParaRPr lang="fr-FR" dirty="0"/>
          </a:p>
        </p:txBody>
      </p:sp>
      <p:pic>
        <p:nvPicPr>
          <p:cNvPr id="6" name="Espace réservé du contenu 5" descr="Image1.emf"/>
          <p:cNvPicPr>
            <a:picLocks noGrp="1" noChangeAspect="1"/>
          </p:cNvPicPr>
          <p:nvPr>
            <p:ph sz="quarter" idx="2"/>
          </p:nvPr>
        </p:nvPicPr>
        <p:blipFill>
          <a:blip r:embed="rId3" cstate="print"/>
          <a:srcRect b="7500"/>
          <a:stretch>
            <a:fillRect/>
          </a:stretch>
        </p:blipFill>
        <p:spPr>
          <a:xfrm>
            <a:off x="755576" y="3501008"/>
            <a:ext cx="7272808" cy="2753886"/>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additive="base">
                                        <p:cTn id="18"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 calcmode="lin" valueType="num">
                                      <p:cBhvr additive="base">
                                        <p:cTn id="24"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3">
                                            <p:txEl>
                                              <p:pRg st="3" end="3"/>
                                            </p:txEl>
                                          </p:spTgt>
                                        </p:tgtEl>
                                        <p:attrNameLst>
                                          <p:attrName>style.visibility</p:attrName>
                                        </p:attrNameLst>
                                      </p:cBhvr>
                                      <p:to>
                                        <p:strVal val="visible"/>
                                      </p:to>
                                    </p:set>
                                    <p:anim calcmode="lin" valueType="num">
                                      <p:cBhvr additive="base">
                                        <p:cTn id="30"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3">
                                            <p:txEl>
                                              <p:pRg st="4" end="4"/>
                                            </p:txEl>
                                          </p:spTgt>
                                        </p:tgtEl>
                                        <p:attrNameLst>
                                          <p:attrName>style.visibility</p:attrName>
                                        </p:attrNameLst>
                                      </p:cBhvr>
                                      <p:to>
                                        <p:strVal val="visible"/>
                                      </p:to>
                                    </p:set>
                                    <p:anim calcmode="lin" valueType="num">
                                      <p:cBhvr additive="base">
                                        <p:cTn id="36"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 calcmode="lin" valueType="num">
                                      <p:cBhvr additive="base">
                                        <p:cTn id="42"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3"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nodeType="clickEffect">
                                  <p:stCondLst>
                                    <p:cond delay="0"/>
                                  </p:stCondLst>
                                  <p:childTnLst>
                                    <p:set>
                                      <p:cBhvr>
                                        <p:cTn id="47" dur="1" fill="hold">
                                          <p:stCondLst>
                                            <p:cond delay="0"/>
                                          </p:stCondLst>
                                        </p:cTn>
                                        <p:tgtEl>
                                          <p:spTgt spid="6"/>
                                        </p:tgtEl>
                                        <p:attrNameLst>
                                          <p:attrName>style.visibility</p:attrName>
                                        </p:attrNameLst>
                                      </p:cBhvr>
                                      <p:to>
                                        <p:strVal val="visible"/>
                                      </p:to>
                                    </p:set>
                                    <p:anim calcmode="lin" valueType="num">
                                      <p:cBhvr additive="base">
                                        <p:cTn id="48" dur="500" fill="hold"/>
                                        <p:tgtEl>
                                          <p:spTgt spid="6"/>
                                        </p:tgtEl>
                                        <p:attrNameLst>
                                          <p:attrName>ppt_x</p:attrName>
                                        </p:attrNameLst>
                                      </p:cBhvr>
                                      <p:tavLst>
                                        <p:tav tm="0">
                                          <p:val>
                                            <p:strVal val="#ppt_x"/>
                                          </p:val>
                                        </p:tav>
                                        <p:tav tm="100000">
                                          <p:val>
                                            <p:strVal val="#ppt_x"/>
                                          </p:val>
                                        </p:tav>
                                      </p:tavLst>
                                    </p:anim>
                                    <p:anim calcmode="lin" valueType="num">
                                      <p:cBhvr additive="base">
                                        <p:cTn id="49"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28600"/>
            <a:ext cx="8229600" cy="680120"/>
          </a:xfrm>
        </p:spPr>
        <p:txBody>
          <a:bodyPr>
            <a:normAutofit/>
          </a:bodyPr>
          <a:lstStyle/>
          <a:p>
            <a:r>
              <a:rPr lang="fr-FR" sz="2600" dirty="0" smtClean="0"/>
              <a:t>Les femmes (suite)</a:t>
            </a:r>
            <a:endParaRPr lang="fr-FR" sz="2600" dirty="0"/>
          </a:p>
        </p:txBody>
      </p:sp>
      <p:pic>
        <p:nvPicPr>
          <p:cNvPr id="6" name="Espace réservé du contenu 5" descr="Image2.emf"/>
          <p:cNvPicPr>
            <a:picLocks noGrp="1" noChangeAspect="1"/>
          </p:cNvPicPr>
          <p:nvPr>
            <p:ph sz="quarter" idx="1"/>
          </p:nvPr>
        </p:nvPicPr>
        <p:blipFill>
          <a:blip r:embed="rId3" cstate="print"/>
          <a:stretch>
            <a:fillRect/>
          </a:stretch>
        </p:blipFill>
        <p:spPr>
          <a:xfrm>
            <a:off x="251520" y="1124744"/>
            <a:ext cx="4680520" cy="4896544"/>
          </a:xfrm>
          <a:ln>
            <a:noFill/>
          </a:ln>
        </p:spPr>
      </p:pic>
      <p:sp>
        <p:nvSpPr>
          <p:cNvPr id="4" name="Espace réservé du contenu 3"/>
          <p:cNvSpPr>
            <a:spLocks noGrp="1"/>
          </p:cNvSpPr>
          <p:nvPr>
            <p:ph sz="quarter" idx="2"/>
          </p:nvPr>
        </p:nvSpPr>
        <p:spPr>
          <a:xfrm>
            <a:off x="5004048" y="1216152"/>
            <a:ext cx="3888432" cy="4937760"/>
          </a:xfrm>
        </p:spPr>
        <p:txBody>
          <a:bodyPr>
            <a:normAutofit fontScale="85000" lnSpcReduction="20000"/>
          </a:bodyPr>
          <a:lstStyle/>
          <a:p>
            <a:pPr algn="just"/>
            <a:r>
              <a:rPr lang="fr-FR" b="1" u="sng" dirty="0" smtClean="0"/>
              <a:t>Barrières les plus communes:</a:t>
            </a:r>
          </a:p>
          <a:p>
            <a:pPr algn="just">
              <a:buFont typeface="Wingdings" pitchFamily="2" charset="2"/>
              <a:buChar char="ü"/>
            </a:pPr>
            <a:r>
              <a:rPr lang="fr-FR" dirty="0" smtClean="0"/>
              <a:t>manque d’expérience précédant la création,</a:t>
            </a:r>
          </a:p>
          <a:p>
            <a:pPr algn="just">
              <a:buFont typeface="Wingdings" pitchFamily="2" charset="2"/>
              <a:buChar char="ü"/>
            </a:pPr>
            <a:r>
              <a:rPr lang="fr-FR" dirty="0" smtClean="0"/>
              <a:t>accès au financement,</a:t>
            </a:r>
          </a:p>
          <a:p>
            <a:pPr algn="just">
              <a:buFont typeface="Wingdings" pitchFamily="2" charset="2"/>
              <a:buChar char="ü"/>
            </a:pPr>
            <a:r>
              <a:rPr lang="fr-FR" dirty="0" smtClean="0"/>
              <a:t>accès à un réseau professionnel</a:t>
            </a:r>
          </a:p>
          <a:p>
            <a:pPr algn="just"/>
            <a:r>
              <a:rPr lang="fr-FR" b="1" u="sng" dirty="0" smtClean="0"/>
              <a:t>Politiques de soutien en France:</a:t>
            </a:r>
          </a:p>
          <a:p>
            <a:pPr algn="just">
              <a:buFont typeface="Wingdings" pitchFamily="2" charset="2"/>
              <a:buChar char="ü"/>
            </a:pPr>
            <a:r>
              <a:rPr lang="fr-FR" dirty="0" smtClean="0"/>
              <a:t>Dispositifs généraux: NACRE, ACCRE, aides financières du pole Emploi, prêts d’honneur…</a:t>
            </a:r>
          </a:p>
          <a:p>
            <a:pPr algn="just">
              <a:buFont typeface="Wingdings" pitchFamily="2" charset="2"/>
              <a:buChar char="ü"/>
            </a:pPr>
            <a:r>
              <a:rPr lang="fr-FR" dirty="0" smtClean="0"/>
              <a:t>Dispositifs spécifiques aux femmes entrepreneurs comme FGIF</a:t>
            </a:r>
          </a:p>
          <a:p>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ppt_x"/>
                                          </p:val>
                                        </p:tav>
                                        <p:tav tm="100000">
                                          <p:val>
                                            <p:strVal val="#ppt_x"/>
                                          </p:val>
                                        </p:tav>
                                      </p:tavLst>
                                    </p:anim>
                                    <p:anim calcmode="lin" valueType="num">
                                      <p:cBhvr additive="base">
                                        <p:cTn id="13"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4">
                                            <p:txEl>
                                              <p:pRg st="0" end="0"/>
                                            </p:txEl>
                                          </p:spTgt>
                                        </p:tgtEl>
                                        <p:attrNameLst>
                                          <p:attrName>style.visibility</p:attrName>
                                        </p:attrNameLst>
                                      </p:cBhvr>
                                      <p:to>
                                        <p:strVal val="visible"/>
                                      </p:to>
                                    </p:set>
                                    <p:anim calcmode="lin" valueType="num">
                                      <p:cBhvr additive="base">
                                        <p:cTn id="18"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4">
                                            <p:txEl>
                                              <p:pRg st="1" end="1"/>
                                            </p:txEl>
                                          </p:spTgt>
                                        </p:tgtEl>
                                        <p:attrNameLst>
                                          <p:attrName>style.visibility</p:attrName>
                                        </p:attrNameLst>
                                      </p:cBhvr>
                                      <p:to>
                                        <p:strVal val="visible"/>
                                      </p:to>
                                    </p:set>
                                    <p:anim calcmode="lin" valueType="num">
                                      <p:cBhvr additive="base">
                                        <p:cTn id="24"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4">
                                            <p:txEl>
                                              <p:pRg st="2" end="2"/>
                                            </p:txEl>
                                          </p:spTgt>
                                        </p:tgtEl>
                                        <p:attrNameLst>
                                          <p:attrName>style.visibility</p:attrName>
                                        </p:attrNameLst>
                                      </p:cBhvr>
                                      <p:to>
                                        <p:strVal val="visible"/>
                                      </p:to>
                                    </p:set>
                                    <p:anim calcmode="lin" valueType="num">
                                      <p:cBhvr additive="base">
                                        <p:cTn id="30"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4">
                                            <p:txEl>
                                              <p:pRg st="3" end="3"/>
                                            </p:txEl>
                                          </p:spTgt>
                                        </p:tgtEl>
                                        <p:attrNameLst>
                                          <p:attrName>style.visibility</p:attrName>
                                        </p:attrNameLst>
                                      </p:cBhvr>
                                      <p:to>
                                        <p:strVal val="visible"/>
                                      </p:to>
                                    </p:set>
                                    <p:anim calcmode="lin" valueType="num">
                                      <p:cBhvr additive="base">
                                        <p:cTn id="36"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grpId="0" nodeType="clickEffect">
                                  <p:stCondLst>
                                    <p:cond delay="0"/>
                                  </p:stCondLst>
                                  <p:childTnLst>
                                    <p:set>
                                      <p:cBhvr>
                                        <p:cTn id="41" dur="1" fill="hold">
                                          <p:stCondLst>
                                            <p:cond delay="0"/>
                                          </p:stCondLst>
                                        </p:cTn>
                                        <p:tgtEl>
                                          <p:spTgt spid="4">
                                            <p:txEl>
                                              <p:pRg st="4" end="4"/>
                                            </p:txEl>
                                          </p:spTgt>
                                        </p:tgtEl>
                                        <p:attrNameLst>
                                          <p:attrName>style.visibility</p:attrName>
                                        </p:attrNameLst>
                                      </p:cBhvr>
                                      <p:to>
                                        <p:strVal val="visible"/>
                                      </p:to>
                                    </p:set>
                                    <p:anim calcmode="lin" valueType="num">
                                      <p:cBhvr additive="base">
                                        <p:cTn id="42"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43"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grpId="0" nodeType="clickEffect">
                                  <p:stCondLst>
                                    <p:cond delay="0"/>
                                  </p:stCondLst>
                                  <p:childTnLst>
                                    <p:set>
                                      <p:cBhvr>
                                        <p:cTn id="47" dur="1" fill="hold">
                                          <p:stCondLst>
                                            <p:cond delay="0"/>
                                          </p:stCondLst>
                                        </p:cTn>
                                        <p:tgtEl>
                                          <p:spTgt spid="4">
                                            <p:txEl>
                                              <p:pRg st="5" end="5"/>
                                            </p:txEl>
                                          </p:spTgt>
                                        </p:tgtEl>
                                        <p:attrNameLst>
                                          <p:attrName>style.visibility</p:attrName>
                                        </p:attrNameLst>
                                      </p:cBhvr>
                                      <p:to>
                                        <p:strVal val="visible"/>
                                      </p:to>
                                    </p:set>
                                    <p:anim calcmode="lin" valueType="num">
                                      <p:cBhvr additive="base">
                                        <p:cTn id="48"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49"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4" fill="hold" grpId="0" nodeType="clickEffect">
                                  <p:stCondLst>
                                    <p:cond delay="0"/>
                                  </p:stCondLst>
                                  <p:childTnLst>
                                    <p:set>
                                      <p:cBhvr>
                                        <p:cTn id="53" dur="1" fill="hold">
                                          <p:stCondLst>
                                            <p:cond delay="0"/>
                                          </p:stCondLst>
                                        </p:cTn>
                                        <p:tgtEl>
                                          <p:spTgt spid="4">
                                            <p:txEl>
                                              <p:pRg st="6" end="6"/>
                                            </p:txEl>
                                          </p:spTgt>
                                        </p:tgtEl>
                                        <p:attrNameLst>
                                          <p:attrName>style.visibility</p:attrName>
                                        </p:attrNameLst>
                                      </p:cBhvr>
                                      <p:to>
                                        <p:strVal val="visible"/>
                                      </p:to>
                                    </p:set>
                                    <p:anim calcmode="lin" valueType="num">
                                      <p:cBhvr additive="base">
                                        <p:cTn id="54"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55" dur="500" fill="hold"/>
                                        <p:tgtEl>
                                          <p:spTgt spid="4">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152400"/>
            <a:ext cx="8229600" cy="900336"/>
          </a:xfrm>
        </p:spPr>
        <p:txBody>
          <a:bodyPr>
            <a:normAutofit/>
          </a:bodyPr>
          <a:lstStyle/>
          <a:p>
            <a:r>
              <a:rPr lang="fr-FR" sz="2600" dirty="0" smtClean="0"/>
              <a:t>Les Séniors</a:t>
            </a:r>
            <a:br>
              <a:rPr lang="fr-FR" sz="2600" dirty="0" smtClean="0"/>
            </a:br>
            <a:r>
              <a:rPr lang="fr-FR" sz="2600" dirty="0" smtClean="0"/>
              <a:t>Définition</a:t>
            </a:r>
            <a:endParaRPr lang="fr-FR" sz="2600" dirty="0"/>
          </a:p>
        </p:txBody>
      </p:sp>
      <p:sp>
        <p:nvSpPr>
          <p:cNvPr id="3" name="Espace réservé du contenu 2"/>
          <p:cNvSpPr>
            <a:spLocks noGrp="1"/>
          </p:cNvSpPr>
          <p:nvPr>
            <p:ph sz="quarter" idx="1"/>
          </p:nvPr>
        </p:nvSpPr>
        <p:spPr>
          <a:xfrm>
            <a:off x="467544" y="1124744"/>
            <a:ext cx="8219256" cy="5032216"/>
          </a:xfrm>
        </p:spPr>
        <p:txBody>
          <a:bodyPr>
            <a:noAutofit/>
          </a:bodyPr>
          <a:lstStyle/>
          <a:p>
            <a:pPr algn="just"/>
            <a:r>
              <a:rPr lang="fr-FR" sz="2300" dirty="0" smtClean="0"/>
              <a:t>Selon le pays, une personne peut être considérée âgée à 45,50 ou 60 ans.</a:t>
            </a:r>
          </a:p>
          <a:p>
            <a:pPr algn="just"/>
            <a:endParaRPr lang="fr-FR" sz="2300" dirty="0"/>
          </a:p>
          <a:p>
            <a:pPr algn="just"/>
            <a:r>
              <a:rPr lang="fr-FR" sz="2300" dirty="0" smtClean="0"/>
              <a:t>Pour l’OMS et les Nations Unies, l’âge limite est 60 ans</a:t>
            </a:r>
          </a:p>
          <a:p>
            <a:pPr algn="just"/>
            <a:endParaRPr lang="fr-FR" sz="2300" dirty="0"/>
          </a:p>
          <a:p>
            <a:pPr marL="0" indent="0" algn="just">
              <a:buNone/>
            </a:pPr>
            <a:endParaRPr lang="fr-FR" sz="2300" dirty="0" smtClean="0"/>
          </a:p>
          <a:p>
            <a:pPr algn="just"/>
            <a:r>
              <a:rPr lang="fr-FR" sz="2300" dirty="0" smtClean="0"/>
              <a:t>Population importante et hétérogène</a:t>
            </a:r>
          </a:p>
          <a:p>
            <a:endParaRPr lang="fr-FR" sz="23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 calcmode="lin" valueType="num">
                                      <p:cBhvr additive="base">
                                        <p:cTn id="18"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 calcmode="lin" valueType="num">
                                      <p:cBhvr additive="base">
                                        <p:cTn id="24"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7544" y="0"/>
            <a:ext cx="8229600" cy="900336"/>
          </a:xfrm>
        </p:spPr>
        <p:txBody>
          <a:bodyPr>
            <a:normAutofit/>
          </a:bodyPr>
          <a:lstStyle/>
          <a:p>
            <a:r>
              <a:rPr lang="fr-FR" sz="2600" dirty="0" smtClean="0"/>
              <a:t>Type d’entrepreneuriat sénior</a:t>
            </a:r>
            <a:endParaRPr lang="fr-FR" sz="2600" dirty="0"/>
          </a:p>
        </p:txBody>
      </p:sp>
      <p:sp>
        <p:nvSpPr>
          <p:cNvPr id="3" name="Espace réservé du contenu 2"/>
          <p:cNvSpPr>
            <a:spLocks noGrp="1"/>
          </p:cNvSpPr>
          <p:nvPr>
            <p:ph sz="quarter" idx="1"/>
          </p:nvPr>
        </p:nvSpPr>
        <p:spPr>
          <a:xfrm>
            <a:off x="467544" y="1412776"/>
            <a:ext cx="8075240" cy="4672176"/>
          </a:xfrm>
        </p:spPr>
        <p:txBody>
          <a:bodyPr>
            <a:normAutofit/>
          </a:bodyPr>
          <a:lstStyle/>
          <a:p>
            <a:pPr algn="just"/>
            <a:r>
              <a:rPr lang="fr-FR" sz="2300" dirty="0" smtClean="0"/>
              <a:t>2 types:</a:t>
            </a:r>
          </a:p>
          <a:p>
            <a:pPr algn="just"/>
            <a:endParaRPr lang="fr-FR" sz="2300" dirty="0" smtClean="0"/>
          </a:p>
          <a:p>
            <a:pPr algn="just">
              <a:buFont typeface="Wingdings" pitchFamily="2" charset="2"/>
              <a:buChar char="ü"/>
            </a:pPr>
            <a:r>
              <a:rPr lang="fr-FR" sz="2300" dirty="0" smtClean="0"/>
              <a:t>Les professionnels très qualifiés qui, après avoir atteint des positions hiérarchiques importantes, sont fatigués de travailler pour une grande entreprise, abandonnent leurs emplois et rémunérations, et commencent à travailler pour leur propre compte. </a:t>
            </a:r>
          </a:p>
          <a:p>
            <a:pPr algn="just">
              <a:buFont typeface="Wingdings" pitchFamily="2" charset="2"/>
              <a:buChar char="ü"/>
            </a:pPr>
            <a:endParaRPr lang="fr-FR" sz="2300" dirty="0" smtClean="0"/>
          </a:p>
          <a:p>
            <a:pPr algn="just">
              <a:buFont typeface="Wingdings" pitchFamily="2" charset="2"/>
              <a:buChar char="ü"/>
            </a:pPr>
            <a:r>
              <a:rPr lang="fr-FR" sz="2300" dirty="0" smtClean="0"/>
              <a:t>Les personnes ayant perdu leur travail et éprouvant des difficultés à en retrouver un autre de par leur âge</a:t>
            </a:r>
          </a:p>
          <a:p>
            <a:endParaRPr lang="fr-FR" sz="23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 calcmode="lin" valueType="num">
                                      <p:cBhvr additive="base">
                                        <p:cTn id="18"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 calcmode="lin" valueType="num">
                                      <p:cBhvr additive="base">
                                        <p:cTn id="24"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28600"/>
            <a:ext cx="8229600" cy="752128"/>
          </a:xfrm>
        </p:spPr>
        <p:txBody>
          <a:bodyPr>
            <a:normAutofit/>
          </a:bodyPr>
          <a:lstStyle/>
          <a:p>
            <a:r>
              <a:rPr lang="fr-FR" sz="2600" dirty="0" smtClean="0"/>
              <a:t>Barrières et mesures d’incitation</a:t>
            </a:r>
            <a:endParaRPr lang="fr-FR" sz="2600" dirty="0"/>
          </a:p>
        </p:txBody>
      </p:sp>
      <p:sp>
        <p:nvSpPr>
          <p:cNvPr id="3" name="Espace réservé du contenu 2"/>
          <p:cNvSpPr>
            <a:spLocks noGrp="1"/>
          </p:cNvSpPr>
          <p:nvPr>
            <p:ph sz="quarter" idx="1"/>
          </p:nvPr>
        </p:nvSpPr>
        <p:spPr/>
        <p:txBody>
          <a:bodyPr>
            <a:normAutofit fontScale="85000" lnSpcReduction="20000"/>
          </a:bodyPr>
          <a:lstStyle/>
          <a:p>
            <a:pPr algn="just"/>
            <a:r>
              <a:rPr lang="fr-FR" b="1" dirty="0" smtClean="0"/>
              <a:t>Comme barrières:</a:t>
            </a:r>
          </a:p>
          <a:p>
            <a:pPr algn="just">
              <a:buFont typeface="Wingdings" pitchFamily="2" charset="2"/>
              <a:buChar char="ü"/>
            </a:pPr>
            <a:r>
              <a:rPr lang="fr-FR" dirty="0" smtClean="0"/>
              <a:t>accès au financement,</a:t>
            </a:r>
          </a:p>
          <a:p>
            <a:pPr algn="just">
              <a:buFont typeface="Wingdings" pitchFamily="2" charset="2"/>
              <a:buChar char="ü"/>
            </a:pPr>
            <a:r>
              <a:rPr lang="fr-FR" dirty="0" err="1" smtClean="0"/>
              <a:t>désincitations</a:t>
            </a:r>
            <a:r>
              <a:rPr lang="fr-FR" dirty="0" smtClean="0"/>
              <a:t> financières et avantages sociaux,</a:t>
            </a:r>
          </a:p>
          <a:p>
            <a:pPr algn="just">
              <a:buFont typeface="Wingdings" pitchFamily="2" charset="2"/>
              <a:buChar char="ü"/>
            </a:pPr>
            <a:r>
              <a:rPr lang="fr-FR" dirty="0" smtClean="0"/>
              <a:t>législation sur la retraite,</a:t>
            </a:r>
          </a:p>
          <a:p>
            <a:pPr algn="just">
              <a:buFont typeface="Wingdings" pitchFamily="2" charset="2"/>
              <a:buChar char="ü"/>
            </a:pPr>
            <a:r>
              <a:rPr lang="fr-FR" dirty="0" smtClean="0"/>
              <a:t>discrimination fondée sur l’âge</a:t>
            </a:r>
          </a:p>
          <a:p>
            <a:pPr algn="just">
              <a:buFont typeface="Wingdings" pitchFamily="2" charset="2"/>
              <a:buChar char="ü"/>
            </a:pPr>
            <a:endParaRPr lang="fr-FR" dirty="0" smtClean="0"/>
          </a:p>
          <a:p>
            <a:pPr algn="just"/>
            <a:r>
              <a:rPr lang="fr-FR" b="1" dirty="0" smtClean="0"/>
              <a:t>Mesures d’incitation en France:</a:t>
            </a:r>
          </a:p>
          <a:p>
            <a:pPr algn="just">
              <a:buFont typeface="Wingdings" pitchFamily="2" charset="2"/>
              <a:buChar char="ü"/>
            </a:pPr>
            <a:r>
              <a:rPr lang="fr-FR" dirty="0" smtClean="0"/>
              <a:t>Dispositifs généraux: NACRE, aides financières du pole emploi, ACCRE, PCE, régime de l’auto-entrepreneur, </a:t>
            </a:r>
            <a:r>
              <a:rPr lang="fr-FR" dirty="0" err="1" smtClean="0"/>
              <a:t>etc</a:t>
            </a:r>
            <a:endParaRPr lang="fr-FR" dirty="0" smtClean="0"/>
          </a:p>
          <a:p>
            <a:endParaRPr lang="fr-FR" dirty="0"/>
          </a:p>
        </p:txBody>
      </p:sp>
      <p:sp>
        <p:nvSpPr>
          <p:cNvPr id="4" name="Espace réservé du contenu 3"/>
          <p:cNvSpPr>
            <a:spLocks noGrp="1"/>
          </p:cNvSpPr>
          <p:nvPr>
            <p:ph sz="quarter" idx="2"/>
          </p:nvPr>
        </p:nvSpPr>
        <p:spPr/>
        <p:txBody>
          <a:bodyPr>
            <a:normAutofit fontScale="85000" lnSpcReduction="20000"/>
          </a:bodyPr>
          <a:lstStyle/>
          <a:p>
            <a:pPr algn="just">
              <a:buFont typeface="Wingdings" pitchFamily="2" charset="2"/>
              <a:buChar char="ü"/>
            </a:pPr>
            <a:r>
              <a:rPr lang="fr-FR" dirty="0" smtClean="0"/>
              <a:t>Mais il existe des mesures ciblant les entrepreneurs âgés: </a:t>
            </a:r>
          </a:p>
          <a:p>
            <a:pPr lvl="0" algn="just">
              <a:buFont typeface="Wingdings" pitchFamily="2" charset="2"/>
              <a:buChar char="Ø"/>
            </a:pPr>
            <a:r>
              <a:rPr lang="fr-FR" dirty="0" smtClean="0"/>
              <a:t>le maintien partiel des allocations de chômage pour les chômeurs qui lancent ou reprennent une activité</a:t>
            </a:r>
          </a:p>
          <a:p>
            <a:pPr lvl="0" algn="just">
              <a:buFont typeface="Wingdings" pitchFamily="2" charset="2"/>
              <a:buChar char="Ø"/>
            </a:pPr>
            <a:r>
              <a:rPr lang="fr-FR" dirty="0" smtClean="0"/>
              <a:t>la combinaison de l’emploi et de la retraite</a:t>
            </a:r>
          </a:p>
          <a:p>
            <a:pPr lvl="0" algn="just">
              <a:buFont typeface="Wingdings" pitchFamily="2" charset="2"/>
              <a:buChar char="Ø"/>
            </a:pPr>
            <a:r>
              <a:rPr lang="fr-FR" dirty="0" smtClean="0"/>
              <a:t>associations de lobbying comme l’APCE</a:t>
            </a:r>
          </a:p>
          <a:p>
            <a:pPr lvl="0" algn="just">
              <a:buFont typeface="Wingdings" pitchFamily="2" charset="2"/>
              <a:buChar char="Ø"/>
            </a:pPr>
            <a:r>
              <a:rPr lang="fr-FR" dirty="0" smtClean="0"/>
              <a:t>introduction en France de plans Séniors </a:t>
            </a:r>
          </a:p>
          <a:p>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additive="base">
                                        <p:cTn id="18"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 calcmode="lin" valueType="num">
                                      <p:cBhvr additive="base">
                                        <p:cTn id="24"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3">
                                            <p:txEl>
                                              <p:pRg st="3" end="3"/>
                                            </p:txEl>
                                          </p:spTgt>
                                        </p:tgtEl>
                                        <p:attrNameLst>
                                          <p:attrName>style.visibility</p:attrName>
                                        </p:attrNameLst>
                                      </p:cBhvr>
                                      <p:to>
                                        <p:strVal val="visible"/>
                                      </p:to>
                                    </p:set>
                                    <p:anim calcmode="lin" valueType="num">
                                      <p:cBhvr additive="base">
                                        <p:cTn id="30"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3">
                                            <p:txEl>
                                              <p:pRg st="4" end="4"/>
                                            </p:txEl>
                                          </p:spTgt>
                                        </p:tgtEl>
                                        <p:attrNameLst>
                                          <p:attrName>style.visibility</p:attrName>
                                        </p:attrNameLst>
                                      </p:cBhvr>
                                      <p:to>
                                        <p:strVal val="visible"/>
                                      </p:to>
                                    </p:set>
                                    <p:anim calcmode="lin" valueType="num">
                                      <p:cBhvr additive="base">
                                        <p:cTn id="36"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 calcmode="lin" valueType="num">
                                      <p:cBhvr additive="base">
                                        <p:cTn id="42"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3"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grpId="0" nodeType="clickEffect">
                                  <p:stCondLst>
                                    <p:cond delay="0"/>
                                  </p:stCondLst>
                                  <p:childTnLst>
                                    <p:set>
                                      <p:cBhvr>
                                        <p:cTn id="47" dur="1" fill="hold">
                                          <p:stCondLst>
                                            <p:cond delay="0"/>
                                          </p:stCondLst>
                                        </p:cTn>
                                        <p:tgtEl>
                                          <p:spTgt spid="3">
                                            <p:txEl>
                                              <p:pRg st="7" end="7"/>
                                            </p:txEl>
                                          </p:spTgt>
                                        </p:tgtEl>
                                        <p:attrNameLst>
                                          <p:attrName>style.visibility</p:attrName>
                                        </p:attrNameLst>
                                      </p:cBhvr>
                                      <p:to>
                                        <p:strVal val="visible"/>
                                      </p:to>
                                    </p:set>
                                    <p:anim calcmode="lin" valueType="num">
                                      <p:cBhvr additive="base">
                                        <p:cTn id="48"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9"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4" fill="hold" grpId="0" nodeType="clickEffect">
                                  <p:stCondLst>
                                    <p:cond delay="0"/>
                                  </p:stCondLst>
                                  <p:childTnLst>
                                    <p:set>
                                      <p:cBhvr>
                                        <p:cTn id="53" dur="1" fill="hold">
                                          <p:stCondLst>
                                            <p:cond delay="0"/>
                                          </p:stCondLst>
                                        </p:cTn>
                                        <p:tgtEl>
                                          <p:spTgt spid="4">
                                            <p:txEl>
                                              <p:pRg st="0" end="0"/>
                                            </p:txEl>
                                          </p:spTgt>
                                        </p:tgtEl>
                                        <p:attrNameLst>
                                          <p:attrName>style.visibility</p:attrName>
                                        </p:attrNameLst>
                                      </p:cBhvr>
                                      <p:to>
                                        <p:strVal val="visible"/>
                                      </p:to>
                                    </p:set>
                                    <p:anim calcmode="lin" valueType="num">
                                      <p:cBhvr additive="base">
                                        <p:cTn id="54"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55"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 presetClass="entr" presetSubtype="4" fill="hold" grpId="0" nodeType="clickEffect">
                                  <p:stCondLst>
                                    <p:cond delay="0"/>
                                  </p:stCondLst>
                                  <p:childTnLst>
                                    <p:set>
                                      <p:cBhvr>
                                        <p:cTn id="59" dur="1" fill="hold">
                                          <p:stCondLst>
                                            <p:cond delay="0"/>
                                          </p:stCondLst>
                                        </p:cTn>
                                        <p:tgtEl>
                                          <p:spTgt spid="4">
                                            <p:txEl>
                                              <p:pRg st="1" end="1"/>
                                            </p:txEl>
                                          </p:spTgt>
                                        </p:tgtEl>
                                        <p:attrNameLst>
                                          <p:attrName>style.visibility</p:attrName>
                                        </p:attrNameLst>
                                      </p:cBhvr>
                                      <p:to>
                                        <p:strVal val="visible"/>
                                      </p:to>
                                    </p:set>
                                    <p:anim calcmode="lin" valueType="num">
                                      <p:cBhvr additive="base">
                                        <p:cTn id="60"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61"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2" presetClass="entr" presetSubtype="4" fill="hold" grpId="0" nodeType="clickEffect">
                                  <p:stCondLst>
                                    <p:cond delay="0"/>
                                  </p:stCondLst>
                                  <p:childTnLst>
                                    <p:set>
                                      <p:cBhvr>
                                        <p:cTn id="65" dur="1" fill="hold">
                                          <p:stCondLst>
                                            <p:cond delay="0"/>
                                          </p:stCondLst>
                                        </p:cTn>
                                        <p:tgtEl>
                                          <p:spTgt spid="4">
                                            <p:txEl>
                                              <p:pRg st="2" end="2"/>
                                            </p:txEl>
                                          </p:spTgt>
                                        </p:tgtEl>
                                        <p:attrNameLst>
                                          <p:attrName>style.visibility</p:attrName>
                                        </p:attrNameLst>
                                      </p:cBhvr>
                                      <p:to>
                                        <p:strVal val="visible"/>
                                      </p:to>
                                    </p:set>
                                    <p:anim calcmode="lin" valueType="num">
                                      <p:cBhvr additive="base">
                                        <p:cTn id="66"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67"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2" presetClass="entr" presetSubtype="4" fill="hold" grpId="0" nodeType="clickEffect">
                                  <p:stCondLst>
                                    <p:cond delay="0"/>
                                  </p:stCondLst>
                                  <p:childTnLst>
                                    <p:set>
                                      <p:cBhvr>
                                        <p:cTn id="71" dur="1" fill="hold">
                                          <p:stCondLst>
                                            <p:cond delay="0"/>
                                          </p:stCondLst>
                                        </p:cTn>
                                        <p:tgtEl>
                                          <p:spTgt spid="4">
                                            <p:txEl>
                                              <p:pRg st="3" end="3"/>
                                            </p:txEl>
                                          </p:spTgt>
                                        </p:tgtEl>
                                        <p:attrNameLst>
                                          <p:attrName>style.visibility</p:attrName>
                                        </p:attrNameLst>
                                      </p:cBhvr>
                                      <p:to>
                                        <p:strVal val="visible"/>
                                      </p:to>
                                    </p:set>
                                    <p:anim calcmode="lin" valueType="num">
                                      <p:cBhvr additive="base">
                                        <p:cTn id="72"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73"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2" presetClass="entr" presetSubtype="4" fill="hold" grpId="0" nodeType="clickEffect">
                                  <p:stCondLst>
                                    <p:cond delay="0"/>
                                  </p:stCondLst>
                                  <p:childTnLst>
                                    <p:set>
                                      <p:cBhvr>
                                        <p:cTn id="77" dur="1" fill="hold">
                                          <p:stCondLst>
                                            <p:cond delay="0"/>
                                          </p:stCondLst>
                                        </p:cTn>
                                        <p:tgtEl>
                                          <p:spTgt spid="4">
                                            <p:txEl>
                                              <p:pRg st="4" end="4"/>
                                            </p:txEl>
                                          </p:spTgt>
                                        </p:tgtEl>
                                        <p:attrNameLst>
                                          <p:attrName>style.visibility</p:attrName>
                                        </p:attrNameLst>
                                      </p:cBhvr>
                                      <p:to>
                                        <p:strVal val="visible"/>
                                      </p:to>
                                    </p:set>
                                    <p:anim calcmode="lin" valueType="num">
                                      <p:cBhvr additive="base">
                                        <p:cTn id="78"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79"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28600"/>
            <a:ext cx="8229600" cy="896144"/>
          </a:xfrm>
        </p:spPr>
        <p:txBody>
          <a:bodyPr>
            <a:normAutofit/>
          </a:bodyPr>
          <a:lstStyle/>
          <a:p>
            <a:r>
              <a:rPr lang="fr-FR" sz="2600" dirty="0" smtClean="0"/>
              <a:t>Immigrants et minorités ethniques</a:t>
            </a:r>
            <a:br>
              <a:rPr lang="fr-FR" sz="2600" dirty="0" smtClean="0"/>
            </a:br>
            <a:r>
              <a:rPr lang="fr-FR" sz="2600" dirty="0" smtClean="0"/>
              <a:t>Définition</a:t>
            </a:r>
            <a:endParaRPr lang="fr-FR" sz="2600" dirty="0"/>
          </a:p>
        </p:txBody>
      </p:sp>
      <p:sp>
        <p:nvSpPr>
          <p:cNvPr id="3" name="Espace réservé du contenu 2"/>
          <p:cNvSpPr>
            <a:spLocks noGrp="1"/>
          </p:cNvSpPr>
          <p:nvPr>
            <p:ph sz="quarter" idx="1"/>
          </p:nvPr>
        </p:nvSpPr>
        <p:spPr/>
        <p:txBody>
          <a:bodyPr>
            <a:normAutofit fontScale="92500" lnSpcReduction="20000"/>
          </a:bodyPr>
          <a:lstStyle/>
          <a:p>
            <a:pPr algn="just"/>
            <a:r>
              <a:rPr lang="fr-FR" dirty="0" smtClean="0"/>
              <a:t>individus ne possédant pas la citoyenneté d’un pays membre de l’UE, </a:t>
            </a:r>
          </a:p>
          <a:p>
            <a:pPr algn="just"/>
            <a:endParaRPr lang="fr-FR" dirty="0"/>
          </a:p>
          <a:p>
            <a:pPr algn="just"/>
            <a:r>
              <a:rPr lang="fr-FR" dirty="0" smtClean="0"/>
              <a:t>Ou citoyens naturalisés provenant de pays tiers</a:t>
            </a:r>
          </a:p>
          <a:p>
            <a:pPr algn="just"/>
            <a:endParaRPr lang="fr-FR" dirty="0" smtClean="0"/>
          </a:p>
          <a:p>
            <a:pPr algn="just"/>
            <a:r>
              <a:rPr lang="fr-FR" dirty="0" smtClean="0"/>
              <a:t>Or, les critères d’identification des immigrants par rapport à la population locale varient d’un pays à l’autre</a:t>
            </a:r>
          </a:p>
          <a:p>
            <a:endParaRPr lang="fr-FR" dirty="0"/>
          </a:p>
        </p:txBody>
      </p:sp>
      <p:sp>
        <p:nvSpPr>
          <p:cNvPr id="4" name="Espace réservé du contenu 3"/>
          <p:cNvSpPr>
            <a:spLocks noGrp="1"/>
          </p:cNvSpPr>
          <p:nvPr>
            <p:ph sz="quarter" idx="2"/>
          </p:nvPr>
        </p:nvSpPr>
        <p:spPr/>
        <p:txBody>
          <a:bodyPr>
            <a:normAutofit fontScale="92500" lnSpcReduction="20000"/>
          </a:bodyPr>
          <a:lstStyle/>
          <a:p>
            <a:pPr algn="just"/>
            <a:r>
              <a:rPr lang="fr-FR" dirty="0" smtClean="0"/>
              <a:t>Sur la base de l’expérience sur le terrain, il peut être défini comme un citoyen dans un pays où:</a:t>
            </a:r>
          </a:p>
          <a:p>
            <a:pPr lvl="0" algn="just">
              <a:buFont typeface="Wingdings" pitchFamily="2" charset="2"/>
              <a:buChar char="ü"/>
            </a:pPr>
            <a:r>
              <a:rPr lang="fr-FR" dirty="0" smtClean="0"/>
              <a:t>soit son père ou sa mère et/ou ses deux parents ne viennent pas du pays hôte et/ou,</a:t>
            </a:r>
          </a:p>
          <a:p>
            <a:pPr lvl="0" algn="just">
              <a:buFont typeface="Wingdings" pitchFamily="2" charset="2"/>
              <a:buChar char="ü"/>
            </a:pPr>
            <a:endParaRPr lang="fr-FR" dirty="0" smtClean="0"/>
          </a:p>
          <a:p>
            <a:pPr lvl="0" algn="just">
              <a:buFont typeface="Wingdings" pitchFamily="2" charset="2"/>
              <a:buChar char="ü"/>
            </a:pPr>
            <a:r>
              <a:rPr lang="fr-FR" dirty="0" smtClean="0"/>
              <a:t>indépendamment de sa naturalisation, il est considéré ou traité par la société locale comme un étranger.</a:t>
            </a:r>
          </a:p>
          <a:p>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 calcmode="lin" valueType="num">
                                      <p:cBhvr additive="base">
                                        <p:cTn id="18"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 calcmode="lin" valueType="num">
                                      <p:cBhvr additive="base">
                                        <p:cTn id="24"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4">
                                            <p:txEl>
                                              <p:pRg st="0" end="0"/>
                                            </p:txEl>
                                          </p:spTgt>
                                        </p:tgtEl>
                                        <p:attrNameLst>
                                          <p:attrName>style.visibility</p:attrName>
                                        </p:attrNameLst>
                                      </p:cBhvr>
                                      <p:to>
                                        <p:strVal val="visible"/>
                                      </p:to>
                                    </p:set>
                                    <p:anim calcmode="lin" valueType="num">
                                      <p:cBhvr additive="base">
                                        <p:cTn id="30"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4">
                                            <p:txEl>
                                              <p:pRg st="1" end="1"/>
                                            </p:txEl>
                                          </p:spTgt>
                                        </p:tgtEl>
                                        <p:attrNameLst>
                                          <p:attrName>style.visibility</p:attrName>
                                        </p:attrNameLst>
                                      </p:cBhvr>
                                      <p:to>
                                        <p:strVal val="visible"/>
                                      </p:to>
                                    </p:set>
                                    <p:anim calcmode="lin" valueType="num">
                                      <p:cBhvr additive="base">
                                        <p:cTn id="36"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grpId="0" nodeType="clickEffect">
                                  <p:stCondLst>
                                    <p:cond delay="0"/>
                                  </p:stCondLst>
                                  <p:childTnLst>
                                    <p:set>
                                      <p:cBhvr>
                                        <p:cTn id="41" dur="1" fill="hold">
                                          <p:stCondLst>
                                            <p:cond delay="0"/>
                                          </p:stCondLst>
                                        </p:cTn>
                                        <p:tgtEl>
                                          <p:spTgt spid="4">
                                            <p:txEl>
                                              <p:pRg st="3" end="3"/>
                                            </p:txEl>
                                          </p:spTgt>
                                        </p:tgtEl>
                                        <p:attrNameLst>
                                          <p:attrName>style.visibility</p:attrName>
                                        </p:attrNameLst>
                                      </p:cBhvr>
                                      <p:to>
                                        <p:strVal val="visible"/>
                                      </p:to>
                                    </p:set>
                                    <p:anim calcmode="lin" valueType="num">
                                      <p:cBhvr additive="base">
                                        <p:cTn id="42"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43"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28600"/>
            <a:ext cx="8229600" cy="752128"/>
          </a:xfrm>
        </p:spPr>
        <p:txBody>
          <a:bodyPr>
            <a:normAutofit/>
          </a:bodyPr>
          <a:lstStyle/>
          <a:p>
            <a:r>
              <a:rPr lang="fr-FR" sz="2600" dirty="0" smtClean="0"/>
              <a:t> Les immigrants et minorités ethniques (suite)</a:t>
            </a:r>
            <a:endParaRPr lang="fr-FR" sz="2600" dirty="0"/>
          </a:p>
        </p:txBody>
      </p:sp>
      <p:sp>
        <p:nvSpPr>
          <p:cNvPr id="3" name="Espace réservé du contenu 2"/>
          <p:cNvSpPr>
            <a:spLocks noGrp="1"/>
          </p:cNvSpPr>
          <p:nvPr>
            <p:ph sz="quarter" idx="1"/>
          </p:nvPr>
        </p:nvSpPr>
        <p:spPr/>
        <p:txBody>
          <a:bodyPr>
            <a:normAutofit fontScale="85000" lnSpcReduction="10000"/>
          </a:bodyPr>
          <a:lstStyle/>
          <a:p>
            <a:pPr algn="just"/>
            <a:r>
              <a:rPr lang="fr-FR" dirty="0" smtClean="0"/>
              <a:t>D’après une publication de l’OCDE en 2010, il y’en a 2 catégories:</a:t>
            </a:r>
          </a:p>
          <a:p>
            <a:pPr algn="just">
              <a:buFont typeface="Wingdings" pitchFamily="2" charset="2"/>
              <a:buChar char="ü"/>
            </a:pPr>
            <a:r>
              <a:rPr lang="fr-FR" dirty="0" smtClean="0"/>
              <a:t>Migrants moins qualifiés,</a:t>
            </a:r>
          </a:p>
          <a:p>
            <a:pPr algn="just">
              <a:buFont typeface="Wingdings" pitchFamily="2" charset="2"/>
              <a:buChar char="ü"/>
            </a:pPr>
            <a:r>
              <a:rPr lang="fr-FR" dirty="0" smtClean="0"/>
              <a:t>Migrants qualifiés</a:t>
            </a:r>
          </a:p>
          <a:p>
            <a:pPr algn="just">
              <a:buNone/>
            </a:pPr>
            <a:endParaRPr lang="fr-FR" dirty="0" smtClean="0"/>
          </a:p>
          <a:p>
            <a:pPr algn="just"/>
            <a:r>
              <a:rPr lang="fr-FR" u="sng" dirty="0" smtClean="0"/>
              <a:t>Les principales motivations:</a:t>
            </a:r>
          </a:p>
          <a:p>
            <a:pPr algn="just">
              <a:buFont typeface="Wingdings" pitchFamily="2" charset="2"/>
              <a:buChar char="ü"/>
            </a:pPr>
            <a:r>
              <a:rPr lang="fr-FR" dirty="0" smtClean="0"/>
              <a:t>La culture entrepreneuriale,</a:t>
            </a:r>
          </a:p>
          <a:p>
            <a:pPr algn="just">
              <a:buFont typeface="Wingdings" pitchFamily="2" charset="2"/>
              <a:buChar char="ü"/>
            </a:pPr>
            <a:r>
              <a:rPr lang="fr-FR" dirty="0" smtClean="0"/>
              <a:t>L’existence de réseaux sociaux,</a:t>
            </a:r>
          </a:p>
          <a:p>
            <a:pPr algn="just">
              <a:buFont typeface="Wingdings" pitchFamily="2" charset="2"/>
              <a:buChar char="ü"/>
            </a:pPr>
            <a:r>
              <a:rPr lang="fr-FR" dirty="0" smtClean="0"/>
              <a:t>Le manque d’opportunité d’emploi,</a:t>
            </a:r>
          </a:p>
          <a:p>
            <a:pPr algn="just">
              <a:buFont typeface="Wingdings" pitchFamily="2" charset="2"/>
              <a:buChar char="ü"/>
            </a:pPr>
            <a:r>
              <a:rPr lang="fr-FR" dirty="0" smtClean="0"/>
              <a:t>Une situation socio-économique difficile</a:t>
            </a:r>
          </a:p>
          <a:p>
            <a:endParaRPr lang="fr-FR" dirty="0" smtClean="0"/>
          </a:p>
          <a:p>
            <a:endParaRPr lang="fr-FR" dirty="0"/>
          </a:p>
        </p:txBody>
      </p:sp>
      <p:sp>
        <p:nvSpPr>
          <p:cNvPr id="4" name="Espace réservé du contenu 3"/>
          <p:cNvSpPr>
            <a:spLocks noGrp="1"/>
          </p:cNvSpPr>
          <p:nvPr>
            <p:ph sz="quarter" idx="2"/>
          </p:nvPr>
        </p:nvSpPr>
        <p:spPr/>
        <p:txBody>
          <a:bodyPr>
            <a:normAutofit fontScale="85000" lnSpcReduction="10000"/>
          </a:bodyPr>
          <a:lstStyle/>
          <a:p>
            <a:pPr algn="just"/>
            <a:r>
              <a:rPr lang="fr-FR" u="sng" dirty="0" smtClean="0"/>
              <a:t>Les barrières:</a:t>
            </a:r>
          </a:p>
          <a:p>
            <a:pPr algn="just">
              <a:buFont typeface="Wingdings" pitchFamily="2" charset="2"/>
              <a:buChar char="ü"/>
            </a:pPr>
            <a:r>
              <a:rPr lang="fr-FR" dirty="0" smtClean="0"/>
              <a:t>Une législation restrictive,</a:t>
            </a:r>
          </a:p>
          <a:p>
            <a:pPr algn="just">
              <a:buFont typeface="Wingdings" pitchFamily="2" charset="2"/>
              <a:buChar char="ü"/>
            </a:pPr>
            <a:r>
              <a:rPr lang="fr-FR" dirty="0" smtClean="0"/>
              <a:t>L’accès au capital,</a:t>
            </a:r>
          </a:p>
          <a:p>
            <a:pPr algn="just">
              <a:buFont typeface="Wingdings" pitchFamily="2" charset="2"/>
              <a:buChar char="ü"/>
            </a:pPr>
            <a:r>
              <a:rPr lang="fr-FR" dirty="0" smtClean="0"/>
              <a:t>Des exigences administratives dès le démarrage,</a:t>
            </a:r>
          </a:p>
          <a:p>
            <a:pPr algn="just">
              <a:buFont typeface="Wingdings" pitchFamily="2" charset="2"/>
              <a:buChar char="ü"/>
            </a:pPr>
            <a:r>
              <a:rPr lang="fr-FR" dirty="0" smtClean="0"/>
              <a:t>Le « piège à l’inactivité » </a:t>
            </a:r>
          </a:p>
          <a:p>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additive="base">
                                        <p:cTn id="18"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 calcmode="lin" valueType="num">
                                      <p:cBhvr additive="base">
                                        <p:cTn id="24"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3">
                                            <p:txEl>
                                              <p:pRg st="4" end="4"/>
                                            </p:txEl>
                                          </p:spTgt>
                                        </p:tgtEl>
                                        <p:attrNameLst>
                                          <p:attrName>style.visibility</p:attrName>
                                        </p:attrNameLst>
                                      </p:cBhvr>
                                      <p:to>
                                        <p:strVal val="visible"/>
                                      </p:to>
                                    </p:set>
                                    <p:anim calcmode="lin" valueType="num">
                                      <p:cBhvr additive="base">
                                        <p:cTn id="30"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3">
                                            <p:txEl>
                                              <p:pRg st="5" end="5"/>
                                            </p:txEl>
                                          </p:spTgt>
                                        </p:tgtEl>
                                        <p:attrNameLst>
                                          <p:attrName>style.visibility</p:attrName>
                                        </p:attrNameLst>
                                      </p:cBhvr>
                                      <p:to>
                                        <p:strVal val="visible"/>
                                      </p:to>
                                    </p:set>
                                    <p:anim calcmode="lin" valueType="num">
                                      <p:cBhvr additive="base">
                                        <p:cTn id="36"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 calcmode="lin" valueType="num">
                                      <p:cBhvr additive="base">
                                        <p:cTn id="42"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3"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grpId="0" nodeType="clickEffect">
                                  <p:stCondLst>
                                    <p:cond delay="0"/>
                                  </p:stCondLst>
                                  <p:childTnLst>
                                    <p:set>
                                      <p:cBhvr>
                                        <p:cTn id="47" dur="1" fill="hold">
                                          <p:stCondLst>
                                            <p:cond delay="0"/>
                                          </p:stCondLst>
                                        </p:cTn>
                                        <p:tgtEl>
                                          <p:spTgt spid="3">
                                            <p:txEl>
                                              <p:pRg st="7" end="7"/>
                                            </p:txEl>
                                          </p:spTgt>
                                        </p:tgtEl>
                                        <p:attrNameLst>
                                          <p:attrName>style.visibility</p:attrName>
                                        </p:attrNameLst>
                                      </p:cBhvr>
                                      <p:to>
                                        <p:strVal val="visible"/>
                                      </p:to>
                                    </p:set>
                                    <p:anim calcmode="lin" valueType="num">
                                      <p:cBhvr additive="base">
                                        <p:cTn id="48"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9"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4" fill="hold" grpId="0" nodeType="clickEffect">
                                  <p:stCondLst>
                                    <p:cond delay="0"/>
                                  </p:stCondLst>
                                  <p:childTnLst>
                                    <p:set>
                                      <p:cBhvr>
                                        <p:cTn id="53" dur="1" fill="hold">
                                          <p:stCondLst>
                                            <p:cond delay="0"/>
                                          </p:stCondLst>
                                        </p:cTn>
                                        <p:tgtEl>
                                          <p:spTgt spid="3">
                                            <p:txEl>
                                              <p:pRg st="8" end="8"/>
                                            </p:txEl>
                                          </p:spTgt>
                                        </p:tgtEl>
                                        <p:attrNameLst>
                                          <p:attrName>style.visibility</p:attrName>
                                        </p:attrNameLst>
                                      </p:cBhvr>
                                      <p:to>
                                        <p:strVal val="visible"/>
                                      </p:to>
                                    </p:set>
                                    <p:anim calcmode="lin" valueType="num">
                                      <p:cBhvr additive="base">
                                        <p:cTn id="54"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5"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 presetClass="entr" presetSubtype="4" fill="hold" grpId="0" nodeType="clickEffect">
                                  <p:stCondLst>
                                    <p:cond delay="0"/>
                                  </p:stCondLst>
                                  <p:childTnLst>
                                    <p:set>
                                      <p:cBhvr>
                                        <p:cTn id="59" dur="1" fill="hold">
                                          <p:stCondLst>
                                            <p:cond delay="0"/>
                                          </p:stCondLst>
                                        </p:cTn>
                                        <p:tgtEl>
                                          <p:spTgt spid="4">
                                            <p:txEl>
                                              <p:pRg st="0" end="0"/>
                                            </p:txEl>
                                          </p:spTgt>
                                        </p:tgtEl>
                                        <p:attrNameLst>
                                          <p:attrName>style.visibility</p:attrName>
                                        </p:attrNameLst>
                                      </p:cBhvr>
                                      <p:to>
                                        <p:strVal val="visible"/>
                                      </p:to>
                                    </p:set>
                                    <p:anim calcmode="lin" valueType="num">
                                      <p:cBhvr additive="base">
                                        <p:cTn id="60"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61"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2" presetClass="entr" presetSubtype="4" fill="hold" grpId="0" nodeType="clickEffect">
                                  <p:stCondLst>
                                    <p:cond delay="0"/>
                                  </p:stCondLst>
                                  <p:childTnLst>
                                    <p:set>
                                      <p:cBhvr>
                                        <p:cTn id="65" dur="1" fill="hold">
                                          <p:stCondLst>
                                            <p:cond delay="0"/>
                                          </p:stCondLst>
                                        </p:cTn>
                                        <p:tgtEl>
                                          <p:spTgt spid="4">
                                            <p:txEl>
                                              <p:pRg st="1" end="1"/>
                                            </p:txEl>
                                          </p:spTgt>
                                        </p:tgtEl>
                                        <p:attrNameLst>
                                          <p:attrName>style.visibility</p:attrName>
                                        </p:attrNameLst>
                                      </p:cBhvr>
                                      <p:to>
                                        <p:strVal val="visible"/>
                                      </p:to>
                                    </p:set>
                                    <p:anim calcmode="lin" valueType="num">
                                      <p:cBhvr additive="base">
                                        <p:cTn id="66"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67"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2" presetClass="entr" presetSubtype="4" fill="hold" grpId="0" nodeType="clickEffect">
                                  <p:stCondLst>
                                    <p:cond delay="0"/>
                                  </p:stCondLst>
                                  <p:childTnLst>
                                    <p:set>
                                      <p:cBhvr>
                                        <p:cTn id="71" dur="1" fill="hold">
                                          <p:stCondLst>
                                            <p:cond delay="0"/>
                                          </p:stCondLst>
                                        </p:cTn>
                                        <p:tgtEl>
                                          <p:spTgt spid="4">
                                            <p:txEl>
                                              <p:pRg st="2" end="2"/>
                                            </p:txEl>
                                          </p:spTgt>
                                        </p:tgtEl>
                                        <p:attrNameLst>
                                          <p:attrName>style.visibility</p:attrName>
                                        </p:attrNameLst>
                                      </p:cBhvr>
                                      <p:to>
                                        <p:strVal val="visible"/>
                                      </p:to>
                                    </p:set>
                                    <p:anim calcmode="lin" valueType="num">
                                      <p:cBhvr additive="base">
                                        <p:cTn id="72"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73"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2" presetClass="entr" presetSubtype="4" fill="hold" grpId="0" nodeType="clickEffect">
                                  <p:stCondLst>
                                    <p:cond delay="0"/>
                                  </p:stCondLst>
                                  <p:childTnLst>
                                    <p:set>
                                      <p:cBhvr>
                                        <p:cTn id="77" dur="1" fill="hold">
                                          <p:stCondLst>
                                            <p:cond delay="0"/>
                                          </p:stCondLst>
                                        </p:cTn>
                                        <p:tgtEl>
                                          <p:spTgt spid="4">
                                            <p:txEl>
                                              <p:pRg st="3" end="3"/>
                                            </p:txEl>
                                          </p:spTgt>
                                        </p:tgtEl>
                                        <p:attrNameLst>
                                          <p:attrName>style.visibility</p:attrName>
                                        </p:attrNameLst>
                                      </p:cBhvr>
                                      <p:to>
                                        <p:strVal val="visible"/>
                                      </p:to>
                                    </p:set>
                                    <p:anim calcmode="lin" valueType="num">
                                      <p:cBhvr additive="base">
                                        <p:cTn id="78"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79"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2" presetClass="entr" presetSubtype="4" fill="hold" grpId="0" nodeType="clickEffect">
                                  <p:stCondLst>
                                    <p:cond delay="0"/>
                                  </p:stCondLst>
                                  <p:childTnLst>
                                    <p:set>
                                      <p:cBhvr>
                                        <p:cTn id="83" dur="1" fill="hold">
                                          <p:stCondLst>
                                            <p:cond delay="0"/>
                                          </p:stCondLst>
                                        </p:cTn>
                                        <p:tgtEl>
                                          <p:spTgt spid="4">
                                            <p:txEl>
                                              <p:pRg st="4" end="4"/>
                                            </p:txEl>
                                          </p:spTgt>
                                        </p:tgtEl>
                                        <p:attrNameLst>
                                          <p:attrName>style.visibility</p:attrName>
                                        </p:attrNameLst>
                                      </p:cBhvr>
                                      <p:to>
                                        <p:strVal val="visible"/>
                                      </p:to>
                                    </p:set>
                                    <p:anim calcmode="lin" valueType="num">
                                      <p:cBhvr additive="base">
                                        <p:cTn id="84"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85"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5536" y="2132856"/>
            <a:ext cx="8229600" cy="914400"/>
          </a:xfrm>
        </p:spPr>
        <p:txBody>
          <a:bodyPr>
            <a:normAutofit/>
          </a:bodyPr>
          <a:lstStyle/>
          <a:p>
            <a:r>
              <a:rPr lang="fr-FR" sz="2800" dirty="0">
                <a:latin typeface="+mn-lt"/>
              </a:rPr>
              <a:t>1. Méthodologie</a:t>
            </a:r>
          </a:p>
        </p:txBody>
      </p:sp>
      <p:sp>
        <p:nvSpPr>
          <p:cNvPr id="3" name="Titre 1"/>
          <p:cNvSpPr txBox="1">
            <a:spLocks/>
          </p:cNvSpPr>
          <p:nvPr/>
        </p:nvSpPr>
        <p:spPr>
          <a:xfrm>
            <a:off x="467544" y="188640"/>
            <a:ext cx="8229600" cy="914400"/>
          </a:xfrm>
          <a:prstGeom prst="rect">
            <a:avLst/>
          </a:prstGeom>
        </p:spPr>
        <p:txBody>
          <a:bodyPr vert="horz" anchor="b" anchorCtr="0">
            <a:normAutofit/>
          </a:bodyPr>
          <a:lstStyle/>
          <a:p>
            <a:pPr>
              <a:spcBef>
                <a:spcPct val="0"/>
              </a:spcBef>
              <a:defRPr/>
            </a:pPr>
            <a:r>
              <a:rPr lang="fr-FR" sz="3200" b="1" dirty="0" smtClean="0">
                <a:solidFill>
                  <a:srgbClr val="9FB8CD"/>
                </a:solidFill>
              </a:rPr>
              <a:t>II. Partie empirique</a:t>
            </a:r>
            <a:endParaRPr lang="fr-FR" sz="3200" b="1" dirty="0">
              <a:solidFill>
                <a:srgbClr val="9FB8CD"/>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i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ppt_x"/>
                                          </p:val>
                                        </p:tav>
                                        <p:tav tm="100000">
                                          <p:val>
                                            <p:strVal val="#ppt_x"/>
                                          </p:val>
                                        </p:tav>
                                      </p:tavLst>
                                    </p:anim>
                                    <p:anim calcmode="lin" valueType="num">
                                      <p:cBhvr additive="base">
                                        <p:cTn id="13"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7544" y="2420888"/>
            <a:ext cx="8229600" cy="914400"/>
          </a:xfrm>
        </p:spPr>
        <p:txBody>
          <a:bodyPr>
            <a:normAutofit/>
          </a:bodyPr>
          <a:lstStyle/>
          <a:p>
            <a:r>
              <a:rPr lang="fr-FR" sz="2800" dirty="0" smtClean="0">
                <a:latin typeface="+mn-lt"/>
              </a:rPr>
              <a:t>2. Résultats de la recherche</a:t>
            </a:r>
            <a:endParaRPr lang="fr-FR" sz="2800" dirty="0">
              <a:latin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625625" y="1916832"/>
            <a:ext cx="5892750" cy="3538190"/>
          </a:xfrm>
          <a:prstGeom prst="rect">
            <a:avLst/>
          </a:prstGeom>
          <a:noFill/>
        </p:spPr>
      </p:pic>
      <p:sp>
        <p:nvSpPr>
          <p:cNvPr id="4" name="ZoneTexte 3"/>
          <p:cNvSpPr txBox="1"/>
          <p:nvPr/>
        </p:nvSpPr>
        <p:spPr>
          <a:xfrm>
            <a:off x="395536" y="539811"/>
            <a:ext cx="7632848" cy="584775"/>
          </a:xfrm>
          <a:prstGeom prst="rect">
            <a:avLst/>
          </a:prstGeom>
          <a:noFill/>
        </p:spPr>
        <p:txBody>
          <a:bodyPr wrap="square" rtlCol="0">
            <a:spAutoFit/>
          </a:bodyPr>
          <a:lstStyle/>
          <a:p>
            <a:pPr>
              <a:spcBef>
                <a:spcPct val="0"/>
              </a:spcBef>
            </a:pPr>
            <a:r>
              <a:rPr lang="fr-FR" sz="3200" dirty="0">
                <a:solidFill>
                  <a:schemeClr val="tx2"/>
                </a:solidFill>
                <a:latin typeface="+mj-lt"/>
                <a:ea typeface="+mj-ea"/>
                <a:cs typeface="+mj-cs"/>
              </a:rPr>
              <a:t>Nécessité ou Volonté</a:t>
            </a:r>
          </a:p>
        </p:txBody>
      </p:sp>
    </p:spTree>
    <p:extLst>
      <p:ext uri="{BB962C8B-B14F-4D97-AF65-F5344CB8AC3E}">
        <p14:creationId xmlns:p14="http://schemas.microsoft.com/office/powerpoint/2010/main" xmlns="" val="1279325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3" name="Image 2"/>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746781" y="2051050"/>
            <a:ext cx="5650438" cy="3610198"/>
          </a:xfrm>
          <a:prstGeom prst="rect">
            <a:avLst/>
          </a:prstGeom>
          <a:noFill/>
        </p:spPr>
      </p:pic>
    </p:spTree>
    <p:extLst>
      <p:ext uri="{BB962C8B-B14F-4D97-AF65-F5344CB8AC3E}">
        <p14:creationId xmlns:p14="http://schemas.microsoft.com/office/powerpoint/2010/main" xmlns="" val="3663839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3" name="Image 2"/>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798025" y="2051050"/>
            <a:ext cx="5547950" cy="3394174"/>
          </a:xfrm>
          <a:prstGeom prst="rect">
            <a:avLst/>
          </a:prstGeom>
          <a:noFill/>
        </p:spPr>
      </p:pic>
    </p:spTree>
    <p:extLst>
      <p:ext uri="{BB962C8B-B14F-4D97-AF65-F5344CB8AC3E}">
        <p14:creationId xmlns:p14="http://schemas.microsoft.com/office/powerpoint/2010/main" xmlns="" val="17072555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smtClean="0"/>
              <a:t>Rémunérations</a:t>
            </a:r>
            <a:endParaRPr lang="fr-FR" dirty="0"/>
          </a:p>
        </p:txBody>
      </p:sp>
      <p:pic>
        <p:nvPicPr>
          <p:cNvPr id="3" name="Image 2"/>
          <p:cNvPicPr/>
          <p:nvPr/>
        </p:nvPicPr>
        <p:blipFill rotWithShape="1">
          <a:blip r:embed="rId2" cstate="print">
            <a:extLst>
              <a:ext uri="{28A0092B-C50C-407E-A947-70E740481C1C}">
                <a14:useLocalDpi xmlns:a14="http://schemas.microsoft.com/office/drawing/2010/main" xmlns="" val="0"/>
              </a:ext>
            </a:extLst>
          </a:blip>
          <a:srcRect l="1701" t="3960" r="1701" b="3240"/>
          <a:stretch/>
        </p:blipFill>
        <p:spPr bwMode="auto">
          <a:xfrm>
            <a:off x="395536" y="2673715"/>
            <a:ext cx="4032448" cy="2692984"/>
          </a:xfrm>
          <a:prstGeom prst="rect">
            <a:avLst/>
          </a:prstGeom>
          <a:noFill/>
          <a:ln>
            <a:noFill/>
          </a:ln>
          <a:extLst>
            <a:ext uri="{53640926-AAD7-44D8-BBD7-CCE9431645EC}">
              <a14:shadowObscured xmlns:a14="http://schemas.microsoft.com/office/drawing/2010/main" xmlns=""/>
            </a:ext>
          </a:extLst>
        </p:spPr>
      </p:pic>
      <p:pic>
        <p:nvPicPr>
          <p:cNvPr id="4" name="Image 3"/>
          <p:cNvPicPr/>
          <p:nvPr/>
        </p:nvPicPr>
        <p:blipFill rotWithShape="1">
          <a:blip r:embed="rId3" cstate="print">
            <a:extLst>
              <a:ext uri="{28A0092B-C50C-407E-A947-70E740481C1C}">
                <a14:useLocalDpi xmlns:a14="http://schemas.microsoft.com/office/drawing/2010/main" xmlns="" val="0"/>
              </a:ext>
            </a:extLst>
          </a:blip>
          <a:srcRect l="8860" t="3979" r="2216" b="3920"/>
          <a:stretch/>
        </p:blipFill>
        <p:spPr bwMode="auto">
          <a:xfrm>
            <a:off x="5076056" y="2680232"/>
            <a:ext cx="3836908" cy="2692984"/>
          </a:xfrm>
          <a:prstGeom prst="rect">
            <a:avLst/>
          </a:prstGeom>
          <a:noFill/>
          <a:ln>
            <a:noFill/>
          </a:ln>
          <a:extLst>
            <a:ext uri="{53640926-AAD7-44D8-BBD7-CCE9431645EC}">
              <a14:shadowObscured xmlns:a14="http://schemas.microsoft.com/office/drawing/2010/main" xmlns=""/>
            </a:ext>
          </a:extLst>
        </p:spPr>
      </p:pic>
    </p:spTree>
    <p:extLst>
      <p:ext uri="{BB962C8B-B14F-4D97-AF65-F5344CB8AC3E}">
        <p14:creationId xmlns:p14="http://schemas.microsoft.com/office/powerpoint/2010/main" xmlns="" val="3993142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1000"/>
                                        <p:tgtEl>
                                          <p:spTgt spid="4"/>
                                        </p:tgtEl>
                                      </p:cBhvr>
                                    </p:animEffect>
                                    <p:anim calcmode="lin" valueType="num">
                                      <p:cBhvr>
                                        <p:cTn id="19" dur="1000" fill="hold"/>
                                        <p:tgtEl>
                                          <p:spTgt spid="4"/>
                                        </p:tgtEl>
                                        <p:attrNameLst>
                                          <p:attrName>ppt_x</p:attrName>
                                        </p:attrNameLst>
                                      </p:cBhvr>
                                      <p:tavLst>
                                        <p:tav tm="0">
                                          <p:val>
                                            <p:strVal val="#ppt_x"/>
                                          </p:val>
                                        </p:tav>
                                        <p:tav tm="100000">
                                          <p:val>
                                            <p:strVal val="#ppt_x"/>
                                          </p:val>
                                        </p:tav>
                                      </p:tavLst>
                                    </p:anim>
                                    <p:anim calcmode="lin" valueType="num">
                                      <p:cBhvr>
                                        <p:cTn id="20"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Profil-type</a:t>
            </a:r>
            <a:endParaRPr lang="fr-FR" dirty="0"/>
          </a:p>
        </p:txBody>
      </p:sp>
      <p:pic>
        <p:nvPicPr>
          <p:cNvPr id="3" name="Image 2"/>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662540" y="2605087"/>
            <a:ext cx="3818920" cy="2336081"/>
          </a:xfrm>
          <a:prstGeom prst="rect">
            <a:avLst/>
          </a:prstGeom>
          <a:noFill/>
        </p:spPr>
      </p:pic>
    </p:spTree>
    <p:extLst>
      <p:ext uri="{BB962C8B-B14F-4D97-AF65-F5344CB8AC3E}">
        <p14:creationId xmlns:p14="http://schemas.microsoft.com/office/powerpoint/2010/main" xmlns="" val="11622022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3" name="Image 2"/>
          <p:cNvPicPr/>
          <p:nvPr/>
        </p:nvPicPr>
        <p:blipFill rotWithShape="1">
          <a:blip r:embed="rId2" cstate="print">
            <a:extLst>
              <a:ext uri="{28A0092B-C50C-407E-A947-70E740481C1C}">
                <a14:useLocalDpi xmlns:a14="http://schemas.microsoft.com/office/drawing/2010/main" xmlns="" val="0"/>
              </a:ext>
            </a:extLst>
          </a:blip>
          <a:srcRect t="-4476" b="-1"/>
          <a:stretch/>
        </p:blipFill>
        <p:spPr bwMode="auto">
          <a:xfrm>
            <a:off x="2566244" y="2540000"/>
            <a:ext cx="4011513" cy="2689200"/>
          </a:xfrm>
          <a:prstGeom prst="rect">
            <a:avLst/>
          </a:prstGeom>
          <a:noFill/>
          <a:ln>
            <a:noFill/>
          </a:ln>
          <a:extLst>
            <a:ext uri="{53640926-AAD7-44D8-BBD7-CCE9431645EC}">
              <a14:shadowObscured xmlns:a14="http://schemas.microsoft.com/office/drawing/2010/main" xmlns=""/>
            </a:ext>
          </a:extLst>
        </p:spPr>
      </p:pic>
    </p:spTree>
    <p:extLst>
      <p:ext uri="{BB962C8B-B14F-4D97-AF65-F5344CB8AC3E}">
        <p14:creationId xmlns:p14="http://schemas.microsoft.com/office/powerpoint/2010/main" xmlns="" val="4122121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3" name="Image 2"/>
          <p:cNvPicPr/>
          <p:nvPr/>
        </p:nvPicPr>
        <p:blipFill rotWithShape="1">
          <a:blip r:embed="rId2" cstate="print">
            <a:extLst>
              <a:ext uri="{28A0092B-C50C-407E-A947-70E740481C1C}">
                <a14:useLocalDpi xmlns:a14="http://schemas.microsoft.com/office/drawing/2010/main" xmlns="" val="0"/>
              </a:ext>
            </a:extLst>
          </a:blip>
          <a:srcRect t="-1087" b="-1"/>
          <a:stretch/>
        </p:blipFill>
        <p:spPr bwMode="auto">
          <a:xfrm>
            <a:off x="2475186" y="2543492"/>
            <a:ext cx="4193629" cy="2613700"/>
          </a:xfrm>
          <a:prstGeom prst="rect">
            <a:avLst/>
          </a:prstGeom>
          <a:noFill/>
          <a:ln>
            <a:noFill/>
          </a:ln>
          <a:extLst>
            <a:ext uri="{53640926-AAD7-44D8-BBD7-CCE9431645EC}">
              <a14:shadowObscured xmlns:a14="http://schemas.microsoft.com/office/drawing/2010/main" xmlns=""/>
            </a:ext>
          </a:extLst>
        </p:spPr>
      </p:pic>
    </p:spTree>
    <p:extLst>
      <p:ext uri="{BB962C8B-B14F-4D97-AF65-F5344CB8AC3E}">
        <p14:creationId xmlns:p14="http://schemas.microsoft.com/office/powerpoint/2010/main" xmlns="" val="3985087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3" name="Image 2"/>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51520" y="2276873"/>
            <a:ext cx="4176464" cy="2736302"/>
          </a:xfrm>
          <a:prstGeom prst="rect">
            <a:avLst/>
          </a:prstGeom>
          <a:noFill/>
        </p:spPr>
      </p:pic>
      <p:pic>
        <p:nvPicPr>
          <p:cNvPr id="4" name="Image 3"/>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788024" y="2276873"/>
            <a:ext cx="4104456" cy="2736303"/>
          </a:xfrm>
          <a:prstGeom prst="rect">
            <a:avLst/>
          </a:prstGeom>
          <a:noFill/>
        </p:spPr>
      </p:pic>
    </p:spTree>
    <p:extLst>
      <p:ext uri="{BB962C8B-B14F-4D97-AF65-F5344CB8AC3E}">
        <p14:creationId xmlns:p14="http://schemas.microsoft.com/office/powerpoint/2010/main" xmlns="" val="902022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Utilisation et Perception du MC</a:t>
            </a:r>
            <a:endParaRPr lang="fr-FR" dirty="0"/>
          </a:p>
        </p:txBody>
      </p:sp>
      <p:pic>
        <p:nvPicPr>
          <p:cNvPr id="3" name="Image 2"/>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328089" y="2476500"/>
            <a:ext cx="4487823" cy="2896716"/>
          </a:xfrm>
          <a:prstGeom prst="rect">
            <a:avLst/>
          </a:prstGeom>
          <a:noFill/>
        </p:spPr>
      </p:pic>
    </p:spTree>
    <p:extLst>
      <p:ext uri="{BB962C8B-B14F-4D97-AF65-F5344CB8AC3E}">
        <p14:creationId xmlns:p14="http://schemas.microsoft.com/office/powerpoint/2010/main" xmlns="" val="3803588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3" name="Image 2"/>
          <p:cNvPicPr/>
          <p:nvPr/>
        </p:nvPicPr>
        <p:blipFill rotWithShape="1">
          <a:blip r:embed="rId2" cstate="print">
            <a:extLst>
              <a:ext uri="{28A0092B-C50C-407E-A947-70E740481C1C}">
                <a14:useLocalDpi xmlns:a14="http://schemas.microsoft.com/office/drawing/2010/main" xmlns="" val="0"/>
              </a:ext>
            </a:extLst>
          </a:blip>
          <a:srcRect l="2528"/>
          <a:stretch/>
        </p:blipFill>
        <p:spPr bwMode="auto">
          <a:xfrm>
            <a:off x="2298117" y="2474594"/>
            <a:ext cx="4547766" cy="2970629"/>
          </a:xfrm>
          <a:prstGeom prst="rect">
            <a:avLst/>
          </a:prstGeom>
          <a:noFill/>
          <a:ln>
            <a:noFill/>
          </a:ln>
          <a:extLst>
            <a:ext uri="{53640926-AAD7-44D8-BBD7-CCE9431645EC}">
              <a14:shadowObscured xmlns:a14="http://schemas.microsoft.com/office/drawing/2010/main" xmlns=""/>
            </a:ext>
          </a:extLst>
        </p:spPr>
      </p:pic>
    </p:spTree>
    <p:extLst>
      <p:ext uri="{BB962C8B-B14F-4D97-AF65-F5344CB8AC3E}">
        <p14:creationId xmlns:p14="http://schemas.microsoft.com/office/powerpoint/2010/main" xmlns="" val="3938010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dirty="0"/>
          </a:p>
        </p:txBody>
      </p:sp>
      <p:pic>
        <p:nvPicPr>
          <p:cNvPr id="3" name="Image 2"/>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185058" y="2506027"/>
            <a:ext cx="4773885" cy="3011205"/>
          </a:xfrm>
          <a:prstGeom prst="rect">
            <a:avLst/>
          </a:prstGeom>
          <a:noFill/>
        </p:spPr>
      </p:pic>
    </p:spTree>
    <p:extLst>
      <p:ext uri="{BB962C8B-B14F-4D97-AF65-F5344CB8AC3E}">
        <p14:creationId xmlns:p14="http://schemas.microsoft.com/office/powerpoint/2010/main" xmlns="" val="36004460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3" name="Image 2"/>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110668" y="2534284"/>
            <a:ext cx="4922664" cy="3126963"/>
          </a:xfrm>
          <a:prstGeom prst="rect">
            <a:avLst/>
          </a:prstGeom>
          <a:noFill/>
        </p:spPr>
      </p:pic>
    </p:spTree>
    <p:extLst>
      <p:ext uri="{BB962C8B-B14F-4D97-AF65-F5344CB8AC3E}">
        <p14:creationId xmlns:p14="http://schemas.microsoft.com/office/powerpoint/2010/main" xmlns="" val="3457168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3" name="Image 2"/>
          <p:cNvPicPr/>
          <p:nvPr/>
        </p:nvPicPr>
        <p:blipFill rotWithShape="1">
          <a:blip r:embed="rId2" cstate="print">
            <a:extLst>
              <a:ext uri="{28A0092B-C50C-407E-A947-70E740481C1C}">
                <a14:useLocalDpi xmlns:a14="http://schemas.microsoft.com/office/drawing/2010/main" xmlns="" val="0"/>
              </a:ext>
            </a:extLst>
          </a:blip>
          <a:srcRect l="2077"/>
          <a:stretch/>
        </p:blipFill>
        <p:spPr bwMode="auto">
          <a:xfrm>
            <a:off x="1583669" y="1916832"/>
            <a:ext cx="5976663" cy="3672408"/>
          </a:xfrm>
          <a:prstGeom prst="rect">
            <a:avLst/>
          </a:prstGeom>
          <a:noFill/>
          <a:ln>
            <a:noFill/>
          </a:ln>
          <a:extLst>
            <a:ext uri="{53640926-AAD7-44D8-BBD7-CCE9431645EC}">
              <a14:shadowObscured xmlns:a14="http://schemas.microsoft.com/office/drawing/2010/main" xmlns=""/>
            </a:ext>
          </a:extLst>
        </p:spPr>
      </p:pic>
    </p:spTree>
    <p:extLst>
      <p:ext uri="{BB962C8B-B14F-4D97-AF65-F5344CB8AC3E}">
        <p14:creationId xmlns:p14="http://schemas.microsoft.com/office/powerpoint/2010/main" xmlns="" val="291661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3" name="Image 2"/>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23528" y="2276872"/>
            <a:ext cx="4104456" cy="2880320"/>
          </a:xfrm>
          <a:prstGeom prst="rect">
            <a:avLst/>
          </a:prstGeom>
          <a:noFill/>
        </p:spPr>
      </p:pic>
      <p:pic>
        <p:nvPicPr>
          <p:cNvPr id="4" name="Image 3"/>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572000" y="2276872"/>
            <a:ext cx="4248472" cy="2880320"/>
          </a:xfrm>
          <a:prstGeom prst="rect">
            <a:avLst/>
          </a:prstGeom>
          <a:noFill/>
        </p:spPr>
      </p:pic>
    </p:spTree>
    <p:extLst>
      <p:ext uri="{BB962C8B-B14F-4D97-AF65-F5344CB8AC3E}">
        <p14:creationId xmlns:p14="http://schemas.microsoft.com/office/powerpoint/2010/main" xmlns="" val="31467637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7544" y="2708920"/>
            <a:ext cx="8229600" cy="914400"/>
          </a:xfrm>
        </p:spPr>
        <p:txBody>
          <a:bodyPr/>
          <a:lstStyle/>
          <a:p>
            <a:r>
              <a:rPr lang="fr-FR" dirty="0" smtClean="0"/>
              <a:t>Merci de votre attention</a:t>
            </a:r>
            <a:endParaRPr lang="fr-FR"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835696" y="5589240"/>
            <a:ext cx="6937375" cy="6223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743598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nodeType="clickEffect">
                                  <p:stCondLst>
                                    <p:cond delay="0"/>
                                  </p:stCondLst>
                                  <p:childTnLst>
                                    <p:animEffect transition="out" filter="fade">
                                      <p:cBhvr>
                                        <p:cTn id="6" dur="500" tmFilter="0, 0; .2, .5; .8, .5; 1, 0"/>
                                        <p:tgtEl>
                                          <p:spTgt spid="1026"/>
                                        </p:tgtEl>
                                      </p:cBhvr>
                                    </p:animEffect>
                                    <p:animScale>
                                      <p:cBhvr>
                                        <p:cTn id="7" dur="250" autoRev="1" fill="hold"/>
                                        <p:tgtEl>
                                          <p:spTgt spid="1026"/>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26" presetClass="emph" presetSubtype="0" fill="hold" grpId="0" nodeType="clickEffect">
                                  <p:stCondLst>
                                    <p:cond delay="0"/>
                                  </p:stCondLst>
                                  <p:childTnLst>
                                    <p:animEffect transition="out" filter="fade">
                                      <p:cBhvr>
                                        <p:cTn id="11" dur="500" tmFilter="0, 0; .2, .5; .8, .5; 1, 0"/>
                                        <p:tgtEl>
                                          <p:spTgt spid="2"/>
                                        </p:tgtEl>
                                      </p:cBhvr>
                                    </p:animEffect>
                                    <p:animScale>
                                      <p:cBhvr>
                                        <p:cTn id="12" dur="250" autoRev="1" fill="hold"/>
                                        <p:tgtEl>
                                          <p:spTgt spid="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_rels/theme5.xml.rels><?xml version="1.0" encoding="UTF-8" standalone="yes"?>
<Relationships xmlns="http://schemas.openxmlformats.org/package/2006/relationships"><Relationship Id="rId1" Type="http://schemas.openxmlformats.org/officeDocument/2006/relationships/image" Target="../media/image1.jpeg"/></Relationships>
</file>

<file path=ppt/theme/_rels/theme6.xml.rels><?xml version="1.0" encoding="UTF-8" standalone="yes"?>
<Relationships xmlns="http://schemas.openxmlformats.org/package/2006/relationships"><Relationship Id="rId1" Type="http://schemas.openxmlformats.org/officeDocument/2006/relationships/image" Target="../media/image1.jpeg"/></Relationships>
</file>

<file path=ppt/theme/_rels/theme7.xml.rels><?xml version="1.0" encoding="UTF-8" standalone="yes"?>
<Relationships xmlns="http://schemas.openxmlformats.org/package/2006/relationships"><Relationship Id="rId1" Type="http://schemas.openxmlformats.org/officeDocument/2006/relationships/image" Target="../media/image1.jpeg"/></Relationships>
</file>

<file path=ppt/theme/_rels/theme8.xml.rels><?xml version="1.0" encoding="UTF-8" standalone="yes"?>
<Relationships xmlns="http://schemas.openxmlformats.org/package/2006/relationships"><Relationship Id="rId1" Type="http://schemas.openxmlformats.org/officeDocument/2006/relationships/image" Target="../media/image1.jpeg"/></Relationships>
</file>

<file path=ppt/theme/_rels/theme9.xml.rels><?xml version="1.0" encoding="UTF-8" standalone="yes"?>
<Relationships xmlns="http://schemas.openxmlformats.org/package/2006/relationships"><Relationship Id="rId1" Type="http://schemas.openxmlformats.org/officeDocument/2006/relationships/image" Target="../media/image1.jpeg"/></Relationships>
</file>

<file path=ppt/theme/_rels/theme10.xml.rels><?xml version="1.0" encoding="UTF-8" standalone="yes"?>
<Relationships xmlns="http://schemas.openxmlformats.org/package/2006/relationships"><Relationship Id="rId1" Type="http://schemas.openxmlformats.org/officeDocument/2006/relationships/image" Target="../media/image1.jpeg"/></Relationships>
</file>

<file path=ppt/theme/_rels/theme11.xml.rels><?xml version="1.0" encoding="UTF-8" standalone="yes"?>
<Relationships xmlns="http://schemas.openxmlformats.org/package/2006/relationships"><Relationship Id="rId1" Type="http://schemas.openxmlformats.org/officeDocument/2006/relationships/image" Target="../media/image1.jpeg"/></Relationships>
</file>

<file path=ppt/theme/_rels/theme12.xml.rels><?xml version="1.0" encoding="UTF-8" standalone="yes"?>
<Relationships xmlns="http://schemas.openxmlformats.org/package/2006/relationships"><Relationship Id="rId1" Type="http://schemas.openxmlformats.org/officeDocument/2006/relationships/image" Target="../media/image1.jpeg"/></Relationships>
</file>

<file path=ppt/theme/_rels/theme13.xml.rels><?xml version="1.0" encoding="UTF-8" standalone="yes"?>
<Relationships xmlns="http://schemas.openxmlformats.org/package/2006/relationships"><Relationship Id="rId1" Type="http://schemas.openxmlformats.org/officeDocument/2006/relationships/image" Target="../media/image1.jpeg"/></Relationships>
</file>

<file path=ppt/theme/_rels/theme14.xml.rels><?xml version="1.0" encoding="UTF-8" standalone="yes"?>
<Relationships xmlns="http://schemas.openxmlformats.org/package/2006/relationships"><Relationship Id="rId1" Type="http://schemas.openxmlformats.org/officeDocument/2006/relationships/image" Target="../media/image1.jpeg"/></Relationships>
</file>

<file path=ppt/theme/_rels/theme15.xml.rels><?xml version="1.0" encoding="UTF-8" standalone="yes"?>
<Relationships xmlns="http://schemas.openxmlformats.org/package/2006/relationships"><Relationship Id="rId1" Type="http://schemas.openxmlformats.org/officeDocument/2006/relationships/image" Target="../media/image1.jpeg"/></Relationships>
</file>

<file path=ppt/theme/_rels/theme16.xml.rels><?xml version="1.0" encoding="UTF-8" standalone="yes"?>
<Relationships xmlns="http://schemas.openxmlformats.org/package/2006/relationships"><Relationship Id="rId1" Type="http://schemas.openxmlformats.org/officeDocument/2006/relationships/image" Target="../media/image1.jpeg"/></Relationships>
</file>

<file path=ppt/theme/_rels/theme17.xml.rels><?xml version="1.0" encoding="UTF-8" standalone="yes"?>
<Relationships xmlns="http://schemas.openxmlformats.org/package/2006/relationships"><Relationship Id="rId1" Type="http://schemas.openxmlformats.org/officeDocument/2006/relationships/image" Target="../media/image1.jpeg"/></Relationships>
</file>

<file path=ppt/theme/_rels/theme18.xml.rels><?xml version="1.0" encoding="UTF-8" standalone="yes"?>
<Relationships xmlns="http://schemas.openxmlformats.org/package/2006/relationships"><Relationship Id="rId1" Type="http://schemas.openxmlformats.org/officeDocument/2006/relationships/image" Target="../media/image1.jpeg"/></Relationships>
</file>

<file path=ppt/theme/_rels/theme19.xml.rels><?xml version="1.0" encoding="UTF-8" standalone="yes"?>
<Relationships xmlns="http://schemas.openxmlformats.org/package/2006/relationships"><Relationship Id="rId1" Type="http://schemas.openxmlformats.org/officeDocument/2006/relationships/image" Target="../media/image1.jpeg"/></Relationships>
</file>

<file path=ppt/theme/_rels/theme20.xml.rels><?xml version="1.0" encoding="UTF-8" standalone="yes"?>
<Relationships xmlns="http://schemas.openxmlformats.org/package/2006/relationships"><Relationship Id="rId1" Type="http://schemas.openxmlformats.org/officeDocument/2006/relationships/image" Target="../media/image1.jpeg"/></Relationships>
</file>

<file path=ppt/theme/_rels/theme2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gine">
  <a:themeElements>
    <a:clrScheme name="Origine">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rigine">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e">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2.xml><?xml version="1.0" encoding="utf-8"?>
<a:theme xmlns:a="http://schemas.openxmlformats.org/drawingml/2006/main" name="1_Origine">
  <a:themeElements>
    <a:clrScheme name="Origine">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rigine">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e">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3.xml><?xml version="1.0" encoding="utf-8"?>
<a:theme xmlns:a="http://schemas.openxmlformats.org/drawingml/2006/main" name="2_Origine">
  <a:themeElements>
    <a:clrScheme name="Origine">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rigine">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e">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4.xml><?xml version="1.0" encoding="utf-8"?>
<a:theme xmlns:a="http://schemas.openxmlformats.org/drawingml/2006/main" name="3_Origine">
  <a:themeElements>
    <a:clrScheme name="Origine">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rigine">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e">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5.xml><?xml version="1.0" encoding="utf-8"?>
<a:theme xmlns:a="http://schemas.openxmlformats.org/drawingml/2006/main" name="4_Origine">
  <a:themeElements>
    <a:clrScheme name="Origine">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rigine">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e">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6.xml><?xml version="1.0" encoding="utf-8"?>
<a:theme xmlns:a="http://schemas.openxmlformats.org/drawingml/2006/main" name="5_Origine">
  <a:themeElements>
    <a:clrScheme name="Origine">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rigine">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e">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7.xml><?xml version="1.0" encoding="utf-8"?>
<a:theme xmlns:a="http://schemas.openxmlformats.org/drawingml/2006/main" name="6_Origine">
  <a:themeElements>
    <a:clrScheme name="Origine">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rigine">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e">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8.xml><?xml version="1.0" encoding="utf-8"?>
<a:theme xmlns:a="http://schemas.openxmlformats.org/drawingml/2006/main" name="7_Origine">
  <a:themeElements>
    <a:clrScheme name="Origine">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rigine">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e">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9.xml><?xml version="1.0" encoding="utf-8"?>
<a:theme xmlns:a="http://schemas.openxmlformats.org/drawingml/2006/main" name="8_Origine">
  <a:themeElements>
    <a:clrScheme name="Origine">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rigine">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e">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10.xml><?xml version="1.0" encoding="utf-8"?>
<a:theme xmlns:a="http://schemas.openxmlformats.org/drawingml/2006/main" name="9_Origine">
  <a:themeElements>
    <a:clrScheme name="Origine">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rigine">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e">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11.xml><?xml version="1.0" encoding="utf-8"?>
<a:theme xmlns:a="http://schemas.openxmlformats.org/drawingml/2006/main" name="14_Origine">
  <a:themeElements>
    <a:clrScheme name="Origine">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rigine">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e">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12.xml><?xml version="1.0" encoding="utf-8"?>
<a:theme xmlns:a="http://schemas.openxmlformats.org/drawingml/2006/main" name="15_Origine">
  <a:themeElements>
    <a:clrScheme name="Origine">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rigine">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e">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13.xml><?xml version="1.0" encoding="utf-8"?>
<a:theme xmlns:a="http://schemas.openxmlformats.org/drawingml/2006/main" name="16_Origine">
  <a:themeElements>
    <a:clrScheme name="Origine">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rigine">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e">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14.xml><?xml version="1.0" encoding="utf-8"?>
<a:theme xmlns:a="http://schemas.openxmlformats.org/drawingml/2006/main" name="17_Origine">
  <a:themeElements>
    <a:clrScheme name="Origine">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rigine">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e">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15.xml><?xml version="1.0" encoding="utf-8"?>
<a:theme xmlns:a="http://schemas.openxmlformats.org/drawingml/2006/main" name="18_Origine">
  <a:themeElements>
    <a:clrScheme name="Origine">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rigine">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e">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16.xml><?xml version="1.0" encoding="utf-8"?>
<a:theme xmlns:a="http://schemas.openxmlformats.org/drawingml/2006/main" name="19_Origine">
  <a:themeElements>
    <a:clrScheme name="Origine">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rigine">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e">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17.xml><?xml version="1.0" encoding="utf-8"?>
<a:theme xmlns:a="http://schemas.openxmlformats.org/drawingml/2006/main" name="20_Origine">
  <a:themeElements>
    <a:clrScheme name="Origine">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rigine">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e">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18.xml><?xml version="1.0" encoding="utf-8"?>
<a:theme xmlns:a="http://schemas.openxmlformats.org/drawingml/2006/main" name="21_Origine">
  <a:themeElements>
    <a:clrScheme name="Origine">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rigine">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e">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19.xml><?xml version="1.0" encoding="utf-8"?>
<a:theme xmlns:a="http://schemas.openxmlformats.org/drawingml/2006/main" name="22_Origine">
  <a:themeElements>
    <a:clrScheme name="Origine">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rigine">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e">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20.xml><?xml version="1.0" encoding="utf-8"?>
<a:theme xmlns:a="http://schemas.openxmlformats.org/drawingml/2006/main" name="23_Origine">
  <a:themeElements>
    <a:clrScheme name="Origine">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rigine">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e">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21.xml><?xml version="1.0" encoding="utf-8"?>
<a:theme xmlns:a="http://schemas.openxmlformats.org/drawingml/2006/main" name="24_Origine">
  <a:themeElements>
    <a:clrScheme name="Origine">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rigine">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e">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2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604</TotalTime>
  <Words>3923</Words>
  <Application>Microsoft Office PowerPoint</Application>
  <PresentationFormat>Affichage à l'écran (4:3)</PresentationFormat>
  <Paragraphs>517</Paragraphs>
  <Slides>39</Slides>
  <Notes>22</Notes>
  <HiddenSlides>0</HiddenSlides>
  <MMClips>0</MMClips>
  <ScaleCrop>false</ScaleCrop>
  <HeadingPairs>
    <vt:vector size="4" baseType="variant">
      <vt:variant>
        <vt:lpstr>Thème</vt:lpstr>
      </vt:variant>
      <vt:variant>
        <vt:i4>21</vt:i4>
      </vt:variant>
      <vt:variant>
        <vt:lpstr>Titres des diapositives</vt:lpstr>
      </vt:variant>
      <vt:variant>
        <vt:i4>39</vt:i4>
      </vt:variant>
    </vt:vector>
  </HeadingPairs>
  <TitlesOfParts>
    <vt:vector size="60" baseType="lpstr">
      <vt:lpstr>Origine</vt:lpstr>
      <vt:lpstr>1_Origine</vt:lpstr>
      <vt:lpstr>2_Origine</vt:lpstr>
      <vt:lpstr>3_Origine</vt:lpstr>
      <vt:lpstr>4_Origine</vt:lpstr>
      <vt:lpstr>5_Origine</vt:lpstr>
      <vt:lpstr>6_Origine</vt:lpstr>
      <vt:lpstr>7_Origine</vt:lpstr>
      <vt:lpstr>8_Origine</vt:lpstr>
      <vt:lpstr>9_Origine</vt:lpstr>
      <vt:lpstr>14_Origine</vt:lpstr>
      <vt:lpstr>15_Origine</vt:lpstr>
      <vt:lpstr>16_Origine</vt:lpstr>
      <vt:lpstr>17_Origine</vt:lpstr>
      <vt:lpstr>18_Origine</vt:lpstr>
      <vt:lpstr>19_Origine</vt:lpstr>
      <vt:lpstr>20_Origine</vt:lpstr>
      <vt:lpstr>21_Origine</vt:lpstr>
      <vt:lpstr>22_Origine</vt:lpstr>
      <vt:lpstr>23_Origine</vt:lpstr>
      <vt:lpstr>24_Origine</vt:lpstr>
      <vt:lpstr>Microcrédit en France:   Les motivations entrepreneuriales des entrepreneurs en situation précaire</vt:lpstr>
      <vt:lpstr>Sommaire</vt:lpstr>
      <vt:lpstr>1. La motivation entrepreneuriale</vt:lpstr>
      <vt:lpstr>Théories classiques:  Amit &amp; Muller (1995)</vt:lpstr>
      <vt:lpstr>McClelland (1961)  </vt:lpstr>
      <vt:lpstr>Douglas et Shepherd (2000 &amp; 2002)</vt:lpstr>
      <vt:lpstr>Grilo et Thurik (2008) </vt:lpstr>
      <vt:lpstr>Nouvelle approche: Gabarret &amp; Vedel (2012)</vt:lpstr>
      <vt:lpstr>Gabarret &amp; Vedel (suite)</vt:lpstr>
      <vt:lpstr>Gabarret &amp; Vedel (suite)</vt:lpstr>
      <vt:lpstr>2. Les minorités entrepreneuriales</vt:lpstr>
      <vt:lpstr>Les jeunes Définition</vt:lpstr>
      <vt:lpstr>Catégorie d’entrepreneur jeune</vt:lpstr>
      <vt:lpstr>Les jeunes (suite)</vt:lpstr>
      <vt:lpstr>Les femmes  Définition (enquête d’Eurochambers,2004)</vt:lpstr>
      <vt:lpstr>Typologie d’entrepreneuriat féminin</vt:lpstr>
      <vt:lpstr>Les femmes (suite)</vt:lpstr>
      <vt:lpstr>Les Séniors Définition</vt:lpstr>
      <vt:lpstr>Type d’entrepreneuriat sénior</vt:lpstr>
      <vt:lpstr>Barrières et mesures d’incitation</vt:lpstr>
      <vt:lpstr>Immigrants et minorités ethniques Définition</vt:lpstr>
      <vt:lpstr> Les immigrants et minorités ethniques (suite)</vt:lpstr>
      <vt:lpstr>1. Méthodologie</vt:lpstr>
      <vt:lpstr>2. Résultats de la recherche</vt:lpstr>
      <vt:lpstr>Diapositive 25</vt:lpstr>
      <vt:lpstr>Diapositive 26</vt:lpstr>
      <vt:lpstr>Diapositive 27</vt:lpstr>
      <vt:lpstr>Rémunérations</vt:lpstr>
      <vt:lpstr>Profil-type</vt:lpstr>
      <vt:lpstr>Diapositive 30</vt:lpstr>
      <vt:lpstr>Diapositive 31</vt:lpstr>
      <vt:lpstr>Diapositive 32</vt:lpstr>
      <vt:lpstr>Utilisation et Perception du MC</vt:lpstr>
      <vt:lpstr>Diapositive 34</vt:lpstr>
      <vt:lpstr>Diapositive 35</vt:lpstr>
      <vt:lpstr>Diapositive 36</vt:lpstr>
      <vt:lpstr>Diapositive 37</vt:lpstr>
      <vt:lpstr>Diapositive 38</vt:lpstr>
      <vt:lpstr>Merci de votre attention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Microcrédit en France:   Les motivations entrepreneuriales des entrepreneurs en situation précaire</dc:title>
  <dc:creator/>
  <cp:lastModifiedBy>astrid</cp:lastModifiedBy>
  <cp:revision>71</cp:revision>
  <dcterms:created xsi:type="dcterms:W3CDTF">2013-09-05T22:45:01Z</dcterms:created>
  <dcterms:modified xsi:type="dcterms:W3CDTF">2013-09-19T12:16:51Z</dcterms:modified>
</cp:coreProperties>
</file>