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7ACEB373-9BBF-4C0F-8B54-8D8E3085EF82}" type="datetimeFigureOut">
              <a:rPr lang="fr-FR" smtClean="0"/>
              <a:t>08/11/2012</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AD649732-B876-4962-8C13-390B93D3C8E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ACEB373-9BBF-4C0F-8B54-8D8E3085EF82}" type="datetimeFigureOut">
              <a:rPr lang="fr-FR" smtClean="0"/>
              <a:t>08/11/2012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649732-B876-4962-8C13-390B93D3C8E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ACEB373-9BBF-4C0F-8B54-8D8E3085EF82}" type="datetimeFigureOut">
              <a:rPr lang="fr-FR" smtClean="0"/>
              <a:t>08/11/2012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649732-B876-4962-8C13-390B93D3C8E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7ACEB373-9BBF-4C0F-8B54-8D8E3085EF82}" type="datetimeFigureOut">
              <a:rPr lang="fr-FR" smtClean="0"/>
              <a:t>08/11/2012</a:t>
            </a:fld>
            <a:endParaRPr lang="fr-FR"/>
          </a:p>
        </p:txBody>
      </p:sp>
      <p:sp>
        <p:nvSpPr>
          <p:cNvPr id="9" name="Espace réservé du numéro de diapositive 8"/>
          <p:cNvSpPr>
            <a:spLocks noGrp="1"/>
          </p:cNvSpPr>
          <p:nvPr>
            <p:ph type="sldNum" sz="quarter" idx="15"/>
          </p:nvPr>
        </p:nvSpPr>
        <p:spPr/>
        <p:txBody>
          <a:bodyPr rtlCol="0"/>
          <a:lstStyle/>
          <a:p>
            <a:fld id="{AD649732-B876-4962-8C13-390B93D3C8E2}"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7ACEB373-9BBF-4C0F-8B54-8D8E3085EF82}" type="datetimeFigureOut">
              <a:rPr lang="fr-FR" smtClean="0"/>
              <a:t>08/11/2012</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AD649732-B876-4962-8C13-390B93D3C8E2}"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7ACEB373-9BBF-4C0F-8B54-8D8E3085EF82}" type="datetimeFigureOut">
              <a:rPr lang="fr-FR" smtClean="0"/>
              <a:t>08/11/2012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649732-B876-4962-8C13-390B93D3C8E2}" type="slidenum">
              <a:rPr lang="fr-FR" smtClean="0"/>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7ACEB373-9BBF-4C0F-8B54-8D8E3085EF82}" type="datetimeFigureOut">
              <a:rPr lang="fr-FR" smtClean="0"/>
              <a:t>08/11/2012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649732-B876-4962-8C13-390B93D3C8E2}" type="slidenum">
              <a:rPr lang="fr-FR" smtClean="0"/>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7ACEB373-9BBF-4C0F-8B54-8D8E3085EF82}" type="datetimeFigureOut">
              <a:rPr lang="fr-FR" smtClean="0"/>
              <a:t>08/11/2012</a:t>
            </a:fld>
            <a:endParaRPr lang="fr-FR"/>
          </a:p>
        </p:txBody>
      </p:sp>
      <p:sp>
        <p:nvSpPr>
          <p:cNvPr id="7" name="Espace réservé du numéro de diapositive 6"/>
          <p:cNvSpPr>
            <a:spLocks noGrp="1"/>
          </p:cNvSpPr>
          <p:nvPr>
            <p:ph type="sldNum" sz="quarter" idx="11"/>
          </p:nvPr>
        </p:nvSpPr>
        <p:spPr/>
        <p:txBody>
          <a:bodyPr rtlCol="0"/>
          <a:lstStyle/>
          <a:p>
            <a:fld id="{AD649732-B876-4962-8C13-390B93D3C8E2}"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CEB373-9BBF-4C0F-8B54-8D8E3085EF82}" type="datetimeFigureOut">
              <a:rPr lang="fr-FR" smtClean="0"/>
              <a:t>08/11/2012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649732-B876-4962-8C13-390B93D3C8E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7ACEB373-9BBF-4C0F-8B54-8D8E3085EF82}" type="datetimeFigureOut">
              <a:rPr lang="fr-FR" smtClean="0"/>
              <a:t>08/11/2012</a:t>
            </a:fld>
            <a:endParaRPr lang="fr-FR"/>
          </a:p>
        </p:txBody>
      </p:sp>
      <p:sp>
        <p:nvSpPr>
          <p:cNvPr id="22" name="Espace réservé du numéro de diapositive 21"/>
          <p:cNvSpPr>
            <a:spLocks noGrp="1"/>
          </p:cNvSpPr>
          <p:nvPr>
            <p:ph type="sldNum" sz="quarter" idx="15"/>
          </p:nvPr>
        </p:nvSpPr>
        <p:spPr/>
        <p:txBody>
          <a:bodyPr rtlCol="0"/>
          <a:lstStyle/>
          <a:p>
            <a:fld id="{AD649732-B876-4962-8C13-390B93D3C8E2}"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7ACEB373-9BBF-4C0F-8B54-8D8E3085EF82}" type="datetimeFigureOut">
              <a:rPr lang="fr-FR" smtClean="0"/>
              <a:t>08/11/2012</a:t>
            </a:fld>
            <a:endParaRPr lang="fr-FR"/>
          </a:p>
        </p:txBody>
      </p:sp>
      <p:sp>
        <p:nvSpPr>
          <p:cNvPr id="18" name="Espace réservé du numéro de diapositive 17"/>
          <p:cNvSpPr>
            <a:spLocks noGrp="1"/>
          </p:cNvSpPr>
          <p:nvPr>
            <p:ph type="sldNum" sz="quarter" idx="11"/>
          </p:nvPr>
        </p:nvSpPr>
        <p:spPr/>
        <p:txBody>
          <a:bodyPr rtlCol="0"/>
          <a:lstStyle/>
          <a:p>
            <a:fld id="{AD649732-B876-4962-8C13-390B93D3C8E2}"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CEB373-9BBF-4C0F-8B54-8D8E3085EF82}" type="datetimeFigureOut">
              <a:rPr lang="fr-FR" smtClean="0"/>
              <a:t>08/11/2012</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649732-B876-4962-8C13-390B93D3C8E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556793"/>
            <a:ext cx="7990656" cy="2043658"/>
          </a:xfrm>
        </p:spPr>
        <p:txBody>
          <a:bodyPr/>
          <a:lstStyle/>
          <a:p>
            <a:pPr algn="ctr"/>
            <a:r>
              <a:rPr lang="fr-FR" sz="2400" dirty="0" smtClean="0"/>
              <a:t>Exposé sous le thème: </a:t>
            </a:r>
            <a:br>
              <a:rPr lang="fr-FR" sz="2400" dirty="0" smtClean="0"/>
            </a:br>
            <a:r>
              <a:rPr lang="fr-FR"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 capitale risque au Maroc</a:t>
            </a:r>
            <a:endParaRPr lang="fr-FR"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Sous-titre 2"/>
          <p:cNvSpPr>
            <a:spLocks noGrp="1"/>
          </p:cNvSpPr>
          <p:nvPr>
            <p:ph type="subTitle" idx="1"/>
          </p:nvPr>
        </p:nvSpPr>
        <p:spPr/>
        <p:txBody>
          <a:bodyPr>
            <a:normAutofit/>
          </a:bodyPr>
          <a:lstStyle/>
          <a:p>
            <a:pPr algn="l"/>
            <a:r>
              <a:rPr lang="fr-FR" sz="1400" dirty="0" smtClean="0"/>
              <a:t>Encadre par:                                                             présenté par:				                       </a:t>
            </a:r>
          </a:p>
          <a:p>
            <a:pPr algn="l"/>
            <a:r>
              <a:rPr lang="fr-FR" sz="1400" dirty="0" smtClean="0"/>
              <a:t>Mm Afaf bensghir</a:t>
            </a:r>
            <a:r>
              <a:rPr lang="fr-FR" dirty="0" smtClean="0"/>
              <a:t>			</a:t>
            </a:r>
            <a:r>
              <a:rPr lang="fr-FR" sz="1600" dirty="0" smtClean="0"/>
              <a:t> Nadia elmessaoudi					</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19" y="62642"/>
            <a:ext cx="1436738" cy="1077216"/>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56169"/>
            <a:ext cx="1661194" cy="1182152"/>
          </a:xfrm>
          <a:prstGeom prst="rect">
            <a:avLst/>
          </a:prstGeom>
        </p:spPr>
      </p:pic>
      <p:sp>
        <p:nvSpPr>
          <p:cNvPr id="6" name="ZoneTexte 5"/>
          <p:cNvSpPr txBox="1"/>
          <p:nvPr/>
        </p:nvSpPr>
        <p:spPr>
          <a:xfrm>
            <a:off x="2267744" y="188640"/>
            <a:ext cx="4680520" cy="1477328"/>
          </a:xfrm>
          <a:prstGeom prst="rect">
            <a:avLst/>
          </a:prstGeom>
          <a:noFill/>
        </p:spPr>
        <p:txBody>
          <a:bodyPr wrap="square" rtlCol="0">
            <a:spAutoFit/>
          </a:bodyPr>
          <a:lstStyle/>
          <a:p>
            <a:pPr algn="ctr"/>
            <a:r>
              <a:rPr lang="fr-FR" dirty="0" smtClean="0"/>
              <a:t>Université Med I</a:t>
            </a:r>
          </a:p>
          <a:p>
            <a:pPr algn="ctr"/>
            <a:r>
              <a:rPr lang="fr-FR" dirty="0" smtClean="0"/>
              <a:t>Ecole supérieur de technologie</a:t>
            </a:r>
          </a:p>
          <a:p>
            <a:pPr algn="ctr"/>
            <a:r>
              <a:rPr lang="fr-FR" dirty="0" smtClean="0"/>
              <a:t>Département management </a:t>
            </a:r>
          </a:p>
          <a:p>
            <a:pPr algn="ctr"/>
            <a:r>
              <a:rPr lang="fr-FR" dirty="0" smtClean="0"/>
              <a:t>FCF2</a:t>
            </a:r>
          </a:p>
          <a:p>
            <a:endParaRPr lang="fr-FR" dirty="0"/>
          </a:p>
        </p:txBody>
      </p:sp>
    </p:spTree>
    <p:extLst>
      <p:ext uri="{BB962C8B-B14F-4D97-AF65-F5344CB8AC3E}">
        <p14:creationId xmlns:p14="http://schemas.microsoft.com/office/powerpoint/2010/main" val="252976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5122912" cy="1143000"/>
          </a:xfrm>
        </p:spPr>
        <p:txBody>
          <a:bodyPr/>
          <a:lstStyle/>
          <a:p>
            <a:pPr marL="285750" lvl="2" indent="-285750" algn="ctr" rtl="0">
              <a:spcBef>
                <a:spcPct val="0"/>
              </a:spcBef>
              <a:buFont typeface="Courier New" pitchFamily="49" charset="0"/>
              <a:buChar char="o"/>
            </a:pPr>
            <a:r>
              <a:rPr lang="fr-FR" b="1" dirty="0">
                <a:solidFill>
                  <a:schemeClr val="accent1"/>
                </a:solidFill>
              </a:rPr>
              <a:t>Typologie du capital-investissement</a:t>
            </a:r>
            <a:r>
              <a:rPr lang="fr-FR" dirty="0">
                <a:solidFill>
                  <a:schemeClr val="accent1"/>
                </a:solidFill>
              </a:rPr>
              <a:t/>
            </a:r>
            <a:br>
              <a:rPr lang="fr-FR" dirty="0">
                <a:solidFill>
                  <a:schemeClr val="accent1"/>
                </a:solidFill>
              </a:rPr>
            </a:br>
            <a:endParaRPr lang="fr-FR" dirty="0">
              <a:solidFill>
                <a:schemeClr val="accent1"/>
              </a:solidFill>
            </a:endParaRPr>
          </a:p>
        </p:txBody>
      </p:sp>
      <p:pic>
        <p:nvPicPr>
          <p:cNvPr id="4" name="Espace réservé du conten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38287" y="2689225"/>
            <a:ext cx="5305425" cy="2695575"/>
          </a:xfrm>
        </p:spPr>
      </p:pic>
    </p:spTree>
    <p:extLst>
      <p:ext uri="{BB962C8B-B14F-4D97-AF65-F5344CB8AC3E}">
        <p14:creationId xmlns:p14="http://schemas.microsoft.com/office/powerpoint/2010/main" val="120363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lvl="0"/>
            <a:r>
              <a:rPr lang="fr-FR" dirty="0"/>
              <a:t>le capital risque pour financer le démarrage de nouvelles entreprises. </a:t>
            </a:r>
          </a:p>
          <a:p>
            <a:pPr lvl="0"/>
            <a:r>
              <a:rPr lang="fr-FR" dirty="0"/>
              <a:t>le </a:t>
            </a:r>
            <a:r>
              <a:rPr lang="fr-FR" dirty="0" smtClean="0"/>
              <a:t>capital-développement pour </a:t>
            </a:r>
            <a:r>
              <a:rPr lang="fr-FR" dirty="0"/>
              <a:t>financer le développement de l'entreprise. </a:t>
            </a:r>
          </a:p>
          <a:p>
            <a:pPr lvl="0"/>
            <a:r>
              <a:rPr lang="fr-FR" dirty="0"/>
              <a:t>le capital-transmission </a:t>
            </a:r>
            <a:r>
              <a:rPr lang="fr-FR" dirty="0" smtClean="0"/>
              <a:t>destiné </a:t>
            </a:r>
            <a:r>
              <a:rPr lang="fr-FR" dirty="0"/>
              <a:t>à accompagner la transmission ou la cession de l'entreprise. </a:t>
            </a:r>
          </a:p>
          <a:p>
            <a:pPr lvl="0"/>
            <a:r>
              <a:rPr lang="fr-FR" dirty="0"/>
              <a:t>le capital-retournement pour aider au redressement d'une entreprise en difficulté. </a:t>
            </a:r>
          </a:p>
          <a:p>
            <a:endParaRPr lang="fr-FR" dirty="0"/>
          </a:p>
        </p:txBody>
      </p:sp>
    </p:spTree>
    <p:extLst>
      <p:ext uri="{BB962C8B-B14F-4D97-AF65-F5344CB8AC3E}">
        <p14:creationId xmlns:p14="http://schemas.microsoft.com/office/powerpoint/2010/main" val="66260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548680"/>
            <a:ext cx="6192688" cy="868958"/>
          </a:xfrm>
        </p:spPr>
        <p:txBody>
          <a:bodyPr>
            <a:normAutofit fontScale="90000"/>
          </a:bodyPr>
          <a:lstStyle/>
          <a:p>
            <a:r>
              <a:rPr lang="fr-FR" sz="2700" b="1" u="sng" dirty="0" smtClean="0"/>
              <a:t/>
            </a:r>
            <a:br>
              <a:rPr lang="fr-FR" sz="2700" b="1" u="sng" dirty="0" smtClean="0"/>
            </a:br>
            <a:r>
              <a:rPr lang="fr-FR" sz="2700" b="1" u="sng" dirty="0"/>
              <a:t/>
            </a:r>
            <a:br>
              <a:rPr lang="fr-FR" sz="2700" b="1" u="sng" dirty="0"/>
            </a:br>
            <a:r>
              <a:rPr lang="fr-FR" sz="2700" b="1" u="sng" dirty="0" smtClean="0"/>
              <a:t/>
            </a:r>
            <a:br>
              <a:rPr lang="fr-FR" sz="2700" b="1" u="sng" dirty="0" smtClean="0"/>
            </a:br>
            <a:r>
              <a:rPr lang="fr-FR" sz="2700" b="1" u="sng" dirty="0" smtClean="0"/>
              <a:t/>
            </a:r>
            <a:br>
              <a:rPr lang="fr-FR" sz="2700" b="1" u="sng" dirty="0" smtClean="0"/>
            </a:br>
            <a:r>
              <a:rPr lang="fr-FR" sz="2700" b="1" u="sng" dirty="0"/>
              <a:t/>
            </a:r>
            <a:br>
              <a:rPr lang="fr-FR" sz="2700" b="1" u="sng" dirty="0"/>
            </a:br>
            <a:r>
              <a:rPr lang="fr-FR" sz="2700" b="1" u="sng" dirty="0" smtClean="0"/>
              <a:t/>
            </a:r>
            <a:br>
              <a:rPr lang="fr-FR" sz="2700" b="1" u="sng" dirty="0" smtClean="0"/>
            </a:br>
            <a:r>
              <a:rPr lang="fr-FR" sz="2700" b="1" u="sng" dirty="0"/>
              <a:t/>
            </a:r>
            <a:br>
              <a:rPr lang="fr-FR" sz="2700" b="1" u="sng" dirty="0"/>
            </a:br>
            <a:r>
              <a:rPr lang="fr-FR" sz="2700" b="1" u="sng" dirty="0" smtClean="0"/>
              <a:t>CHAPITRE </a:t>
            </a:r>
            <a:r>
              <a:rPr lang="fr-FR" sz="2700" b="1" u="sng" dirty="0"/>
              <a:t>III : les déterminants du capital risque</a:t>
            </a:r>
            <a:r>
              <a:rPr lang="fr-FR" dirty="0"/>
              <a:t/>
            </a:r>
            <a:br>
              <a:rPr lang="fr-FR" dirty="0"/>
            </a:br>
            <a:r>
              <a:rPr lang="fr-FR" b="1" dirty="0"/>
              <a:t> </a:t>
            </a:r>
            <a:r>
              <a:rPr lang="fr-FR" dirty="0"/>
              <a:t/>
            </a:r>
            <a:br>
              <a:rPr lang="fr-FR" dirty="0"/>
            </a:br>
            <a:endParaRPr lang="fr-FR" dirty="0"/>
          </a:p>
        </p:txBody>
      </p:sp>
      <p:sp>
        <p:nvSpPr>
          <p:cNvPr id="3" name="Espace réservé du contenu 2"/>
          <p:cNvSpPr>
            <a:spLocks noGrp="1"/>
          </p:cNvSpPr>
          <p:nvPr>
            <p:ph sz="quarter" idx="1"/>
          </p:nvPr>
        </p:nvSpPr>
        <p:spPr>
          <a:xfrm>
            <a:off x="395536" y="980728"/>
            <a:ext cx="7467600" cy="4873752"/>
          </a:xfrm>
        </p:spPr>
        <p:txBody>
          <a:bodyPr>
            <a:normAutofit/>
          </a:bodyPr>
          <a:lstStyle/>
          <a:p>
            <a:pPr marL="0" indent="0">
              <a:buNone/>
            </a:pPr>
            <a:r>
              <a:rPr lang="fr-FR" sz="1800" b="1" i="1" dirty="0"/>
              <a:t> Section I : Les intervenants du capital risque </a:t>
            </a:r>
            <a:r>
              <a:rPr lang="fr-FR" sz="1800" b="1" i="1" dirty="0" smtClean="0"/>
              <a:t>:</a:t>
            </a:r>
          </a:p>
          <a:p>
            <a:pPr lvl="2"/>
            <a:r>
              <a:rPr lang="fr-FR" b="1" i="1" dirty="0"/>
              <a:t>les investisseurs institutionnels </a:t>
            </a:r>
            <a:r>
              <a:rPr lang="fr-FR" b="1" i="1" dirty="0" smtClean="0"/>
              <a:t>:</a:t>
            </a:r>
            <a:endParaRPr lang="fr-FR" dirty="0" smtClean="0"/>
          </a:p>
          <a:p>
            <a:pPr marL="914400" lvl="2" indent="0">
              <a:buNone/>
            </a:pPr>
            <a:endParaRPr lang="fr-FR" dirty="0"/>
          </a:p>
          <a:p>
            <a:pPr marL="0" indent="0">
              <a:buNone/>
            </a:pPr>
            <a:r>
              <a:rPr lang="fr-FR" sz="2000" dirty="0"/>
              <a:t>Il s’agit de personnes physiques ou morales détenant des ressources importantes à long terme, qui gèrent généralement des actifs, se sont le plus souvent des compagnies d’assurance et de réassurance qui sont reconnues pour leur excédent en liquidité, les établissements financiers notamment  les banques, parfois des industriels et aussi les fonds d’épargne privés.</a:t>
            </a:r>
          </a:p>
          <a:p>
            <a:pPr marL="0" indent="0">
              <a:buNone/>
            </a:pPr>
            <a:endParaRPr lang="fr-FR" sz="1200" b="1" i="1" dirty="0" smtClean="0"/>
          </a:p>
        </p:txBody>
      </p:sp>
    </p:spTree>
    <p:extLst>
      <p:ext uri="{BB962C8B-B14F-4D97-AF65-F5344CB8AC3E}">
        <p14:creationId xmlns:p14="http://schemas.microsoft.com/office/powerpoint/2010/main" val="240254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47500" lnSpcReduction="20000"/>
          </a:bodyPr>
          <a:lstStyle/>
          <a:p>
            <a:pPr>
              <a:buFont typeface="Courier New" pitchFamily="49" charset="0"/>
              <a:buChar char="o"/>
            </a:pPr>
            <a:r>
              <a:rPr lang="fr-FR" sz="3600" b="1" i="1" dirty="0" smtClean="0"/>
              <a:t>Les </a:t>
            </a:r>
            <a:r>
              <a:rPr lang="fr-FR" sz="3600" b="1" i="1" dirty="0"/>
              <a:t>sociétés de capital risque</a:t>
            </a:r>
            <a:r>
              <a:rPr lang="fr-FR" sz="3400" i="1" dirty="0"/>
              <a:t> :</a:t>
            </a:r>
            <a:endParaRPr lang="fr-FR" sz="3400" dirty="0"/>
          </a:p>
          <a:p>
            <a:pPr marL="0" indent="0">
              <a:buNone/>
            </a:pPr>
            <a:r>
              <a:rPr lang="fr-FR" sz="3400" dirty="0"/>
              <a:t>Elles se décomposent en plusieurs types :</a:t>
            </a:r>
          </a:p>
          <a:p>
            <a:pPr marL="0" indent="0">
              <a:buNone/>
            </a:pPr>
            <a:r>
              <a:rPr lang="fr-FR" sz="3400" i="1" dirty="0"/>
              <a:t> </a:t>
            </a:r>
            <a:endParaRPr lang="fr-FR" sz="3400" dirty="0"/>
          </a:p>
          <a:p>
            <a:pPr marL="0" indent="0">
              <a:buNone/>
            </a:pPr>
            <a:r>
              <a:rPr lang="fr-FR" sz="3400" i="1" dirty="0"/>
              <a:t>                          2- 1. Les sociétés de capital risque</a:t>
            </a:r>
            <a:r>
              <a:rPr lang="fr-FR" sz="3400" dirty="0"/>
              <a:t> proprement dites le capital risque  est mis en œuvre par trois grands groupes d’intervenants :</a:t>
            </a:r>
          </a:p>
          <a:p>
            <a:pPr marL="0" lvl="0" indent="0">
              <a:buNone/>
            </a:pPr>
            <a:r>
              <a:rPr lang="fr-FR" sz="3400" dirty="0"/>
              <a:t>Des sociétés de capital risque (SCR)</a:t>
            </a:r>
            <a:endParaRPr lang="fr-FR" sz="3100" dirty="0"/>
          </a:p>
          <a:p>
            <a:pPr marL="0" lvl="0" indent="0">
              <a:buNone/>
            </a:pPr>
            <a:r>
              <a:rPr lang="fr-FR" sz="3400" dirty="0"/>
              <a:t>Des fonds d’amorçage (spécialisés dans le capital amorçage)</a:t>
            </a:r>
            <a:endParaRPr lang="fr-FR" sz="3100" dirty="0"/>
          </a:p>
          <a:p>
            <a:pPr marL="0" lvl="0" indent="0">
              <a:buNone/>
            </a:pPr>
            <a:r>
              <a:rPr lang="fr-FR" sz="3400" dirty="0"/>
              <a:t>Et par l’intermédiaire de FCPR (fond commun de placement à risque), de FCPI (fond commun de placement  d’innovation) et de FIP (fond d’investissement de proximité) qui sont, comme tous les fonds commun de placement, des « véhicules financiers » n’ayant pas de personnalité juridique mais gérés par une société de gestion.</a:t>
            </a:r>
            <a:endParaRPr lang="fr-FR" sz="3100" dirty="0"/>
          </a:p>
          <a:p>
            <a:pPr marL="0" indent="0">
              <a:buNone/>
            </a:pPr>
            <a:r>
              <a:rPr lang="fr-FR" sz="3400" dirty="0"/>
              <a:t>Compte tenu des besoins en fonds propres des créateurs, on peut en simplifiant, distinguer cinq catégories d’intervenants :</a:t>
            </a:r>
          </a:p>
          <a:p>
            <a:pPr marL="0" indent="0">
              <a:buNone/>
            </a:pPr>
            <a:r>
              <a:rPr lang="fr-FR" sz="3400" dirty="0"/>
              <a:t> </a:t>
            </a:r>
          </a:p>
          <a:p>
            <a:pPr marL="0" indent="0">
              <a:buNone/>
            </a:pPr>
            <a:r>
              <a:rPr lang="fr-FR" sz="3400" i="1" dirty="0"/>
              <a:t>                        </a:t>
            </a:r>
            <a:endParaRPr lang="fr-FR" sz="3400" dirty="0"/>
          </a:p>
          <a:p>
            <a:pPr marL="0" indent="0">
              <a:buNone/>
            </a:pPr>
            <a:endParaRPr lang="fr-FR" dirty="0"/>
          </a:p>
        </p:txBody>
      </p:sp>
    </p:spTree>
    <p:extLst>
      <p:ext uri="{BB962C8B-B14F-4D97-AF65-F5344CB8AC3E}">
        <p14:creationId xmlns:p14="http://schemas.microsoft.com/office/powerpoint/2010/main" val="315466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556792"/>
            <a:ext cx="7467600" cy="4873752"/>
          </a:xfrm>
        </p:spPr>
        <p:txBody>
          <a:bodyPr>
            <a:normAutofit fontScale="85000" lnSpcReduction="20000"/>
          </a:bodyPr>
          <a:lstStyle/>
          <a:p>
            <a:pPr marL="0" indent="0">
              <a:buNone/>
            </a:pPr>
            <a:r>
              <a:rPr lang="fr-FR" i="1" dirty="0" smtClean="0"/>
              <a:t>	 </a:t>
            </a:r>
            <a:r>
              <a:rPr lang="fr-FR" b="1" i="1" dirty="0" smtClean="0"/>
              <a:t>2-1-1. Les sociétés de capital risque (SCR) nationales, ainsi que certaines FCPR et FCPI :</a:t>
            </a:r>
            <a:endParaRPr lang="fr-FR" b="1" dirty="0" smtClean="0"/>
          </a:p>
          <a:p>
            <a:pPr marL="0" indent="0">
              <a:buNone/>
            </a:pPr>
            <a:r>
              <a:rPr lang="fr-FR" dirty="0" smtClean="0"/>
              <a:t>Ce sont des sociétés anonymes ou en commandite par action répondant à un certain nombre de condition leur permettant de bénéficier d’avantages fiscaux. Elles ont une vocation nationale ou internationale et sont généralistes ou spécialisées dans certains secteurs d’activité uniquement, le High Tech et l’innovation.</a:t>
            </a:r>
          </a:p>
          <a:p>
            <a:pPr marL="0" indent="0">
              <a:buNone/>
            </a:pPr>
            <a:r>
              <a:rPr lang="fr-FR" dirty="0" smtClean="0"/>
              <a:t>Certains, les moins nombreuses, font du capital risque. D’autres agissent exclusivement en capital développement et en capital transmission.</a:t>
            </a:r>
          </a:p>
          <a:p>
            <a:pPr marL="0" indent="0">
              <a:buNone/>
            </a:pPr>
            <a:r>
              <a:rPr lang="fr-FR" i="1" dirty="0" smtClean="0"/>
              <a:t>               </a:t>
            </a:r>
            <a:r>
              <a:rPr lang="fr-FR" b="1" i="1" dirty="0" smtClean="0"/>
              <a:t>2-1-2. les SCR régionales, ainsi que certains FCPR, FCPI et FIP.</a:t>
            </a:r>
            <a:endParaRPr lang="fr-FR" b="1" dirty="0" smtClean="0"/>
          </a:p>
          <a:p>
            <a:pPr marL="0" indent="0">
              <a:buNone/>
            </a:pPr>
            <a:r>
              <a:rPr lang="fr-FR" dirty="0" smtClean="0"/>
              <a:t>On peut ranger également dans cette catégorie :</a:t>
            </a:r>
          </a:p>
          <a:p>
            <a:pPr marL="0" lvl="0" indent="0">
              <a:buNone/>
            </a:pPr>
            <a:r>
              <a:rPr lang="fr-FR" dirty="0" smtClean="0"/>
              <a:t>Les IRP (institut régionaux de participation).</a:t>
            </a:r>
            <a:endParaRPr lang="fr-FR" sz="2800" dirty="0" smtClean="0"/>
          </a:p>
          <a:p>
            <a:pPr marL="0" lvl="0" indent="0">
              <a:buNone/>
            </a:pPr>
            <a:r>
              <a:rPr lang="fr-FR" dirty="0" smtClean="0"/>
              <a:t>Les SDR (société de développement régional).</a:t>
            </a:r>
            <a:endParaRPr lang="fr-FR" dirty="0"/>
          </a:p>
        </p:txBody>
      </p:sp>
    </p:spTree>
    <p:extLst>
      <p:ext uri="{BB962C8B-B14F-4D97-AF65-F5344CB8AC3E}">
        <p14:creationId xmlns:p14="http://schemas.microsoft.com/office/powerpoint/2010/main" val="269527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55000" lnSpcReduction="20000"/>
          </a:bodyPr>
          <a:lstStyle/>
          <a:p>
            <a:pPr marL="0" indent="0">
              <a:buNone/>
            </a:pPr>
            <a:r>
              <a:rPr lang="fr-FR" b="1" i="1" dirty="0" smtClean="0"/>
              <a:t>	2-2</a:t>
            </a:r>
            <a:r>
              <a:rPr lang="fr-FR" b="1" i="1" dirty="0"/>
              <a:t>. les fonds d’amorçage :</a:t>
            </a:r>
            <a:endParaRPr lang="fr-FR" b="1" dirty="0"/>
          </a:p>
          <a:p>
            <a:pPr marL="0" indent="0">
              <a:buNone/>
            </a:pPr>
            <a:r>
              <a:rPr lang="fr-FR" b="1" dirty="0"/>
              <a:t> </a:t>
            </a:r>
          </a:p>
          <a:p>
            <a:pPr marL="0" indent="0">
              <a:buNone/>
            </a:pPr>
            <a:r>
              <a:rPr lang="fr-FR" b="1" dirty="0"/>
              <a:t>Les fonds d’amorçage, comme leur nom l’indique, se consacrent à financer par capitalisation les projets en cours d’éclosion. Ils sont initiés :</a:t>
            </a:r>
          </a:p>
          <a:p>
            <a:pPr marL="0" indent="0">
              <a:buNone/>
            </a:pPr>
            <a:r>
              <a:rPr lang="fr-FR" b="1" dirty="0"/>
              <a:t>  - par l’état (fonds d’amorçage nationaux).</a:t>
            </a:r>
          </a:p>
          <a:p>
            <a:pPr marL="0" indent="0">
              <a:buNone/>
            </a:pPr>
            <a:r>
              <a:rPr lang="fr-FR" b="1" dirty="0"/>
              <a:t>  - par l’état et les collectivités (fonds d’amorçage régionaux).</a:t>
            </a:r>
          </a:p>
          <a:p>
            <a:pPr marL="0" indent="0">
              <a:buNone/>
            </a:pPr>
            <a:r>
              <a:rPr lang="fr-FR" b="1" dirty="0"/>
              <a:t>  - par le privé.</a:t>
            </a:r>
          </a:p>
          <a:p>
            <a:pPr marL="0" indent="0">
              <a:buNone/>
            </a:pPr>
            <a:r>
              <a:rPr lang="fr-FR" b="1" dirty="0"/>
              <a:t> </a:t>
            </a:r>
          </a:p>
          <a:p>
            <a:pPr marL="0" indent="0">
              <a:buNone/>
            </a:pPr>
            <a:r>
              <a:rPr lang="fr-FR" b="1" i="1" dirty="0"/>
              <a:t>              2-3. les SCR de proximité :</a:t>
            </a:r>
            <a:endParaRPr lang="fr-FR" b="1" dirty="0"/>
          </a:p>
          <a:p>
            <a:pPr marL="0" indent="0">
              <a:buNone/>
            </a:pPr>
            <a:r>
              <a:rPr lang="fr-FR" b="1" i="1" dirty="0"/>
              <a:t> </a:t>
            </a:r>
            <a:endParaRPr lang="fr-FR" b="1" dirty="0"/>
          </a:p>
          <a:p>
            <a:pPr marL="0" indent="0">
              <a:buNone/>
            </a:pPr>
            <a:r>
              <a:rPr lang="fr-FR" b="1" dirty="0"/>
              <a:t>Ce sont celles qui se consacrent essentiellement aux entreprises naissantes pour des besoins modestes de capitaux.</a:t>
            </a:r>
          </a:p>
          <a:p>
            <a:pPr marL="0" indent="0">
              <a:buNone/>
            </a:pPr>
            <a:r>
              <a:rPr lang="fr-FR" b="1" dirty="0"/>
              <a:t> </a:t>
            </a:r>
          </a:p>
          <a:p>
            <a:pPr marL="0" indent="0">
              <a:buNone/>
            </a:pPr>
            <a:r>
              <a:rPr lang="fr-FR" b="1" i="1" dirty="0"/>
              <a:t>             2-4. les business Agnels :</a:t>
            </a:r>
            <a:endParaRPr lang="fr-FR" b="1" dirty="0"/>
          </a:p>
          <a:p>
            <a:pPr marL="0" indent="0">
              <a:buNone/>
            </a:pPr>
            <a:r>
              <a:rPr lang="fr-FR" b="1" dirty="0"/>
              <a:t> </a:t>
            </a:r>
          </a:p>
          <a:p>
            <a:pPr marL="0" indent="0">
              <a:buNone/>
            </a:pPr>
            <a:r>
              <a:rPr lang="fr-FR" b="1" dirty="0"/>
              <a:t>Il s’agit de particuliers, issues en général du monde des affaires, disposés à investir des capitaux dans des projets, leur offrant de réelles perspectives de revente très lucrative de leur participation. A coté de ces opérateurs jouant le rôle d’entremetteur, a été crée l’association France ANGELS qui fédère les réseaux locaux de business angles.</a:t>
            </a:r>
          </a:p>
          <a:p>
            <a:pPr marL="0" indent="0">
              <a:buNone/>
            </a:pPr>
            <a:r>
              <a:rPr lang="fr-FR" b="1" dirty="0"/>
              <a:t> </a:t>
            </a:r>
          </a:p>
          <a:p>
            <a:pPr marL="0" indent="0">
              <a:buNone/>
            </a:pPr>
            <a:endParaRPr lang="fr-FR" dirty="0"/>
          </a:p>
        </p:txBody>
      </p:sp>
    </p:spTree>
    <p:extLst>
      <p:ext uri="{BB962C8B-B14F-4D97-AF65-F5344CB8AC3E}">
        <p14:creationId xmlns:p14="http://schemas.microsoft.com/office/powerpoint/2010/main" val="205408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500"/>
                                        <p:tgtEl>
                                          <p:spTgt spid="3">
                                            <p:txEl>
                                              <p:pRg st="8" end="8"/>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barn(inVertical)">
                                      <p:cBhvr>
                                        <p:cTn id="46" dur="500"/>
                                        <p:tgtEl>
                                          <p:spTgt spid="3">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wipe(down)">
                                      <p:cBhvr>
                                        <p:cTn id="51" dur="500"/>
                                        <p:tgtEl>
                                          <p:spTgt spid="3">
                                            <p:txEl>
                                              <p:pRg st="11" end="11"/>
                                            </p:txEl>
                                          </p:spTgt>
                                        </p:tgtEl>
                                      </p:cBhvr>
                                    </p:animEffect>
                                  </p:childTnLst>
                                </p:cTn>
                              </p:par>
                              <p:par>
                                <p:cTn id="52" presetID="22" presetClass="entr" presetSubtype="4" fill="hold" nodeType="with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wipe(down)">
                                      <p:cBhvr>
                                        <p:cTn id="54" dur="500"/>
                                        <p:tgtEl>
                                          <p:spTgt spid="3">
                                            <p:txEl>
                                              <p:pRg st="12" end="12"/>
                                            </p:txEl>
                                          </p:spTgt>
                                        </p:tgtEl>
                                      </p:cBhvr>
                                    </p:animEffect>
                                  </p:childTnLst>
                                </p:cTn>
                              </p:par>
                              <p:par>
                                <p:cTn id="55" presetID="22" presetClass="entr" presetSubtype="4"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wipe(down)">
                                      <p:cBhvr>
                                        <p:cTn id="57" dur="500"/>
                                        <p:tgtEl>
                                          <p:spTgt spid="3">
                                            <p:txEl>
                                              <p:pRg st="13" end="13"/>
                                            </p:txEl>
                                          </p:spTgt>
                                        </p:tgtEl>
                                      </p:cBhvr>
                                    </p:animEffect>
                                  </p:childTnLst>
                                </p:cTn>
                              </p:par>
                              <p:par>
                                <p:cTn id="58" presetID="22" presetClass="entr" presetSubtype="4" fill="hold" nodeType="withEffect">
                                  <p:stCondLst>
                                    <p:cond delay="0"/>
                                  </p:stCondLst>
                                  <p:childTnLst>
                                    <p:set>
                                      <p:cBhvr>
                                        <p:cTn id="59" dur="1" fill="hold">
                                          <p:stCondLst>
                                            <p:cond delay="0"/>
                                          </p:stCondLst>
                                        </p:cTn>
                                        <p:tgtEl>
                                          <p:spTgt spid="3">
                                            <p:txEl>
                                              <p:pRg st="14" end="14"/>
                                            </p:txEl>
                                          </p:spTgt>
                                        </p:tgtEl>
                                        <p:attrNameLst>
                                          <p:attrName>style.visibility</p:attrName>
                                        </p:attrNameLst>
                                      </p:cBhvr>
                                      <p:to>
                                        <p:strVal val="visible"/>
                                      </p:to>
                                    </p:set>
                                    <p:animEffect transition="in" filter="wipe(down)">
                                      <p:cBhvr>
                                        <p:cTn id="6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b="1" dirty="0" smtClean="0"/>
              <a:t/>
            </a:r>
            <a:br>
              <a:rPr lang="fr-FR" sz="2700" b="1" dirty="0" smtClean="0"/>
            </a:br>
            <a:r>
              <a:rPr lang="fr-FR" sz="2700" b="1" dirty="0" smtClean="0"/>
              <a:t>Section </a:t>
            </a:r>
            <a:r>
              <a:rPr lang="fr-FR" sz="2700" b="1" dirty="0"/>
              <a:t>II : Les organismes du capital risque :</a:t>
            </a:r>
            <a:r>
              <a:rPr lang="fr-FR" dirty="0"/>
              <a:t/>
            </a:r>
            <a:br>
              <a:rPr lang="fr-FR" dirty="0"/>
            </a:br>
            <a:endParaRPr lang="fr-FR" dirty="0"/>
          </a:p>
        </p:txBody>
      </p:sp>
      <p:sp>
        <p:nvSpPr>
          <p:cNvPr id="3" name="Espace réservé du contenu 2"/>
          <p:cNvSpPr>
            <a:spLocks noGrp="1"/>
          </p:cNvSpPr>
          <p:nvPr>
            <p:ph sz="quarter" idx="1"/>
          </p:nvPr>
        </p:nvSpPr>
        <p:spPr/>
        <p:txBody>
          <a:bodyPr>
            <a:normAutofit/>
          </a:bodyPr>
          <a:lstStyle/>
          <a:p>
            <a:pPr marL="0" indent="0">
              <a:buNone/>
            </a:pPr>
            <a:r>
              <a:rPr lang="fr-FR" sz="1800" b="1" i="1" dirty="0"/>
              <a:t>1. Les organismes nationaux :</a:t>
            </a:r>
            <a:endParaRPr lang="fr-FR" sz="1800" dirty="0"/>
          </a:p>
          <a:p>
            <a:pPr marL="0" indent="0">
              <a:buNone/>
            </a:pPr>
            <a:r>
              <a:rPr lang="fr-FR" sz="1800" dirty="0"/>
              <a:t> </a:t>
            </a:r>
          </a:p>
          <a:p>
            <a:pPr marL="0" indent="0">
              <a:buNone/>
            </a:pPr>
            <a:r>
              <a:rPr lang="fr-FR" sz="1800" dirty="0"/>
              <a:t>Ils s’agit des sociétés de capital risque dont la majorité de capital marocaine.</a:t>
            </a:r>
          </a:p>
          <a:p>
            <a:pPr marL="0" indent="0">
              <a:buNone/>
            </a:pPr>
            <a:r>
              <a:rPr lang="fr-FR" sz="1800" dirty="0"/>
              <a:t> </a:t>
            </a:r>
          </a:p>
          <a:p>
            <a:pPr marL="0" indent="0">
              <a:buNone/>
            </a:pPr>
            <a:r>
              <a:rPr lang="fr-FR" sz="1800" dirty="0"/>
              <a:t>        </a:t>
            </a:r>
            <a:r>
              <a:rPr lang="fr-FR" sz="1800" b="1" i="1" dirty="0"/>
              <a:t>  1-1. BANK AL AMAL</a:t>
            </a:r>
            <a:endParaRPr lang="fr-FR" sz="1800" dirty="0"/>
          </a:p>
          <a:p>
            <a:pPr marL="0" indent="0">
              <a:buNone/>
            </a:pPr>
            <a:r>
              <a:rPr lang="fr-FR" sz="1800" b="1" i="1" dirty="0"/>
              <a:t> </a:t>
            </a:r>
            <a:endParaRPr lang="fr-FR" sz="1800" dirty="0"/>
          </a:p>
          <a:p>
            <a:pPr marL="0" indent="0">
              <a:buNone/>
            </a:pPr>
            <a:r>
              <a:rPr lang="fr-FR" sz="1800" dirty="0"/>
              <a:t>C’est une société créée  le 28 mars 1989 avec un capital de 500 millions de DH dont l’objectif est de faciliter de financement des investissements de RPE 	dans leurs pays d’origine en apportant leurs concours financiers a la réalisation de projet de création ou de développement des entreprise par conséquent son capital se reparti entre le ressortissants marocains a l’étrangers a hauteur de 75% , et le système bancaire et financier marocain a 25%.</a:t>
            </a:r>
          </a:p>
          <a:p>
            <a:pPr marL="0" indent="0">
              <a:buNone/>
            </a:pPr>
            <a:endParaRPr lang="fr-FR" sz="1800" dirty="0"/>
          </a:p>
        </p:txBody>
      </p:sp>
    </p:spTree>
    <p:extLst>
      <p:ext uri="{BB962C8B-B14F-4D97-AF65-F5344CB8AC3E}">
        <p14:creationId xmlns:p14="http://schemas.microsoft.com/office/powerpoint/2010/main" val="95522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marL="0" indent="0">
              <a:buNone/>
            </a:pPr>
            <a:r>
              <a:rPr lang="fr-FR" b="1" i="1" dirty="0"/>
              <a:t>1-2 MOUSSAHAMA</a:t>
            </a:r>
            <a:endParaRPr lang="fr-FR" dirty="0"/>
          </a:p>
          <a:p>
            <a:pPr marL="0" indent="0">
              <a:buNone/>
            </a:pPr>
            <a:r>
              <a:rPr lang="fr-FR" dirty="0"/>
              <a:t> </a:t>
            </a:r>
            <a:r>
              <a:rPr lang="fr-FR" dirty="0" smtClean="0"/>
              <a:t>Moussahama </a:t>
            </a:r>
            <a:r>
              <a:rPr lang="fr-FR" dirty="0"/>
              <a:t>est une société anonyme de droit privé marocain au capital de 5.5 millions de DH reparti entre :</a:t>
            </a:r>
          </a:p>
          <a:p>
            <a:pPr marL="0" indent="0">
              <a:buNone/>
            </a:pPr>
            <a:r>
              <a:rPr lang="fr-FR" dirty="0"/>
              <a:t> </a:t>
            </a:r>
          </a:p>
          <a:p>
            <a:pPr lvl="1"/>
            <a:r>
              <a:rPr lang="fr-FR" dirty="0" smtClean="0"/>
              <a:t>La </a:t>
            </a:r>
            <a:r>
              <a:rPr lang="fr-FR" dirty="0"/>
              <a:t>BCP 18</a:t>
            </a:r>
            <a:r>
              <a:rPr lang="fr-FR" dirty="0" smtClean="0"/>
              <a:t>%</a:t>
            </a:r>
          </a:p>
          <a:p>
            <a:pPr lvl="1"/>
            <a:r>
              <a:rPr lang="fr-FR" dirty="0" smtClean="0"/>
              <a:t>	BMCE </a:t>
            </a:r>
            <a:r>
              <a:rPr lang="fr-FR" dirty="0"/>
              <a:t>18 %</a:t>
            </a:r>
          </a:p>
          <a:p>
            <a:pPr lvl="1"/>
            <a:r>
              <a:rPr lang="fr-FR" dirty="0" smtClean="0"/>
              <a:t>	CM </a:t>
            </a:r>
            <a:r>
              <a:rPr lang="fr-FR" dirty="0"/>
              <a:t>18%</a:t>
            </a:r>
          </a:p>
          <a:p>
            <a:pPr lvl="1"/>
            <a:r>
              <a:rPr lang="fr-FR" dirty="0" smtClean="0"/>
              <a:t>	BANK </a:t>
            </a:r>
            <a:r>
              <a:rPr lang="fr-FR" dirty="0"/>
              <a:t>AL AMAL 18%</a:t>
            </a:r>
          </a:p>
          <a:p>
            <a:pPr lvl="1"/>
            <a:r>
              <a:rPr lang="fr-FR" dirty="0" smtClean="0"/>
              <a:t>	BNDE </a:t>
            </a:r>
            <a:r>
              <a:rPr lang="fr-FR" dirty="0"/>
              <a:t>18%</a:t>
            </a:r>
          </a:p>
          <a:p>
            <a:pPr lvl="1"/>
            <a:r>
              <a:rPr lang="fr-FR" dirty="0" smtClean="0"/>
              <a:t>	PROPARCO </a:t>
            </a:r>
            <a:r>
              <a:rPr lang="fr-FR" dirty="0"/>
              <a:t>en 1998 10%</a:t>
            </a:r>
          </a:p>
          <a:p>
            <a:pPr lvl="1"/>
            <a:endParaRPr lang="fr-FR" dirty="0"/>
          </a:p>
          <a:p>
            <a:endParaRPr lang="fr-FR" dirty="0"/>
          </a:p>
        </p:txBody>
      </p:sp>
    </p:spTree>
    <p:extLst>
      <p:ext uri="{BB962C8B-B14F-4D97-AF65-F5344CB8AC3E}">
        <p14:creationId xmlns:p14="http://schemas.microsoft.com/office/powerpoint/2010/main" val="199349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barn(inVertical)">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marL="0" indent="0">
              <a:buNone/>
            </a:pPr>
            <a:r>
              <a:rPr lang="fr-FR" sz="2100" b="1" i="1" dirty="0" smtClean="0"/>
              <a:t>	1-3</a:t>
            </a:r>
            <a:r>
              <a:rPr lang="fr-FR" sz="2100" b="1" i="1" dirty="0"/>
              <a:t>. Attijari capital risque   </a:t>
            </a:r>
            <a:endParaRPr lang="fr-FR" sz="2100" dirty="0"/>
          </a:p>
          <a:p>
            <a:pPr marL="0" indent="0">
              <a:buNone/>
            </a:pPr>
            <a:r>
              <a:rPr lang="fr-FR" sz="2100" dirty="0"/>
              <a:t>      C’est une société de 10 millions de DH, créée en 1990 par la banque centrale du Maroc, mais son activité n’a commencé qu’en 1992</a:t>
            </a:r>
            <a:r>
              <a:rPr lang="fr-FR" sz="2100" dirty="0" smtClean="0"/>
              <a:t>.</a:t>
            </a:r>
            <a:endParaRPr lang="fr-FR" sz="2100" dirty="0"/>
          </a:p>
          <a:p>
            <a:pPr marL="0" indent="0">
              <a:buNone/>
            </a:pPr>
            <a:r>
              <a:rPr lang="fr-FR" sz="2100" b="1" i="1" dirty="0"/>
              <a:t>              1-4. Wafa investissement </a:t>
            </a:r>
            <a:endParaRPr lang="fr-FR" sz="2100" dirty="0"/>
          </a:p>
          <a:p>
            <a:pPr marL="0" indent="0">
              <a:buNone/>
            </a:pPr>
            <a:r>
              <a:rPr lang="fr-FR" sz="2100" dirty="0"/>
              <a:t>   Elle est la première banque à opérer au Maroc dans les opérations de capital risque, son capital s’élève aujourd’hui à 250 millions de DH entièrement libère reparti entre la wafa banque à 99.3 % et patherma investissement à 0,2 %, son activité consiste à :</a:t>
            </a:r>
          </a:p>
          <a:p>
            <a:pPr marL="0" indent="0">
              <a:buNone/>
            </a:pPr>
            <a:r>
              <a:rPr lang="fr-FR" sz="2100" dirty="0"/>
              <a:t> </a:t>
            </a:r>
          </a:p>
          <a:p>
            <a:pPr lvl="1"/>
            <a:r>
              <a:rPr lang="fr-FR" sz="1700" dirty="0"/>
              <a:t>les restrictions d’affaires en difficulté </a:t>
            </a:r>
          </a:p>
          <a:p>
            <a:pPr lvl="1"/>
            <a:r>
              <a:rPr lang="fr-FR" sz="1700" dirty="0"/>
              <a:t>la promotion de projets nouveaux </a:t>
            </a:r>
          </a:p>
          <a:p>
            <a:pPr lvl="1"/>
            <a:r>
              <a:rPr lang="fr-FR" sz="1700" dirty="0"/>
              <a:t>à toutes opérations portant sur le marché financier </a:t>
            </a:r>
          </a:p>
          <a:p>
            <a:pPr lvl="1"/>
            <a:endParaRPr lang="fr-FR" dirty="0"/>
          </a:p>
        </p:txBody>
      </p:sp>
    </p:spTree>
    <p:extLst>
      <p:ext uri="{BB962C8B-B14F-4D97-AF65-F5344CB8AC3E}">
        <p14:creationId xmlns:p14="http://schemas.microsoft.com/office/powerpoint/2010/main" val="362612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pPr marL="0" indent="0">
              <a:buNone/>
            </a:pPr>
            <a:r>
              <a:rPr lang="fr-FR" sz="2000" b="1" i="1" dirty="0"/>
              <a:t> 2- les organismes internationaux :</a:t>
            </a:r>
            <a:endParaRPr lang="fr-FR" sz="2000" dirty="0"/>
          </a:p>
          <a:p>
            <a:pPr marL="0" indent="0">
              <a:buNone/>
            </a:pPr>
            <a:r>
              <a:rPr lang="fr-FR" sz="2000" b="1" i="1" dirty="0"/>
              <a:t> </a:t>
            </a:r>
            <a:endParaRPr lang="fr-FR" sz="2000" dirty="0"/>
          </a:p>
          <a:p>
            <a:pPr marL="0" indent="0">
              <a:buNone/>
            </a:pPr>
            <a:r>
              <a:rPr lang="fr-FR" sz="2000" dirty="0"/>
              <a:t>     Il s’agit de société de capital risque créées dans le cadre de coopération unilatérale ou bilatérale avec le Maroc </a:t>
            </a:r>
          </a:p>
          <a:p>
            <a:pPr marL="0" indent="0">
              <a:buNone/>
            </a:pPr>
            <a:r>
              <a:rPr lang="fr-FR" sz="2000" b="1" i="1" dirty="0"/>
              <a:t>                   2-1 ASMA – INVEST </a:t>
            </a:r>
            <a:endParaRPr lang="fr-FR" sz="2000" dirty="0"/>
          </a:p>
          <a:p>
            <a:pPr marL="0" indent="0">
              <a:buNone/>
            </a:pPr>
            <a:r>
              <a:rPr lang="fr-FR" sz="2000" dirty="0"/>
              <a:t>    C’est une société anonyme de 400 millions de DH repartis de façon égale entre le ministère des finances marocains et le ministère de finances </a:t>
            </a:r>
            <a:r>
              <a:rPr lang="fr-FR" sz="2000" dirty="0" smtClean="0"/>
              <a:t>saoudien</a:t>
            </a:r>
          </a:p>
          <a:p>
            <a:pPr marL="0" indent="0">
              <a:buNone/>
            </a:pPr>
            <a:r>
              <a:rPr lang="fr-FR" sz="2000" b="1" i="1" dirty="0" smtClean="0"/>
              <a:t>	2-2- </a:t>
            </a:r>
            <a:r>
              <a:rPr lang="fr-FR" sz="2000" b="1" i="1" dirty="0"/>
              <a:t>Maghreb développement investissement (MADI</a:t>
            </a:r>
            <a:r>
              <a:rPr lang="fr-FR" sz="2000" b="1" i="1" dirty="0" smtClean="0"/>
              <a:t>)</a:t>
            </a:r>
            <a:endParaRPr lang="fr-FR" sz="2000" dirty="0"/>
          </a:p>
          <a:p>
            <a:pPr marL="0" indent="0">
              <a:buNone/>
            </a:pPr>
            <a:r>
              <a:rPr lang="fr-FR" sz="2000" dirty="0"/>
              <a:t> </a:t>
            </a:r>
            <a:r>
              <a:rPr lang="fr-FR" sz="2000" dirty="0" smtClean="0"/>
              <a:t>   Elle </a:t>
            </a:r>
            <a:r>
              <a:rPr lang="fr-FR" sz="2000" dirty="0"/>
              <a:t>a été créée le 2 février 1998 et possède un capital de 3 millions de DH  réparti entre </a:t>
            </a:r>
            <a:r>
              <a:rPr lang="fr-FR" sz="2000" dirty="0" smtClean="0"/>
              <a:t>:</a:t>
            </a:r>
            <a:endParaRPr lang="fr-FR" sz="2000" dirty="0"/>
          </a:p>
          <a:p>
            <a:pPr marL="0" lvl="0" indent="0">
              <a:buNone/>
            </a:pPr>
            <a:r>
              <a:rPr lang="fr-FR" sz="2000" dirty="0"/>
              <a:t>La BCP (37%)</a:t>
            </a:r>
          </a:p>
          <a:p>
            <a:pPr marL="0" lvl="0" indent="0">
              <a:buNone/>
            </a:pPr>
            <a:r>
              <a:rPr lang="fr-FR" sz="2000" dirty="0"/>
              <a:t>La société d’investissement et de développement international (SIDI /France) (37%)    </a:t>
            </a:r>
          </a:p>
          <a:p>
            <a:pPr marL="0" lvl="0" indent="0">
              <a:buNone/>
            </a:pPr>
            <a:r>
              <a:rPr lang="fr-FR" sz="2000" dirty="0" smtClean="0"/>
              <a:t>  La </a:t>
            </a:r>
            <a:r>
              <a:rPr lang="fr-FR" sz="2000" dirty="0"/>
              <a:t>société coopérative œcuménique de développement (SCOD/HOLLANDE) 16%</a:t>
            </a:r>
          </a:p>
          <a:p>
            <a:pPr marL="0" lvl="0" indent="0">
              <a:buNone/>
            </a:pPr>
            <a:r>
              <a:rPr lang="fr-FR" sz="2000" dirty="0"/>
              <a:t>Un actionnariat populaire de 10% </a:t>
            </a:r>
          </a:p>
          <a:p>
            <a:pPr marL="0" indent="0">
              <a:buNone/>
            </a:pPr>
            <a:endParaRPr lang="fr-FR" sz="2000" dirty="0"/>
          </a:p>
        </p:txBody>
      </p:sp>
    </p:spTree>
    <p:extLst>
      <p:ext uri="{BB962C8B-B14F-4D97-AF65-F5344CB8AC3E}">
        <p14:creationId xmlns:p14="http://schemas.microsoft.com/office/powerpoint/2010/main" val="6953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arn(inVertical)">
                                      <p:cBhvr>
                                        <p:cTn id="36" dur="500"/>
                                        <p:tgtEl>
                                          <p:spTgt spid="3">
                                            <p:txEl>
                                              <p:pRg st="6" end="6"/>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arn(inVertical)">
                                      <p:cBhvr>
                                        <p:cTn id="39" dur="500"/>
                                        <p:tgtEl>
                                          <p:spTgt spid="3">
                                            <p:txEl>
                                              <p:pRg st="7" end="7"/>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barn(inVertical)">
                                      <p:cBhvr>
                                        <p:cTn id="45" dur="500"/>
                                        <p:tgtEl>
                                          <p:spTgt spid="3">
                                            <p:txEl>
                                              <p:pRg st="9" end="9"/>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barn(inVertical)">
                                      <p:cBhvr>
                                        <p:cTn id="4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sz="quarter" idx="1"/>
          </p:nvPr>
        </p:nvSpPr>
        <p:spPr/>
        <p:txBody>
          <a:bodyPr>
            <a:normAutofit fontScale="55000" lnSpcReduction="20000"/>
          </a:bodyPr>
          <a:lstStyle/>
          <a:p>
            <a:pPr marL="0" indent="0">
              <a:buNone/>
            </a:pPr>
            <a:r>
              <a:rPr lang="fr-FR" b="1" dirty="0"/>
              <a:t>Introduction :</a:t>
            </a:r>
            <a:endParaRPr lang="fr-FR" dirty="0"/>
          </a:p>
          <a:p>
            <a:pPr marL="0" indent="0">
              <a:buNone/>
            </a:pPr>
            <a:r>
              <a:rPr lang="fr-FR" b="1" dirty="0"/>
              <a:t> </a:t>
            </a:r>
            <a:endParaRPr lang="fr-FR" dirty="0"/>
          </a:p>
          <a:p>
            <a:pPr marL="0" indent="0">
              <a:buNone/>
            </a:pPr>
            <a:r>
              <a:rPr lang="fr-FR" b="1" dirty="0"/>
              <a:t>  Chapitre I : Généralités  sur le capital risque</a:t>
            </a:r>
            <a:endParaRPr lang="fr-FR" dirty="0"/>
          </a:p>
          <a:p>
            <a:pPr marL="0" indent="0">
              <a:buNone/>
            </a:pPr>
            <a:r>
              <a:rPr lang="fr-FR" b="1" dirty="0"/>
              <a:t> </a:t>
            </a:r>
            <a:endParaRPr lang="fr-FR" dirty="0"/>
          </a:p>
          <a:p>
            <a:pPr marL="0" indent="0">
              <a:buNone/>
            </a:pPr>
            <a:r>
              <a:rPr lang="fr-FR" dirty="0"/>
              <a:t>    Section I  :  Historique (Expérience étrangère et nationale) </a:t>
            </a:r>
          </a:p>
          <a:p>
            <a:pPr marL="0" indent="0">
              <a:buNone/>
            </a:pPr>
            <a:r>
              <a:rPr lang="fr-FR" dirty="0"/>
              <a:t>    Section II : Définition du capital risque</a:t>
            </a:r>
          </a:p>
          <a:p>
            <a:pPr marL="0" indent="0">
              <a:buNone/>
            </a:pPr>
            <a:r>
              <a:rPr lang="fr-FR" dirty="0"/>
              <a:t> </a:t>
            </a:r>
          </a:p>
          <a:p>
            <a:pPr marL="0" indent="0">
              <a:buNone/>
            </a:pPr>
            <a:r>
              <a:rPr lang="fr-FR" b="1" dirty="0"/>
              <a:t>  Chapitre II : Présentation du capital risque</a:t>
            </a:r>
            <a:endParaRPr lang="fr-FR" dirty="0"/>
          </a:p>
          <a:p>
            <a:pPr marL="0" indent="0">
              <a:buNone/>
            </a:pPr>
            <a:r>
              <a:rPr lang="fr-FR" b="1" dirty="0"/>
              <a:t> </a:t>
            </a:r>
            <a:endParaRPr lang="fr-FR" dirty="0"/>
          </a:p>
          <a:p>
            <a:pPr marL="0" indent="0">
              <a:buNone/>
            </a:pPr>
            <a:r>
              <a:rPr lang="fr-FR" dirty="0"/>
              <a:t>    Section I  :  Les caractéristiques du capital risque</a:t>
            </a:r>
          </a:p>
          <a:p>
            <a:pPr marL="0" indent="0">
              <a:buNone/>
            </a:pPr>
            <a:r>
              <a:rPr lang="fr-FR" dirty="0"/>
              <a:t>    Section II : Acteurs et typologies du capital risque</a:t>
            </a:r>
          </a:p>
          <a:p>
            <a:pPr marL="0" indent="0">
              <a:buNone/>
            </a:pPr>
            <a:r>
              <a:rPr lang="fr-FR" b="1" dirty="0"/>
              <a:t> </a:t>
            </a:r>
            <a:endParaRPr lang="fr-FR" dirty="0"/>
          </a:p>
          <a:p>
            <a:pPr marL="0" indent="0">
              <a:buNone/>
            </a:pPr>
            <a:r>
              <a:rPr lang="fr-FR" b="1" dirty="0"/>
              <a:t>  Chapitre III : Les déterminants du capital risque </a:t>
            </a:r>
            <a:endParaRPr lang="fr-FR" dirty="0"/>
          </a:p>
          <a:p>
            <a:pPr marL="0" indent="0">
              <a:buNone/>
            </a:pPr>
            <a:r>
              <a:rPr lang="fr-FR" dirty="0"/>
              <a:t> </a:t>
            </a:r>
          </a:p>
          <a:p>
            <a:pPr marL="0" indent="0">
              <a:buNone/>
            </a:pPr>
            <a:r>
              <a:rPr lang="fr-FR" dirty="0"/>
              <a:t>    Section I  : Les intervenants du capital risque</a:t>
            </a:r>
          </a:p>
          <a:p>
            <a:pPr marL="0" indent="0">
              <a:buNone/>
            </a:pPr>
            <a:r>
              <a:rPr lang="fr-FR" dirty="0"/>
              <a:t>    Section II : Les organismes du capital risque </a:t>
            </a:r>
          </a:p>
          <a:p>
            <a:pPr marL="0" indent="0">
              <a:buNone/>
            </a:pPr>
            <a:r>
              <a:rPr lang="fr-FR" b="1" dirty="0"/>
              <a:t> </a:t>
            </a:r>
            <a:endParaRPr lang="fr-FR" dirty="0"/>
          </a:p>
          <a:p>
            <a:pPr marL="0" indent="0">
              <a:buNone/>
            </a:pPr>
            <a:r>
              <a:rPr lang="fr-FR" dirty="0"/>
              <a:t> </a:t>
            </a:r>
          </a:p>
          <a:p>
            <a:pPr marL="0" indent="0">
              <a:buNone/>
            </a:pPr>
            <a:r>
              <a:rPr lang="fr-FR" b="1" dirty="0"/>
              <a:t>  Conclusion </a:t>
            </a:r>
            <a:endParaRPr lang="fr-FR" dirty="0"/>
          </a:p>
          <a:p>
            <a:endParaRPr lang="fr-FR" dirty="0"/>
          </a:p>
        </p:txBody>
      </p:sp>
    </p:spTree>
    <p:extLst>
      <p:ext uri="{BB962C8B-B14F-4D97-AF65-F5344CB8AC3E}">
        <p14:creationId xmlns:p14="http://schemas.microsoft.com/office/powerpoint/2010/main" val="353115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additive="base">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additive="base">
                                        <p:cTn id="7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 calcmode="lin" valueType="num">
                                      <p:cBhvr additive="base">
                                        <p:cTn id="7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3">
                                            <p:txEl>
                                              <p:pRg st="18" end="18"/>
                                            </p:txEl>
                                          </p:spTgt>
                                        </p:tgtEl>
                                        <p:attrNameLst>
                                          <p:attrName>style.visibility</p:attrName>
                                        </p:attrNameLst>
                                      </p:cBhvr>
                                      <p:to>
                                        <p:strVal val="visible"/>
                                      </p:to>
                                    </p:set>
                                    <p:anim calcmode="lin" valueType="num">
                                      <p:cBhvr additive="base">
                                        <p:cTn id="81"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Autofit/>
          </a:bodyPr>
          <a:lstStyle/>
          <a:p>
            <a:pPr marL="0" indent="0">
              <a:buNone/>
            </a:pPr>
            <a:r>
              <a:rPr lang="fr-FR" sz="1400" b="1" i="1" dirty="0"/>
              <a:t>2-3- CAPTAL </a:t>
            </a:r>
            <a:r>
              <a:rPr lang="fr-FR" sz="1400" b="1" i="1" dirty="0" smtClean="0"/>
              <a:t>IVEST</a:t>
            </a:r>
            <a:endParaRPr lang="fr-FR" sz="1400" b="1" dirty="0"/>
          </a:p>
          <a:p>
            <a:pPr marL="0" indent="0">
              <a:buNone/>
            </a:pPr>
            <a:r>
              <a:rPr lang="fr-FR" sz="1400" b="1" dirty="0"/>
              <a:t>    Fond de capital investissement de 25 millions de dollars dédiés aux prises de participation dans le capital de PME /PMI marocaines. Les  actionnaires et partenaires de ce fonds sont BMCE, PROPARCO, CIMR, AL WATANYA.</a:t>
            </a:r>
          </a:p>
          <a:p>
            <a:pPr marL="0" indent="0">
              <a:buNone/>
            </a:pPr>
            <a:r>
              <a:rPr lang="fr-FR" sz="1400" b="1" i="1" dirty="0"/>
              <a:t>2-4 INTERFINA </a:t>
            </a:r>
            <a:endParaRPr lang="fr-FR" sz="1400" b="1" dirty="0"/>
          </a:p>
          <a:p>
            <a:pPr marL="0" indent="0">
              <a:buNone/>
            </a:pPr>
            <a:r>
              <a:rPr lang="fr-FR" sz="1400" b="1" dirty="0"/>
              <a:t> </a:t>
            </a:r>
            <a:r>
              <a:rPr lang="fr-FR" sz="1400" b="1" dirty="0" smtClean="0"/>
              <a:t>  </a:t>
            </a:r>
            <a:r>
              <a:rPr lang="fr-FR" sz="1400" b="1" dirty="0"/>
              <a:t>C’est une société anonyme au capital de 2010 millions de DH repartis entre </a:t>
            </a:r>
          </a:p>
          <a:p>
            <a:pPr marL="0" lvl="0" indent="0">
              <a:buNone/>
            </a:pPr>
            <a:r>
              <a:rPr lang="fr-FR" sz="1400" b="1" dirty="0" smtClean="0"/>
              <a:t>	La </a:t>
            </a:r>
            <a:r>
              <a:rPr lang="fr-FR" sz="1400" b="1" dirty="0"/>
              <a:t>banque extérieure d’Espagne</a:t>
            </a:r>
          </a:p>
          <a:p>
            <a:pPr marL="0" lvl="0" indent="0">
              <a:buNone/>
            </a:pPr>
            <a:r>
              <a:rPr lang="fr-FR" sz="1400" b="1" dirty="0" smtClean="0"/>
              <a:t>	 </a:t>
            </a:r>
            <a:r>
              <a:rPr lang="fr-FR" sz="1400" b="1" dirty="0"/>
              <a:t>La BNDE </a:t>
            </a:r>
          </a:p>
          <a:p>
            <a:pPr marL="0" lvl="0" indent="0">
              <a:buNone/>
            </a:pPr>
            <a:r>
              <a:rPr lang="fr-FR" sz="1400" b="1" dirty="0" smtClean="0"/>
              <a:t>	La </a:t>
            </a:r>
            <a:r>
              <a:rPr lang="fr-FR" sz="1400" b="1" dirty="0"/>
              <a:t>BMCE</a:t>
            </a:r>
          </a:p>
          <a:p>
            <a:pPr marL="0" lvl="0" indent="0">
              <a:buNone/>
            </a:pPr>
            <a:r>
              <a:rPr lang="fr-FR" sz="1400" b="1" dirty="0" smtClean="0"/>
              <a:t>	La </a:t>
            </a:r>
            <a:r>
              <a:rPr lang="fr-FR" sz="1400" b="1" dirty="0"/>
              <a:t>CM</a:t>
            </a:r>
          </a:p>
          <a:p>
            <a:pPr marL="0" lvl="0" indent="0">
              <a:buNone/>
            </a:pPr>
            <a:r>
              <a:rPr lang="fr-FR" sz="1400" b="1" dirty="0" smtClean="0"/>
              <a:t>	Le </a:t>
            </a:r>
            <a:r>
              <a:rPr lang="fr-FR" sz="1400" b="1" dirty="0"/>
              <a:t>crédit lyonnais d’investissements</a:t>
            </a:r>
          </a:p>
          <a:p>
            <a:pPr marL="0" lvl="0" indent="0">
              <a:buNone/>
            </a:pPr>
            <a:r>
              <a:rPr lang="fr-FR" sz="1400" b="1" dirty="0" smtClean="0"/>
              <a:t>	Créés </a:t>
            </a:r>
            <a:r>
              <a:rPr lang="fr-FR" sz="1400" b="1" dirty="0"/>
              <a:t>le 7 décembre 1992 elle a pour objectif la participation au processus de privatisation de certaines entreprises publique marocaines ; elle opte pour une participation minoritaire ne dépassant pas 20 % du cout de l’entreprise </a:t>
            </a:r>
          </a:p>
          <a:p>
            <a:pPr marL="0" indent="0">
              <a:buNone/>
            </a:pPr>
            <a:r>
              <a:rPr lang="fr-FR" sz="1400" b="1" dirty="0"/>
              <a:t> </a:t>
            </a:r>
          </a:p>
        </p:txBody>
      </p:sp>
    </p:spTree>
    <p:extLst>
      <p:ext uri="{BB962C8B-B14F-4D97-AF65-F5344CB8AC3E}">
        <p14:creationId xmlns:p14="http://schemas.microsoft.com/office/powerpoint/2010/main" val="290837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628800"/>
            <a:ext cx="7467600" cy="4873752"/>
          </a:xfrm>
        </p:spPr>
        <p:txBody>
          <a:bodyPr>
            <a:normAutofit fontScale="85000" lnSpcReduction="20000"/>
          </a:bodyPr>
          <a:lstStyle/>
          <a:p>
            <a:pPr marL="0" indent="0">
              <a:buNone/>
            </a:pPr>
            <a:r>
              <a:rPr lang="fr-FR" b="1" i="1" dirty="0"/>
              <a:t> 2-5- Atlas Capital </a:t>
            </a:r>
            <a:r>
              <a:rPr lang="fr-FR" b="1" i="1" dirty="0" smtClean="0"/>
              <a:t>Développement</a:t>
            </a:r>
            <a:endParaRPr lang="fr-FR" dirty="0"/>
          </a:p>
          <a:p>
            <a:pPr marL="0" indent="0">
              <a:buNone/>
            </a:pPr>
            <a:r>
              <a:rPr lang="fr-FR" dirty="0"/>
              <a:t>C’est un fond d’investissement d’un montant de 50 millions de DH crée en 1995 dont les souscripteurs sont </a:t>
            </a:r>
            <a:r>
              <a:rPr lang="fr-FR" dirty="0" smtClean="0"/>
              <a:t>:</a:t>
            </a:r>
            <a:endParaRPr lang="fr-FR" dirty="0"/>
          </a:p>
          <a:p>
            <a:pPr marL="0" lvl="0" indent="0">
              <a:buNone/>
            </a:pPr>
            <a:r>
              <a:rPr lang="fr-FR" dirty="0"/>
              <a:t>plusieurs groupes industriels (AKWA holding </a:t>
            </a:r>
            <a:r>
              <a:rPr lang="fr-FR" dirty="0" err="1"/>
              <a:t>Afriquia</a:t>
            </a:r>
            <a:r>
              <a:rPr lang="fr-FR" dirty="0"/>
              <a:t>, OISMINE-SOMEPI, SEKKAT) (60%)</a:t>
            </a:r>
          </a:p>
          <a:p>
            <a:pPr marL="0" lvl="0" indent="0">
              <a:buNone/>
            </a:pPr>
            <a:r>
              <a:rPr lang="fr-FR" dirty="0"/>
              <a:t>2 bandes d’affaires espagnoles 20%</a:t>
            </a:r>
          </a:p>
          <a:p>
            <a:pPr marL="0" lvl="0" indent="0">
              <a:buNone/>
            </a:pPr>
            <a:r>
              <a:rPr lang="fr-FR" dirty="0"/>
              <a:t>Une institution financière marocaine 10%¨</a:t>
            </a:r>
          </a:p>
          <a:p>
            <a:pPr marL="0" lvl="0" indent="0">
              <a:buNone/>
            </a:pPr>
            <a:r>
              <a:rPr lang="fr-FR" dirty="0"/>
              <a:t>La société </a:t>
            </a:r>
            <a:r>
              <a:rPr lang="fr-FR" dirty="0" smtClean="0"/>
              <a:t>TAMOULT</a:t>
            </a:r>
          </a:p>
          <a:p>
            <a:pPr marL="0" indent="0">
              <a:buNone/>
            </a:pPr>
            <a:r>
              <a:rPr lang="fr-FR" b="1" i="1" dirty="0" smtClean="0"/>
              <a:t>2-6- </a:t>
            </a:r>
            <a:r>
              <a:rPr lang="fr-FR" b="1" i="1" dirty="0"/>
              <a:t>LA </a:t>
            </a:r>
            <a:r>
              <a:rPr lang="fr-FR" b="1" i="1" dirty="0" smtClean="0"/>
              <a:t>D.E.G</a:t>
            </a:r>
            <a:endParaRPr lang="fr-FR" dirty="0"/>
          </a:p>
          <a:p>
            <a:pPr marL="0" indent="0">
              <a:buNone/>
            </a:pPr>
            <a:r>
              <a:rPr lang="fr-FR" dirty="0"/>
              <a:t>        La société allemande d’investissement et de développement  « DEG » est une institution financière et un organisme de consultation qui propose de financer les entreprises privées marocaines qui souhaitent bénéficier de savoir-faire allemand, s’ouvrir de nouveaux débouchés, d’assurer et de développer les déboucher existants, transformer les matières premiers locales.</a:t>
            </a:r>
          </a:p>
          <a:p>
            <a:pPr marL="0" lvl="0" indent="0">
              <a:buNone/>
            </a:pPr>
            <a:endParaRPr lang="fr-FR" dirty="0"/>
          </a:p>
        </p:txBody>
      </p:sp>
    </p:spTree>
    <p:extLst>
      <p:ext uri="{BB962C8B-B14F-4D97-AF65-F5344CB8AC3E}">
        <p14:creationId xmlns:p14="http://schemas.microsoft.com/office/powerpoint/2010/main" val="26804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marL="0" indent="0">
              <a:buNone/>
            </a:pPr>
            <a:r>
              <a:rPr lang="fr-FR" sz="2000" b="1" i="1" dirty="0"/>
              <a:t>2-8- SUD MEDITERRANEE CAPITAL </a:t>
            </a:r>
            <a:r>
              <a:rPr lang="fr-FR" sz="2000" b="1" i="1" dirty="0" smtClean="0"/>
              <a:t>:</a:t>
            </a:r>
            <a:endParaRPr lang="fr-FR" sz="2000" dirty="0"/>
          </a:p>
          <a:p>
            <a:pPr marL="0" indent="0">
              <a:buNone/>
            </a:pPr>
            <a:r>
              <a:rPr lang="fr-FR" sz="2000" dirty="0"/>
              <a:t>        Créé en 1990 à l’initiative de la société marseillaise de crédit, Sud méditerranée Capital est le seul fonds d’investissement privé européen orienté de manière exclusive vers les pays du Maghreb.</a:t>
            </a:r>
          </a:p>
          <a:p>
            <a:pPr marL="0" indent="0">
              <a:buNone/>
            </a:pPr>
            <a:r>
              <a:rPr lang="fr-FR" sz="2000" dirty="0"/>
              <a:t>Cet  société de capital investissement intervient dans  des entreprises non cotées par le biais de banques locales tels que la SGMB au Maroc.</a:t>
            </a:r>
          </a:p>
          <a:p>
            <a:pPr marL="0" indent="0">
              <a:buNone/>
            </a:pPr>
            <a:r>
              <a:rPr lang="fr-FR" sz="2000" dirty="0"/>
              <a:t> </a:t>
            </a:r>
          </a:p>
          <a:p>
            <a:endParaRPr lang="fr-FR" dirty="0"/>
          </a:p>
        </p:txBody>
      </p:sp>
    </p:spTree>
    <p:extLst>
      <p:ext uri="{BB962C8B-B14F-4D97-AF65-F5344CB8AC3E}">
        <p14:creationId xmlns:p14="http://schemas.microsoft.com/office/powerpoint/2010/main" val="74450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solidFill>
              </a:rPr>
              <a:t>conclusion</a:t>
            </a:r>
            <a:endParaRPr lang="fr-FR" b="1" dirty="0">
              <a:solidFill>
                <a:schemeClr val="accent1"/>
              </a:solidFill>
            </a:endParaRPr>
          </a:p>
        </p:txBody>
      </p:sp>
      <p:sp>
        <p:nvSpPr>
          <p:cNvPr id="3" name="Espace réservé du contenu 2"/>
          <p:cNvSpPr>
            <a:spLocks noGrp="1"/>
          </p:cNvSpPr>
          <p:nvPr>
            <p:ph sz="quarter" idx="1"/>
          </p:nvPr>
        </p:nvSpPr>
        <p:spPr/>
        <p:txBody>
          <a:bodyPr>
            <a:normAutofit/>
          </a:bodyPr>
          <a:lstStyle/>
          <a:p>
            <a:pPr marL="0" indent="0">
              <a:buNone/>
            </a:pPr>
            <a:endParaRPr lang="fr-FR" sz="1800" b="1" dirty="0"/>
          </a:p>
          <a:p>
            <a:pPr marL="0" indent="0">
              <a:buNone/>
            </a:pPr>
            <a:r>
              <a:rPr lang="fr-FR" sz="1800" b="1" dirty="0" smtClean="0"/>
              <a:t>Certes</a:t>
            </a:r>
            <a:r>
              <a:rPr lang="fr-FR" sz="1800" b="1" dirty="0"/>
              <a:t>, les sociétés de capital investissement ont vu le jour au Maroc à partir des années 1990, mais la pratique de ce type de financement reste encore relativement méconnue du grand public et des dirigeants des entreprises.</a:t>
            </a:r>
          </a:p>
          <a:p>
            <a:pPr marL="0" indent="0">
              <a:buNone/>
            </a:pPr>
            <a:r>
              <a:rPr lang="fr-FR" sz="1800" b="1" dirty="0"/>
              <a:t>Toutefois, même si ce métier est encore embryonnaire, les acteurs et les structures sont mis en place. Les années d’expérience de ce métier montrent l’évolution continue et l’importance grandissante de cette industrie nouvellement installée au Maroc. Son évolution est due d’une part à l’expansion de l’offre et d’autre part à l’impulsion de la demande de financement en pleine mutation.</a:t>
            </a:r>
          </a:p>
          <a:p>
            <a:endParaRPr lang="fr-FR" dirty="0"/>
          </a:p>
        </p:txBody>
      </p:sp>
    </p:spTree>
    <p:extLst>
      <p:ext uri="{BB962C8B-B14F-4D97-AF65-F5344CB8AC3E}">
        <p14:creationId xmlns:p14="http://schemas.microsoft.com/office/powerpoint/2010/main" val="405271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1"/>
                </a:solidFill>
              </a:rPr>
              <a:t>introduction</a:t>
            </a:r>
            <a:endParaRPr lang="fr-FR" b="1" dirty="0">
              <a:solidFill>
                <a:schemeClr val="accent1"/>
              </a:solidFill>
            </a:endParaRPr>
          </a:p>
        </p:txBody>
      </p:sp>
      <p:sp>
        <p:nvSpPr>
          <p:cNvPr id="3" name="Espace réservé du contenu 2"/>
          <p:cNvSpPr>
            <a:spLocks noGrp="1"/>
          </p:cNvSpPr>
          <p:nvPr>
            <p:ph sz="quarter" idx="1"/>
          </p:nvPr>
        </p:nvSpPr>
        <p:spPr/>
        <p:txBody>
          <a:bodyPr>
            <a:normAutofit/>
          </a:bodyPr>
          <a:lstStyle/>
          <a:p>
            <a:pPr marL="0" indent="0">
              <a:buNone/>
            </a:pPr>
            <a:r>
              <a:rPr lang="fr-FR" dirty="0" smtClean="0"/>
              <a:t>	</a:t>
            </a:r>
            <a:r>
              <a:rPr lang="fr-FR" sz="1600" b="1" dirty="0" smtClean="0"/>
              <a:t>Le </a:t>
            </a:r>
            <a:r>
              <a:rPr lang="fr-FR" sz="1600" b="1" dirty="0"/>
              <a:t>capital investissement est une technique financière qui a vu le jour aux Etats-Unis sous le nom de “Capital venture“ dans le but de financer les entreprises à fort potentiel de croissance. Traduit par capital risque, les professionnels et les auteurs spécialisés lui préfèrent le terme capital investissement, étant donné que le capital risque consiste à ne financer que les créations d’entreprises. </a:t>
            </a:r>
          </a:p>
          <a:p>
            <a:pPr marL="0" indent="0">
              <a:buNone/>
            </a:pPr>
            <a:r>
              <a:rPr lang="fr-FR" sz="1600" b="1" dirty="0" smtClean="0"/>
              <a:t>	</a:t>
            </a:r>
          </a:p>
          <a:p>
            <a:pPr marL="0" indent="0">
              <a:buNone/>
            </a:pPr>
            <a:r>
              <a:rPr lang="fr-FR" sz="1600" b="1" dirty="0"/>
              <a:t>	</a:t>
            </a:r>
            <a:r>
              <a:rPr lang="fr-FR" sz="1600" b="1" dirty="0" smtClean="0"/>
              <a:t>Il </a:t>
            </a:r>
            <a:r>
              <a:rPr lang="fr-FR" sz="1600" b="1" dirty="0"/>
              <a:t>est perçu comme étant une solution à la problématique du financement de la PME en ce sens qu’il est peu exigible en matière de garanties. En plus, les sociétés de capital investissement regorgent de compétences maîtrisant les différents aspects de gestion et qui fournissent accompagnement et assistance à l’entreprise bénéficiant de ce type de financement.</a:t>
            </a:r>
          </a:p>
          <a:p>
            <a:endParaRPr lang="fr-FR" dirty="0"/>
          </a:p>
        </p:txBody>
      </p:sp>
    </p:spTree>
    <p:extLst>
      <p:ext uri="{BB962C8B-B14F-4D97-AF65-F5344CB8AC3E}">
        <p14:creationId xmlns:p14="http://schemas.microsoft.com/office/powerpoint/2010/main" val="256438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Généralité sur le capitale risque</a:t>
            </a:r>
            <a:endParaRPr lang="fr-FR" sz="2800" b="1" dirty="0"/>
          </a:p>
        </p:txBody>
      </p:sp>
      <p:sp>
        <p:nvSpPr>
          <p:cNvPr id="3" name="Espace réservé du contenu 2"/>
          <p:cNvSpPr>
            <a:spLocks noGrp="1"/>
          </p:cNvSpPr>
          <p:nvPr>
            <p:ph sz="quarter" idx="1"/>
          </p:nvPr>
        </p:nvSpPr>
        <p:spPr/>
        <p:txBody>
          <a:bodyPr>
            <a:normAutofit/>
          </a:bodyPr>
          <a:lstStyle/>
          <a:p>
            <a:pPr marL="0" indent="0">
              <a:buNone/>
            </a:pPr>
            <a:r>
              <a:rPr lang="fr-FR" dirty="0" smtClean="0">
                <a:solidFill>
                  <a:schemeClr val="accent1"/>
                </a:solidFill>
              </a:rPr>
              <a:t>I-historique:</a:t>
            </a:r>
          </a:p>
          <a:p>
            <a:pPr marL="0" indent="0">
              <a:buNone/>
            </a:pPr>
            <a:r>
              <a:rPr lang="fr-FR" dirty="0" smtClean="0"/>
              <a:t>	Le </a:t>
            </a:r>
            <a:r>
              <a:rPr lang="fr-FR" dirty="0"/>
              <a:t>développement de l’industrie marocaine du capital-risque a franchi trois phases: </a:t>
            </a:r>
            <a:r>
              <a:rPr lang="fr-FR" b="1" i="1" dirty="0"/>
              <a:t>      </a:t>
            </a:r>
            <a:endParaRPr lang="fr-FR" b="1" i="1" dirty="0" smtClean="0"/>
          </a:p>
          <a:p>
            <a:pPr>
              <a:buFont typeface="Wingdings" pitchFamily="2" charset="2"/>
              <a:buChar char="q"/>
            </a:pPr>
            <a:r>
              <a:rPr lang="fr-FR" b="1" i="1" dirty="0" smtClean="0"/>
              <a:t> </a:t>
            </a:r>
            <a:r>
              <a:rPr lang="fr-FR" b="1" i="1" dirty="0"/>
              <a:t>1ère phase de 1990 à 1999:</a:t>
            </a:r>
            <a:r>
              <a:rPr lang="fr-FR" dirty="0"/>
              <a:t> faible taux de pénétration</a:t>
            </a:r>
          </a:p>
          <a:p>
            <a:pPr>
              <a:buFont typeface="Wingdings" pitchFamily="2" charset="2"/>
              <a:buChar char="q"/>
            </a:pPr>
            <a:r>
              <a:rPr lang="fr-FR" b="1" i="1" dirty="0"/>
              <a:t>2ème  phase de 2000 à 2003:</a:t>
            </a:r>
            <a:r>
              <a:rPr lang="fr-FR" dirty="0"/>
              <a:t> nette augmentation du volume de l’investissement </a:t>
            </a:r>
            <a:endParaRPr lang="fr-FR" dirty="0" smtClean="0"/>
          </a:p>
          <a:p>
            <a:pPr>
              <a:buFont typeface="Wingdings" pitchFamily="2" charset="2"/>
              <a:buChar char="q"/>
            </a:pPr>
            <a:r>
              <a:rPr lang="fr-FR" b="1" i="1" dirty="0" smtClean="0"/>
              <a:t>3ème </a:t>
            </a:r>
            <a:r>
              <a:rPr lang="fr-FR" b="1" i="1" dirty="0"/>
              <a:t>phase  à partir de 2003:</a:t>
            </a:r>
            <a:r>
              <a:rPr lang="fr-FR" dirty="0"/>
              <a:t> caractérisée par des fonds de seconde génération.</a:t>
            </a:r>
          </a:p>
          <a:p>
            <a:pPr marL="0" indent="0">
              <a:buNone/>
            </a:pPr>
            <a:r>
              <a:rPr lang="fr-FR" dirty="0"/>
              <a:t> </a:t>
            </a:r>
          </a:p>
        </p:txBody>
      </p:sp>
    </p:spTree>
    <p:extLst>
      <p:ext uri="{BB962C8B-B14F-4D97-AF65-F5344CB8AC3E}">
        <p14:creationId xmlns:p14="http://schemas.microsoft.com/office/powerpoint/2010/main" val="49591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556792"/>
            <a:ext cx="7467600" cy="4873752"/>
          </a:xfrm>
        </p:spPr>
        <p:txBody>
          <a:bodyPr>
            <a:normAutofit/>
          </a:bodyPr>
          <a:lstStyle/>
          <a:p>
            <a:pPr marL="0" indent="0">
              <a:buNone/>
            </a:pPr>
            <a:r>
              <a:rPr lang="fr-FR" sz="2000" b="1" i="1" dirty="0" smtClean="0"/>
              <a:t>La première phase</a:t>
            </a:r>
            <a:r>
              <a:rPr lang="fr-FR" sz="2000" dirty="0" smtClean="0"/>
              <a:t> a débuté dans les années 90 et déjà en 2000 les fonds levés par le Capital investissement ont presque triplé.</a:t>
            </a:r>
          </a:p>
          <a:p>
            <a:pPr marL="0" indent="0">
              <a:buNone/>
            </a:pPr>
            <a:r>
              <a:rPr lang="fr-FR" sz="2000" dirty="0" smtClean="0"/>
              <a:t> </a:t>
            </a:r>
          </a:p>
          <a:p>
            <a:pPr marL="0" indent="0">
              <a:buNone/>
            </a:pPr>
            <a:r>
              <a:rPr lang="fr-FR" sz="2000" b="1" i="1" dirty="0" smtClean="0"/>
              <a:t>La deuxième phase</a:t>
            </a:r>
            <a:r>
              <a:rPr lang="fr-FR" sz="2000" dirty="0" smtClean="0"/>
              <a:t> a également connu une nette augmentation des transactions de capital investissement, reflétant son importance grandissante. Par la suite, cette </a:t>
            </a:r>
            <a:r>
              <a:rPr lang="fr-FR" sz="2000" dirty="0"/>
              <a:t>hausse s’est ralentie, passant de 20% pour la période de 1990 à 2002 à seulement 4% pour la période de 2001 à 2002.</a:t>
            </a:r>
          </a:p>
          <a:p>
            <a:pPr marL="0" indent="0">
              <a:buNone/>
            </a:pPr>
            <a:r>
              <a:rPr lang="fr-FR" sz="2000" dirty="0"/>
              <a:t>Lors de la </a:t>
            </a:r>
            <a:r>
              <a:rPr lang="fr-FR" sz="2000" b="1" i="1" dirty="0"/>
              <a:t>troisième phase</a:t>
            </a:r>
            <a:r>
              <a:rPr lang="fr-FR" sz="2000" dirty="0"/>
              <a:t>, le nombre et le volume des fonds continuent d’augmenter. 148 millions de dirhams ont été levés de 2000 à 2004, dont 70% ont été investis. L’activité croissante résulte de l’augmentation du nombre de sociétés de CI au Maroc.</a:t>
            </a:r>
          </a:p>
          <a:p>
            <a:pPr marL="0" indent="0">
              <a:buNone/>
            </a:pPr>
            <a:endParaRPr lang="fr-FR" sz="2000" dirty="0" smtClean="0"/>
          </a:p>
          <a:p>
            <a:endParaRPr lang="fr-FR" dirty="0" smtClean="0"/>
          </a:p>
          <a:p>
            <a:pPr marL="0" indent="0">
              <a:buNone/>
            </a:pPr>
            <a:endParaRPr lang="fr-FR" dirty="0"/>
          </a:p>
        </p:txBody>
      </p:sp>
    </p:spTree>
    <p:extLst>
      <p:ext uri="{BB962C8B-B14F-4D97-AF65-F5344CB8AC3E}">
        <p14:creationId xmlns:p14="http://schemas.microsoft.com/office/powerpoint/2010/main" val="114046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1"/>
                </a:solidFill>
              </a:rPr>
              <a:t>II-Définition</a:t>
            </a:r>
            <a:endParaRPr lang="fr-FR" sz="2800" b="1" dirty="0">
              <a:solidFill>
                <a:schemeClr val="accent1"/>
              </a:solidFill>
            </a:endParaRPr>
          </a:p>
        </p:txBody>
      </p:sp>
      <p:sp>
        <p:nvSpPr>
          <p:cNvPr id="3" name="Espace réservé du contenu 2"/>
          <p:cNvSpPr>
            <a:spLocks noGrp="1"/>
          </p:cNvSpPr>
          <p:nvPr>
            <p:ph sz="quarter" idx="1"/>
          </p:nvPr>
        </p:nvSpPr>
        <p:spPr/>
        <p:txBody>
          <a:bodyPr>
            <a:normAutofit/>
          </a:bodyPr>
          <a:lstStyle/>
          <a:p>
            <a:pPr marL="0" indent="0">
              <a:buNone/>
            </a:pPr>
            <a:r>
              <a:rPr lang="fr-FR" sz="2400" i="1" dirty="0"/>
              <a:t>« Le capital-risque est l'ensemble d'investissements à risques réalisés par un professionnel dans des sociétés ou des projets spécifiques prometteurs. Les affaires souvent concernées présentent les caractéristiques suivantes : PME à fort potentiel de croissance, risque élevé, investissement à long terme. »</a:t>
            </a:r>
            <a:endParaRPr lang="fr-FR" sz="2400" dirty="0"/>
          </a:p>
        </p:txBody>
      </p:sp>
    </p:spTree>
    <p:extLst>
      <p:ext uri="{BB962C8B-B14F-4D97-AF65-F5344CB8AC3E}">
        <p14:creationId xmlns:p14="http://schemas.microsoft.com/office/powerpoint/2010/main" val="121096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75456"/>
            <a:ext cx="7467600" cy="1143000"/>
          </a:xfrm>
        </p:spPr>
        <p:txBody>
          <a:bodyPr>
            <a:normAutofit fontScale="90000"/>
          </a:bodyPr>
          <a:lstStyle/>
          <a:p>
            <a:pPr marL="0" indent="0"/>
            <a:r>
              <a:rPr lang="fr-FR" sz="3100" dirty="0" smtClean="0"/>
              <a:t/>
            </a:r>
            <a:br>
              <a:rPr lang="fr-FR" sz="3100" dirty="0" smtClean="0"/>
            </a:br>
            <a:r>
              <a:rPr lang="fr-FR" sz="3100" dirty="0" smtClean="0"/>
              <a:t/>
            </a:r>
            <a:br>
              <a:rPr lang="fr-FR" sz="3100" dirty="0" smtClean="0"/>
            </a:br>
            <a:r>
              <a:rPr lang="fr-FR" sz="3100" dirty="0"/>
              <a:t/>
            </a:r>
            <a:br>
              <a:rPr lang="fr-FR" sz="3100" dirty="0"/>
            </a:br>
            <a:r>
              <a:rPr lang="fr-FR" sz="3100" dirty="0" smtClean="0"/>
              <a:t/>
            </a:r>
            <a:br>
              <a:rPr lang="fr-FR" sz="3100" dirty="0" smtClean="0"/>
            </a:br>
            <a:r>
              <a:rPr lang="fr-FR" sz="3100" dirty="0" smtClean="0"/>
              <a:t/>
            </a:r>
            <a:br>
              <a:rPr lang="fr-FR" sz="3100" dirty="0" smtClean="0"/>
            </a:br>
            <a:r>
              <a:rPr lang="fr-FR" sz="3100" dirty="0"/>
              <a:t/>
            </a:r>
            <a:br>
              <a:rPr lang="fr-FR" sz="3100" dirty="0"/>
            </a:br>
            <a:r>
              <a:rPr lang="fr-FR" sz="3100" dirty="0" smtClean="0"/>
              <a:t/>
            </a:r>
            <a:br>
              <a:rPr lang="fr-FR" sz="3100" dirty="0" smtClean="0"/>
            </a:br>
            <a:r>
              <a:rPr lang="fr-FR" sz="3100" dirty="0"/>
              <a:t/>
            </a:r>
            <a:br>
              <a:rPr lang="fr-FR" sz="3100" dirty="0"/>
            </a:br>
            <a:r>
              <a:rPr lang="fr-FR" sz="3100" b="1" u="sng" dirty="0" smtClean="0"/>
              <a:t>CHAPITRE II : Présentation du capital risque</a:t>
            </a:r>
            <a:r>
              <a:rPr lang="fr-FR" dirty="0" smtClean="0"/>
              <a:t/>
            </a:r>
            <a:br>
              <a:rPr lang="fr-FR" dirty="0" smtClean="0"/>
            </a:br>
            <a:r>
              <a:rPr lang="fr-FR" b="1" dirty="0" smtClean="0"/>
              <a:t>                 </a:t>
            </a:r>
            <a:r>
              <a:rPr lang="fr-FR" dirty="0" smtClean="0"/>
              <a:t/>
            </a:r>
            <a:br>
              <a:rPr lang="fr-FR" dirty="0" smtClean="0"/>
            </a:br>
            <a:r>
              <a:rPr lang="fr-FR" b="1" dirty="0" smtClean="0"/>
              <a:t>                 </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marL="0" indent="0">
              <a:buNone/>
            </a:pPr>
            <a:r>
              <a:rPr lang="fr-FR" b="1" i="1" dirty="0" smtClean="0"/>
              <a:t>Section I : Les caractéristiques du capital risque</a:t>
            </a:r>
          </a:p>
          <a:p>
            <a:pPr lvl="2"/>
            <a:r>
              <a:rPr lang="fr-FR" b="1" i="1" dirty="0"/>
              <a:t>Le financement par capital risque</a:t>
            </a:r>
            <a:endParaRPr lang="fr-FR" dirty="0"/>
          </a:p>
          <a:p>
            <a:pPr marL="0" indent="0">
              <a:buNone/>
            </a:pPr>
            <a:endParaRPr lang="fr-FR" sz="2400" dirty="0" smtClean="0"/>
          </a:p>
          <a:p>
            <a:pPr marL="0" indent="0">
              <a:buNone/>
            </a:pPr>
            <a:r>
              <a:rPr lang="fr-FR" sz="2400" dirty="0" smtClean="0"/>
              <a:t>C’est </a:t>
            </a:r>
            <a:r>
              <a:rPr lang="fr-FR" sz="2400" dirty="0"/>
              <a:t>un financement qui intervient à tous les stades d’évolution de l’entreprise depuis la conception de l’idée à la création de l’entreprise et jusqu’à son développement. Par conséquent, les entreprises bénéficiaires sont généralement des PME.</a:t>
            </a:r>
          </a:p>
          <a:p>
            <a:pPr marL="0" indent="0">
              <a:buNone/>
            </a:pPr>
            <a:r>
              <a:rPr lang="fr-FR" dirty="0"/>
              <a:t> </a:t>
            </a:r>
          </a:p>
          <a:p>
            <a:pPr marL="0" indent="0">
              <a:buNone/>
            </a:pPr>
            <a:endParaRPr lang="fr-FR" sz="1400" dirty="0" smtClean="0"/>
          </a:p>
          <a:p>
            <a:pPr marL="0" indent="0">
              <a:buNone/>
            </a:pPr>
            <a:endParaRPr lang="fr-FR" dirty="0"/>
          </a:p>
        </p:txBody>
      </p:sp>
    </p:spTree>
    <p:extLst>
      <p:ext uri="{BB962C8B-B14F-4D97-AF65-F5344CB8AC3E}">
        <p14:creationId xmlns:p14="http://schemas.microsoft.com/office/powerpoint/2010/main" val="423168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marL="285750" lvl="2" indent="-285750">
              <a:buFont typeface="Courier New" pitchFamily="49" charset="0"/>
              <a:buChar char="o"/>
            </a:pPr>
            <a:r>
              <a:rPr lang="fr-FR" b="1" i="1" dirty="0"/>
              <a:t>Le financement </a:t>
            </a:r>
            <a:r>
              <a:rPr lang="fr-FR" b="1" i="1" dirty="0" smtClean="0"/>
              <a:t>bancaire</a:t>
            </a:r>
          </a:p>
          <a:p>
            <a:pPr marL="0" indent="0">
              <a:buNone/>
            </a:pPr>
            <a:r>
              <a:rPr lang="fr-FR" b="1" i="1" dirty="0"/>
              <a:t>	</a:t>
            </a:r>
            <a:r>
              <a:rPr lang="fr-FR" sz="1800" dirty="0"/>
              <a:t>Il s’intéresse à tous les types d’entreprise qui possèdent déjà un passé comptable, principalement les entreprises en phase de développement et de croissance.</a:t>
            </a:r>
          </a:p>
          <a:p>
            <a:pPr marL="0" indent="0">
              <a:buNone/>
            </a:pPr>
            <a:r>
              <a:rPr lang="fr-FR" sz="1800" dirty="0"/>
              <a:t>La nature de financement est dans le plus souvent des cas sous forme de prêts, mais la banque offre aussi d’autres possibilités de financement tel que celui de la trésorerie afin d’assurer la continuité de l’exploitation de l’entreprise, et auquel le capital risque ne répond pas.</a:t>
            </a:r>
          </a:p>
          <a:p>
            <a:pPr marL="0" indent="0">
              <a:buNone/>
            </a:pPr>
            <a:r>
              <a:rPr lang="fr-FR" sz="1800" dirty="0"/>
              <a:t>Le financement bancaire est une opération s’étalant sur plusieurs types de périodes (moyen et long terme) suivant les aspirations de l’entreprise bénéficiaire.</a:t>
            </a:r>
          </a:p>
          <a:p>
            <a:pPr marL="0" lvl="2" indent="0">
              <a:buNone/>
            </a:pPr>
            <a:endParaRPr lang="fr-FR" sz="1400" dirty="0"/>
          </a:p>
          <a:p>
            <a:pPr marL="0" indent="0">
              <a:buNone/>
            </a:pPr>
            <a:endParaRPr lang="fr-FR" dirty="0"/>
          </a:p>
        </p:txBody>
      </p:sp>
    </p:spTree>
    <p:extLst>
      <p:ext uri="{BB962C8B-B14F-4D97-AF65-F5344CB8AC3E}">
        <p14:creationId xmlns:p14="http://schemas.microsoft.com/office/powerpoint/2010/main" val="119244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400" b="1" i="1" dirty="0"/>
              <a:t>Section II : Acteurs et typologies du capital risque</a:t>
            </a:r>
            <a:r>
              <a:rPr lang="fr-FR" dirty="0"/>
              <a:t/>
            </a:r>
            <a:br>
              <a:rPr lang="fr-FR" dirty="0"/>
            </a:br>
            <a:endParaRPr lang="fr-FR" dirty="0"/>
          </a:p>
        </p:txBody>
      </p:sp>
      <p:sp>
        <p:nvSpPr>
          <p:cNvPr id="3" name="Espace réservé du contenu 2"/>
          <p:cNvSpPr>
            <a:spLocks noGrp="1"/>
          </p:cNvSpPr>
          <p:nvPr>
            <p:ph sz="quarter" idx="1"/>
          </p:nvPr>
        </p:nvSpPr>
        <p:spPr/>
        <p:txBody>
          <a:bodyPr>
            <a:normAutofit fontScale="85000" lnSpcReduction="20000"/>
          </a:bodyPr>
          <a:lstStyle/>
          <a:p>
            <a:pPr>
              <a:buFont typeface="Courier New" pitchFamily="49" charset="0"/>
              <a:buChar char="o"/>
            </a:pPr>
            <a:r>
              <a:rPr lang="fr-FR" sz="2000" b="1" dirty="0"/>
              <a:t> Acteurs du capital </a:t>
            </a:r>
            <a:r>
              <a:rPr lang="fr-FR" sz="2000" b="1" dirty="0" smtClean="0"/>
              <a:t>investissement:</a:t>
            </a:r>
          </a:p>
          <a:p>
            <a:pPr marL="0" indent="0">
              <a:buNone/>
            </a:pPr>
            <a:r>
              <a:rPr lang="fr-FR" sz="2000" dirty="0"/>
              <a:t>Le processus de financement en capital investissement implique la participation d’un certain nombre d’acteurs qui participent à l’une des étapes du déroulement de ce processus, à travers cela les principaux acteurs peuvent être présentés comme suit </a:t>
            </a:r>
            <a:r>
              <a:rPr lang="fr-FR" sz="2000" dirty="0" smtClean="0"/>
              <a:t>:</a:t>
            </a:r>
          </a:p>
          <a:p>
            <a:pPr>
              <a:buFont typeface="Wingdings" pitchFamily="2" charset="2"/>
              <a:buChar char="q"/>
            </a:pPr>
            <a:r>
              <a:rPr lang="fr-FR" sz="2000" dirty="0" smtClean="0"/>
              <a:t>	Les </a:t>
            </a:r>
            <a:r>
              <a:rPr lang="fr-FR" sz="2000" dirty="0"/>
              <a:t>sociétés de capital investissement ou fonds communs de placement à risques : </a:t>
            </a:r>
            <a:r>
              <a:rPr lang="fr-FR" sz="2000" dirty="0" smtClean="0"/>
              <a:t>Il </a:t>
            </a:r>
            <a:r>
              <a:rPr lang="fr-FR" sz="2000" dirty="0"/>
              <a:t>s’agit de structures organisées qui veillent au financement des projets des entreprises à haut potentiel de croissance, elles ont un rôle très important car l’analyse des projets et des stratégies des sociétés bénéficiaires nécessitent une grande expertise, de même, les investisseurs n’ont ni les moyens ni les compétences pour exercer ce métier. Ces derniers contribuent donc à la réalisation de ces différentes taches moyennant leur commission.</a:t>
            </a:r>
          </a:p>
          <a:p>
            <a:pPr marL="0" indent="0">
              <a:buNone/>
            </a:pPr>
            <a:r>
              <a:rPr lang="fr-FR" sz="2000" dirty="0"/>
              <a:t> </a:t>
            </a:r>
          </a:p>
          <a:p>
            <a:pPr>
              <a:buFont typeface="Wingdings" pitchFamily="2" charset="2"/>
              <a:buChar char="q"/>
            </a:pPr>
            <a:r>
              <a:rPr lang="fr-FR" sz="2000" dirty="0" smtClean="0"/>
              <a:t>	 </a:t>
            </a:r>
            <a:r>
              <a:rPr lang="fr-FR" sz="2000" dirty="0"/>
              <a:t>les investisseurs : il s’agit en général des investisseurs institutionnels qui détiennent des ressources à long terme, et qui vise à les faire fructifier tels les compagnies d’assurances, des établissements financiers, parfois aussi des industriels mais pour des raisons plus industrielle que financière, mais également des personnes privés.</a:t>
            </a:r>
          </a:p>
          <a:p>
            <a:pPr marL="0" indent="0">
              <a:buNone/>
            </a:pPr>
            <a:endParaRPr lang="fr-FR" sz="2000" dirty="0"/>
          </a:p>
        </p:txBody>
      </p:sp>
    </p:spTree>
    <p:extLst>
      <p:ext uri="{BB962C8B-B14F-4D97-AF65-F5344CB8AC3E}">
        <p14:creationId xmlns:p14="http://schemas.microsoft.com/office/powerpoint/2010/main" val="278256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TotalTime>
  <Words>352</Words>
  <Application>Microsoft Office PowerPoint</Application>
  <PresentationFormat>Affichage à l'écran (4:3)</PresentationFormat>
  <Paragraphs>166</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Oriel</vt:lpstr>
      <vt:lpstr>Exposé sous le thème:  le capitale risque au Maroc</vt:lpstr>
      <vt:lpstr>plan</vt:lpstr>
      <vt:lpstr>introduction</vt:lpstr>
      <vt:lpstr>Généralité sur le capitale risque</vt:lpstr>
      <vt:lpstr>Présentation PowerPoint</vt:lpstr>
      <vt:lpstr>II-Définition</vt:lpstr>
      <vt:lpstr>        CHAPITRE II : Présentation du capital risque                                     </vt:lpstr>
      <vt:lpstr>Présentation PowerPoint</vt:lpstr>
      <vt:lpstr>Section II : Acteurs et typologies du capital risque </vt:lpstr>
      <vt:lpstr>Typologie du capital-investissement </vt:lpstr>
      <vt:lpstr>Présentation PowerPoint</vt:lpstr>
      <vt:lpstr>       CHAPITRE III : les déterminants du capital risque   </vt:lpstr>
      <vt:lpstr>Présentation PowerPoint</vt:lpstr>
      <vt:lpstr>Présentation PowerPoint</vt:lpstr>
      <vt:lpstr>Présentation PowerPoint</vt:lpstr>
      <vt:lpstr> Section II : Les organismes du capital risque : </vt:lpstr>
      <vt:lpstr>Présentation PowerPoint</vt:lpstr>
      <vt:lpstr>Présentation PowerPoint</vt:lpstr>
      <vt:lpstr>Présentation PowerPoint</vt:lpstr>
      <vt:lpstr>Présentation PowerPoint</vt:lpstr>
      <vt:lpstr>Présentation PowerPoint</vt:lpstr>
      <vt:lpstr>Présentation PowerPoint</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13</cp:revision>
  <dcterms:created xsi:type="dcterms:W3CDTF">2012-11-08T12:39:47Z</dcterms:created>
  <dcterms:modified xsi:type="dcterms:W3CDTF">2012-11-08T14:55:27Z</dcterms:modified>
</cp:coreProperties>
</file>