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6" r:id="rId2"/>
    <p:sldId id="256" r:id="rId3"/>
    <p:sldId id="258" r:id="rId4"/>
    <p:sldId id="259" r:id="rId5"/>
    <p:sldId id="261" r:id="rId6"/>
    <p:sldId id="262" r:id="rId7"/>
    <p:sldId id="263" r:id="rId8"/>
    <p:sldId id="265" r:id="rId9"/>
    <p:sldId id="260" r:id="rId10"/>
    <p:sldId id="257" r:id="rId11"/>
    <p:sldId id="264" r:id="rId1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CCFFFF"/>
    <a:srgbClr val="0033CC"/>
    <a:srgbClr val="5BC028"/>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2684" autoAdjust="0"/>
    <p:restoredTop sz="86447" autoAdjust="0"/>
  </p:normalViewPr>
  <p:slideViewPr>
    <p:cSldViewPr>
      <p:cViewPr>
        <p:scale>
          <a:sx n="100" d="100"/>
          <a:sy n="100" d="100"/>
        </p:scale>
        <p:origin x="-2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2040" y="-72"/>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3B432692-2A13-40D8-BEBF-84C0A1207346}" type="datetimeFigureOut">
              <a:rPr lang="fr-FR" smtClean="0"/>
              <a:pPr/>
              <a:t>17/11/2008</a:t>
            </a:fld>
            <a:endParaRPr lang="fr-FR"/>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03D9C4E2-AD38-494F-94F9-2FFBF786C2B1}"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540B846E-A2B9-4275-A0AA-A38E21A3727D}" type="datetimeFigureOut">
              <a:rPr lang="fr-FR" smtClean="0"/>
              <a:pPr/>
              <a:t>17/11/2008</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5BEF0AED-E540-453E-9B9F-EAA54573BF21}"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gradFill>
            <a:gsLst>
              <a:gs pos="0">
                <a:schemeClr val="tx2">
                  <a:lumMod val="40000"/>
                  <a:lumOff val="60000"/>
                </a:schemeClr>
              </a:gs>
              <a:gs pos="0">
                <a:schemeClr val="tx2">
                  <a:lumMod val="20000"/>
                  <a:lumOff val="80000"/>
                </a:schemeClr>
              </a:gs>
              <a:gs pos="1000">
                <a:schemeClr val="accent1">
                  <a:lumMod val="20000"/>
                  <a:lumOff val="80000"/>
                </a:schemeClr>
              </a:gs>
              <a:gs pos="64999">
                <a:srgbClr val="F0EBD5"/>
              </a:gs>
              <a:gs pos="100000">
                <a:schemeClr val="tx2">
                  <a:lumMod val="60000"/>
                  <a:lumOff val="40000"/>
                </a:schemeClr>
              </a:gs>
            </a:gsLst>
            <a:lin ang="5400000" scaled="1"/>
          </a:gradFill>
          <a:effectLst>
            <a:outerShdw blurRad="40000" dist="20000" dir="5400000" rotWithShape="0">
              <a:schemeClr val="accent1">
                <a:lumMod val="50000"/>
                <a:alpha val="38000"/>
              </a:scheme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dirty="0">
              <a:solidFill>
                <a:schemeClr val="accent3">
                  <a:lumMod val="20000"/>
                  <a:lumOff val="80000"/>
                </a:schemeClr>
              </a:solidFill>
            </a:endParaRPr>
          </a:p>
        </p:txBody>
      </p:sp>
      <p:sp>
        <p:nvSpPr>
          <p:cNvPr id="2" name="Titre 1"/>
          <p:cNvSpPr>
            <a:spLocks noGrp="1"/>
          </p:cNvSpPr>
          <p:nvPr>
            <p:ph type="title"/>
          </p:nvPr>
        </p:nvSpPr>
        <p:spPr>
          <a:xfrm>
            <a:off x="2143108" y="214290"/>
            <a:ext cx="5500726" cy="428628"/>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defRPr sz="1600" b="1" cap="all" spc="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defRPr>
            </a:lvl1pPr>
          </a:lstStyle>
          <a:p>
            <a:r>
              <a:rPr lang="fr-FR" dirty="0" smtClean="0"/>
              <a:t>Cliquez pour modifier le style du titre</a:t>
            </a:r>
            <a:endParaRPr lang="fr-FR" dirty="0"/>
          </a:p>
        </p:txBody>
      </p:sp>
      <p:sp>
        <p:nvSpPr>
          <p:cNvPr id="13" name="Espace réservé du numéro de diapositive 6"/>
          <p:cNvSpPr>
            <a:spLocks noGrp="1"/>
          </p:cNvSpPr>
          <p:nvPr>
            <p:ph type="sldNum" sz="quarter" idx="11"/>
          </p:nvPr>
        </p:nvSpPr>
        <p:spPr>
          <a:xfrm>
            <a:off x="8501090" y="349231"/>
            <a:ext cx="471462" cy="365125"/>
          </a:xfrm>
        </p:spPr>
        <p:txBody>
          <a:bodyPr/>
          <a:lstStyle>
            <a:lvl1pPr algn="ctr">
              <a:defRPr b="1">
                <a:solidFill>
                  <a:schemeClr val="tx1">
                    <a:lumMod val="95000"/>
                    <a:lumOff val="5000"/>
                  </a:schemeClr>
                </a:solidFill>
              </a:defRPr>
            </a:lvl1pPr>
          </a:lstStyle>
          <a:p>
            <a:fld id="{DDC58D69-74A1-4D02-963A-093C8E4C0E25}" type="slidenum">
              <a:rPr lang="fr-FR" smtClean="0"/>
              <a:pPr/>
              <a:t>‹N°›</a:t>
            </a:fld>
            <a:endParaRPr lang="fr-FR" dirty="0"/>
          </a:p>
        </p:txBody>
      </p:sp>
      <p:pic>
        <p:nvPicPr>
          <p:cNvPr id="14" name="Image 13" descr="1leftarrow.png">
            <a:hlinkClick r:id="" action="ppaction://hlinkshowjump?jump=previousslide"/>
            <a:hlinkHover r:id="" action="ppaction://noaction" highlightClick="1"/>
          </p:cNvPr>
          <p:cNvPicPr>
            <a:picLocks noChangeAspect="1"/>
          </p:cNvPicPr>
          <p:nvPr userDrawn="1"/>
        </p:nvPicPr>
        <p:blipFill>
          <a:blip r:embed="rId2"/>
          <a:stretch>
            <a:fillRect/>
          </a:stretch>
        </p:blipFill>
        <p:spPr>
          <a:xfrm>
            <a:off x="8272490" y="71438"/>
            <a:ext cx="228600" cy="228600"/>
          </a:xfrm>
          <a:prstGeom prst="rect">
            <a:avLst/>
          </a:prstGeom>
        </p:spPr>
      </p:pic>
      <p:pic>
        <p:nvPicPr>
          <p:cNvPr id="15" name="Image 14" descr="1rightarrow2.png">
            <a:hlinkClick r:id="" action="ppaction://hlinkshowjump?jump=nextslide"/>
            <a:hlinkHover r:id="" action="ppaction://noaction" highlightClick="1"/>
          </p:cNvPr>
          <p:cNvPicPr>
            <a:picLocks noChangeAspect="1"/>
          </p:cNvPicPr>
          <p:nvPr userDrawn="1"/>
        </p:nvPicPr>
        <p:blipFill>
          <a:blip r:embed="rId3"/>
          <a:stretch>
            <a:fillRect/>
          </a:stretch>
        </p:blipFill>
        <p:spPr>
          <a:xfrm>
            <a:off x="8915400" y="71438"/>
            <a:ext cx="228600" cy="228600"/>
          </a:xfrm>
          <a:prstGeom prst="rect">
            <a:avLst/>
          </a:prstGeom>
        </p:spPr>
      </p:pic>
      <p:pic>
        <p:nvPicPr>
          <p:cNvPr id="16" name="Image 15" descr="gohome.png">
            <a:hlinkClick r:id="" action="ppaction://hlinkshowjump?jump=firstslide" highlightClick="1"/>
            <a:hlinkHover r:id="" action="ppaction://noaction" highlightClick="1"/>
          </p:cNvPr>
          <p:cNvPicPr>
            <a:picLocks noChangeAspect="1"/>
          </p:cNvPicPr>
          <p:nvPr userDrawn="1"/>
        </p:nvPicPr>
        <p:blipFill>
          <a:blip r:embed="rId4"/>
          <a:stretch>
            <a:fillRect/>
          </a:stretch>
        </p:blipFill>
        <p:spPr>
          <a:xfrm>
            <a:off x="8572528" y="57128"/>
            <a:ext cx="228600" cy="228600"/>
          </a:xfrm>
          <a:prstGeom prst="rect">
            <a:avLst/>
          </a:prstGeom>
        </p:spPr>
      </p:pic>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re seul2">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gradFill>
            <a:gsLst>
              <a:gs pos="0">
                <a:schemeClr val="tx2">
                  <a:lumMod val="40000"/>
                  <a:lumOff val="60000"/>
                </a:schemeClr>
              </a:gs>
              <a:gs pos="0">
                <a:schemeClr val="tx2">
                  <a:lumMod val="20000"/>
                  <a:lumOff val="80000"/>
                </a:schemeClr>
              </a:gs>
              <a:gs pos="1000">
                <a:srgbClr val="FFFFCC"/>
              </a:gs>
              <a:gs pos="64999">
                <a:srgbClr val="F0EBD5"/>
              </a:gs>
              <a:gs pos="100000">
                <a:schemeClr val="accent6">
                  <a:lumMod val="60000"/>
                  <a:lumOff val="40000"/>
                </a:schemeClr>
              </a:gs>
            </a:gsLst>
            <a:lin ang="5400000" scaled="1"/>
          </a:gradFill>
          <a:effectLst>
            <a:outerShdw blurRad="40000" dist="20000" dir="5400000" rotWithShape="0">
              <a:schemeClr val="accent1">
                <a:lumMod val="50000"/>
                <a:alpha val="38000"/>
              </a:scheme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dirty="0">
              <a:solidFill>
                <a:schemeClr val="accent3">
                  <a:lumMod val="20000"/>
                  <a:lumOff val="80000"/>
                </a:schemeClr>
              </a:solidFill>
            </a:endParaRPr>
          </a:p>
        </p:txBody>
      </p:sp>
      <p:sp>
        <p:nvSpPr>
          <p:cNvPr id="2" name="Titre 1"/>
          <p:cNvSpPr>
            <a:spLocks noGrp="1"/>
          </p:cNvSpPr>
          <p:nvPr>
            <p:ph type="title"/>
          </p:nvPr>
        </p:nvSpPr>
        <p:spPr>
          <a:xfrm>
            <a:off x="2857488" y="214290"/>
            <a:ext cx="5500726" cy="428628"/>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defRPr sz="1600" b="1" cap="all" spc="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defRPr>
            </a:lvl1pPr>
          </a:lstStyle>
          <a:p>
            <a:r>
              <a:rPr lang="fr-FR" dirty="0" smtClean="0"/>
              <a:t>Cliquez pour modifier le style du titre</a:t>
            </a:r>
            <a:endParaRPr lang="fr-FR" dirty="0"/>
          </a:p>
        </p:txBody>
      </p:sp>
      <p:sp>
        <p:nvSpPr>
          <p:cNvPr id="7" name="Espace réservé du numéro de diapositive 6"/>
          <p:cNvSpPr>
            <a:spLocks noGrp="1"/>
          </p:cNvSpPr>
          <p:nvPr>
            <p:ph type="sldNum" sz="quarter" idx="11"/>
          </p:nvPr>
        </p:nvSpPr>
        <p:spPr>
          <a:xfrm>
            <a:off x="8458256" y="285728"/>
            <a:ext cx="471462" cy="365125"/>
          </a:xfrm>
        </p:spPr>
        <p:txBody>
          <a:bodyPr/>
          <a:lstStyle>
            <a:lvl1pPr algn="ctr">
              <a:defRPr b="1">
                <a:solidFill>
                  <a:schemeClr val="tx1">
                    <a:lumMod val="95000"/>
                    <a:lumOff val="5000"/>
                  </a:schemeClr>
                </a:solidFill>
              </a:defRPr>
            </a:lvl1pPr>
          </a:lstStyle>
          <a:p>
            <a:fld id="{DDC58D69-74A1-4D02-963A-093C8E4C0E25}" type="slidenum">
              <a:rPr lang="fr-FR" smtClean="0"/>
              <a:pPr/>
              <a:t>‹N°›</a:t>
            </a:fld>
            <a:endParaRPr lang="fr-FR" dirty="0"/>
          </a:p>
        </p:txBody>
      </p:sp>
      <p:pic>
        <p:nvPicPr>
          <p:cNvPr id="5" name="Image 4" descr="1leftarrow.png">
            <a:hlinkClick r:id="" action="ppaction://hlinkshowjump?jump=previousslide"/>
            <a:hlinkHover r:id="" action="ppaction://noaction" highlightClick="1"/>
          </p:cNvPr>
          <p:cNvPicPr>
            <a:picLocks noChangeAspect="1"/>
          </p:cNvPicPr>
          <p:nvPr userDrawn="1"/>
        </p:nvPicPr>
        <p:blipFill>
          <a:blip r:embed="rId2"/>
          <a:stretch>
            <a:fillRect/>
          </a:stretch>
        </p:blipFill>
        <p:spPr>
          <a:xfrm>
            <a:off x="8272490" y="71438"/>
            <a:ext cx="228600" cy="228600"/>
          </a:xfrm>
          <a:prstGeom prst="rect">
            <a:avLst/>
          </a:prstGeom>
        </p:spPr>
      </p:pic>
      <p:pic>
        <p:nvPicPr>
          <p:cNvPr id="6" name="Image 5" descr="1rightarrow2.png">
            <a:hlinkClick r:id="" action="ppaction://hlinkshowjump?jump=nextslide"/>
            <a:hlinkHover r:id="" action="ppaction://noaction" highlightClick="1"/>
          </p:cNvPr>
          <p:cNvPicPr>
            <a:picLocks noChangeAspect="1"/>
          </p:cNvPicPr>
          <p:nvPr userDrawn="1"/>
        </p:nvPicPr>
        <p:blipFill>
          <a:blip r:embed="rId3"/>
          <a:stretch>
            <a:fillRect/>
          </a:stretch>
        </p:blipFill>
        <p:spPr>
          <a:xfrm>
            <a:off x="8915400" y="71438"/>
            <a:ext cx="228600" cy="228600"/>
          </a:xfrm>
          <a:prstGeom prst="rect">
            <a:avLst/>
          </a:prstGeom>
        </p:spPr>
      </p:pic>
      <p:pic>
        <p:nvPicPr>
          <p:cNvPr id="8" name="Image 7" descr="gohome.png">
            <a:hlinkClick r:id="" action="ppaction://hlinkshowjump?jump=firstslide" highlightClick="1"/>
            <a:hlinkHover r:id="" action="ppaction://noaction" highlightClick="1"/>
          </p:cNvPr>
          <p:cNvPicPr>
            <a:picLocks noChangeAspect="1"/>
          </p:cNvPicPr>
          <p:nvPr userDrawn="1"/>
        </p:nvPicPr>
        <p:blipFill>
          <a:blip r:embed="rId4"/>
          <a:stretch>
            <a:fillRect/>
          </a:stretch>
        </p:blipFill>
        <p:spPr>
          <a:xfrm>
            <a:off x="8572528" y="57128"/>
            <a:ext cx="228600" cy="228600"/>
          </a:xfrm>
          <a:prstGeom prst="rect">
            <a:avLst/>
          </a:prstGeom>
        </p:spPr>
      </p:pic>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C58D69-74A1-4D02-963A-093C8E4C0E25}" type="slidenum">
              <a:rPr lang="fr-FR" smtClean="0"/>
              <a:pPr/>
              <a:t>‹N°›</a:t>
            </a:fld>
            <a:endParaRPr lang="fr-FR"/>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58D69-74A1-4D02-963A-093C8E4C0E2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54" r:id="rId1"/>
    <p:sldLayoutId id="2147483660" r:id="rId2"/>
    <p:sldLayoutId id="2147483649" r:id="rId3"/>
    <p:sldLayoutId id="2147483650"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Lst>
  <p:transition advClick="0"/>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4.gif"/><Relationship Id="rId7" Type="http://schemas.openxmlformats.org/officeDocument/2006/relationships/slide" Target="slide6.xml"/><Relationship Id="rId12" Type="http://schemas.openxmlformats.org/officeDocument/2006/relationships/slide" Target="slide11.xml"/><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slide" Target="slide5.xml"/><Relationship Id="rId11" Type="http://schemas.openxmlformats.org/officeDocument/2006/relationships/slide" Target="slide10.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9.xml"/></Relationships>
</file>

<file path=ppt/slides/_rels/slide2.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image" Target="../media/image6.png"/><Relationship Id="rId7" Type="http://schemas.openxmlformats.org/officeDocument/2006/relationships/hyperlink" Target="http://www.officepourlesenseignants.fr/" TargetMode="Externa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hyperlink" Target="http://www.eclairement.com/Microsoft-Office-2007-pour-les" TargetMode="External"/><Relationship Id="rId5" Type="http://schemas.openxmlformats.org/officeDocument/2006/relationships/slide" Target="slide10.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slide" Target="slide9.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071670" y="0"/>
            <a:ext cx="5500726" cy="428628"/>
          </a:xfrm>
        </p:spPr>
        <p:txBody>
          <a:bodyPr/>
          <a:lstStyle/>
          <a:p>
            <a:r>
              <a:rPr lang="fr-FR" dirty="0" smtClean="0"/>
              <a:t>Premiers pas avec PowerPoint</a:t>
            </a:r>
            <a:endParaRPr lang="fr-FR" dirty="0"/>
          </a:p>
        </p:txBody>
      </p:sp>
      <p:sp>
        <p:nvSpPr>
          <p:cNvPr id="3" name="Espace réservé du numéro de diapositive 2"/>
          <p:cNvSpPr>
            <a:spLocks noGrp="1"/>
          </p:cNvSpPr>
          <p:nvPr>
            <p:ph type="sldNum" sz="quarter" idx="11"/>
          </p:nvPr>
        </p:nvSpPr>
        <p:spPr/>
        <p:txBody>
          <a:bodyPr/>
          <a:lstStyle/>
          <a:p>
            <a:fld id="{DDC58D69-74A1-4D02-963A-093C8E4C0E25}" type="slidenum">
              <a:rPr lang="fr-FR" smtClean="0"/>
              <a:pPr/>
              <a:t>1</a:t>
            </a:fld>
            <a:endParaRPr lang="fr-FR" dirty="0"/>
          </a:p>
        </p:txBody>
      </p:sp>
      <p:sp>
        <p:nvSpPr>
          <p:cNvPr id="5" name="Titre 1">
            <a:hlinkClick r:id="rId2" action="ppaction://hlinksldjump"/>
            <a:hlinkHover r:id="" action="ppaction://noaction" highlightClick="1"/>
          </p:cNvPr>
          <p:cNvSpPr txBox="1">
            <a:spLocks/>
          </p:cNvSpPr>
          <p:nvPr/>
        </p:nvSpPr>
        <p:spPr>
          <a:xfrm>
            <a:off x="642910" y="571480"/>
            <a:ext cx="4429124" cy="368280"/>
          </a:xfrm>
          <a:prstGeom prst="flowChartDocument">
            <a:avLst/>
          </a:prstGeom>
          <a:solidFill>
            <a:srgbClr val="FFFFCC">
              <a:alpha val="50196"/>
            </a:srgbClr>
          </a:solidFill>
          <a:ln w="3175">
            <a:solidFill>
              <a:schemeClr val="tx1"/>
            </a:solidFill>
          </a:ln>
        </p:spPr>
        <p:txBody>
          <a:bodyPr vert="horz" lIns="91440" tIns="45720" rIns="91440" bIns="45720" rtlCol="0" anchor="ctr">
            <a:normAutofit fontScale="750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Créer une nouvelle diapositive et lui attribuer un thème.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6" name="Picture 2" descr="C:\Documents and Settings\vinch\Mes documents\site2003\images\ep1.gif"/>
          <p:cNvPicPr>
            <a:picLocks noChangeAspect="1" noChangeArrowheads="1"/>
          </p:cNvPicPr>
          <p:nvPr/>
        </p:nvPicPr>
        <p:blipFill>
          <a:blip r:embed="rId3"/>
          <a:srcRect/>
          <a:stretch>
            <a:fillRect/>
          </a:stretch>
        </p:blipFill>
        <p:spPr bwMode="auto">
          <a:xfrm>
            <a:off x="500034" y="428604"/>
            <a:ext cx="190500" cy="247650"/>
          </a:xfrm>
          <a:prstGeom prst="rect">
            <a:avLst/>
          </a:prstGeom>
          <a:noFill/>
        </p:spPr>
      </p:pic>
      <p:sp>
        <p:nvSpPr>
          <p:cNvPr id="9" name="Titre 1">
            <a:hlinkClick r:id="rId4" action="ppaction://hlinksldjump"/>
            <a:hlinkHover r:id="" action="ppaction://noaction" highlightClick="1"/>
          </p:cNvPr>
          <p:cNvSpPr txBox="1">
            <a:spLocks/>
          </p:cNvSpPr>
          <p:nvPr/>
        </p:nvSpPr>
        <p:spPr>
          <a:xfrm>
            <a:off x="4429124" y="1000108"/>
            <a:ext cx="4429124" cy="368280"/>
          </a:xfrm>
          <a:prstGeom prst="flowChartDocument">
            <a:avLst/>
          </a:prstGeom>
          <a:solidFill>
            <a:srgbClr val="FFFFCC">
              <a:alpha val="50196"/>
            </a:srgbClr>
          </a:soli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Intégrer une image à la présentation</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10" name="Titre 1">
            <a:hlinkClick r:id="rId4" action="ppaction://hlinksldjump"/>
            <a:hlinkHover r:id="" action="ppaction://noaction" highlightClick="1"/>
          </p:cNvPr>
          <p:cNvSpPr txBox="1">
            <a:spLocks/>
          </p:cNvSpPr>
          <p:nvPr/>
        </p:nvSpPr>
        <p:spPr>
          <a:xfrm>
            <a:off x="285720" y="1500174"/>
            <a:ext cx="4429124" cy="368280"/>
          </a:xfrm>
          <a:prstGeom prst="flowChartDocument">
            <a:avLst/>
          </a:prstGeom>
          <a:solidFill>
            <a:srgbClr val="FFFFCC">
              <a:alpha val="50196"/>
            </a:srgbClr>
          </a:soli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Intégrer un film à la présentation</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11" name="Titre 1">
            <a:hlinkClick r:id="rId5" action="ppaction://hlinksldjump"/>
            <a:hlinkHover r:id="" action="ppaction://noaction" highlightClick="1"/>
          </p:cNvPr>
          <p:cNvSpPr txBox="1">
            <a:spLocks/>
          </p:cNvSpPr>
          <p:nvPr/>
        </p:nvSpPr>
        <p:spPr>
          <a:xfrm>
            <a:off x="642910" y="2071678"/>
            <a:ext cx="3286148" cy="296842"/>
          </a:xfrm>
          <a:prstGeom prst="flowChartDocument">
            <a:avLst/>
          </a:prstGeom>
          <a:solidFill>
            <a:srgbClr val="FFFFCC">
              <a:alpha val="50196"/>
            </a:srgbClr>
          </a:solidFill>
          <a:ln w="3175">
            <a:solidFill>
              <a:schemeClr val="tx1"/>
            </a:solidFill>
          </a:ln>
        </p:spPr>
        <p:txBody>
          <a:bodyPr vert="horz" lIns="91440" tIns="45720" rIns="91440" bIns="45720" rtlCol="0" anchor="ctr">
            <a:normAutofit fontScale="750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Modifier les attributs d’un film</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12" name="Picture 2" descr="C:\Documents and Settings\vinch\Mes documents\site2003\images\ep1.gif"/>
          <p:cNvPicPr>
            <a:picLocks noChangeAspect="1" noChangeArrowheads="1"/>
          </p:cNvPicPr>
          <p:nvPr/>
        </p:nvPicPr>
        <p:blipFill>
          <a:blip r:embed="rId3"/>
          <a:srcRect/>
          <a:stretch>
            <a:fillRect/>
          </a:stretch>
        </p:blipFill>
        <p:spPr bwMode="auto">
          <a:xfrm>
            <a:off x="4357686" y="857232"/>
            <a:ext cx="190500" cy="247650"/>
          </a:xfrm>
          <a:prstGeom prst="rect">
            <a:avLst/>
          </a:prstGeom>
          <a:noFill/>
        </p:spPr>
      </p:pic>
      <p:pic>
        <p:nvPicPr>
          <p:cNvPr id="13" name="Picture 2" descr="C:\Documents and Settings\vinch\Mes documents\site2003\images\ep1.gif"/>
          <p:cNvPicPr>
            <a:picLocks noChangeAspect="1" noChangeArrowheads="1"/>
          </p:cNvPicPr>
          <p:nvPr/>
        </p:nvPicPr>
        <p:blipFill>
          <a:blip r:embed="rId3"/>
          <a:srcRect/>
          <a:stretch>
            <a:fillRect/>
          </a:stretch>
        </p:blipFill>
        <p:spPr bwMode="auto">
          <a:xfrm>
            <a:off x="285720" y="1428736"/>
            <a:ext cx="190500" cy="247650"/>
          </a:xfrm>
          <a:prstGeom prst="rect">
            <a:avLst/>
          </a:prstGeom>
          <a:noFill/>
        </p:spPr>
      </p:pic>
      <p:pic>
        <p:nvPicPr>
          <p:cNvPr id="14" name="Picture 2" descr="C:\Documents and Settings\vinch\Mes documents\site2003\images\ep1.gif"/>
          <p:cNvPicPr>
            <a:picLocks noChangeAspect="1" noChangeArrowheads="1"/>
          </p:cNvPicPr>
          <p:nvPr/>
        </p:nvPicPr>
        <p:blipFill>
          <a:blip r:embed="rId3"/>
          <a:srcRect/>
          <a:stretch>
            <a:fillRect/>
          </a:stretch>
        </p:blipFill>
        <p:spPr bwMode="auto">
          <a:xfrm>
            <a:off x="571472" y="1857364"/>
            <a:ext cx="190500" cy="247650"/>
          </a:xfrm>
          <a:prstGeom prst="rect">
            <a:avLst/>
          </a:prstGeom>
          <a:noFill/>
        </p:spPr>
      </p:pic>
      <p:sp>
        <p:nvSpPr>
          <p:cNvPr id="15" name="Titre 1">
            <a:hlinkClick r:id="rId6" action="ppaction://hlinksldjump"/>
            <a:hlinkHover r:id="" action="ppaction://noaction" highlightClick="1"/>
          </p:cNvPr>
          <p:cNvSpPr txBox="1">
            <a:spLocks/>
          </p:cNvSpPr>
          <p:nvPr/>
        </p:nvSpPr>
        <p:spPr>
          <a:xfrm>
            <a:off x="4357686" y="2500306"/>
            <a:ext cx="4429124" cy="368280"/>
          </a:xfrm>
          <a:prstGeom prst="flowChartDocument">
            <a:avLst/>
          </a:prstGeom>
          <a:solidFill>
            <a:srgbClr val="FFFFCC">
              <a:alpha val="50196"/>
            </a:srgbClr>
          </a:soli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Insérer des actions dans la présentation</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16" name="Picture 2" descr="C:\Documents and Settings\vinch\Mes documents\site2003\images\ep1.gif"/>
          <p:cNvPicPr>
            <a:picLocks noChangeAspect="1" noChangeArrowheads="1"/>
          </p:cNvPicPr>
          <p:nvPr/>
        </p:nvPicPr>
        <p:blipFill>
          <a:blip r:embed="rId3"/>
          <a:srcRect/>
          <a:stretch>
            <a:fillRect/>
          </a:stretch>
        </p:blipFill>
        <p:spPr bwMode="auto">
          <a:xfrm>
            <a:off x="4286248" y="2428868"/>
            <a:ext cx="190500" cy="247650"/>
          </a:xfrm>
          <a:prstGeom prst="rect">
            <a:avLst/>
          </a:prstGeom>
          <a:noFill/>
        </p:spPr>
      </p:pic>
      <p:sp>
        <p:nvSpPr>
          <p:cNvPr id="17" name="Titre 1">
            <a:hlinkClick r:id="rId6" action="ppaction://hlinksldjump"/>
            <a:hlinkHover r:id="" action="ppaction://noaction" highlightClick="1"/>
          </p:cNvPr>
          <p:cNvSpPr txBox="1">
            <a:spLocks/>
          </p:cNvSpPr>
          <p:nvPr/>
        </p:nvSpPr>
        <p:spPr>
          <a:xfrm>
            <a:off x="6000760" y="2928934"/>
            <a:ext cx="2500330" cy="296842"/>
          </a:xfrm>
          <a:prstGeom prst="flowChartDocument">
            <a:avLst/>
          </a:prstGeom>
          <a:gradFill flip="none" rotWithShape="1">
            <a:gsLst>
              <a:gs pos="0">
                <a:srgbClr val="92D050"/>
              </a:gs>
              <a:gs pos="50000">
                <a:srgbClr val="FFFFCC">
                  <a:shade val="67500"/>
                  <a:satMod val="115000"/>
                </a:srgbClr>
              </a:gs>
              <a:gs pos="100000">
                <a:srgbClr val="FFFF99"/>
              </a:gs>
            </a:gsLst>
            <a:lin ang="16200000" scaled="1"/>
            <a:tileRect/>
          </a:gradFill>
          <a:ln w="3175">
            <a:solidFill>
              <a:schemeClr val="tx1"/>
            </a:solidFill>
          </a:ln>
        </p:spPr>
        <p:txBody>
          <a:bodyPr vert="horz" lIns="91440" tIns="45720" rIns="91440" bIns="45720" rtlCol="0" anchor="ctr">
            <a:normAutofit fontScale="750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Créer un bouton simple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18" name="Picture 2" descr="C:\Documents and Settings\vinch\Mes documents\site2003\images\ep1.gif"/>
          <p:cNvPicPr>
            <a:picLocks noChangeAspect="1" noChangeArrowheads="1"/>
          </p:cNvPicPr>
          <p:nvPr/>
        </p:nvPicPr>
        <p:blipFill>
          <a:blip r:embed="rId3"/>
          <a:srcRect/>
          <a:stretch>
            <a:fillRect/>
          </a:stretch>
        </p:blipFill>
        <p:spPr bwMode="auto">
          <a:xfrm>
            <a:off x="5929322" y="2786058"/>
            <a:ext cx="190500" cy="247650"/>
          </a:xfrm>
          <a:prstGeom prst="rect">
            <a:avLst/>
          </a:prstGeom>
          <a:noFill/>
        </p:spPr>
      </p:pic>
      <p:sp>
        <p:nvSpPr>
          <p:cNvPr id="19" name="Titre 1">
            <a:hlinkClick r:id="rId6" action="ppaction://hlinksldjump"/>
            <a:hlinkHover r:id="" action="ppaction://noaction" highlightClick="1"/>
          </p:cNvPr>
          <p:cNvSpPr txBox="1">
            <a:spLocks/>
          </p:cNvSpPr>
          <p:nvPr/>
        </p:nvSpPr>
        <p:spPr>
          <a:xfrm>
            <a:off x="5286380" y="3286124"/>
            <a:ext cx="2500330" cy="296842"/>
          </a:xfrm>
          <a:prstGeom prst="flowChartDocument">
            <a:avLst/>
          </a:prstGeom>
          <a:gradFill flip="none" rotWithShape="1">
            <a:gsLst>
              <a:gs pos="0">
                <a:srgbClr val="92D050"/>
              </a:gs>
              <a:gs pos="50000">
                <a:srgbClr val="FFFFCC">
                  <a:shade val="67500"/>
                  <a:satMod val="115000"/>
                </a:srgbClr>
              </a:gs>
              <a:gs pos="100000">
                <a:srgbClr val="FFFF99"/>
              </a:gs>
            </a:gsLst>
            <a:lin ang="16200000" scaled="1"/>
            <a:tileRect/>
          </a:gradFill>
          <a:ln w="3175">
            <a:solidFill>
              <a:schemeClr val="tx1"/>
            </a:solidFill>
          </a:ln>
        </p:spPr>
        <p:txBody>
          <a:bodyPr vert="horz" lIns="91440" tIns="45720" rIns="91440" bIns="45720" rtlCol="0" anchor="ctr">
            <a:normAutofit fontScale="67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Associer une action à un bouton</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20" name="Picture 2" descr="C:\Documents and Settings\vinch\Mes documents\site2003\images\ep1.gif"/>
          <p:cNvPicPr>
            <a:picLocks noChangeAspect="1" noChangeArrowheads="1"/>
          </p:cNvPicPr>
          <p:nvPr/>
        </p:nvPicPr>
        <p:blipFill>
          <a:blip r:embed="rId3"/>
          <a:srcRect/>
          <a:stretch>
            <a:fillRect/>
          </a:stretch>
        </p:blipFill>
        <p:spPr bwMode="auto">
          <a:xfrm>
            <a:off x="5214942" y="3143248"/>
            <a:ext cx="190500" cy="247650"/>
          </a:xfrm>
          <a:prstGeom prst="rect">
            <a:avLst/>
          </a:prstGeom>
          <a:noFill/>
        </p:spPr>
      </p:pic>
      <p:sp>
        <p:nvSpPr>
          <p:cNvPr id="21" name="Titre 1">
            <a:hlinkClick r:id="rId7" action="ppaction://hlinksldjump"/>
            <a:hlinkHover r:id="" action="ppaction://noaction" highlightClick="1"/>
          </p:cNvPr>
          <p:cNvSpPr txBox="1">
            <a:spLocks/>
          </p:cNvSpPr>
          <p:nvPr/>
        </p:nvSpPr>
        <p:spPr>
          <a:xfrm>
            <a:off x="6215074" y="3714752"/>
            <a:ext cx="2500330" cy="296842"/>
          </a:xfrm>
          <a:prstGeom prst="flowChartDocument">
            <a:avLst/>
          </a:prstGeom>
          <a:gradFill flip="none" rotWithShape="1">
            <a:gsLst>
              <a:gs pos="0">
                <a:srgbClr val="92D050"/>
              </a:gs>
              <a:gs pos="50000">
                <a:srgbClr val="FFFFCC">
                  <a:shade val="67500"/>
                  <a:satMod val="115000"/>
                </a:srgbClr>
              </a:gs>
              <a:gs pos="100000">
                <a:srgbClr val="FFFF99"/>
              </a:gs>
            </a:gsLst>
            <a:lin ang="16200000" scaled="1"/>
            <a:tileRect/>
          </a:gradFill>
          <a:ln w="3175">
            <a:solidFill>
              <a:schemeClr val="tx1"/>
            </a:solidFill>
          </a:ln>
        </p:spPr>
        <p:txBody>
          <a:bodyPr vert="horz" lIns="91440" tIns="45720" rIns="91440" bIns="45720" rtlCol="0" anchor="ctr">
            <a:normAutofit fontScale="52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rPr>
              <a:t>Utiliser une image comme déclencheur</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22" name="Picture 2" descr="C:\Documents and Settings\vinch\Mes documents\site2003\images\ep1.gif"/>
          <p:cNvPicPr>
            <a:picLocks noChangeAspect="1" noChangeArrowheads="1"/>
          </p:cNvPicPr>
          <p:nvPr/>
        </p:nvPicPr>
        <p:blipFill>
          <a:blip r:embed="rId3"/>
          <a:srcRect/>
          <a:stretch>
            <a:fillRect/>
          </a:stretch>
        </p:blipFill>
        <p:spPr bwMode="auto">
          <a:xfrm>
            <a:off x="6072198" y="3571876"/>
            <a:ext cx="190500" cy="247650"/>
          </a:xfrm>
          <a:prstGeom prst="rect">
            <a:avLst/>
          </a:prstGeom>
          <a:noFill/>
        </p:spPr>
      </p:pic>
      <p:sp>
        <p:nvSpPr>
          <p:cNvPr id="23" name="Titre 1">
            <a:hlinkClick r:id="rId8" action="ppaction://hlinksldjump"/>
            <a:hlinkHover r:id="" action="ppaction://noaction" highlightClick="1"/>
          </p:cNvPr>
          <p:cNvSpPr txBox="1">
            <a:spLocks/>
          </p:cNvSpPr>
          <p:nvPr/>
        </p:nvSpPr>
        <p:spPr>
          <a:xfrm>
            <a:off x="142844" y="3214686"/>
            <a:ext cx="4429124" cy="368280"/>
          </a:xfrm>
          <a:prstGeom prst="flowChartDocument">
            <a:avLst/>
          </a:prstGeom>
          <a:solidFill>
            <a:srgbClr val="FFFFCC">
              <a:alpha val="50196"/>
            </a:srgbClr>
          </a:solidFill>
          <a:ln w="3175">
            <a:solidFill>
              <a:schemeClr val="tx1"/>
            </a:solidFill>
          </a:ln>
        </p:spPr>
        <p:txBody>
          <a:bodyPr vert="horz" lIns="91440" tIns="45720" rIns="91440" bIns="45720" rtlCol="0" anchor="ctr">
            <a:normAutofit fontScale="8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Gérer un grand nombre d’objet dans une diapositive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24" name="Picture 2" descr="C:\Documents and Settings\vinch\Mes documents\site2003\images\ep1.gif"/>
          <p:cNvPicPr>
            <a:picLocks noChangeAspect="1" noChangeArrowheads="1"/>
          </p:cNvPicPr>
          <p:nvPr/>
        </p:nvPicPr>
        <p:blipFill>
          <a:blip r:embed="rId3"/>
          <a:srcRect/>
          <a:stretch>
            <a:fillRect/>
          </a:stretch>
        </p:blipFill>
        <p:spPr bwMode="auto">
          <a:xfrm>
            <a:off x="0" y="3071810"/>
            <a:ext cx="190500" cy="247650"/>
          </a:xfrm>
          <a:prstGeom prst="rect">
            <a:avLst/>
          </a:prstGeom>
          <a:noFill/>
        </p:spPr>
      </p:pic>
      <p:sp>
        <p:nvSpPr>
          <p:cNvPr id="25" name="Titre 1">
            <a:hlinkClick r:id="rId9" action="ppaction://hlinksldjump"/>
            <a:hlinkHover r:id="" action="ppaction://noaction" highlightClick="1"/>
          </p:cNvPr>
          <p:cNvSpPr txBox="1">
            <a:spLocks/>
          </p:cNvSpPr>
          <p:nvPr/>
        </p:nvSpPr>
        <p:spPr>
          <a:xfrm>
            <a:off x="571472" y="4143380"/>
            <a:ext cx="4429124" cy="368280"/>
          </a:xfrm>
          <a:prstGeom prst="flowChartDocument">
            <a:avLst/>
          </a:prstGeom>
          <a:gradFill>
            <a:gsLst>
              <a:gs pos="0">
                <a:schemeClr val="accent6">
                  <a:lumMod val="40000"/>
                  <a:lumOff val="60000"/>
                </a:schemeClr>
              </a:gs>
              <a:gs pos="50000">
                <a:srgbClr val="FFFFCC"/>
              </a:gs>
              <a:gs pos="100000">
                <a:schemeClr val="bg1"/>
              </a:gs>
            </a:gsLst>
            <a:lin ang="16200000" scaled="1"/>
          </a:gra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rPr>
              <a:t>Utiliser le lecteur media pour lire une vidéo</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26" name="Picture 2" descr="C:\Documents and Settings\vinch\Mes documents\site2003\images\ep1.gif"/>
          <p:cNvPicPr>
            <a:picLocks noChangeAspect="1" noChangeArrowheads="1"/>
          </p:cNvPicPr>
          <p:nvPr/>
        </p:nvPicPr>
        <p:blipFill>
          <a:blip r:embed="rId3"/>
          <a:srcRect/>
          <a:stretch>
            <a:fillRect/>
          </a:stretch>
        </p:blipFill>
        <p:spPr bwMode="auto">
          <a:xfrm>
            <a:off x="428628" y="4000504"/>
            <a:ext cx="190500" cy="247650"/>
          </a:xfrm>
          <a:prstGeom prst="rect">
            <a:avLst/>
          </a:prstGeom>
          <a:noFill/>
        </p:spPr>
      </p:pic>
      <p:sp>
        <p:nvSpPr>
          <p:cNvPr id="27" name="Titre 1">
            <a:hlinkClick r:id="rId10" action="ppaction://hlinksldjump"/>
            <a:hlinkHover r:id="" action="ppaction://noaction" highlightClick="1"/>
          </p:cNvPr>
          <p:cNvSpPr txBox="1">
            <a:spLocks/>
          </p:cNvSpPr>
          <p:nvPr/>
        </p:nvSpPr>
        <p:spPr>
          <a:xfrm>
            <a:off x="1428728" y="4857760"/>
            <a:ext cx="4429124" cy="368280"/>
          </a:xfrm>
          <a:prstGeom prst="flowChartDocument">
            <a:avLst/>
          </a:prstGeom>
          <a:gradFill>
            <a:gsLst>
              <a:gs pos="0">
                <a:schemeClr val="accent6">
                  <a:lumMod val="40000"/>
                  <a:lumOff val="60000"/>
                </a:schemeClr>
              </a:gs>
              <a:gs pos="50000">
                <a:srgbClr val="FFFFCC"/>
              </a:gs>
              <a:gs pos="100000">
                <a:schemeClr val="bg1"/>
              </a:gs>
            </a:gsLst>
            <a:lin ang="16200000" scaled="1"/>
          </a:gra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rPr>
              <a:t>Insérer une animation flash dans une diapositive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28" name="Picture 2" descr="C:\Documents and Settings\vinch\Mes documents\site2003\images\ep1.gif"/>
          <p:cNvPicPr>
            <a:picLocks noChangeAspect="1" noChangeArrowheads="1"/>
          </p:cNvPicPr>
          <p:nvPr/>
        </p:nvPicPr>
        <p:blipFill>
          <a:blip r:embed="rId3"/>
          <a:srcRect/>
          <a:stretch>
            <a:fillRect/>
          </a:stretch>
        </p:blipFill>
        <p:spPr bwMode="auto">
          <a:xfrm>
            <a:off x="1285884" y="4714884"/>
            <a:ext cx="190500" cy="247650"/>
          </a:xfrm>
          <a:prstGeom prst="rect">
            <a:avLst/>
          </a:prstGeom>
          <a:noFill/>
        </p:spPr>
      </p:pic>
      <p:sp>
        <p:nvSpPr>
          <p:cNvPr id="29" name="Titre 1">
            <a:hlinkClick r:id="rId11" action="ppaction://hlinksldjump"/>
            <a:hlinkHover r:id="" action="ppaction://noaction" highlightClick="1"/>
          </p:cNvPr>
          <p:cNvSpPr txBox="1">
            <a:spLocks/>
          </p:cNvSpPr>
          <p:nvPr/>
        </p:nvSpPr>
        <p:spPr>
          <a:xfrm>
            <a:off x="3929058" y="5500702"/>
            <a:ext cx="4429124" cy="368280"/>
          </a:xfrm>
          <a:prstGeom prst="flowChartDocument">
            <a:avLst/>
          </a:prstGeom>
          <a:gradFill>
            <a:gsLst>
              <a:gs pos="0">
                <a:schemeClr val="accent6">
                  <a:lumMod val="40000"/>
                  <a:lumOff val="60000"/>
                </a:schemeClr>
              </a:gs>
              <a:gs pos="50000">
                <a:srgbClr val="FFFFCC"/>
              </a:gs>
              <a:gs pos="100000">
                <a:schemeClr val="bg1"/>
              </a:gs>
            </a:gsLst>
            <a:lin ang="16200000" scaled="1"/>
          </a:gra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rPr>
              <a:t>Personnaliser un masque de diapositive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30" name="Picture 2" descr="C:\Documents and Settings\vinch\Mes documents\site2003\images\ep1.gif"/>
          <p:cNvPicPr>
            <a:picLocks noChangeAspect="1" noChangeArrowheads="1"/>
          </p:cNvPicPr>
          <p:nvPr/>
        </p:nvPicPr>
        <p:blipFill>
          <a:blip r:embed="rId3"/>
          <a:srcRect/>
          <a:stretch>
            <a:fillRect/>
          </a:stretch>
        </p:blipFill>
        <p:spPr bwMode="auto">
          <a:xfrm>
            <a:off x="3786214" y="5357826"/>
            <a:ext cx="190500" cy="247650"/>
          </a:xfrm>
          <a:prstGeom prst="rect">
            <a:avLst/>
          </a:prstGeom>
          <a:noFill/>
        </p:spPr>
      </p:pic>
      <p:sp>
        <p:nvSpPr>
          <p:cNvPr id="31" name="Titre 1">
            <a:hlinkClick r:id="rId12" action="ppaction://hlinksldjump"/>
            <a:hlinkHover r:id="" action="ppaction://noaction" highlightClick="1"/>
          </p:cNvPr>
          <p:cNvSpPr txBox="1">
            <a:spLocks/>
          </p:cNvSpPr>
          <p:nvPr/>
        </p:nvSpPr>
        <p:spPr>
          <a:xfrm>
            <a:off x="357158" y="6072206"/>
            <a:ext cx="2500330" cy="368280"/>
          </a:xfrm>
          <a:prstGeom prst="flowChartDocument">
            <a:avLst/>
          </a:prstGeom>
          <a:gradFill>
            <a:gsLst>
              <a:gs pos="0">
                <a:schemeClr val="accent6">
                  <a:lumMod val="40000"/>
                  <a:lumOff val="60000"/>
                </a:schemeClr>
              </a:gs>
              <a:gs pos="50000">
                <a:srgbClr val="FFFFCC"/>
              </a:gs>
              <a:gs pos="100000">
                <a:schemeClr val="bg1"/>
              </a:gs>
            </a:gsLst>
            <a:lin ang="16200000" scaled="1"/>
          </a:gradFill>
          <a:ln w="3175">
            <a:solidFill>
              <a:schemeClr val="tx1"/>
            </a:solidFill>
          </a:ln>
        </p:spPr>
        <p:txBody>
          <a:bodyPr vert="horz" lIns="91440" tIns="45720" rIns="91440" bIns="45720" rtlCol="0" anchor="ctr">
            <a:normAutofit fontScale="900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rPr>
              <a:t>Eviter les pièges</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32" name="Picture 2" descr="C:\Documents and Settings\vinch\Mes documents\site2003\images\ep1.gif"/>
          <p:cNvPicPr>
            <a:picLocks noChangeAspect="1" noChangeArrowheads="1"/>
          </p:cNvPicPr>
          <p:nvPr/>
        </p:nvPicPr>
        <p:blipFill>
          <a:blip r:embed="rId3"/>
          <a:srcRect/>
          <a:stretch>
            <a:fillRect/>
          </a:stretch>
        </p:blipFill>
        <p:spPr bwMode="auto">
          <a:xfrm>
            <a:off x="214314" y="5929330"/>
            <a:ext cx="190500" cy="247650"/>
          </a:xfrm>
          <a:prstGeom prst="rect">
            <a:avLst/>
          </a:prstGeom>
          <a:noFill/>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5114932" cy="511156"/>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r-FR"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Créer une nouvelle diapositive et lui attribuer un thème.</a:t>
            </a:r>
            <a:endParaRPr lang="fr-FR" sz="1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4" name="Image 3"/>
          <p:cNvPicPr/>
          <p:nvPr/>
        </p:nvPicPr>
        <p:blipFill>
          <a:blip r:embed="rId2"/>
          <a:srcRect/>
          <a:stretch>
            <a:fillRect/>
          </a:stretch>
        </p:blipFill>
        <p:spPr bwMode="auto">
          <a:xfrm>
            <a:off x="285720" y="1643050"/>
            <a:ext cx="2241346" cy="2469140"/>
          </a:xfrm>
          <a:prstGeom prst="rect">
            <a:avLst/>
          </a:prstGeom>
          <a:noFill/>
          <a:ln w="9525">
            <a:noFill/>
            <a:miter lim="800000"/>
            <a:headEnd/>
            <a:tailEnd/>
          </a:ln>
        </p:spPr>
      </p:pic>
      <p:sp>
        <p:nvSpPr>
          <p:cNvPr id="5" name="Rectangle 4"/>
          <p:cNvSpPr/>
          <p:nvPr/>
        </p:nvSpPr>
        <p:spPr>
          <a:xfrm>
            <a:off x="642910" y="714356"/>
            <a:ext cx="2357454" cy="500066"/>
          </a:xfrm>
          <a:prstGeom prst="wedgeRectCallout">
            <a:avLst>
              <a:gd name="adj1" fmla="val -33262"/>
              <a:gd name="adj2" fmla="val 157574"/>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Ouvrez PowerPoint.</a:t>
            </a:r>
          </a:p>
          <a:p>
            <a:pPr>
              <a:buFont typeface="Arial" pitchFamily="34" charset="0"/>
              <a:buChar char="•"/>
            </a:pPr>
            <a:r>
              <a:rPr lang="fr-FR" sz="1000" dirty="0" smtClean="0">
                <a:solidFill>
                  <a:schemeClr val="tx2">
                    <a:lumMod val="75000"/>
                  </a:schemeClr>
                </a:solidFill>
              </a:rPr>
              <a:t>Dans l’onglet « création » -&gt; choisissez un thème.</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6" name="Rectangle 5"/>
          <p:cNvSpPr/>
          <p:nvPr/>
        </p:nvSpPr>
        <p:spPr>
          <a:xfrm>
            <a:off x="2500298" y="1285860"/>
            <a:ext cx="1428760" cy="1143008"/>
          </a:xfrm>
          <a:prstGeom prst="wedgeRectCallout">
            <a:avLst>
              <a:gd name="adj1" fmla="val -62615"/>
              <a:gd name="adj2" fmla="val 101371"/>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Faites un clic droit sur la diapositive et choisissez: « Disposition ».</a:t>
            </a:r>
          </a:p>
          <a:p>
            <a:pPr>
              <a:buFont typeface="Arial" pitchFamily="34" charset="0"/>
              <a:buChar char="•"/>
            </a:pPr>
            <a:r>
              <a:rPr lang="fr-FR" sz="1000" dirty="0" smtClean="0">
                <a:solidFill>
                  <a:schemeClr val="tx2">
                    <a:lumMod val="75000"/>
                  </a:schemeClr>
                </a:solidFill>
              </a:rPr>
              <a:t>Choisissez alors la disposition qui vous convient.</a:t>
            </a:r>
          </a:p>
          <a:p>
            <a:pPr>
              <a:buFont typeface="Arial" pitchFamily="34" charset="0"/>
              <a:buChar char="•"/>
            </a:pPr>
            <a:endParaRPr lang="fr-FR" sz="1000" dirty="0" smtClean="0">
              <a:solidFill>
                <a:schemeClr val="tx2">
                  <a:lumMod val="60000"/>
                  <a:lumOff val="40000"/>
                </a:schemeClr>
              </a:solidFill>
            </a:endParaRP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9" name="Nuage 8"/>
          <p:cNvSpPr/>
          <p:nvPr/>
        </p:nvSpPr>
        <p:spPr>
          <a:xfrm>
            <a:off x="428596" y="42860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sp>
        <p:nvSpPr>
          <p:cNvPr id="10" name="Nuage 9"/>
          <p:cNvSpPr/>
          <p:nvPr/>
        </p:nvSpPr>
        <p:spPr>
          <a:xfrm>
            <a:off x="2285984" y="114298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2</a:t>
            </a:r>
          </a:p>
        </p:txBody>
      </p:sp>
      <p:pic>
        <p:nvPicPr>
          <p:cNvPr id="1026" name="Picture 2"/>
          <p:cNvPicPr>
            <a:picLocks noChangeAspect="1" noChangeArrowheads="1"/>
          </p:cNvPicPr>
          <p:nvPr/>
        </p:nvPicPr>
        <p:blipFill>
          <a:blip r:embed="rId3"/>
          <a:srcRect/>
          <a:stretch>
            <a:fillRect/>
          </a:stretch>
        </p:blipFill>
        <p:spPr bwMode="auto">
          <a:xfrm>
            <a:off x="4929190" y="2857496"/>
            <a:ext cx="3929060" cy="1318418"/>
          </a:xfrm>
          <a:prstGeom prst="rect">
            <a:avLst/>
          </a:prstGeom>
          <a:noFill/>
          <a:ln w="9525">
            <a:noFill/>
            <a:miter lim="800000"/>
            <a:headEnd/>
            <a:tailEnd/>
          </a:ln>
          <a:effectLst/>
        </p:spPr>
      </p:pic>
      <p:sp>
        <p:nvSpPr>
          <p:cNvPr id="12" name="Rectangle 11"/>
          <p:cNvSpPr/>
          <p:nvPr/>
        </p:nvSpPr>
        <p:spPr>
          <a:xfrm>
            <a:off x="7358082" y="1785926"/>
            <a:ext cx="1428760" cy="1143008"/>
          </a:xfrm>
          <a:prstGeom prst="wedgeRectCallout">
            <a:avLst>
              <a:gd name="adj1" fmla="val -75282"/>
              <a:gd name="adj2" fmla="val 53871"/>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l’onglet « Format »</a:t>
            </a:r>
          </a:p>
          <a:p>
            <a:pPr>
              <a:buFont typeface="Arial" pitchFamily="34" charset="0"/>
              <a:buChar char="•"/>
            </a:pPr>
            <a:r>
              <a:rPr lang="fr-FR" sz="1000" dirty="0" smtClean="0">
                <a:solidFill>
                  <a:schemeClr val="tx2">
                    <a:lumMod val="75000"/>
                  </a:schemeClr>
                </a:solidFill>
              </a:rPr>
              <a:t>Survolez les différentes zones et observez l’effet produit.</a:t>
            </a:r>
          </a:p>
          <a:p>
            <a:pPr>
              <a:buFont typeface="Arial" pitchFamily="34" charset="0"/>
              <a:buChar char="•"/>
            </a:pPr>
            <a:r>
              <a:rPr lang="fr-FR" sz="1000" dirty="0" smtClean="0">
                <a:solidFill>
                  <a:schemeClr val="tx2">
                    <a:lumMod val="75000"/>
                  </a:schemeClr>
                </a:solidFill>
              </a:rPr>
              <a:t>Cliquez pour sélectionner un effet.</a:t>
            </a:r>
          </a:p>
          <a:p>
            <a:pPr>
              <a:buFont typeface="Arial" pitchFamily="34" charset="0"/>
              <a:buChar char="•"/>
            </a:pPr>
            <a:endParaRPr lang="fr-FR" sz="1000" dirty="0" smtClean="0">
              <a:solidFill>
                <a:schemeClr val="tx2">
                  <a:lumMod val="60000"/>
                  <a:lumOff val="40000"/>
                </a:schemeClr>
              </a:solidFill>
            </a:endParaRP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3" name="Titre 1"/>
          <p:cNvSpPr txBox="1">
            <a:spLocks/>
          </p:cNvSpPr>
          <p:nvPr/>
        </p:nvSpPr>
        <p:spPr>
          <a:xfrm>
            <a:off x="4572000" y="1071546"/>
            <a:ext cx="4572000" cy="654032"/>
          </a:xfrm>
          <a:prstGeom prst="rect">
            <a:avLst/>
          </a:prstGeom>
        </p:spPr>
        <p:txBody>
          <a:bodyPr vert="horz" lIns="91440" tIns="45720" rIns="91440" bIns="45720" rtlCol="0" anchor="ctr">
            <a:normAutofit fontScale="97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Modifier les attributs de</a:t>
            </a:r>
            <a:r>
              <a:rPr kumimoji="0" lang="fr-FR" sz="1600" b="1" i="0" u="none" strike="noStrike" kern="1200" cap="all" normalizeH="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 la diapositive</a:t>
            </a:r>
            <a:r>
              <a:rPr kumimoji="0" lang="fr-FR" sz="1600" b="1" i="0" u="none" strike="noStrike" kern="1200" cap="all"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a:t>
            </a:r>
          </a:p>
        </p:txBody>
      </p:sp>
      <p:sp>
        <p:nvSpPr>
          <p:cNvPr id="16" name="Rectangle 15"/>
          <p:cNvSpPr/>
          <p:nvPr/>
        </p:nvSpPr>
        <p:spPr>
          <a:xfrm>
            <a:off x="4857752" y="2071678"/>
            <a:ext cx="1428760" cy="571504"/>
          </a:xfrm>
          <a:prstGeom prst="wedgeRectCallout">
            <a:avLst>
              <a:gd name="adj1" fmla="val 19101"/>
              <a:gd name="adj2" fmla="val 251850"/>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Cliquez sur le bord du cadre pour sélectionner l’objet « titre ».</a:t>
            </a:r>
          </a:p>
          <a:p>
            <a:pPr>
              <a:buFont typeface="Arial" pitchFamily="34" charset="0"/>
              <a:buChar char="•"/>
            </a:pPr>
            <a:endParaRPr lang="fr-FR" sz="1000" dirty="0" smtClean="0">
              <a:solidFill>
                <a:schemeClr val="tx2">
                  <a:lumMod val="60000"/>
                  <a:lumOff val="40000"/>
                </a:schemeClr>
              </a:solidFill>
            </a:endParaRP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7" name="Nuage 16"/>
          <p:cNvSpPr/>
          <p:nvPr/>
        </p:nvSpPr>
        <p:spPr>
          <a:xfrm>
            <a:off x="4714876" y="185736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18" name="Nuage 17"/>
          <p:cNvSpPr/>
          <p:nvPr/>
        </p:nvSpPr>
        <p:spPr>
          <a:xfrm>
            <a:off x="7072330" y="1643050"/>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pic>
        <p:nvPicPr>
          <p:cNvPr id="1027" name="Picture 3"/>
          <p:cNvPicPr>
            <a:picLocks noChangeAspect="1" noChangeArrowheads="1"/>
          </p:cNvPicPr>
          <p:nvPr/>
        </p:nvPicPr>
        <p:blipFill>
          <a:blip r:embed="rId4"/>
          <a:srcRect/>
          <a:stretch>
            <a:fillRect/>
          </a:stretch>
        </p:blipFill>
        <p:spPr bwMode="auto">
          <a:xfrm>
            <a:off x="2000232" y="4143380"/>
            <a:ext cx="2166941" cy="2340296"/>
          </a:xfrm>
          <a:prstGeom prst="rect">
            <a:avLst/>
          </a:prstGeom>
          <a:noFill/>
          <a:ln w="9525">
            <a:noFill/>
            <a:miter lim="800000"/>
            <a:headEnd/>
            <a:tailEnd/>
          </a:ln>
          <a:effectLst/>
        </p:spPr>
      </p:pic>
      <p:sp>
        <p:nvSpPr>
          <p:cNvPr id="20" name="Titre 1"/>
          <p:cNvSpPr txBox="1">
            <a:spLocks/>
          </p:cNvSpPr>
          <p:nvPr/>
        </p:nvSpPr>
        <p:spPr>
          <a:xfrm>
            <a:off x="3500430" y="4357694"/>
            <a:ext cx="4000496" cy="511156"/>
          </a:xfrm>
          <a:prstGeom prst="rect">
            <a:avLst/>
          </a:prstGeom>
        </p:spPr>
        <p:txBody>
          <a:bodyPr vert="horz" lIns="91440" tIns="45720" rIns="91440" bIns="45720" rtlCol="0" anchor="ctr">
            <a:normAutofit fontScale="97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Dupliquer une diapositive.</a:t>
            </a:r>
          </a:p>
        </p:txBody>
      </p:sp>
      <p:sp>
        <p:nvSpPr>
          <p:cNvPr id="21" name="Rectangle 20"/>
          <p:cNvSpPr/>
          <p:nvPr/>
        </p:nvSpPr>
        <p:spPr>
          <a:xfrm>
            <a:off x="4643438" y="5000636"/>
            <a:ext cx="2857520" cy="714380"/>
          </a:xfrm>
          <a:prstGeom prst="wedgeRectCallout">
            <a:avLst>
              <a:gd name="adj1" fmla="val -74615"/>
              <a:gd name="adj2" fmla="val 21871"/>
            </a:avLst>
          </a:prstGeom>
          <a:solidFill>
            <a:schemeClr val="accent3">
              <a:lumMod val="20000"/>
              <a:lumOff val="80000"/>
              <a:alpha val="79000"/>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Une fois les attributs définis à votre convenance, vous pouvez les conserver en dupliquant cette diapositive afin de vous en servir comme modèle pour les diapositives suivantes.</a:t>
            </a:r>
          </a:p>
          <a:p>
            <a:pPr>
              <a:buFont typeface="Arial" pitchFamily="34" charset="0"/>
              <a:buChar char="•"/>
            </a:pPr>
            <a:endParaRPr lang="fr-FR" sz="1000" dirty="0" smtClean="0">
              <a:solidFill>
                <a:schemeClr val="tx2">
                  <a:lumMod val="60000"/>
                  <a:lumOff val="40000"/>
                </a:schemeClr>
              </a:solidFill>
            </a:endParaRP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2" name="Rectangle à coins arrondis 21"/>
          <p:cNvSpPr/>
          <p:nvPr/>
        </p:nvSpPr>
        <p:spPr>
          <a:xfrm>
            <a:off x="4857752" y="5715016"/>
            <a:ext cx="4071966" cy="1123712"/>
          </a:xfrm>
          <a:prstGeom prst="roundRect">
            <a:avLst/>
          </a:prstGeom>
        </p:spPr>
        <p:style>
          <a:lnRef idx="0">
            <a:schemeClr val="accent3"/>
          </a:lnRef>
          <a:fillRef idx="3">
            <a:schemeClr val="accent3"/>
          </a:fillRef>
          <a:effectRef idx="3">
            <a:schemeClr val="accent3"/>
          </a:effectRef>
          <a:fontRef idx="minor">
            <a:schemeClr val="lt1"/>
          </a:fontRef>
        </p:style>
        <p:txBody>
          <a:bodyPr wrap="square" rtlCol="0" anchor="t">
            <a:spAutoFit/>
          </a:bodyPr>
          <a:lstStyle/>
          <a:p>
            <a:r>
              <a:rPr lang="fr-FR" sz="1000" b="1" dirty="0" smtClean="0">
                <a:solidFill>
                  <a:schemeClr val="bg2">
                    <a:lumMod val="25000"/>
                  </a:schemeClr>
                </a:solidFill>
              </a:rPr>
              <a:t>Remarque: </a:t>
            </a:r>
          </a:p>
          <a:p>
            <a:r>
              <a:rPr lang="fr-FR" sz="1000" b="1" dirty="0" smtClean="0">
                <a:solidFill>
                  <a:schemeClr val="bg2">
                    <a:lumMod val="25000"/>
                  </a:schemeClr>
                </a:solidFill>
              </a:rPr>
              <a:t>Lorsque certains objets récurant doivent être associés aux diapositives, il est préférable d’utiliser la méthode des masques de diapositive.</a:t>
            </a:r>
          </a:p>
          <a:p>
            <a:r>
              <a:rPr lang="fr-FR" sz="1000" b="1" dirty="0" smtClean="0">
                <a:solidFill>
                  <a:schemeClr val="bg2">
                    <a:lumMod val="25000"/>
                  </a:schemeClr>
                </a:solidFill>
              </a:rPr>
              <a:t>Cette méthode permet en outre de modifier ultérieurement les attributs de la présentation dans toutes les diapositives en une seule opération.  (-&gt; </a:t>
            </a:r>
            <a:r>
              <a:rPr lang="fr-FR" sz="1000" b="1" dirty="0" smtClean="0">
                <a:solidFill>
                  <a:schemeClr val="bg2">
                    <a:lumMod val="25000"/>
                  </a:schemeClr>
                </a:solidFill>
                <a:hlinkClick r:id="rId5" action="ppaction://hlinksldjump"/>
              </a:rPr>
              <a:t>utilisation d’un masque</a:t>
            </a:r>
            <a:r>
              <a:rPr lang="fr-FR" sz="1000" b="1" dirty="0" smtClean="0">
                <a:solidFill>
                  <a:schemeClr val="bg2">
                    <a:lumMod val="25000"/>
                  </a:schemeClr>
                </a:solidFill>
              </a:rPr>
              <a:t>…)</a:t>
            </a:r>
            <a:endParaRPr lang="fr-FR" sz="1000" b="1" dirty="0">
              <a:solidFill>
                <a:schemeClr val="bg2">
                  <a:lumMod val="25000"/>
                </a:schemeClr>
              </a:solidFill>
            </a:endParaRPr>
          </a:p>
        </p:txBody>
      </p:sp>
      <p:sp>
        <p:nvSpPr>
          <p:cNvPr id="23" name="Rogner et arrondir un rectangle à un seul coin 22"/>
          <p:cNvSpPr/>
          <p:nvPr/>
        </p:nvSpPr>
        <p:spPr>
          <a:xfrm>
            <a:off x="5143504" y="428604"/>
            <a:ext cx="3286116" cy="571504"/>
          </a:xfrm>
          <a:prstGeom prst="snipRoundRect">
            <a:avLst/>
          </a:prstGeom>
        </p:spPr>
        <p:style>
          <a:lnRef idx="1">
            <a:schemeClr val="accent1"/>
          </a:lnRef>
          <a:fillRef idx="2">
            <a:schemeClr val="accent1"/>
          </a:fillRef>
          <a:effectRef idx="1">
            <a:schemeClr val="accent1"/>
          </a:effectRef>
          <a:fontRef idx="minor">
            <a:schemeClr val="dk1"/>
          </a:fontRef>
        </p:style>
        <p:txBody>
          <a:bodyPr rtlCol="0" anchor="t"/>
          <a:lstStyle/>
          <a:p>
            <a:r>
              <a:rPr lang="fr-FR" sz="900" dirty="0" smtClean="0">
                <a:hlinkClick r:id="rId6"/>
              </a:rPr>
              <a:t>http://</a:t>
            </a:r>
            <a:r>
              <a:rPr lang="fr-FR" sz="900" dirty="0" smtClean="0">
                <a:hlinkClick r:id="rId6"/>
              </a:rPr>
              <a:t>www.eclairement.com/Microsoft-Office-2007-pour-les</a:t>
            </a:r>
            <a:r>
              <a:rPr lang="fr-FR" sz="900" dirty="0" smtClean="0"/>
              <a:t> </a:t>
            </a:r>
          </a:p>
          <a:p>
            <a:endParaRPr lang="fr-FR" sz="900" dirty="0" smtClean="0"/>
          </a:p>
          <a:p>
            <a:r>
              <a:rPr lang="fr-FR" sz="900" dirty="0" smtClean="0">
                <a:hlinkClick r:id="rId7"/>
              </a:rPr>
              <a:t>http://www.officepourlesenseignants.fr/</a:t>
            </a:r>
            <a:endParaRPr lang="fr-FR" sz="900" dirty="0" smtClean="0"/>
          </a:p>
          <a:p>
            <a:endParaRPr lang="fr-FR" sz="900" dirty="0"/>
          </a:p>
        </p:txBody>
      </p:sp>
      <p:pic>
        <p:nvPicPr>
          <p:cNvPr id="2050" name="Picture 2" descr="C:\Documents and Settings\vinch\Mes documents\site2003\images\ep1.gif"/>
          <p:cNvPicPr>
            <a:picLocks noChangeAspect="1" noChangeArrowheads="1"/>
          </p:cNvPicPr>
          <p:nvPr/>
        </p:nvPicPr>
        <p:blipFill>
          <a:blip r:embed="rId8"/>
          <a:srcRect/>
          <a:stretch>
            <a:fillRect/>
          </a:stretch>
        </p:blipFill>
        <p:spPr bwMode="auto">
          <a:xfrm>
            <a:off x="5072066" y="285728"/>
            <a:ext cx="190500" cy="247650"/>
          </a:xfrm>
          <a:prstGeom prst="rect">
            <a:avLst/>
          </a:prstGeom>
          <a:noFill/>
        </p:spPr>
      </p:pic>
      <p:sp>
        <p:nvSpPr>
          <p:cNvPr id="24" name="Espace réservé du numéro de diapositive 23"/>
          <p:cNvSpPr>
            <a:spLocks noGrp="1"/>
          </p:cNvSpPr>
          <p:nvPr>
            <p:ph type="sldNum" sz="quarter" idx="11"/>
          </p:nvPr>
        </p:nvSpPr>
        <p:spPr/>
        <p:txBody>
          <a:bodyPr/>
          <a:lstStyle/>
          <a:p>
            <a:fld id="{DDC58D69-74A1-4D02-963A-093C8E4C0E25}" type="slidenum">
              <a:rPr lang="fr-FR" smtClean="0"/>
              <a:pPr/>
              <a:t>2</a:t>
            </a:fld>
            <a:endParaRPr lang="fr-FR"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785918" y="3214686"/>
            <a:ext cx="4643470" cy="338554"/>
          </a:xfrm>
        </p:spPr>
        <p:txBody>
          <a:bodyPr wrap="square">
            <a:spAutoFit/>
          </a:bodyPr>
          <a:lstStyle/>
          <a:p>
            <a:r>
              <a:rPr lang="fr-FR" dirty="0" smtClean="0"/>
              <a:t>Intégrer un film à la présentation</a:t>
            </a:r>
            <a:endParaRPr lang="fr-FR" dirty="0"/>
          </a:p>
        </p:txBody>
      </p:sp>
      <p:sp>
        <p:nvSpPr>
          <p:cNvPr id="6" name="Titre 4"/>
          <p:cNvSpPr txBox="1">
            <a:spLocks/>
          </p:cNvSpPr>
          <p:nvPr/>
        </p:nvSpPr>
        <p:spPr>
          <a:xfrm>
            <a:off x="-142908" y="0"/>
            <a:ext cx="4786346" cy="338554"/>
          </a:xfrm>
          <a:prstGeom prst="rect">
            <a:avLst/>
          </a:prstGeom>
        </p:spPr>
        <p:txBody>
          <a:bodyPr vert="horz" wrap="square" lIns="91440" tIns="45720" rIns="91440" bIns="45720" rtlCol="0" anchor="ct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Intégrer une image à la présentation</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3074" name="Picture 2"/>
          <p:cNvPicPr>
            <a:picLocks noChangeAspect="1" noChangeArrowheads="1"/>
          </p:cNvPicPr>
          <p:nvPr/>
        </p:nvPicPr>
        <p:blipFill>
          <a:blip r:embed="rId2"/>
          <a:srcRect/>
          <a:stretch>
            <a:fillRect/>
          </a:stretch>
        </p:blipFill>
        <p:spPr bwMode="auto">
          <a:xfrm>
            <a:off x="142844" y="785794"/>
            <a:ext cx="2681292" cy="2198910"/>
          </a:xfrm>
          <a:prstGeom prst="rect">
            <a:avLst/>
          </a:prstGeom>
          <a:noFill/>
          <a:ln w="9525">
            <a:noFill/>
            <a:miter lim="800000"/>
            <a:headEnd/>
            <a:tailEnd/>
          </a:ln>
          <a:effectLst/>
        </p:spPr>
      </p:pic>
      <p:sp>
        <p:nvSpPr>
          <p:cNvPr id="8" name="Rectangle 7"/>
          <p:cNvSpPr/>
          <p:nvPr/>
        </p:nvSpPr>
        <p:spPr>
          <a:xfrm>
            <a:off x="1142976" y="357166"/>
            <a:ext cx="1785950" cy="400110"/>
          </a:xfrm>
          <a:prstGeom prst="wedgeRectCallout">
            <a:avLst>
              <a:gd name="adj1" fmla="val -49840"/>
              <a:gd name="adj2" fmla="val 67242"/>
            </a:avLst>
          </a:prstGeom>
          <a:solidFill>
            <a:schemeClr val="accent3">
              <a:lumMod val="60000"/>
              <a:lumOff val="40000"/>
              <a:alpha val="46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wrap="square" rtlCol="0" anchor="t">
            <a:spAutoFit/>
          </a:bodyPr>
          <a:lstStyle/>
          <a:p>
            <a:pPr>
              <a:buFont typeface="Arial" pitchFamily="34" charset="0"/>
              <a:buChar char="•"/>
            </a:pPr>
            <a:r>
              <a:rPr lang="fr-FR" sz="1000" dirty="0" smtClean="0">
                <a:solidFill>
                  <a:schemeClr val="tx2">
                    <a:lumMod val="75000"/>
                  </a:schemeClr>
                </a:solidFill>
              </a:rPr>
              <a:t>Dans l’onglet « Insertion »</a:t>
            </a:r>
          </a:p>
          <a:p>
            <a:pPr>
              <a:buFont typeface="Arial" pitchFamily="34" charset="0"/>
              <a:buChar char="•"/>
            </a:pPr>
            <a:r>
              <a:rPr lang="fr-FR" sz="1000" dirty="0" smtClean="0">
                <a:solidFill>
                  <a:schemeClr val="tx2">
                    <a:lumMod val="75000"/>
                  </a:schemeClr>
                </a:solidFill>
              </a:rPr>
              <a:t>Choisissez « image »</a:t>
            </a:r>
            <a:endParaRPr lang="fr-FR" sz="1000" dirty="0"/>
          </a:p>
        </p:txBody>
      </p:sp>
      <p:sp>
        <p:nvSpPr>
          <p:cNvPr id="9" name="Nuage 8"/>
          <p:cNvSpPr/>
          <p:nvPr/>
        </p:nvSpPr>
        <p:spPr>
          <a:xfrm>
            <a:off x="785786" y="28572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sp>
        <p:nvSpPr>
          <p:cNvPr id="10" name="Rectangle 9"/>
          <p:cNvSpPr/>
          <p:nvPr/>
        </p:nvSpPr>
        <p:spPr>
          <a:xfrm>
            <a:off x="2786050" y="1643050"/>
            <a:ext cx="1500198" cy="642942"/>
          </a:xfrm>
          <a:prstGeom prst="wedgeRectCallout">
            <a:avLst>
              <a:gd name="adj1" fmla="val -67618"/>
              <a:gd name="adj2" fmla="val 68723"/>
            </a:avLst>
          </a:prstGeom>
          <a:solidFill>
            <a:schemeClr val="accent3">
              <a:lumMod val="60000"/>
              <a:lumOff val="40000"/>
              <a:alpha val="46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Choisissez l’image « chiasma2.gif »</a:t>
            </a:r>
          </a:p>
          <a:p>
            <a:pPr>
              <a:buFont typeface="Arial" pitchFamily="34" charset="0"/>
              <a:buChar char="•"/>
            </a:pPr>
            <a:r>
              <a:rPr lang="fr-FR" sz="1000" dirty="0" smtClean="0">
                <a:solidFill>
                  <a:schemeClr val="tx2">
                    <a:lumMod val="75000"/>
                  </a:schemeClr>
                </a:solidFill>
              </a:rPr>
              <a:t>Cliquez sur « insérer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1" name="Nuage 10"/>
          <p:cNvSpPr/>
          <p:nvPr/>
        </p:nvSpPr>
        <p:spPr>
          <a:xfrm>
            <a:off x="2714612" y="142873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pic>
        <p:nvPicPr>
          <p:cNvPr id="3075" name="Picture 3"/>
          <p:cNvPicPr>
            <a:picLocks noChangeAspect="1" noChangeArrowheads="1"/>
          </p:cNvPicPr>
          <p:nvPr/>
        </p:nvPicPr>
        <p:blipFill>
          <a:blip r:embed="rId3"/>
          <a:srcRect/>
          <a:stretch>
            <a:fillRect/>
          </a:stretch>
        </p:blipFill>
        <p:spPr bwMode="auto">
          <a:xfrm>
            <a:off x="5072066" y="571480"/>
            <a:ext cx="3738570" cy="2550239"/>
          </a:xfrm>
          <a:prstGeom prst="rect">
            <a:avLst/>
          </a:prstGeom>
          <a:noFill/>
          <a:ln w="9525">
            <a:noFill/>
            <a:miter lim="800000"/>
            <a:headEnd/>
            <a:tailEnd/>
          </a:ln>
          <a:effectLst/>
        </p:spPr>
      </p:pic>
      <p:sp>
        <p:nvSpPr>
          <p:cNvPr id="13" name="Rectangle 12"/>
          <p:cNvSpPr/>
          <p:nvPr/>
        </p:nvSpPr>
        <p:spPr>
          <a:xfrm>
            <a:off x="4714876" y="1500174"/>
            <a:ext cx="1500198" cy="642942"/>
          </a:xfrm>
          <a:prstGeom prst="wedgeRectCallout">
            <a:avLst>
              <a:gd name="adj1" fmla="val 55556"/>
              <a:gd name="adj2" fmla="val 136871"/>
            </a:avLst>
          </a:prstGeom>
          <a:solidFill>
            <a:schemeClr val="accent3">
              <a:lumMod val="60000"/>
              <a:lumOff val="40000"/>
              <a:alpha val="46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l’image</a:t>
            </a:r>
          </a:p>
          <a:p>
            <a:pPr>
              <a:buFont typeface="Arial" pitchFamily="34" charset="0"/>
              <a:buChar char="•"/>
            </a:pPr>
            <a:r>
              <a:rPr lang="fr-FR" sz="1000" dirty="0" smtClean="0">
                <a:solidFill>
                  <a:schemeClr val="tx2">
                    <a:lumMod val="75000"/>
                  </a:schemeClr>
                </a:solidFill>
              </a:rPr>
              <a:t>Cliquez sur l’onglet « Format » qui apparait en haut de votre écran.</a:t>
            </a:r>
            <a:endParaRPr lang="fr-FR" sz="1000" dirty="0" smtClean="0">
              <a:solidFill>
                <a:schemeClr val="tx2">
                  <a:lumMod val="60000"/>
                  <a:lumOff val="40000"/>
                </a:schemeClr>
              </a:solidFill>
            </a:endParaRPr>
          </a:p>
          <a:p>
            <a:r>
              <a:rPr lang="fr-FR" sz="1000" dirty="0" smtClean="0"/>
              <a:t> </a:t>
            </a:r>
            <a:endParaRPr lang="fr-FR" sz="1000" dirty="0"/>
          </a:p>
        </p:txBody>
      </p:sp>
      <p:sp>
        <p:nvSpPr>
          <p:cNvPr id="14" name="Nuage 13"/>
          <p:cNvSpPr/>
          <p:nvPr/>
        </p:nvSpPr>
        <p:spPr>
          <a:xfrm>
            <a:off x="4429124" y="135729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16" name="Rectangle 15"/>
          <p:cNvSpPr/>
          <p:nvPr/>
        </p:nvSpPr>
        <p:spPr>
          <a:xfrm>
            <a:off x="7143768" y="1643050"/>
            <a:ext cx="1500198" cy="642942"/>
          </a:xfrm>
          <a:prstGeom prst="wedgeRectCallout">
            <a:avLst>
              <a:gd name="adj1" fmla="val -26984"/>
              <a:gd name="adj2" fmla="val -114979"/>
            </a:avLst>
          </a:prstGeom>
          <a:solidFill>
            <a:schemeClr val="accent3">
              <a:lumMod val="60000"/>
              <a:lumOff val="40000"/>
              <a:alpha val="46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Vous pouvez modifier le format de l’image et lui appliquer des masques intéressants.</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7" name="Nuage 16"/>
          <p:cNvSpPr/>
          <p:nvPr/>
        </p:nvSpPr>
        <p:spPr>
          <a:xfrm>
            <a:off x="6929454" y="150017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pic>
        <p:nvPicPr>
          <p:cNvPr id="1026" name="Picture 2"/>
          <p:cNvPicPr>
            <a:picLocks noChangeAspect="1" noChangeArrowheads="1"/>
          </p:cNvPicPr>
          <p:nvPr/>
        </p:nvPicPr>
        <p:blipFill>
          <a:blip r:embed="rId4"/>
          <a:srcRect/>
          <a:stretch>
            <a:fillRect/>
          </a:stretch>
        </p:blipFill>
        <p:spPr bwMode="auto">
          <a:xfrm>
            <a:off x="500034" y="3571876"/>
            <a:ext cx="6653192" cy="1402064"/>
          </a:xfrm>
          <a:prstGeom prst="rect">
            <a:avLst/>
          </a:prstGeom>
          <a:noFill/>
          <a:ln w="9525">
            <a:noFill/>
            <a:miter lim="800000"/>
            <a:headEnd/>
            <a:tailEnd/>
          </a:ln>
          <a:effectLst/>
        </p:spPr>
      </p:pic>
      <p:sp>
        <p:nvSpPr>
          <p:cNvPr id="18" name="Rectangle 17"/>
          <p:cNvSpPr/>
          <p:nvPr/>
        </p:nvSpPr>
        <p:spPr>
          <a:xfrm>
            <a:off x="6000760" y="3571876"/>
            <a:ext cx="1714512" cy="642942"/>
          </a:xfrm>
          <a:prstGeom prst="wedgeRectCallout">
            <a:avLst>
              <a:gd name="adj1" fmla="val -67618"/>
              <a:gd name="adj2" fmla="val 68723"/>
            </a:avLst>
          </a:prstGeom>
          <a:solidFill>
            <a:schemeClr val="accent3">
              <a:lumMod val="60000"/>
              <a:lumOff val="40000"/>
              <a:alpha val="46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insertion ».</a:t>
            </a:r>
          </a:p>
          <a:p>
            <a:pPr>
              <a:buFont typeface="Arial" pitchFamily="34" charset="0"/>
              <a:buChar char="•"/>
            </a:pPr>
            <a:r>
              <a:rPr lang="fr-FR" sz="1000" dirty="0" smtClean="0">
                <a:solidFill>
                  <a:schemeClr val="tx2">
                    <a:lumMod val="75000"/>
                  </a:schemeClr>
                </a:solidFill>
              </a:rPr>
              <a:t>Choisissez « Film » puis, « Film à partir d’un fichier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9" name="Nuage 18"/>
          <p:cNvSpPr/>
          <p:nvPr/>
        </p:nvSpPr>
        <p:spPr>
          <a:xfrm>
            <a:off x="5643570" y="335756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pic>
        <p:nvPicPr>
          <p:cNvPr id="1027" name="Picture 3"/>
          <p:cNvPicPr>
            <a:picLocks noChangeAspect="1" noChangeArrowheads="1"/>
          </p:cNvPicPr>
          <p:nvPr/>
        </p:nvPicPr>
        <p:blipFill>
          <a:blip r:embed="rId5"/>
          <a:srcRect/>
          <a:stretch>
            <a:fillRect/>
          </a:stretch>
        </p:blipFill>
        <p:spPr bwMode="auto">
          <a:xfrm>
            <a:off x="5286380" y="4357694"/>
            <a:ext cx="2419350" cy="4572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a:srcRect/>
          <a:stretch>
            <a:fillRect/>
          </a:stretch>
        </p:blipFill>
        <p:spPr bwMode="auto">
          <a:xfrm>
            <a:off x="6072198" y="4857760"/>
            <a:ext cx="2867025" cy="1533525"/>
          </a:xfrm>
          <a:prstGeom prst="rect">
            <a:avLst/>
          </a:prstGeom>
          <a:noFill/>
          <a:ln w="9525">
            <a:noFill/>
            <a:miter lim="800000"/>
            <a:headEnd/>
            <a:tailEnd/>
          </a:ln>
          <a:effectLst/>
        </p:spPr>
      </p:pic>
      <p:sp>
        <p:nvSpPr>
          <p:cNvPr id="20" name="Rectangle 19"/>
          <p:cNvSpPr/>
          <p:nvPr/>
        </p:nvSpPr>
        <p:spPr>
          <a:xfrm>
            <a:off x="5000628" y="5072074"/>
            <a:ext cx="1714512" cy="500066"/>
          </a:xfrm>
          <a:prstGeom prst="wedgeRectCallout">
            <a:avLst>
              <a:gd name="adj1" fmla="val 97223"/>
              <a:gd name="adj2" fmla="val 87982"/>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la fenêtre qui s’ouvre, choisissez « meiose_00.WMV »</a:t>
            </a:r>
            <a:endParaRPr lang="fr-FR" sz="1000" dirty="0" smtClean="0">
              <a:solidFill>
                <a:schemeClr val="tx2">
                  <a:lumMod val="60000"/>
                  <a:lumOff val="40000"/>
                </a:schemeClr>
              </a:solidFill>
            </a:endParaRPr>
          </a:p>
          <a:p>
            <a:r>
              <a:rPr lang="fr-FR" sz="1000" dirty="0" smtClean="0"/>
              <a:t> </a:t>
            </a:r>
            <a:endParaRPr lang="fr-FR" sz="1000" dirty="0"/>
          </a:p>
        </p:txBody>
      </p:sp>
      <p:pic>
        <p:nvPicPr>
          <p:cNvPr id="1029" name="Picture 5"/>
          <p:cNvPicPr>
            <a:picLocks noChangeAspect="1" noChangeArrowheads="1"/>
          </p:cNvPicPr>
          <p:nvPr/>
        </p:nvPicPr>
        <p:blipFill>
          <a:blip r:embed="rId7"/>
          <a:srcRect/>
          <a:stretch>
            <a:fillRect/>
          </a:stretch>
        </p:blipFill>
        <p:spPr bwMode="auto">
          <a:xfrm>
            <a:off x="2238763" y="4929198"/>
            <a:ext cx="2342746" cy="860303"/>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3643306" y="6000768"/>
            <a:ext cx="2357454" cy="642942"/>
          </a:xfrm>
          <a:prstGeom prst="wedgeRectCallout">
            <a:avLst>
              <a:gd name="adj1" fmla="val -41204"/>
              <a:gd name="adj2" fmla="val -100165"/>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Une fenêtre apparait qui vous demande quand commencer la film.</a:t>
            </a:r>
          </a:p>
          <a:p>
            <a:pPr>
              <a:buFont typeface="Arial" pitchFamily="34" charset="0"/>
              <a:buChar char="•"/>
            </a:pPr>
            <a:r>
              <a:rPr lang="fr-FR" sz="1000" dirty="0" smtClean="0">
                <a:solidFill>
                  <a:schemeClr val="tx2">
                    <a:lumMod val="75000"/>
                  </a:schemeClr>
                </a:solidFill>
              </a:rPr>
              <a:t>Choisissez « Lorsque vous cliquez dessus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1" name="Nuage 20"/>
          <p:cNvSpPr/>
          <p:nvPr/>
        </p:nvSpPr>
        <p:spPr>
          <a:xfrm>
            <a:off x="4786314" y="492919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sp>
        <p:nvSpPr>
          <p:cNvPr id="24" name="Nuage 23"/>
          <p:cNvSpPr/>
          <p:nvPr/>
        </p:nvSpPr>
        <p:spPr>
          <a:xfrm>
            <a:off x="4500562" y="578645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25" name="Espace réservé du numéro de diapositive 24"/>
          <p:cNvSpPr>
            <a:spLocks noGrp="1"/>
          </p:cNvSpPr>
          <p:nvPr>
            <p:ph type="sldNum" sz="quarter" idx="11"/>
          </p:nvPr>
        </p:nvSpPr>
        <p:spPr/>
        <p:txBody>
          <a:bodyPr/>
          <a:lstStyle/>
          <a:p>
            <a:fld id="{DDC58D69-74A1-4D02-963A-093C8E4C0E25}" type="slidenum">
              <a:rPr lang="fr-FR" smtClean="0"/>
              <a:pPr/>
              <a:t>3</a:t>
            </a:fld>
            <a:endParaRPr lang="fr-FR" dirty="0"/>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3428992" y="285728"/>
            <a:ext cx="1615723" cy="1104897"/>
          </a:xfrm>
          <a:prstGeom prst="rect">
            <a:avLst/>
          </a:prstGeom>
          <a:ln>
            <a:noFill/>
          </a:ln>
          <a:effectLst>
            <a:softEdge rad="112500"/>
          </a:effectLst>
        </p:spPr>
      </p:pic>
      <p:sp>
        <p:nvSpPr>
          <p:cNvPr id="5" name="Titre 4"/>
          <p:cNvSpPr>
            <a:spLocks noGrp="1"/>
          </p:cNvSpPr>
          <p:nvPr>
            <p:ph type="title"/>
          </p:nvPr>
        </p:nvSpPr>
        <p:spPr>
          <a:xfrm>
            <a:off x="0" y="0"/>
            <a:ext cx="4572032" cy="357190"/>
          </a:xfrm>
        </p:spPr>
        <p:txBody>
          <a:bodyPr/>
          <a:lstStyle/>
          <a:p>
            <a:r>
              <a:rPr lang="fr-FR" dirty="0" smtClean="0"/>
              <a:t>Modifier les attributs d’un film</a:t>
            </a:r>
            <a:endParaRPr lang="fr-FR" dirty="0"/>
          </a:p>
        </p:txBody>
      </p:sp>
      <p:pic>
        <p:nvPicPr>
          <p:cNvPr id="2050" name="Picture 2"/>
          <p:cNvPicPr>
            <a:picLocks noChangeAspect="1" noChangeArrowheads="1"/>
          </p:cNvPicPr>
          <p:nvPr/>
        </p:nvPicPr>
        <p:blipFill>
          <a:blip r:embed="rId3"/>
          <a:srcRect/>
          <a:stretch>
            <a:fillRect/>
          </a:stretch>
        </p:blipFill>
        <p:spPr bwMode="auto">
          <a:xfrm>
            <a:off x="214282" y="1000108"/>
            <a:ext cx="7929618" cy="1191691"/>
          </a:xfrm>
          <a:prstGeom prst="rect">
            <a:avLst/>
          </a:prstGeom>
          <a:noFill/>
          <a:ln w="9525">
            <a:noFill/>
            <a:miter lim="800000"/>
            <a:headEnd/>
            <a:tailEnd/>
          </a:ln>
          <a:effectLst/>
        </p:spPr>
      </p:pic>
      <p:sp>
        <p:nvSpPr>
          <p:cNvPr id="8" name="Rectangle 7"/>
          <p:cNvSpPr/>
          <p:nvPr/>
        </p:nvSpPr>
        <p:spPr>
          <a:xfrm>
            <a:off x="5143504" y="142852"/>
            <a:ext cx="2357454" cy="642942"/>
          </a:xfrm>
          <a:prstGeom prst="wedgeRectCallout">
            <a:avLst>
              <a:gd name="adj1" fmla="val -67062"/>
              <a:gd name="adj2" fmla="val 50945"/>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votre vidéo en cliquant dessus.</a:t>
            </a:r>
          </a:p>
          <a:p>
            <a:pPr>
              <a:buFont typeface="Arial" pitchFamily="34" charset="0"/>
              <a:buChar char="•"/>
            </a:pPr>
            <a:r>
              <a:rPr lang="fr-FR" sz="1000" dirty="0" smtClean="0">
                <a:solidFill>
                  <a:schemeClr val="tx2">
                    <a:lumMod val="75000"/>
                  </a:schemeClr>
                </a:solidFill>
              </a:rPr>
              <a:t>Sélectionnez l’onglet « Options »</a:t>
            </a:r>
          </a:p>
          <a:p>
            <a:pPr>
              <a:buFont typeface="Arial" pitchFamily="34" charset="0"/>
              <a:buChar char="•"/>
            </a:pPr>
            <a:r>
              <a:rPr lang="fr-FR" sz="1000" dirty="0" smtClean="0">
                <a:solidFill>
                  <a:schemeClr val="tx2">
                    <a:lumMod val="75000"/>
                  </a:schemeClr>
                </a:solidFill>
              </a:rPr>
              <a:t>Modifiez  alors les options souhaitées.</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9" name="Nuage 8"/>
          <p:cNvSpPr/>
          <p:nvPr/>
        </p:nvSpPr>
        <p:spPr>
          <a:xfrm>
            <a:off x="4786314" y="14285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pic>
        <p:nvPicPr>
          <p:cNvPr id="2052" name="Picture 4"/>
          <p:cNvPicPr>
            <a:picLocks noChangeAspect="1" noChangeArrowheads="1"/>
          </p:cNvPicPr>
          <p:nvPr/>
        </p:nvPicPr>
        <p:blipFill>
          <a:blip r:embed="rId4"/>
          <a:srcRect/>
          <a:stretch>
            <a:fillRect/>
          </a:stretch>
        </p:blipFill>
        <p:spPr bwMode="auto">
          <a:xfrm>
            <a:off x="214282" y="3143248"/>
            <a:ext cx="8644031" cy="999466"/>
          </a:xfrm>
          <a:prstGeom prst="rect">
            <a:avLst/>
          </a:prstGeom>
          <a:noFill/>
          <a:ln w="9525">
            <a:noFill/>
            <a:miter lim="800000"/>
            <a:headEnd/>
            <a:tailEnd/>
          </a:ln>
          <a:effectLst/>
        </p:spPr>
      </p:pic>
      <p:sp>
        <p:nvSpPr>
          <p:cNvPr id="15" name="Rectangle 14"/>
          <p:cNvSpPr/>
          <p:nvPr/>
        </p:nvSpPr>
        <p:spPr>
          <a:xfrm>
            <a:off x="4214810" y="4786322"/>
            <a:ext cx="3143272" cy="928694"/>
          </a:xfrm>
          <a:prstGeom prst="wedgeRectCallout">
            <a:avLst>
              <a:gd name="adj1" fmla="val -52719"/>
              <a:gd name="adj2" fmla="val 99887"/>
            </a:avLst>
          </a:prstGeom>
          <a:solidFill>
            <a:schemeClr val="accent2">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Il est possible d’intégrer la barre de contrôle de </a:t>
            </a:r>
            <a:r>
              <a:rPr lang="fr-FR" sz="1000" b="1" dirty="0" smtClean="0">
                <a:solidFill>
                  <a:schemeClr val="tx2">
                    <a:lumMod val="75000"/>
                  </a:schemeClr>
                </a:solidFill>
                <a:hlinkClick r:id="rId5" action="ppaction://hlinksldjump"/>
              </a:rPr>
              <a:t>Windows Media Player </a:t>
            </a:r>
            <a:r>
              <a:rPr lang="fr-FR" sz="1000" dirty="0" smtClean="0">
                <a:solidFill>
                  <a:schemeClr val="tx2">
                    <a:lumMod val="75000"/>
                  </a:schemeClr>
                </a:solidFill>
              </a:rPr>
              <a:t>dans la présentation de façon à mieux maitriser le film.</a:t>
            </a:r>
          </a:p>
          <a:p>
            <a:pPr>
              <a:buFont typeface="Arial" pitchFamily="34" charset="0"/>
              <a:buChar char="•"/>
            </a:pPr>
            <a:r>
              <a:rPr lang="fr-FR" sz="1000" dirty="0" smtClean="0">
                <a:solidFill>
                  <a:schemeClr val="tx2">
                    <a:lumMod val="75000"/>
                  </a:schemeClr>
                </a:solidFill>
              </a:rPr>
              <a:t>Cette fonctionnalité utilise l’onglet « développeur » </a:t>
            </a:r>
            <a:r>
              <a:rPr lang="fr-FR" sz="1000" dirty="0" smtClean="0">
                <a:solidFill>
                  <a:schemeClr val="tx2">
                    <a:lumMod val="75000"/>
                  </a:schemeClr>
                </a:solidFill>
              </a:rPr>
              <a:t>dont la maîtrise  </a:t>
            </a:r>
            <a:r>
              <a:rPr lang="fr-FR" sz="1000" dirty="0" smtClean="0">
                <a:solidFill>
                  <a:schemeClr val="tx2">
                    <a:lumMod val="75000"/>
                  </a:schemeClr>
                </a:solidFill>
              </a:rPr>
              <a:t>peut paraître délicate au début.</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26" name="Picture 2"/>
          <p:cNvPicPr>
            <a:picLocks noChangeAspect="1" noChangeArrowheads="1"/>
          </p:cNvPicPr>
          <p:nvPr/>
        </p:nvPicPr>
        <p:blipFill>
          <a:blip r:embed="rId6"/>
          <a:srcRect/>
          <a:stretch>
            <a:fillRect/>
          </a:stretch>
        </p:blipFill>
        <p:spPr bwMode="auto">
          <a:xfrm>
            <a:off x="1714480" y="4214818"/>
            <a:ext cx="2519365" cy="2209466"/>
          </a:xfrm>
          <a:prstGeom prst="rect">
            <a:avLst/>
          </a:prstGeom>
          <a:ln>
            <a:noFill/>
          </a:ln>
          <a:effectLst>
            <a:softEdge rad="112500"/>
          </a:effectLst>
        </p:spPr>
      </p:pic>
      <p:sp>
        <p:nvSpPr>
          <p:cNvPr id="12" name="Nuage 11"/>
          <p:cNvSpPr/>
          <p:nvPr/>
        </p:nvSpPr>
        <p:spPr>
          <a:xfrm>
            <a:off x="4071934" y="457200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13" name="Rectangle 12"/>
          <p:cNvSpPr/>
          <p:nvPr/>
        </p:nvSpPr>
        <p:spPr>
          <a:xfrm>
            <a:off x="5500694" y="2428868"/>
            <a:ext cx="2357454" cy="642942"/>
          </a:xfrm>
          <a:prstGeom prst="wedgeRectCallout">
            <a:avLst>
              <a:gd name="adj1" fmla="val -64638"/>
              <a:gd name="adj2" fmla="val 8946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Vous pouvez également modifier l’aspect du cadre en modifiant le « format </a:t>
            </a:r>
            <a:r>
              <a:rPr lang="fr-FR" sz="1000" smtClean="0">
                <a:solidFill>
                  <a:schemeClr val="tx2">
                    <a:lumMod val="75000"/>
                  </a:schemeClr>
                </a:solidFill>
              </a:rPr>
              <a:t>» d’image.</a:t>
            </a:r>
            <a:endParaRPr lang="fr-FR" sz="1000" dirty="0" smtClean="0">
              <a:solidFill>
                <a:schemeClr val="tx2">
                  <a:lumMod val="75000"/>
                </a:schemeClr>
              </a:solidFill>
            </a:endParaRP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6" name="Nuage 15"/>
          <p:cNvSpPr/>
          <p:nvPr/>
        </p:nvSpPr>
        <p:spPr>
          <a:xfrm>
            <a:off x="5143504" y="228599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sp>
        <p:nvSpPr>
          <p:cNvPr id="14" name="Espace réservé du numéro de diapositive 13"/>
          <p:cNvSpPr>
            <a:spLocks noGrp="1"/>
          </p:cNvSpPr>
          <p:nvPr>
            <p:ph type="sldNum" sz="quarter" idx="11"/>
          </p:nvPr>
        </p:nvSpPr>
        <p:spPr/>
        <p:txBody>
          <a:bodyPr/>
          <a:lstStyle/>
          <a:p>
            <a:fld id="{DDC58D69-74A1-4D02-963A-093C8E4C0E25}" type="slidenum">
              <a:rPr lang="fr-FR" smtClean="0"/>
              <a:pPr/>
              <a:t>4</a:t>
            </a:fld>
            <a:endParaRPr lang="fr-FR" dirty="0"/>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3428992" y="3929066"/>
            <a:ext cx="2418968" cy="2714620"/>
          </a:xfrm>
          <a:prstGeom prst="rect">
            <a:avLst/>
          </a:prstGeom>
          <a:noFill/>
          <a:ln w="9525">
            <a:noFill/>
            <a:miter lim="800000"/>
            <a:headEnd/>
            <a:tailEnd/>
          </a:ln>
          <a:effectLst/>
        </p:spPr>
      </p:pic>
      <p:sp>
        <p:nvSpPr>
          <p:cNvPr id="31" name="Rectangle 30"/>
          <p:cNvSpPr/>
          <p:nvPr/>
        </p:nvSpPr>
        <p:spPr>
          <a:xfrm>
            <a:off x="4857752" y="5429264"/>
            <a:ext cx="1704988" cy="500066"/>
          </a:xfrm>
          <a:prstGeom prst="wedgeRectCallout">
            <a:avLst>
              <a:gd name="adj1" fmla="val -89787"/>
              <a:gd name="adj2" fmla="val 10386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6" name="Picture 3"/>
          <p:cNvPicPr>
            <a:picLocks noChangeAspect="1" noChangeArrowheads="1"/>
          </p:cNvPicPr>
          <p:nvPr/>
        </p:nvPicPr>
        <p:blipFill>
          <a:blip r:embed="rId3"/>
          <a:srcRect/>
          <a:stretch>
            <a:fillRect/>
          </a:stretch>
        </p:blipFill>
        <p:spPr bwMode="auto">
          <a:xfrm>
            <a:off x="214282" y="5357826"/>
            <a:ext cx="1323975" cy="742950"/>
          </a:xfrm>
          <a:prstGeom prst="rect">
            <a:avLst/>
          </a:prstGeom>
          <a:noFill/>
          <a:ln w="9525">
            <a:noFill/>
            <a:miter lim="800000"/>
            <a:headEnd/>
            <a:tailEnd/>
          </a:ln>
          <a:effectLst/>
        </p:spPr>
      </p:pic>
      <p:pic>
        <p:nvPicPr>
          <p:cNvPr id="1033" name="Picture 9"/>
          <p:cNvPicPr>
            <a:picLocks noChangeAspect="1" noChangeArrowheads="1"/>
          </p:cNvPicPr>
          <p:nvPr/>
        </p:nvPicPr>
        <p:blipFill>
          <a:blip r:embed="rId4"/>
          <a:srcRect/>
          <a:stretch>
            <a:fillRect/>
          </a:stretch>
        </p:blipFill>
        <p:spPr bwMode="auto">
          <a:xfrm>
            <a:off x="7233662" y="3714752"/>
            <a:ext cx="1910338" cy="2177995"/>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4214810" y="2500306"/>
            <a:ext cx="2314581" cy="771527"/>
          </a:xfrm>
          <a:prstGeom prst="rect">
            <a:avLst/>
          </a:prstGeom>
          <a:ln>
            <a:noFill/>
          </a:ln>
          <a:effectLst>
            <a:softEdge rad="112500"/>
          </a:effectLst>
        </p:spPr>
      </p:pic>
      <p:sp>
        <p:nvSpPr>
          <p:cNvPr id="17" name="Rectangle 16"/>
          <p:cNvSpPr/>
          <p:nvPr/>
        </p:nvSpPr>
        <p:spPr>
          <a:xfrm>
            <a:off x="6786578" y="2285992"/>
            <a:ext cx="1704988" cy="1285884"/>
          </a:xfrm>
          <a:prstGeom prst="wedgeRectCallout">
            <a:avLst>
              <a:gd name="adj1" fmla="val -87856"/>
              <a:gd name="adj2" fmla="val -390"/>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29" name="Picture 5"/>
          <p:cNvPicPr>
            <a:picLocks noChangeAspect="1" noChangeArrowheads="1"/>
          </p:cNvPicPr>
          <p:nvPr/>
        </p:nvPicPr>
        <p:blipFill>
          <a:blip r:embed="rId6"/>
          <a:srcRect/>
          <a:stretch>
            <a:fillRect/>
          </a:stretch>
        </p:blipFill>
        <p:spPr bwMode="auto">
          <a:xfrm>
            <a:off x="4572000" y="571480"/>
            <a:ext cx="4286280" cy="1613117"/>
          </a:xfrm>
          <a:prstGeom prst="rect">
            <a:avLst/>
          </a:prstGeom>
          <a:noFill/>
          <a:ln w="9525">
            <a:noFill/>
            <a:miter lim="800000"/>
            <a:headEnd/>
            <a:tailEnd/>
          </a:ln>
          <a:effectLst/>
        </p:spPr>
      </p:pic>
      <p:sp>
        <p:nvSpPr>
          <p:cNvPr id="4" name="Titre 3"/>
          <p:cNvSpPr>
            <a:spLocks noGrp="1"/>
          </p:cNvSpPr>
          <p:nvPr>
            <p:ph type="title"/>
          </p:nvPr>
        </p:nvSpPr>
        <p:spPr>
          <a:xfrm>
            <a:off x="1643042" y="0"/>
            <a:ext cx="5143536" cy="428628"/>
          </a:xfrm>
        </p:spPr>
        <p:txBody>
          <a:bodyPr>
            <a:normAutofit/>
          </a:bodyPr>
          <a:lstStyle/>
          <a:p>
            <a:r>
              <a:rPr lang="fr-FR" dirty="0" smtClean="0"/>
              <a:t>Insérer des actions dans la diapositive.</a:t>
            </a:r>
            <a:endParaRPr lang="fr-FR" dirty="0"/>
          </a:p>
        </p:txBody>
      </p:sp>
      <p:sp>
        <p:nvSpPr>
          <p:cNvPr id="5" name="Titre 3"/>
          <p:cNvSpPr txBox="1">
            <a:spLocks/>
          </p:cNvSpPr>
          <p:nvPr/>
        </p:nvSpPr>
        <p:spPr>
          <a:xfrm>
            <a:off x="0" y="500042"/>
            <a:ext cx="2500298" cy="357190"/>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7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Créer un bouton simple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pic>
        <p:nvPicPr>
          <p:cNvPr id="1026" name="Picture 2"/>
          <p:cNvPicPr>
            <a:picLocks noChangeAspect="1" noChangeArrowheads="1"/>
          </p:cNvPicPr>
          <p:nvPr/>
        </p:nvPicPr>
        <p:blipFill>
          <a:blip r:embed="rId7"/>
          <a:srcRect/>
          <a:stretch>
            <a:fillRect/>
          </a:stretch>
        </p:blipFill>
        <p:spPr bwMode="auto">
          <a:xfrm>
            <a:off x="142844" y="1428736"/>
            <a:ext cx="2571756" cy="1550508"/>
          </a:xfrm>
          <a:prstGeom prst="rect">
            <a:avLst/>
          </a:prstGeom>
          <a:noFill/>
          <a:ln w="9525">
            <a:noFill/>
            <a:miter lim="800000"/>
            <a:headEnd/>
            <a:tailEnd/>
          </a:ln>
          <a:effectLst/>
        </p:spPr>
      </p:pic>
      <p:sp>
        <p:nvSpPr>
          <p:cNvPr id="7" name="Rectangle 6"/>
          <p:cNvSpPr/>
          <p:nvPr/>
        </p:nvSpPr>
        <p:spPr>
          <a:xfrm>
            <a:off x="1643042" y="857232"/>
            <a:ext cx="1704988" cy="1000132"/>
          </a:xfrm>
          <a:prstGeom prst="wedgeRectCallout">
            <a:avLst>
              <a:gd name="adj1" fmla="val -83082"/>
              <a:gd name="adj2" fmla="val 5391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insertion, choisissez le menu « Formes » puis une des </a:t>
            </a:r>
            <a:r>
              <a:rPr lang="fr-FR" sz="1000" dirty="0" smtClean="0">
                <a:solidFill>
                  <a:schemeClr val="tx2">
                    <a:lumMod val="75000"/>
                  </a:schemeClr>
                </a:solidFill>
              </a:rPr>
              <a:t>formes </a:t>
            </a:r>
            <a:r>
              <a:rPr lang="fr-FR" sz="1000" dirty="0" smtClean="0">
                <a:solidFill>
                  <a:schemeClr val="tx2">
                    <a:lumMod val="75000"/>
                  </a:schemeClr>
                </a:solidFill>
              </a:rPr>
              <a:t>proposées. Par exemple, « rectangle à coins arrondis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8" name="Nuage 7"/>
          <p:cNvSpPr/>
          <p:nvPr/>
        </p:nvSpPr>
        <p:spPr>
          <a:xfrm>
            <a:off x="1285852" y="100010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pic>
        <p:nvPicPr>
          <p:cNvPr id="1027" name="Picture 3"/>
          <p:cNvPicPr>
            <a:picLocks noChangeAspect="1" noChangeArrowheads="1"/>
          </p:cNvPicPr>
          <p:nvPr/>
        </p:nvPicPr>
        <p:blipFill>
          <a:blip r:embed="rId8"/>
          <a:srcRect/>
          <a:stretch>
            <a:fillRect/>
          </a:stretch>
        </p:blipFill>
        <p:spPr bwMode="auto">
          <a:xfrm>
            <a:off x="2928926" y="2000240"/>
            <a:ext cx="1095375" cy="714375"/>
          </a:xfrm>
          <a:prstGeom prst="rect">
            <a:avLst/>
          </a:prstGeom>
          <a:noFill/>
          <a:ln w="9525">
            <a:noFill/>
            <a:miter lim="800000"/>
            <a:headEnd/>
            <a:tailEnd/>
          </a:ln>
          <a:effectLst/>
        </p:spPr>
      </p:pic>
      <p:sp>
        <p:nvSpPr>
          <p:cNvPr id="10" name="Rectangle 9"/>
          <p:cNvSpPr/>
          <p:nvPr/>
        </p:nvSpPr>
        <p:spPr>
          <a:xfrm>
            <a:off x="3786182" y="1428736"/>
            <a:ext cx="1704988" cy="571504"/>
          </a:xfrm>
          <a:prstGeom prst="wedgeRectCallout">
            <a:avLst>
              <a:gd name="adj1" fmla="val -61853"/>
              <a:gd name="adj2" fmla="val 9891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Définissez la taille de votre bouton par un cliquer/glisser sur votre diapositive.</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1" name="Nuage 10"/>
          <p:cNvSpPr/>
          <p:nvPr/>
        </p:nvSpPr>
        <p:spPr>
          <a:xfrm>
            <a:off x="3571868" y="121442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sp>
        <p:nvSpPr>
          <p:cNvPr id="14" name="Rectangle 13"/>
          <p:cNvSpPr/>
          <p:nvPr/>
        </p:nvSpPr>
        <p:spPr>
          <a:xfrm>
            <a:off x="6786578" y="2285992"/>
            <a:ext cx="1704988" cy="1285884"/>
          </a:xfrm>
          <a:prstGeom prst="wedgeRectCallout">
            <a:avLst>
              <a:gd name="adj1" fmla="val -43976"/>
              <a:gd name="adj2" fmla="val -8299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Lorsque votre objet est sélectionné, utilisez l’onglet « Format » pour modifier ses attributs.</a:t>
            </a:r>
          </a:p>
          <a:p>
            <a:pPr>
              <a:buFont typeface="Arial" pitchFamily="34" charset="0"/>
              <a:buChar char="•"/>
            </a:pPr>
            <a:r>
              <a:rPr lang="fr-FR" sz="1000" dirty="0" smtClean="0">
                <a:solidFill>
                  <a:schemeClr val="tx2">
                    <a:lumMod val="75000"/>
                  </a:schemeClr>
                </a:solidFill>
              </a:rPr>
              <a:t>Insérez une zone de texte en cliquant sur « Zone de texte » puis sur votre bouton.</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5" name="Nuage 14"/>
          <p:cNvSpPr/>
          <p:nvPr/>
        </p:nvSpPr>
        <p:spPr>
          <a:xfrm>
            <a:off x="6357950" y="214311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pic>
        <p:nvPicPr>
          <p:cNvPr id="1031" name="Picture 7"/>
          <p:cNvPicPr>
            <a:picLocks noChangeAspect="1" noChangeArrowheads="1"/>
          </p:cNvPicPr>
          <p:nvPr/>
        </p:nvPicPr>
        <p:blipFill>
          <a:blip r:embed="rId9"/>
          <a:srcRect/>
          <a:stretch>
            <a:fillRect/>
          </a:stretch>
        </p:blipFill>
        <p:spPr bwMode="auto">
          <a:xfrm>
            <a:off x="0" y="3786190"/>
            <a:ext cx="3071834" cy="1541491"/>
          </a:xfrm>
          <a:prstGeom prst="rect">
            <a:avLst/>
          </a:prstGeom>
          <a:noFill/>
          <a:ln w="9525">
            <a:noFill/>
            <a:miter lim="800000"/>
            <a:headEnd/>
            <a:tailEnd/>
          </a:ln>
          <a:effectLst/>
        </p:spPr>
      </p:pic>
      <p:sp>
        <p:nvSpPr>
          <p:cNvPr id="20" name="Rectangle 19"/>
          <p:cNvSpPr/>
          <p:nvPr/>
        </p:nvSpPr>
        <p:spPr>
          <a:xfrm>
            <a:off x="1571604" y="5715016"/>
            <a:ext cx="1704988" cy="714380"/>
          </a:xfrm>
          <a:prstGeom prst="wedgeRectCallout">
            <a:avLst>
              <a:gd name="adj1" fmla="val -2805"/>
              <a:gd name="adj2" fmla="val -205104"/>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Après avoir sélectionné votre bouton, dans l’onglet « Insertion », choisissez « Action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1" name="Nuage 20"/>
          <p:cNvSpPr/>
          <p:nvPr/>
        </p:nvSpPr>
        <p:spPr>
          <a:xfrm>
            <a:off x="1714480" y="542926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6" name="Rectangle 25"/>
          <p:cNvSpPr/>
          <p:nvPr/>
        </p:nvSpPr>
        <p:spPr>
          <a:xfrm>
            <a:off x="4857752" y="5429264"/>
            <a:ext cx="2143140" cy="500066"/>
          </a:xfrm>
          <a:prstGeom prst="wedgeRectCallout">
            <a:avLst>
              <a:gd name="adj1" fmla="val -22748"/>
              <a:gd name="adj2" fmla="val -94231"/>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Utilisez </a:t>
            </a:r>
            <a:r>
              <a:rPr lang="fr-FR" sz="1000" dirty="0" smtClean="0">
                <a:solidFill>
                  <a:schemeClr val="tx2">
                    <a:lumMod val="75000"/>
                  </a:schemeClr>
                </a:solidFill>
              </a:rPr>
              <a:t>le bouton parcourir pour localiser le fichier à exécuter. </a:t>
            </a:r>
          </a:p>
          <a:p>
            <a:pPr>
              <a:buFont typeface="Arial" pitchFamily="34" charset="0"/>
              <a:buChar char="•"/>
            </a:pPr>
            <a:r>
              <a:rPr lang="fr-FR" sz="1000" dirty="0" smtClean="0">
                <a:solidFill>
                  <a:schemeClr val="tx2">
                    <a:lumMod val="75000"/>
                  </a:schemeClr>
                </a:solidFill>
              </a:rPr>
              <a:t>Cochez la case animer au clic.</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7" name="Nuage 26"/>
          <p:cNvSpPr/>
          <p:nvPr/>
        </p:nvSpPr>
        <p:spPr>
          <a:xfrm>
            <a:off x="5429256" y="5214950"/>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5</a:t>
            </a:r>
            <a:endParaRPr lang="fr-FR" dirty="0"/>
          </a:p>
        </p:txBody>
      </p:sp>
      <p:sp>
        <p:nvSpPr>
          <p:cNvPr id="28" name="Titre 3"/>
          <p:cNvSpPr txBox="1">
            <a:spLocks/>
          </p:cNvSpPr>
          <p:nvPr/>
        </p:nvSpPr>
        <p:spPr>
          <a:xfrm>
            <a:off x="0" y="3071810"/>
            <a:ext cx="3214678" cy="357190"/>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Associer une action à un</a:t>
            </a:r>
            <a:r>
              <a:rPr kumimoji="0" lang="fr-FR" sz="1600" b="1" i="0" u="none" strike="noStrike" kern="1200" cap="all" spc="0" normalizeH="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 bouton</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29" name="Rectangle à coins arrondis 28"/>
          <p:cNvSpPr/>
          <p:nvPr/>
        </p:nvSpPr>
        <p:spPr>
          <a:xfrm>
            <a:off x="2928926" y="3357562"/>
            <a:ext cx="2714644" cy="50006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fr-FR" sz="1100" dirty="0" smtClean="0">
                <a:latin typeface="Comic Sans MS" pitchFamily="66" charset="0"/>
              </a:rPr>
              <a:t>Ici, le bouton lancera un exercice sur les différentes étapes de la méiose.</a:t>
            </a:r>
            <a:endParaRPr lang="fr-FR" sz="1100" dirty="0">
              <a:latin typeface="Comic Sans MS" pitchFamily="66" charset="0"/>
            </a:endParaRPr>
          </a:p>
        </p:txBody>
      </p:sp>
      <p:sp>
        <p:nvSpPr>
          <p:cNvPr id="23" name="Rectangle 22"/>
          <p:cNvSpPr/>
          <p:nvPr/>
        </p:nvSpPr>
        <p:spPr>
          <a:xfrm>
            <a:off x="5429256" y="3786190"/>
            <a:ext cx="1704988" cy="857256"/>
          </a:xfrm>
          <a:prstGeom prst="wedgeRectCallout">
            <a:avLst>
              <a:gd name="adj1" fmla="val 94164"/>
              <a:gd name="adj2" fmla="val -24957"/>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4" name="Rectangle 23"/>
          <p:cNvSpPr/>
          <p:nvPr/>
        </p:nvSpPr>
        <p:spPr>
          <a:xfrm>
            <a:off x="5429256" y="3786190"/>
            <a:ext cx="1704988" cy="857256"/>
          </a:xfrm>
          <a:prstGeom prst="wedgeRectCallout">
            <a:avLst>
              <a:gd name="adj1" fmla="val 63827"/>
              <a:gd name="adj2" fmla="val 14743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pointer avec la souris »</a:t>
            </a:r>
          </a:p>
          <a:p>
            <a:pPr>
              <a:buFont typeface="Arial" pitchFamily="34" charset="0"/>
              <a:buChar char="•"/>
            </a:pPr>
            <a:r>
              <a:rPr lang="fr-FR" sz="1000" dirty="0" smtClean="0">
                <a:solidFill>
                  <a:schemeClr val="tx2">
                    <a:lumMod val="75000"/>
                  </a:schemeClr>
                </a:solidFill>
              </a:rPr>
              <a:t>Cochez « animé lorsque pointé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5" name="Nuage 24"/>
          <p:cNvSpPr/>
          <p:nvPr/>
        </p:nvSpPr>
        <p:spPr>
          <a:xfrm>
            <a:off x="6786578" y="407194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6</a:t>
            </a:r>
            <a:endParaRPr lang="fr-FR" dirty="0"/>
          </a:p>
        </p:txBody>
      </p:sp>
      <p:sp>
        <p:nvSpPr>
          <p:cNvPr id="33" name="Rectangle à coins arrondis 32"/>
          <p:cNvSpPr/>
          <p:nvPr/>
        </p:nvSpPr>
        <p:spPr>
          <a:xfrm>
            <a:off x="5857884" y="5929330"/>
            <a:ext cx="3286116" cy="9286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t"/>
          <a:lstStyle/>
          <a:p>
            <a:r>
              <a:rPr lang="fr-FR" sz="1000" dirty="0" smtClean="0">
                <a:latin typeface="Comic Sans MS" pitchFamily="66" charset="0"/>
              </a:rPr>
              <a:t>Sur le même principe, un bouton peut permettre de  lancer :</a:t>
            </a:r>
          </a:p>
          <a:p>
            <a:pPr>
              <a:buFont typeface="Wingdings" pitchFamily="2" charset="2"/>
              <a:buChar char="ü"/>
            </a:pPr>
            <a:r>
              <a:rPr lang="fr-FR" sz="1000" dirty="0" smtClean="0">
                <a:latin typeface="Comic Sans MS" pitchFamily="66" charset="0"/>
              </a:rPr>
              <a:t>Un fichier « Word » ou compatible Microsoft.</a:t>
            </a:r>
          </a:p>
          <a:p>
            <a:pPr>
              <a:buFont typeface="Wingdings" pitchFamily="2" charset="2"/>
              <a:buChar char="ü"/>
            </a:pPr>
            <a:r>
              <a:rPr lang="fr-FR" sz="1000" dirty="0" smtClean="0">
                <a:latin typeface="Comic Sans MS" pitchFamily="66" charset="0"/>
              </a:rPr>
              <a:t>Une image.</a:t>
            </a:r>
          </a:p>
          <a:p>
            <a:pPr>
              <a:buFont typeface="Wingdings" pitchFamily="2" charset="2"/>
              <a:buChar char="ü"/>
            </a:pPr>
            <a:r>
              <a:rPr lang="fr-FR" sz="1000" dirty="0" smtClean="0">
                <a:latin typeface="Comic Sans MS" pitchFamily="66" charset="0"/>
              </a:rPr>
              <a:t>Un logiciel (</a:t>
            </a:r>
            <a:r>
              <a:rPr lang="fr-FR" sz="1000" dirty="0" err="1" smtClean="0">
                <a:latin typeface="Comic Sans MS" pitchFamily="66" charset="0"/>
              </a:rPr>
              <a:t>Phylogène</a:t>
            </a:r>
            <a:r>
              <a:rPr lang="fr-FR" sz="1000" dirty="0" smtClean="0">
                <a:latin typeface="Comic Sans MS" pitchFamily="66" charset="0"/>
              </a:rPr>
              <a:t>, </a:t>
            </a:r>
            <a:r>
              <a:rPr lang="fr-FR" sz="1000" dirty="0" err="1" smtClean="0">
                <a:latin typeface="Comic Sans MS" pitchFamily="66" charset="0"/>
              </a:rPr>
              <a:t>Mesurim</a:t>
            </a:r>
            <a:r>
              <a:rPr lang="fr-FR" sz="1000" dirty="0" smtClean="0">
                <a:latin typeface="Comic Sans MS" pitchFamily="66" charset="0"/>
              </a:rPr>
              <a:t> etc.…)</a:t>
            </a:r>
            <a:endParaRPr lang="fr-FR" sz="1000" dirty="0">
              <a:latin typeface="Comic Sans MS" pitchFamily="66" charset="0"/>
            </a:endParaRPr>
          </a:p>
        </p:txBody>
      </p:sp>
      <p:sp>
        <p:nvSpPr>
          <p:cNvPr id="32" name="Espace réservé du numéro de diapositive 31"/>
          <p:cNvSpPr>
            <a:spLocks noGrp="1"/>
          </p:cNvSpPr>
          <p:nvPr>
            <p:ph type="sldNum" sz="quarter" idx="11"/>
          </p:nvPr>
        </p:nvSpPr>
        <p:spPr/>
        <p:txBody>
          <a:bodyPr/>
          <a:lstStyle/>
          <a:p>
            <a:fld id="{DDC58D69-74A1-4D02-963A-093C8E4C0E25}" type="slidenum">
              <a:rPr lang="fr-FR" smtClean="0"/>
              <a:pPr/>
              <a:t>5</a:t>
            </a:fld>
            <a:endParaRPr lang="fr-FR" dirty="0"/>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9"/>
          <p:cNvPicPr>
            <a:picLocks noChangeAspect="1" noChangeArrowheads="1"/>
          </p:cNvPicPr>
          <p:nvPr/>
        </p:nvPicPr>
        <p:blipFill>
          <a:blip r:embed="rId2"/>
          <a:srcRect/>
          <a:stretch>
            <a:fillRect/>
          </a:stretch>
        </p:blipFill>
        <p:spPr bwMode="auto">
          <a:xfrm>
            <a:off x="6000760" y="3571876"/>
            <a:ext cx="3000396" cy="2532912"/>
          </a:xfrm>
          <a:prstGeom prst="rect">
            <a:avLst/>
          </a:prstGeom>
          <a:noFill/>
          <a:ln w="9525">
            <a:noFill/>
            <a:miter lim="800000"/>
            <a:headEnd/>
            <a:tailEnd/>
          </a:ln>
          <a:effectLst/>
        </p:spPr>
      </p:pic>
      <p:pic>
        <p:nvPicPr>
          <p:cNvPr id="2056" name="Picture 8"/>
          <p:cNvPicPr>
            <a:picLocks noChangeAspect="1" noChangeArrowheads="1"/>
          </p:cNvPicPr>
          <p:nvPr/>
        </p:nvPicPr>
        <p:blipFill>
          <a:blip r:embed="rId3"/>
          <a:srcRect/>
          <a:stretch>
            <a:fillRect/>
          </a:stretch>
        </p:blipFill>
        <p:spPr bwMode="auto">
          <a:xfrm>
            <a:off x="3929058" y="2357430"/>
            <a:ext cx="1419225" cy="809625"/>
          </a:xfrm>
          <a:prstGeom prst="rect">
            <a:avLst/>
          </a:prstGeom>
          <a:noFill/>
          <a:ln w="9525">
            <a:noFill/>
            <a:miter lim="800000"/>
            <a:headEnd/>
            <a:tailEnd/>
          </a:ln>
          <a:effectLst/>
        </p:spPr>
      </p:pic>
      <p:sp>
        <p:nvSpPr>
          <p:cNvPr id="28" name="Rectangle 27"/>
          <p:cNvSpPr/>
          <p:nvPr/>
        </p:nvSpPr>
        <p:spPr>
          <a:xfrm>
            <a:off x="4500562" y="1285860"/>
            <a:ext cx="1704988" cy="714380"/>
          </a:xfrm>
          <a:prstGeom prst="wedgeRectCallout">
            <a:avLst>
              <a:gd name="adj1" fmla="val -30139"/>
              <a:gd name="adj2" fmla="val 12928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animations, choisissez: « animation personnalisée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2052" name="Picture 4"/>
          <p:cNvPicPr>
            <a:picLocks noChangeAspect="1" noChangeArrowheads="1"/>
          </p:cNvPicPr>
          <p:nvPr/>
        </p:nvPicPr>
        <p:blipFill>
          <a:blip r:embed="rId4"/>
          <a:srcRect/>
          <a:stretch>
            <a:fillRect/>
          </a:stretch>
        </p:blipFill>
        <p:spPr bwMode="auto">
          <a:xfrm>
            <a:off x="6353175" y="1142984"/>
            <a:ext cx="2790825" cy="2105025"/>
          </a:xfrm>
          <a:prstGeom prst="rect">
            <a:avLst/>
          </a:prstGeom>
          <a:noFill/>
          <a:ln w="9525">
            <a:noFill/>
            <a:miter lim="800000"/>
            <a:headEnd/>
            <a:tailEnd/>
          </a:ln>
          <a:effectLst/>
        </p:spPr>
      </p:pic>
      <p:pic>
        <p:nvPicPr>
          <p:cNvPr id="2051" name="Picture 3"/>
          <p:cNvPicPr>
            <a:picLocks noChangeAspect="1" noChangeArrowheads="1"/>
          </p:cNvPicPr>
          <p:nvPr/>
        </p:nvPicPr>
        <p:blipFill>
          <a:blip r:embed="rId5"/>
          <a:srcRect/>
          <a:stretch>
            <a:fillRect/>
          </a:stretch>
        </p:blipFill>
        <p:spPr bwMode="auto">
          <a:xfrm>
            <a:off x="1142976" y="928670"/>
            <a:ext cx="2354195" cy="2481268"/>
          </a:xfrm>
          <a:prstGeom prst="rect">
            <a:avLst/>
          </a:prstGeom>
          <a:noFill/>
          <a:ln w="9525">
            <a:noFill/>
            <a:miter lim="800000"/>
            <a:headEnd/>
            <a:tailEnd/>
          </a:ln>
          <a:effectLst/>
        </p:spPr>
      </p:pic>
      <p:sp>
        <p:nvSpPr>
          <p:cNvPr id="5" name="Titre 3"/>
          <p:cNvSpPr txBox="1">
            <a:spLocks/>
          </p:cNvSpPr>
          <p:nvPr/>
        </p:nvSpPr>
        <p:spPr>
          <a:xfrm>
            <a:off x="0" y="500042"/>
            <a:ext cx="3428992" cy="357190"/>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8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Utiliser une</a:t>
            </a:r>
            <a:r>
              <a:rPr kumimoji="0" lang="fr-FR" sz="1600" b="1" i="0" u="none" strike="noStrike" kern="1200" cap="all" spc="0" normalizeH="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 image </a:t>
            </a: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comme déclencheur</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6" name="Titre 3"/>
          <p:cNvSpPr>
            <a:spLocks noGrp="1"/>
          </p:cNvSpPr>
          <p:nvPr>
            <p:ph type="title"/>
          </p:nvPr>
        </p:nvSpPr>
        <p:spPr>
          <a:xfrm>
            <a:off x="1643042" y="0"/>
            <a:ext cx="5143536" cy="428628"/>
          </a:xfrm>
        </p:spPr>
        <p:txBody>
          <a:bodyPr>
            <a:normAutofit/>
          </a:bodyPr>
          <a:lstStyle/>
          <a:p>
            <a:r>
              <a:rPr lang="fr-FR" dirty="0" smtClean="0"/>
              <a:t>Insérer des actions dans la diapositive.</a:t>
            </a:r>
            <a:endParaRPr lang="fr-FR" dirty="0"/>
          </a:p>
        </p:txBody>
      </p:sp>
      <p:sp>
        <p:nvSpPr>
          <p:cNvPr id="7" name="Rectangle à coins arrondis 6"/>
          <p:cNvSpPr/>
          <p:nvPr/>
        </p:nvSpPr>
        <p:spPr>
          <a:xfrm>
            <a:off x="3571868" y="571480"/>
            <a:ext cx="2714644" cy="57150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200" dirty="0" smtClean="0"/>
              <a:t>Dans cet exemple, le clic sur une image de prophase fera apparaître le bouton « prophase1 »</a:t>
            </a:r>
            <a:endParaRPr lang="fr-FR" sz="1200" dirty="0"/>
          </a:p>
        </p:txBody>
      </p:sp>
      <p:sp>
        <p:nvSpPr>
          <p:cNvPr id="9" name="Rectangle 8"/>
          <p:cNvSpPr/>
          <p:nvPr/>
        </p:nvSpPr>
        <p:spPr>
          <a:xfrm>
            <a:off x="285720" y="1785926"/>
            <a:ext cx="1704988" cy="714380"/>
          </a:xfrm>
          <a:prstGeom prst="wedgeRectCallout">
            <a:avLst>
              <a:gd name="adj1" fmla="val 54985"/>
              <a:gd name="adj2" fmla="val 73614"/>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insertion, choisissez « Images clipart »</a:t>
            </a:r>
          </a:p>
          <a:p>
            <a:pPr>
              <a:buFont typeface="Arial" pitchFamily="34" charset="0"/>
              <a:buChar char="•"/>
            </a:pPr>
            <a:r>
              <a:rPr lang="fr-FR" sz="1000" dirty="0" smtClean="0">
                <a:solidFill>
                  <a:schemeClr val="tx2">
                    <a:lumMod val="75000"/>
                  </a:schemeClr>
                </a:solidFill>
              </a:rPr>
              <a:t>Insérez l’image  « prophase1.gif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0" name="Nuage 9"/>
          <p:cNvSpPr/>
          <p:nvPr/>
        </p:nvSpPr>
        <p:spPr>
          <a:xfrm>
            <a:off x="0" y="157161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sp>
        <p:nvSpPr>
          <p:cNvPr id="12" name="Rectangle 11"/>
          <p:cNvSpPr/>
          <p:nvPr/>
        </p:nvSpPr>
        <p:spPr>
          <a:xfrm>
            <a:off x="4500562" y="1285860"/>
            <a:ext cx="1704988" cy="928694"/>
          </a:xfrm>
          <a:prstGeom prst="wedgeRectCallout">
            <a:avLst>
              <a:gd name="adj1" fmla="val 75522"/>
              <a:gd name="adj2" fmla="val 24215"/>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l’objet « prophase 1 »</a:t>
            </a:r>
          </a:p>
          <a:p>
            <a:pPr>
              <a:buFont typeface="Arial" pitchFamily="34" charset="0"/>
              <a:buChar char="•"/>
            </a:pPr>
            <a:r>
              <a:rPr lang="fr-FR" sz="1000" dirty="0" smtClean="0">
                <a:solidFill>
                  <a:schemeClr val="tx2">
                    <a:lumMod val="75000"/>
                  </a:schemeClr>
                </a:solidFill>
              </a:rPr>
              <a:t>Dans l’onglet animations, choisissez: « animation personnalisée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3" name="Nuage 12"/>
          <p:cNvSpPr/>
          <p:nvPr/>
        </p:nvSpPr>
        <p:spPr>
          <a:xfrm>
            <a:off x="5786446" y="2000240"/>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pic>
        <p:nvPicPr>
          <p:cNvPr id="2053" name="Picture 5"/>
          <p:cNvPicPr>
            <a:picLocks noChangeAspect="1" noChangeArrowheads="1"/>
          </p:cNvPicPr>
          <p:nvPr/>
        </p:nvPicPr>
        <p:blipFill>
          <a:blip r:embed="rId6"/>
          <a:srcRect/>
          <a:stretch>
            <a:fillRect/>
          </a:stretch>
        </p:blipFill>
        <p:spPr bwMode="auto">
          <a:xfrm>
            <a:off x="0" y="3429000"/>
            <a:ext cx="2318232" cy="1704979"/>
          </a:xfrm>
          <a:prstGeom prst="rect">
            <a:avLst/>
          </a:prstGeom>
          <a:noFill/>
          <a:ln w="9525">
            <a:noFill/>
            <a:miter lim="800000"/>
            <a:headEnd/>
            <a:tailEnd/>
          </a:ln>
          <a:effectLst/>
        </p:spPr>
      </p:pic>
      <p:sp>
        <p:nvSpPr>
          <p:cNvPr id="16" name="Rectangle 15"/>
          <p:cNvSpPr/>
          <p:nvPr/>
        </p:nvSpPr>
        <p:spPr>
          <a:xfrm>
            <a:off x="2285984" y="3643314"/>
            <a:ext cx="1704988" cy="928694"/>
          </a:xfrm>
          <a:prstGeom prst="wedgeRectCallout">
            <a:avLst>
              <a:gd name="adj1" fmla="val -87934"/>
              <a:gd name="adj2" fmla="val -25541"/>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le volet qui s’ouvre à droite de votre écran, choisissez « Ouverture » et éventuellement un effet comme Balayer.</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7" name="Nuage 16"/>
          <p:cNvSpPr/>
          <p:nvPr/>
        </p:nvSpPr>
        <p:spPr>
          <a:xfrm>
            <a:off x="2000232" y="3429000"/>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pic>
        <p:nvPicPr>
          <p:cNvPr id="2054" name="Picture 6"/>
          <p:cNvPicPr>
            <a:picLocks noChangeAspect="1" noChangeArrowheads="1"/>
          </p:cNvPicPr>
          <p:nvPr/>
        </p:nvPicPr>
        <p:blipFill>
          <a:blip r:embed="rId7"/>
          <a:srcRect/>
          <a:stretch>
            <a:fillRect/>
          </a:stretch>
        </p:blipFill>
        <p:spPr bwMode="auto">
          <a:xfrm>
            <a:off x="1000100" y="4929198"/>
            <a:ext cx="1766892" cy="1489879"/>
          </a:xfrm>
          <a:prstGeom prst="rect">
            <a:avLst/>
          </a:prstGeom>
          <a:noFill/>
          <a:ln w="9525">
            <a:noFill/>
            <a:miter lim="800000"/>
            <a:headEnd/>
            <a:tailEnd/>
          </a:ln>
          <a:effectLst/>
        </p:spPr>
      </p:pic>
      <p:sp>
        <p:nvSpPr>
          <p:cNvPr id="19" name="Rectangle 18"/>
          <p:cNvSpPr/>
          <p:nvPr/>
        </p:nvSpPr>
        <p:spPr>
          <a:xfrm>
            <a:off x="2571736" y="4500570"/>
            <a:ext cx="1704988" cy="928694"/>
          </a:xfrm>
          <a:prstGeom prst="wedgeRectCallout">
            <a:avLst>
              <a:gd name="adj1" fmla="val -64311"/>
              <a:gd name="adj2" fmla="val 15484"/>
            </a:avLst>
          </a:prstGeom>
          <a:solidFill>
            <a:schemeClr val="accent6">
              <a:lumMod val="20000"/>
              <a:lumOff val="8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Votre effet apparait mais par défaut, il est associé à un clic n’importe où sur la page.</a:t>
            </a:r>
          </a:p>
          <a:p>
            <a:pPr>
              <a:buFont typeface="Arial" pitchFamily="34" charset="0"/>
              <a:buChar char="•"/>
            </a:pPr>
            <a:r>
              <a:rPr lang="fr-FR" sz="1000" dirty="0" smtClean="0">
                <a:solidFill>
                  <a:schemeClr val="tx2">
                    <a:lumMod val="75000"/>
                  </a:schemeClr>
                </a:solidFill>
              </a:rPr>
              <a:t>Il faut l’associer à un clic sur l’image « prophase 1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1" name="Rectangle 20"/>
          <p:cNvSpPr/>
          <p:nvPr/>
        </p:nvSpPr>
        <p:spPr>
          <a:xfrm>
            <a:off x="2928926" y="6000768"/>
            <a:ext cx="1704988" cy="571504"/>
          </a:xfrm>
          <a:prstGeom prst="wedgeRectCallout">
            <a:avLst>
              <a:gd name="adj1" fmla="val -82188"/>
              <a:gd name="adj2" fmla="val -8649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Cliquez sur l’ascenseur  à droite de votre effet  puis sur « Option d’effet…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2" name="Nuage 21"/>
          <p:cNvSpPr/>
          <p:nvPr/>
        </p:nvSpPr>
        <p:spPr>
          <a:xfrm>
            <a:off x="2857488" y="578645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3" name="Rectangle 22"/>
          <p:cNvSpPr/>
          <p:nvPr/>
        </p:nvSpPr>
        <p:spPr>
          <a:xfrm>
            <a:off x="4286248" y="4071942"/>
            <a:ext cx="1704988" cy="1857388"/>
          </a:xfrm>
          <a:prstGeom prst="wedgeRectCallout">
            <a:avLst>
              <a:gd name="adj1" fmla="val 78705"/>
              <a:gd name="adj2" fmla="val -52208"/>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la fenêtre qui s’ouvre, choisissez l’onglet « Minutage »</a:t>
            </a:r>
          </a:p>
          <a:p>
            <a:pPr>
              <a:buFont typeface="Arial" pitchFamily="34" charset="0"/>
              <a:buChar char="•"/>
            </a:pPr>
            <a:r>
              <a:rPr lang="fr-FR" sz="1000" dirty="0" smtClean="0">
                <a:solidFill>
                  <a:schemeClr val="tx2">
                    <a:lumMod val="75000"/>
                  </a:schemeClr>
                </a:solidFill>
              </a:rPr>
              <a:t>Cliquez sur le bouton déclencheur.</a:t>
            </a:r>
          </a:p>
          <a:p>
            <a:pPr>
              <a:buFont typeface="Arial" pitchFamily="34" charset="0"/>
              <a:buChar char="•"/>
            </a:pPr>
            <a:r>
              <a:rPr lang="fr-FR" sz="1000" dirty="0" smtClean="0">
                <a:solidFill>
                  <a:schemeClr val="tx2">
                    <a:lumMod val="75000"/>
                  </a:schemeClr>
                </a:solidFill>
              </a:rPr>
              <a:t>Cliquez sur « Démarrer l’effet lors du clic sur »:</a:t>
            </a:r>
          </a:p>
          <a:p>
            <a:pPr>
              <a:buFont typeface="Arial" pitchFamily="34" charset="0"/>
              <a:buChar char="•"/>
            </a:pPr>
            <a:r>
              <a:rPr lang="fr-FR" sz="1000" dirty="0" smtClean="0">
                <a:solidFill>
                  <a:schemeClr val="tx2">
                    <a:lumMod val="75000"/>
                  </a:schemeClr>
                </a:solidFill>
              </a:rPr>
              <a:t>Choisissez l’objet :  « Rectangle à coin arrondi6:prohase1 » qui correspond à votre bouton.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4" name="Nuage 23"/>
          <p:cNvSpPr/>
          <p:nvPr/>
        </p:nvSpPr>
        <p:spPr>
          <a:xfrm>
            <a:off x="5572132" y="3786190"/>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5</a:t>
            </a:r>
            <a:endParaRPr lang="fr-FR" dirty="0"/>
          </a:p>
        </p:txBody>
      </p:sp>
      <p:sp>
        <p:nvSpPr>
          <p:cNvPr id="25" name="Rectangle 24"/>
          <p:cNvSpPr/>
          <p:nvPr/>
        </p:nvSpPr>
        <p:spPr>
          <a:xfrm>
            <a:off x="4295772" y="4071942"/>
            <a:ext cx="1704988" cy="1857388"/>
          </a:xfrm>
          <a:prstGeom prst="wedgeRectCallout">
            <a:avLst>
              <a:gd name="adj1" fmla="val 58274"/>
              <a:gd name="adj2" fmla="val 11088"/>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la fenêtre qui s’ouvre, choisissez l’onglet « Minutage »</a:t>
            </a:r>
          </a:p>
          <a:p>
            <a:pPr>
              <a:buFont typeface="Arial" pitchFamily="34" charset="0"/>
              <a:buChar char="•"/>
            </a:pPr>
            <a:r>
              <a:rPr lang="fr-FR" sz="1000" dirty="0" smtClean="0">
                <a:solidFill>
                  <a:schemeClr val="tx2">
                    <a:lumMod val="75000"/>
                  </a:schemeClr>
                </a:solidFill>
              </a:rPr>
              <a:t>Cliquez sur le bouton déclencheur.</a:t>
            </a:r>
          </a:p>
          <a:p>
            <a:pPr>
              <a:buFont typeface="Arial" pitchFamily="34" charset="0"/>
              <a:buChar char="•"/>
            </a:pPr>
            <a:r>
              <a:rPr lang="fr-FR" sz="1000" dirty="0" smtClean="0">
                <a:solidFill>
                  <a:schemeClr val="tx2">
                    <a:lumMod val="75000"/>
                  </a:schemeClr>
                </a:solidFill>
              </a:rPr>
              <a:t>Cliquez sur « Démarrer l’effet lors du clic sur »:</a:t>
            </a:r>
          </a:p>
          <a:p>
            <a:pPr>
              <a:buFont typeface="Arial" pitchFamily="34" charset="0"/>
              <a:buChar char="•"/>
            </a:pPr>
            <a:r>
              <a:rPr lang="fr-FR" sz="1000" dirty="0" smtClean="0">
                <a:solidFill>
                  <a:schemeClr val="tx2">
                    <a:lumMod val="75000"/>
                  </a:schemeClr>
                </a:solidFill>
              </a:rPr>
              <a:t>Choisissez l’objet :  « Rectangle à coin arrondi6:prohase1 » qui correspond à votre bouton.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6" name="Rectangle 25"/>
          <p:cNvSpPr/>
          <p:nvPr/>
        </p:nvSpPr>
        <p:spPr>
          <a:xfrm>
            <a:off x="4286248" y="4071942"/>
            <a:ext cx="1704988" cy="1857388"/>
          </a:xfrm>
          <a:prstGeom prst="wedgeRectCallout">
            <a:avLst>
              <a:gd name="adj1" fmla="val 56997"/>
              <a:gd name="adj2" fmla="val 33945"/>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la fenêtre qui s’ouvre, choisissez l’onglet « Minutage »</a:t>
            </a:r>
          </a:p>
          <a:p>
            <a:pPr>
              <a:buFont typeface="Arial" pitchFamily="34" charset="0"/>
              <a:buChar char="•"/>
            </a:pPr>
            <a:r>
              <a:rPr lang="fr-FR" sz="1000" dirty="0" smtClean="0">
                <a:solidFill>
                  <a:schemeClr val="tx2">
                    <a:lumMod val="75000"/>
                  </a:schemeClr>
                </a:solidFill>
              </a:rPr>
              <a:t>Cliquez sur le bouton déclencheur.</a:t>
            </a:r>
          </a:p>
          <a:p>
            <a:pPr>
              <a:buFont typeface="Arial" pitchFamily="34" charset="0"/>
              <a:buChar char="•"/>
            </a:pPr>
            <a:r>
              <a:rPr lang="fr-FR" sz="1000" dirty="0" smtClean="0">
                <a:solidFill>
                  <a:schemeClr val="tx2">
                    <a:lumMod val="75000"/>
                  </a:schemeClr>
                </a:solidFill>
              </a:rPr>
              <a:t>Cliquez sur « Démarrer l’effet lors du clic sur »:</a:t>
            </a:r>
          </a:p>
          <a:p>
            <a:pPr>
              <a:buFont typeface="Arial" pitchFamily="34" charset="0"/>
              <a:buChar char="•"/>
            </a:pPr>
            <a:r>
              <a:rPr lang="fr-FR" sz="1000" dirty="0" smtClean="0">
                <a:solidFill>
                  <a:schemeClr val="tx2">
                    <a:lumMod val="75000"/>
                  </a:schemeClr>
                </a:solidFill>
              </a:rPr>
              <a:t>Choisissez l’objet qui correspond à votre image de prophase1.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30" name="Rectangle à coins arrondis 29"/>
          <p:cNvSpPr/>
          <p:nvPr/>
        </p:nvSpPr>
        <p:spPr>
          <a:xfrm>
            <a:off x="4857752" y="6072206"/>
            <a:ext cx="4286248" cy="785794"/>
          </a:xfrm>
          <a:prstGeom prst="roundRect">
            <a:avLst/>
          </a:prstGeom>
        </p:spPr>
        <p:style>
          <a:lnRef idx="1">
            <a:schemeClr val="accent6"/>
          </a:lnRef>
          <a:fillRef idx="2">
            <a:schemeClr val="accent6"/>
          </a:fillRef>
          <a:effectRef idx="1">
            <a:schemeClr val="accent6"/>
          </a:effectRef>
          <a:fontRef idx="minor">
            <a:schemeClr val="dk1"/>
          </a:fontRef>
        </p:style>
        <p:txBody>
          <a:bodyPr rtlCol="0" anchor="t"/>
          <a:lstStyle/>
          <a:p>
            <a:r>
              <a:rPr lang="fr-FR" sz="1100" dirty="0" smtClean="0"/>
              <a:t>Voilà typiquement le genre d’actions que vous allez multiplier dans vos présentation. Le nombre d’objets augmentant, il devient parfois difficile de s’y retrouver. Il faut alors renommer chaque objet de façon explicite afin de pouvoir le retrouver facilement.</a:t>
            </a:r>
            <a:endParaRPr lang="fr-FR" sz="1100" dirty="0"/>
          </a:p>
        </p:txBody>
      </p:sp>
      <p:sp>
        <p:nvSpPr>
          <p:cNvPr id="27" name="Espace réservé du numéro de diapositive 26"/>
          <p:cNvSpPr>
            <a:spLocks noGrp="1"/>
          </p:cNvSpPr>
          <p:nvPr>
            <p:ph type="sldNum" sz="quarter" idx="11"/>
          </p:nvPr>
        </p:nvSpPr>
        <p:spPr/>
        <p:txBody>
          <a:bodyPr/>
          <a:lstStyle/>
          <a:p>
            <a:fld id="{DDC58D69-74A1-4D02-963A-093C8E4C0E25}" type="slidenum">
              <a:rPr lang="fr-FR" smtClean="0"/>
              <a:pPr/>
              <a:t>6</a:t>
            </a:fld>
            <a:endParaRPr lang="fr-FR"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0" y="0"/>
            <a:ext cx="5500726" cy="428628"/>
          </a:xfrm>
        </p:spPr>
        <p:txBody>
          <a:bodyPr/>
          <a:lstStyle/>
          <a:p>
            <a:r>
              <a:rPr lang="fr-FR" dirty="0" smtClean="0"/>
              <a:t>Gérer un grand nombre d’objets sur la diapositive</a:t>
            </a:r>
            <a:endParaRPr lang="fr-FR" dirty="0"/>
          </a:p>
        </p:txBody>
      </p:sp>
      <p:pic>
        <p:nvPicPr>
          <p:cNvPr id="3074" name="Picture 2"/>
          <p:cNvPicPr>
            <a:picLocks noChangeAspect="1" noChangeArrowheads="1"/>
          </p:cNvPicPr>
          <p:nvPr/>
        </p:nvPicPr>
        <p:blipFill>
          <a:blip r:embed="rId2"/>
          <a:srcRect/>
          <a:stretch>
            <a:fillRect/>
          </a:stretch>
        </p:blipFill>
        <p:spPr bwMode="auto">
          <a:xfrm>
            <a:off x="285720" y="1000108"/>
            <a:ext cx="2367148" cy="3619492"/>
          </a:xfrm>
          <a:prstGeom prst="rect">
            <a:avLst/>
          </a:prstGeom>
          <a:noFill/>
          <a:ln w="9525">
            <a:noFill/>
            <a:miter lim="800000"/>
            <a:headEnd/>
            <a:tailEnd/>
          </a:ln>
          <a:effectLst/>
        </p:spPr>
      </p:pic>
      <p:sp>
        <p:nvSpPr>
          <p:cNvPr id="6" name="Titre 3"/>
          <p:cNvSpPr txBox="1">
            <a:spLocks/>
          </p:cNvSpPr>
          <p:nvPr/>
        </p:nvSpPr>
        <p:spPr>
          <a:xfrm>
            <a:off x="0" y="500042"/>
            <a:ext cx="3428992" cy="357190"/>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8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Insérer plusieurs photos en</a:t>
            </a:r>
            <a:r>
              <a:rPr kumimoji="0" lang="fr-FR" sz="1600" b="1" i="0" u="none" strike="noStrike" kern="1200" cap="all" spc="0" normalizeH="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 même temps</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7" name="Rectangle 6"/>
          <p:cNvSpPr/>
          <p:nvPr/>
        </p:nvSpPr>
        <p:spPr>
          <a:xfrm>
            <a:off x="3143240" y="1357298"/>
            <a:ext cx="1704988" cy="1428760"/>
          </a:xfrm>
          <a:prstGeom prst="wedgeRectCallout">
            <a:avLst>
              <a:gd name="adj1" fmla="val -194395"/>
              <a:gd name="adj2" fmla="val -1819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insérer », choisissez « Image et clipart »</a:t>
            </a:r>
          </a:p>
          <a:p>
            <a:pPr>
              <a:buFont typeface="Arial" pitchFamily="34" charset="0"/>
              <a:buChar char="•"/>
            </a:pPr>
            <a:r>
              <a:rPr lang="fr-FR" sz="1000" dirty="0" smtClean="0">
                <a:solidFill>
                  <a:schemeClr val="tx2">
                    <a:lumMod val="75000"/>
                  </a:schemeClr>
                </a:solidFill>
              </a:rPr>
              <a:t>Dans la fenêtre qui s’ouvre, sélectionnez  toutes les images de méiose en cliquant successivement dessus tout en maintenant la touche Ctrl enfoncée.</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8" name="Nuage 7"/>
          <p:cNvSpPr/>
          <p:nvPr/>
        </p:nvSpPr>
        <p:spPr>
          <a:xfrm>
            <a:off x="2857488" y="114298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sp>
        <p:nvSpPr>
          <p:cNvPr id="9" name="Rectangle 8"/>
          <p:cNvSpPr/>
          <p:nvPr/>
        </p:nvSpPr>
        <p:spPr>
          <a:xfrm>
            <a:off x="3143240" y="1357298"/>
            <a:ext cx="1704988" cy="1428760"/>
          </a:xfrm>
          <a:prstGeom prst="wedgeRectCallout">
            <a:avLst>
              <a:gd name="adj1" fmla="val -98306"/>
              <a:gd name="adj2" fmla="val 7513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insérer », choisissez « Image et clipart »</a:t>
            </a:r>
          </a:p>
          <a:p>
            <a:pPr>
              <a:buFont typeface="Arial" pitchFamily="34" charset="0"/>
              <a:buChar char="•"/>
            </a:pPr>
            <a:r>
              <a:rPr lang="fr-FR" sz="1000" dirty="0" smtClean="0">
                <a:solidFill>
                  <a:schemeClr val="tx2">
                    <a:lumMod val="75000"/>
                  </a:schemeClr>
                </a:solidFill>
              </a:rPr>
              <a:t>Dans la fenêtre qui s’ouvre, sélectionnez  toutes les images de méiose en cliquant successivement dessus tout en maintenant la touche Ctrl enfoncée.</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3075" name="Picture 3"/>
          <p:cNvPicPr>
            <a:picLocks noChangeAspect="1" noChangeArrowheads="1"/>
          </p:cNvPicPr>
          <p:nvPr/>
        </p:nvPicPr>
        <p:blipFill>
          <a:blip r:embed="rId3"/>
          <a:srcRect/>
          <a:stretch>
            <a:fillRect/>
          </a:stretch>
        </p:blipFill>
        <p:spPr bwMode="auto">
          <a:xfrm>
            <a:off x="5000628" y="500042"/>
            <a:ext cx="1960568" cy="2143131"/>
          </a:xfrm>
          <a:prstGeom prst="rect">
            <a:avLst/>
          </a:prstGeom>
          <a:noFill/>
          <a:ln w="9525">
            <a:noFill/>
            <a:miter lim="800000"/>
            <a:headEnd/>
            <a:tailEnd/>
          </a:ln>
          <a:effectLst/>
        </p:spPr>
      </p:pic>
      <p:sp>
        <p:nvSpPr>
          <p:cNvPr id="11" name="Rectangle 10"/>
          <p:cNvSpPr/>
          <p:nvPr/>
        </p:nvSpPr>
        <p:spPr>
          <a:xfrm>
            <a:off x="5000628" y="2714620"/>
            <a:ext cx="1704988" cy="785818"/>
          </a:xfrm>
          <a:prstGeom prst="wedgeRectCallout">
            <a:avLst>
              <a:gd name="adj1" fmla="val -13949"/>
              <a:gd name="adj2" fmla="val -65527"/>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Toutes vos images apparaissent, vous pouvez alors les redimensionner en une seule étape.</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2" name="Nuage 11"/>
          <p:cNvSpPr/>
          <p:nvPr/>
        </p:nvSpPr>
        <p:spPr>
          <a:xfrm>
            <a:off x="5000628" y="250030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pic>
        <p:nvPicPr>
          <p:cNvPr id="3076" name="Picture 4"/>
          <p:cNvPicPr>
            <a:picLocks noChangeAspect="1" noChangeArrowheads="1"/>
          </p:cNvPicPr>
          <p:nvPr/>
        </p:nvPicPr>
        <p:blipFill>
          <a:blip r:embed="rId4"/>
          <a:srcRect/>
          <a:stretch>
            <a:fillRect/>
          </a:stretch>
        </p:blipFill>
        <p:spPr bwMode="auto">
          <a:xfrm>
            <a:off x="428596" y="4714884"/>
            <a:ext cx="1854668" cy="1147766"/>
          </a:xfrm>
          <a:prstGeom prst="rect">
            <a:avLst/>
          </a:prstGeom>
          <a:noFill/>
          <a:ln w="9525">
            <a:noFill/>
            <a:miter lim="800000"/>
            <a:headEnd/>
            <a:tailEnd/>
          </a:ln>
          <a:effectLst/>
        </p:spPr>
      </p:pic>
      <p:sp>
        <p:nvSpPr>
          <p:cNvPr id="14" name="Titre 3"/>
          <p:cNvSpPr txBox="1">
            <a:spLocks/>
          </p:cNvSpPr>
          <p:nvPr/>
        </p:nvSpPr>
        <p:spPr>
          <a:xfrm>
            <a:off x="2714612" y="3571876"/>
            <a:ext cx="3428992" cy="285752"/>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67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Donner un nom pertinent au objets de la page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15" name="Rectangle 14"/>
          <p:cNvSpPr/>
          <p:nvPr/>
        </p:nvSpPr>
        <p:spPr>
          <a:xfrm>
            <a:off x="2143108" y="4500570"/>
            <a:ext cx="1704988" cy="571504"/>
          </a:xfrm>
          <a:prstGeom prst="wedgeRectCallout">
            <a:avLst>
              <a:gd name="adj1" fmla="val -54731"/>
              <a:gd name="adj2" fmla="val 15013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Accueil », choisissez « sélectionner » puis « volet sélection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6" name="Nuage 15"/>
          <p:cNvSpPr/>
          <p:nvPr/>
        </p:nvSpPr>
        <p:spPr>
          <a:xfrm>
            <a:off x="2214546" y="500063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pic>
        <p:nvPicPr>
          <p:cNvPr id="3077" name="Picture 5"/>
          <p:cNvPicPr>
            <a:picLocks noChangeAspect="1" noChangeArrowheads="1"/>
          </p:cNvPicPr>
          <p:nvPr/>
        </p:nvPicPr>
        <p:blipFill>
          <a:blip r:embed="rId5"/>
          <a:srcRect/>
          <a:stretch>
            <a:fillRect/>
          </a:stretch>
        </p:blipFill>
        <p:spPr bwMode="auto">
          <a:xfrm>
            <a:off x="3786182" y="3935464"/>
            <a:ext cx="1500198" cy="2851122"/>
          </a:xfrm>
          <a:prstGeom prst="rect">
            <a:avLst/>
          </a:prstGeom>
          <a:noFill/>
          <a:ln w="9525">
            <a:noFill/>
            <a:miter lim="800000"/>
            <a:headEnd/>
            <a:tailEnd/>
          </a:ln>
          <a:effectLst/>
        </p:spPr>
      </p:pic>
      <p:sp>
        <p:nvSpPr>
          <p:cNvPr id="18" name="Rectangle 17"/>
          <p:cNvSpPr/>
          <p:nvPr/>
        </p:nvSpPr>
        <p:spPr>
          <a:xfrm>
            <a:off x="5429256" y="4000504"/>
            <a:ext cx="1704988" cy="1285884"/>
          </a:xfrm>
          <a:prstGeom prst="wedgeRectCallout">
            <a:avLst>
              <a:gd name="adj1" fmla="val -75402"/>
              <a:gd name="adj2" fmla="val 21807"/>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Sur la droite de votre écran apparaît un volet de sélection des différents objets de la page.</a:t>
            </a:r>
          </a:p>
          <a:p>
            <a:pPr>
              <a:buFont typeface="Arial" pitchFamily="34" charset="0"/>
              <a:buChar char="•"/>
            </a:pPr>
            <a:r>
              <a:rPr lang="fr-FR" sz="1000" dirty="0" smtClean="0">
                <a:solidFill>
                  <a:schemeClr val="tx2">
                    <a:lumMod val="75000"/>
                  </a:schemeClr>
                </a:solidFill>
              </a:rPr>
              <a:t>En double-cliquant sur un objet, vous pouvez le renommer.</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9" name="Nuage 18"/>
          <p:cNvSpPr/>
          <p:nvPr/>
        </p:nvSpPr>
        <p:spPr>
          <a:xfrm>
            <a:off x="5286380" y="514351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sp>
        <p:nvSpPr>
          <p:cNvPr id="20" name="Espace réservé du numéro de diapositive 19"/>
          <p:cNvSpPr>
            <a:spLocks noGrp="1"/>
          </p:cNvSpPr>
          <p:nvPr>
            <p:ph type="sldNum" sz="quarter" idx="11"/>
          </p:nvPr>
        </p:nvSpPr>
        <p:spPr/>
        <p:txBody>
          <a:bodyPr/>
          <a:lstStyle/>
          <a:p>
            <a:fld id="{DDC58D69-74A1-4D02-963A-093C8E4C0E25}" type="slidenum">
              <a:rPr lang="fr-FR" smtClean="0"/>
              <a:pPr/>
              <a:t>7</a:t>
            </a:fld>
            <a:endParaRPr lang="fr-FR"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85720" y="714356"/>
            <a:ext cx="5492555" cy="4486285"/>
          </a:xfrm>
          <a:prstGeom prst="rect">
            <a:avLst/>
          </a:prstGeom>
          <a:noFill/>
          <a:ln w="9525">
            <a:noFill/>
            <a:miter lim="800000"/>
            <a:headEnd/>
            <a:tailEnd/>
          </a:ln>
          <a:effectLst/>
        </p:spPr>
      </p:pic>
      <p:sp>
        <p:nvSpPr>
          <p:cNvPr id="9" name="Rectangle 8"/>
          <p:cNvSpPr/>
          <p:nvPr/>
        </p:nvSpPr>
        <p:spPr>
          <a:xfrm>
            <a:off x="3357554" y="1643050"/>
            <a:ext cx="2357454" cy="1214446"/>
          </a:xfrm>
          <a:prstGeom prst="wedgeRectCallout">
            <a:avLst>
              <a:gd name="adj1" fmla="val -13325"/>
              <a:gd name="adj2" fmla="val 11355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 name="Titre 1"/>
          <p:cNvSpPr>
            <a:spLocks noGrp="1"/>
          </p:cNvSpPr>
          <p:nvPr>
            <p:ph type="title"/>
          </p:nvPr>
        </p:nvSpPr>
        <p:spPr/>
        <p:txBody>
          <a:bodyPr>
            <a:normAutofit fontScale="90000"/>
          </a:bodyPr>
          <a:lstStyle/>
          <a:p>
            <a:r>
              <a:rPr lang="fr-FR" dirty="0" smtClean="0"/>
              <a:t>Insérer une animation flash dans une présentation PowerPoint</a:t>
            </a:r>
            <a:endParaRPr lang="fr-FR" dirty="0"/>
          </a:p>
        </p:txBody>
      </p:sp>
      <p:sp>
        <p:nvSpPr>
          <p:cNvPr id="5" name="Rectangle 4"/>
          <p:cNvSpPr/>
          <p:nvPr/>
        </p:nvSpPr>
        <p:spPr>
          <a:xfrm>
            <a:off x="2143108" y="1000108"/>
            <a:ext cx="2357454" cy="428628"/>
          </a:xfrm>
          <a:prstGeom prst="wedgeRectCallout">
            <a:avLst>
              <a:gd name="adj1" fmla="val -93324"/>
              <a:gd name="adj2" fmla="val 946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développeur, cliquez sue le bouton  « Autres contrôles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6" name="Nuage 5"/>
          <p:cNvSpPr/>
          <p:nvPr/>
        </p:nvSpPr>
        <p:spPr>
          <a:xfrm>
            <a:off x="4143372" y="1142984"/>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sp>
        <p:nvSpPr>
          <p:cNvPr id="7" name="Rectangle 6"/>
          <p:cNvSpPr/>
          <p:nvPr/>
        </p:nvSpPr>
        <p:spPr>
          <a:xfrm>
            <a:off x="3357554" y="1643050"/>
            <a:ext cx="2357454" cy="1214446"/>
          </a:xfrm>
          <a:prstGeom prst="wedgeRectCallout">
            <a:avLst>
              <a:gd name="adj1" fmla="val -87264"/>
              <a:gd name="adj2" fmla="val 7355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Choisissez dans la fenêtre qui s’ouvre, le contrôle:  « </a:t>
            </a:r>
            <a:r>
              <a:rPr lang="fr-FR" sz="1000" dirty="0" err="1" smtClean="0">
                <a:solidFill>
                  <a:schemeClr val="tx2">
                    <a:lumMod val="75000"/>
                  </a:schemeClr>
                </a:solidFill>
              </a:rPr>
              <a:t>Shockwave</a:t>
            </a:r>
            <a:r>
              <a:rPr lang="fr-FR" sz="1000" dirty="0" smtClean="0">
                <a:solidFill>
                  <a:schemeClr val="tx2">
                    <a:lumMod val="75000"/>
                  </a:schemeClr>
                </a:solidFill>
              </a:rPr>
              <a:t> Flash Object ».</a:t>
            </a:r>
          </a:p>
          <a:p>
            <a:pPr>
              <a:buFont typeface="Arial" pitchFamily="34" charset="0"/>
              <a:buChar char="•"/>
            </a:pPr>
            <a:r>
              <a:rPr lang="fr-FR" sz="1000" dirty="0" smtClean="0">
                <a:solidFill>
                  <a:schemeClr val="tx2">
                    <a:lumMod val="75000"/>
                  </a:schemeClr>
                </a:solidFill>
              </a:rPr>
              <a:t>Cliquez su « OK »</a:t>
            </a:r>
          </a:p>
          <a:p>
            <a:pPr>
              <a:buFont typeface="Arial" pitchFamily="34" charset="0"/>
              <a:buChar char="•"/>
            </a:pPr>
            <a:r>
              <a:rPr lang="fr-FR" sz="1000" dirty="0" smtClean="0">
                <a:solidFill>
                  <a:schemeClr val="tx2">
                    <a:lumMod val="75000"/>
                  </a:schemeClr>
                </a:solidFill>
              </a:rPr>
              <a:t> Délimitez sur la diapositive un rectangle correspondant approximativement à la forme de votre animation.</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8" name="Nuage 7"/>
          <p:cNvSpPr/>
          <p:nvPr/>
        </p:nvSpPr>
        <p:spPr>
          <a:xfrm>
            <a:off x="4929190" y="250030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pic>
        <p:nvPicPr>
          <p:cNvPr id="1027" name="Picture 3"/>
          <p:cNvPicPr>
            <a:picLocks noChangeAspect="1" noChangeArrowheads="1"/>
          </p:cNvPicPr>
          <p:nvPr/>
        </p:nvPicPr>
        <p:blipFill>
          <a:blip r:embed="rId3"/>
          <a:srcRect/>
          <a:stretch>
            <a:fillRect/>
          </a:stretch>
        </p:blipFill>
        <p:spPr bwMode="auto">
          <a:xfrm>
            <a:off x="6072198" y="714356"/>
            <a:ext cx="2590800" cy="1743075"/>
          </a:xfrm>
          <a:prstGeom prst="rect">
            <a:avLst/>
          </a:prstGeom>
          <a:noFill/>
          <a:ln w="9525">
            <a:noFill/>
            <a:miter lim="800000"/>
            <a:headEnd/>
            <a:tailEnd/>
          </a:ln>
          <a:effectLst/>
        </p:spPr>
      </p:pic>
      <p:sp>
        <p:nvSpPr>
          <p:cNvPr id="11" name="Rectangle 10"/>
          <p:cNvSpPr/>
          <p:nvPr/>
        </p:nvSpPr>
        <p:spPr>
          <a:xfrm>
            <a:off x="7358082" y="714356"/>
            <a:ext cx="1500198" cy="571504"/>
          </a:xfrm>
          <a:prstGeom prst="wedgeRectCallout">
            <a:avLst>
              <a:gd name="adj1" fmla="val -93324"/>
              <a:gd name="adj2" fmla="val 946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développeur, cliquez sue le bouton  « Propriétés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28" name="Picture 4"/>
          <p:cNvPicPr>
            <a:picLocks noChangeAspect="1" noChangeArrowheads="1"/>
          </p:cNvPicPr>
          <p:nvPr/>
        </p:nvPicPr>
        <p:blipFill>
          <a:blip r:embed="rId4"/>
          <a:srcRect/>
          <a:stretch>
            <a:fillRect/>
          </a:stretch>
        </p:blipFill>
        <p:spPr bwMode="auto">
          <a:xfrm>
            <a:off x="6286512" y="1785926"/>
            <a:ext cx="2466975" cy="4533900"/>
          </a:xfrm>
          <a:prstGeom prst="rect">
            <a:avLst/>
          </a:prstGeom>
          <a:noFill/>
          <a:ln w="9525">
            <a:noFill/>
            <a:miter lim="800000"/>
            <a:headEnd/>
            <a:tailEnd/>
          </a:ln>
          <a:effectLst/>
        </p:spPr>
      </p:pic>
      <p:sp>
        <p:nvSpPr>
          <p:cNvPr id="13" name="Nuage 12"/>
          <p:cNvSpPr/>
          <p:nvPr/>
        </p:nvSpPr>
        <p:spPr>
          <a:xfrm>
            <a:off x="8286776" y="50004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14" name="Rectangle 13"/>
          <p:cNvSpPr/>
          <p:nvPr/>
        </p:nvSpPr>
        <p:spPr>
          <a:xfrm>
            <a:off x="3857620" y="5286388"/>
            <a:ext cx="2214578" cy="1071570"/>
          </a:xfrm>
          <a:prstGeom prst="wedgeRectCallout">
            <a:avLst>
              <a:gd name="adj1" fmla="val 107535"/>
              <a:gd name="adj2" fmla="val -70536"/>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En regard de la case « </a:t>
            </a:r>
            <a:r>
              <a:rPr lang="fr-FR" sz="1000" dirty="0" err="1" smtClean="0">
                <a:solidFill>
                  <a:schemeClr val="tx2">
                    <a:lumMod val="75000"/>
                  </a:schemeClr>
                </a:solidFill>
              </a:rPr>
              <a:t>Movie</a:t>
            </a:r>
            <a:r>
              <a:rPr lang="fr-FR" sz="1000" dirty="0" smtClean="0">
                <a:solidFill>
                  <a:schemeClr val="tx2">
                    <a:lumMod val="75000"/>
                  </a:schemeClr>
                </a:solidFill>
              </a:rPr>
              <a:t> », indiquez le nom du fichier .</a:t>
            </a:r>
            <a:r>
              <a:rPr lang="fr-FR" sz="1000" dirty="0" err="1" smtClean="0">
                <a:solidFill>
                  <a:schemeClr val="tx2">
                    <a:lumMod val="75000"/>
                  </a:schemeClr>
                </a:solidFill>
              </a:rPr>
              <a:t>swf</a:t>
            </a:r>
            <a:r>
              <a:rPr lang="fr-FR" sz="1000" dirty="0" smtClean="0">
                <a:solidFill>
                  <a:schemeClr val="tx2">
                    <a:lumMod val="75000"/>
                  </a:schemeClr>
                </a:solidFill>
              </a:rPr>
              <a:t> choisi.</a:t>
            </a:r>
          </a:p>
          <a:p>
            <a:pPr>
              <a:buFont typeface="Arial" pitchFamily="34" charset="0"/>
              <a:buChar char="•"/>
            </a:pPr>
            <a:endParaRPr lang="fr-FR" sz="1000" dirty="0" smtClean="0">
              <a:solidFill>
                <a:schemeClr val="tx2">
                  <a:lumMod val="75000"/>
                </a:schemeClr>
              </a:solidFill>
            </a:endParaRPr>
          </a:p>
          <a:p>
            <a:pPr>
              <a:buFont typeface="Arial" pitchFamily="34" charset="0"/>
              <a:buChar char="•"/>
            </a:pPr>
            <a:r>
              <a:rPr lang="fr-FR" sz="1000" dirty="0" smtClean="0">
                <a:solidFill>
                  <a:schemeClr val="tx2">
                    <a:lumMod val="75000"/>
                  </a:schemeClr>
                </a:solidFill>
              </a:rPr>
              <a:t>Ici,   meiose1.swf</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5" name="Rectangle 14"/>
          <p:cNvSpPr/>
          <p:nvPr/>
        </p:nvSpPr>
        <p:spPr>
          <a:xfrm>
            <a:off x="7429520" y="4929198"/>
            <a:ext cx="841369" cy="215444"/>
          </a:xfrm>
          <a:prstGeom prst="rect">
            <a:avLst/>
          </a:prstGeom>
        </p:spPr>
        <p:txBody>
          <a:bodyPr wrap="square">
            <a:spAutoFit/>
          </a:bodyPr>
          <a:lstStyle/>
          <a:p>
            <a:r>
              <a:rPr lang="fr-FR" sz="800" dirty="0" smtClean="0">
                <a:solidFill>
                  <a:schemeClr val="tx2">
                    <a:lumMod val="75000"/>
                  </a:schemeClr>
                </a:solidFill>
              </a:rPr>
              <a:t>meiose1.swf</a:t>
            </a:r>
            <a:endParaRPr lang="fr-FR" sz="800" dirty="0"/>
          </a:p>
        </p:txBody>
      </p:sp>
      <p:sp>
        <p:nvSpPr>
          <p:cNvPr id="16" name="Nuage 15"/>
          <p:cNvSpPr/>
          <p:nvPr/>
        </p:nvSpPr>
        <p:spPr>
          <a:xfrm>
            <a:off x="5429256" y="585789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17" name="Espace réservé du numéro de diapositive 16"/>
          <p:cNvSpPr>
            <a:spLocks noGrp="1"/>
          </p:cNvSpPr>
          <p:nvPr>
            <p:ph type="sldNum" sz="quarter" idx="11"/>
          </p:nvPr>
        </p:nvSpPr>
        <p:spPr/>
        <p:txBody>
          <a:bodyPr/>
          <a:lstStyle/>
          <a:p>
            <a:fld id="{DDC58D69-74A1-4D02-963A-093C8E4C0E25}" type="slidenum">
              <a:rPr lang="fr-FR" smtClean="0"/>
              <a:pPr/>
              <a:t>8</a:t>
            </a:fld>
            <a:endParaRPr lang="fr-FR"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4283" y="500042"/>
            <a:ext cx="1785950" cy="1717260"/>
          </a:xfrm>
          <a:prstGeom prst="rect">
            <a:avLst/>
          </a:prstGeom>
          <a:noFill/>
          <a:ln w="9525">
            <a:noFill/>
            <a:miter lim="800000"/>
            <a:headEnd/>
            <a:tailEnd/>
          </a:ln>
          <a:effectLst/>
        </p:spPr>
      </p:pic>
      <p:sp>
        <p:nvSpPr>
          <p:cNvPr id="9" name="Rectangle 8"/>
          <p:cNvSpPr/>
          <p:nvPr/>
        </p:nvSpPr>
        <p:spPr>
          <a:xfrm>
            <a:off x="1357290" y="785794"/>
            <a:ext cx="1857388" cy="642942"/>
          </a:xfrm>
          <a:prstGeom prst="wedgeRectCallout">
            <a:avLst>
              <a:gd name="adj1" fmla="val -32782"/>
              <a:gd name="adj2" fmla="val 160574"/>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5" name="Titre 4"/>
          <p:cNvSpPr>
            <a:spLocks noGrp="1"/>
          </p:cNvSpPr>
          <p:nvPr>
            <p:ph type="title"/>
          </p:nvPr>
        </p:nvSpPr>
        <p:spPr>
          <a:xfrm>
            <a:off x="0" y="0"/>
            <a:ext cx="5500726" cy="428628"/>
          </a:xfrm>
        </p:spPr>
        <p:txBody>
          <a:bodyPr/>
          <a:lstStyle/>
          <a:p>
            <a:r>
              <a:rPr lang="fr-FR" dirty="0" smtClean="0"/>
              <a:t>Utiliser la lecteur Windows Media pour lire une vidéo</a:t>
            </a:r>
            <a:endParaRPr lang="fr-FR" dirty="0"/>
          </a:p>
        </p:txBody>
      </p:sp>
      <p:sp>
        <p:nvSpPr>
          <p:cNvPr id="7" name="Rectangle 6"/>
          <p:cNvSpPr/>
          <p:nvPr/>
        </p:nvSpPr>
        <p:spPr>
          <a:xfrm>
            <a:off x="1357290" y="785794"/>
            <a:ext cx="1857388" cy="642942"/>
          </a:xfrm>
          <a:prstGeom prst="wedgeRectCallout">
            <a:avLst>
              <a:gd name="adj1" fmla="val -104062"/>
              <a:gd name="adj2" fmla="val -7349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Cliquez sur la bouton « Office ».</a:t>
            </a:r>
          </a:p>
          <a:p>
            <a:pPr>
              <a:buFont typeface="Arial" pitchFamily="34" charset="0"/>
              <a:buChar char="•"/>
            </a:pPr>
            <a:r>
              <a:rPr lang="fr-FR" sz="1000" dirty="0" smtClean="0">
                <a:solidFill>
                  <a:schemeClr val="tx2">
                    <a:lumMod val="75000"/>
                  </a:schemeClr>
                </a:solidFill>
              </a:rPr>
              <a:t>Sélectionnez  « Options PowerPoint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27" name="Picture 3"/>
          <p:cNvPicPr>
            <a:picLocks noChangeAspect="1" noChangeArrowheads="1"/>
          </p:cNvPicPr>
          <p:nvPr/>
        </p:nvPicPr>
        <p:blipFill>
          <a:blip r:embed="rId3"/>
          <a:srcRect/>
          <a:stretch>
            <a:fillRect/>
          </a:stretch>
        </p:blipFill>
        <p:spPr bwMode="auto">
          <a:xfrm>
            <a:off x="5286380" y="500042"/>
            <a:ext cx="3429024" cy="2063378"/>
          </a:xfrm>
          <a:prstGeom prst="rect">
            <a:avLst/>
          </a:prstGeom>
          <a:noFill/>
          <a:ln w="9525">
            <a:noFill/>
            <a:miter lim="800000"/>
            <a:headEnd/>
            <a:tailEnd/>
          </a:ln>
          <a:effectLst/>
        </p:spPr>
      </p:pic>
      <p:sp>
        <p:nvSpPr>
          <p:cNvPr id="8" name="Nuage 7"/>
          <p:cNvSpPr/>
          <p:nvPr/>
        </p:nvSpPr>
        <p:spPr>
          <a:xfrm>
            <a:off x="928662" y="85723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pic>
        <p:nvPicPr>
          <p:cNvPr id="1028" name="Picture 4"/>
          <p:cNvPicPr>
            <a:picLocks noChangeAspect="1" noChangeArrowheads="1"/>
          </p:cNvPicPr>
          <p:nvPr/>
        </p:nvPicPr>
        <p:blipFill>
          <a:blip r:embed="rId4"/>
          <a:srcRect/>
          <a:stretch>
            <a:fillRect/>
          </a:stretch>
        </p:blipFill>
        <p:spPr bwMode="auto">
          <a:xfrm>
            <a:off x="2500298" y="1857364"/>
            <a:ext cx="5529278" cy="1151933"/>
          </a:xfrm>
          <a:prstGeom prst="rect">
            <a:avLst/>
          </a:prstGeom>
          <a:ln>
            <a:noFill/>
          </a:ln>
          <a:effectLst>
            <a:softEdge rad="112500"/>
          </a:effectLst>
        </p:spPr>
      </p:pic>
      <p:sp>
        <p:nvSpPr>
          <p:cNvPr id="14" name="Rectangle 13"/>
          <p:cNvSpPr/>
          <p:nvPr/>
        </p:nvSpPr>
        <p:spPr>
          <a:xfrm>
            <a:off x="4000496" y="1142984"/>
            <a:ext cx="1857388" cy="642942"/>
          </a:xfrm>
          <a:prstGeom prst="wedgeRectCallout">
            <a:avLst>
              <a:gd name="adj1" fmla="val 119013"/>
              <a:gd name="adj2" fmla="val 111685"/>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1" name="Rectangle 10"/>
          <p:cNvSpPr/>
          <p:nvPr/>
        </p:nvSpPr>
        <p:spPr>
          <a:xfrm>
            <a:off x="4000496" y="1142984"/>
            <a:ext cx="1857388" cy="642942"/>
          </a:xfrm>
          <a:prstGeom prst="wedgeRectCallout">
            <a:avLst>
              <a:gd name="adj1" fmla="val 105680"/>
              <a:gd name="adj2" fmla="val 15389"/>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la fenêtre qui s’ouvre, Cochez la case «  Afficher l’onglet développeur dans le ruban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2" name="Nuage 11"/>
          <p:cNvSpPr/>
          <p:nvPr/>
        </p:nvSpPr>
        <p:spPr>
          <a:xfrm>
            <a:off x="5643570" y="135729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15" name="Nuage 14"/>
          <p:cNvSpPr/>
          <p:nvPr/>
        </p:nvSpPr>
        <p:spPr>
          <a:xfrm>
            <a:off x="2214546" y="135729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pic>
        <p:nvPicPr>
          <p:cNvPr id="1029" name="Picture 5"/>
          <p:cNvPicPr>
            <a:picLocks noChangeAspect="1" noChangeArrowheads="1"/>
          </p:cNvPicPr>
          <p:nvPr/>
        </p:nvPicPr>
        <p:blipFill>
          <a:blip r:embed="rId5"/>
          <a:srcRect/>
          <a:stretch>
            <a:fillRect/>
          </a:stretch>
        </p:blipFill>
        <p:spPr bwMode="auto">
          <a:xfrm>
            <a:off x="142844" y="2428868"/>
            <a:ext cx="2799079" cy="2600328"/>
          </a:xfrm>
          <a:prstGeom prst="rect">
            <a:avLst/>
          </a:prstGeom>
          <a:noFill/>
          <a:ln w="9525">
            <a:noFill/>
            <a:miter lim="800000"/>
            <a:headEnd/>
            <a:tailEnd/>
          </a:ln>
          <a:effectLst/>
        </p:spPr>
      </p:pic>
      <p:sp>
        <p:nvSpPr>
          <p:cNvPr id="17" name="Rectangle 16"/>
          <p:cNvSpPr/>
          <p:nvPr/>
        </p:nvSpPr>
        <p:spPr>
          <a:xfrm>
            <a:off x="5786446" y="2500306"/>
            <a:ext cx="1285884" cy="428628"/>
          </a:xfrm>
          <a:prstGeom prst="wedgeRectCallout">
            <a:avLst>
              <a:gd name="adj1" fmla="val -129305"/>
              <a:gd name="adj2" fmla="val -17943"/>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Cliquez sur « autres contrôles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8" name="Rectangle 17"/>
          <p:cNvSpPr/>
          <p:nvPr/>
        </p:nvSpPr>
        <p:spPr>
          <a:xfrm>
            <a:off x="1857356" y="3500438"/>
            <a:ext cx="1000132" cy="857256"/>
          </a:xfrm>
          <a:prstGeom prst="wedgeRectCallout">
            <a:avLst>
              <a:gd name="adj1" fmla="val -30788"/>
              <a:gd name="adj2" fmla="val 103167"/>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 Windows Media Player ».</a:t>
            </a:r>
          </a:p>
          <a:p>
            <a:pPr>
              <a:buFont typeface="Arial" pitchFamily="34" charset="0"/>
              <a:buChar char="•"/>
            </a:pPr>
            <a:r>
              <a:rPr lang="fr-FR" sz="1000" dirty="0" smtClean="0">
                <a:solidFill>
                  <a:schemeClr val="tx2">
                    <a:lumMod val="75000"/>
                  </a:schemeClr>
                </a:solidFill>
              </a:rPr>
              <a:t>OK</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30" name="Picture 6"/>
          <p:cNvPicPr>
            <a:picLocks noChangeAspect="1" noChangeArrowheads="1"/>
          </p:cNvPicPr>
          <p:nvPr/>
        </p:nvPicPr>
        <p:blipFill>
          <a:blip r:embed="rId6"/>
          <a:srcRect/>
          <a:stretch>
            <a:fillRect/>
          </a:stretch>
        </p:blipFill>
        <p:spPr bwMode="auto">
          <a:xfrm>
            <a:off x="1071539" y="5143500"/>
            <a:ext cx="1357322" cy="1454274"/>
          </a:xfrm>
          <a:prstGeom prst="rect">
            <a:avLst/>
          </a:prstGeom>
          <a:ln>
            <a:noFill/>
          </a:ln>
          <a:effectLst>
            <a:softEdge rad="112500"/>
          </a:effectLst>
        </p:spPr>
      </p:pic>
      <p:sp>
        <p:nvSpPr>
          <p:cNvPr id="20" name="Nuage 19"/>
          <p:cNvSpPr/>
          <p:nvPr/>
        </p:nvSpPr>
        <p:spPr>
          <a:xfrm>
            <a:off x="5643570" y="228599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4</a:t>
            </a:r>
            <a:endParaRPr lang="fr-FR" dirty="0"/>
          </a:p>
        </p:txBody>
      </p:sp>
      <p:sp>
        <p:nvSpPr>
          <p:cNvPr id="21" name="Nuage 20"/>
          <p:cNvSpPr/>
          <p:nvPr/>
        </p:nvSpPr>
        <p:spPr>
          <a:xfrm>
            <a:off x="2000232" y="421481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5</a:t>
            </a:r>
            <a:endParaRPr lang="fr-FR" dirty="0"/>
          </a:p>
        </p:txBody>
      </p:sp>
      <p:sp>
        <p:nvSpPr>
          <p:cNvPr id="23" name="Rectangle 22"/>
          <p:cNvSpPr/>
          <p:nvPr/>
        </p:nvSpPr>
        <p:spPr>
          <a:xfrm>
            <a:off x="2571736" y="5357826"/>
            <a:ext cx="1000132" cy="857256"/>
          </a:xfrm>
          <a:prstGeom prst="wedgeRectCallout">
            <a:avLst>
              <a:gd name="adj1" fmla="val -94598"/>
              <a:gd name="adj2" fmla="val 55390"/>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Délimitez sur votre présentation un cadre par un Cliquer glisser</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2" name="Nuage 21"/>
          <p:cNvSpPr/>
          <p:nvPr/>
        </p:nvSpPr>
        <p:spPr>
          <a:xfrm>
            <a:off x="2357422" y="514351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6</a:t>
            </a:r>
            <a:endParaRPr lang="fr-FR" dirty="0"/>
          </a:p>
        </p:txBody>
      </p:sp>
      <p:pic>
        <p:nvPicPr>
          <p:cNvPr id="1031" name="Picture 7"/>
          <p:cNvPicPr>
            <a:picLocks noChangeAspect="1" noChangeArrowheads="1"/>
          </p:cNvPicPr>
          <p:nvPr/>
        </p:nvPicPr>
        <p:blipFill>
          <a:blip r:embed="rId7"/>
          <a:srcRect/>
          <a:stretch>
            <a:fillRect/>
          </a:stretch>
        </p:blipFill>
        <p:spPr bwMode="auto">
          <a:xfrm>
            <a:off x="3786182" y="3214686"/>
            <a:ext cx="3490584" cy="2609858"/>
          </a:xfrm>
          <a:prstGeom prst="rect">
            <a:avLst/>
          </a:prstGeom>
          <a:noFill/>
          <a:ln w="9525">
            <a:noFill/>
            <a:miter lim="800000"/>
            <a:headEnd/>
            <a:tailEnd/>
          </a:ln>
          <a:effectLst/>
        </p:spPr>
      </p:pic>
      <p:sp>
        <p:nvSpPr>
          <p:cNvPr id="25" name="ZoneTexte 24"/>
          <p:cNvSpPr txBox="1"/>
          <p:nvPr/>
        </p:nvSpPr>
        <p:spPr>
          <a:xfrm>
            <a:off x="4714876" y="5254481"/>
            <a:ext cx="1143008" cy="246221"/>
          </a:xfrm>
          <a:prstGeom prst="rect">
            <a:avLst/>
          </a:prstGeom>
          <a:noFill/>
          <a:ln>
            <a:solidFill>
              <a:srgbClr val="FFFF00"/>
            </a:solidFill>
          </a:ln>
        </p:spPr>
        <p:txBody>
          <a:bodyPr wrap="square" rtlCol="0">
            <a:spAutoFit/>
          </a:bodyPr>
          <a:lstStyle/>
          <a:p>
            <a:r>
              <a:rPr lang="fr-FR" sz="1000" b="1" dirty="0" smtClean="0"/>
              <a:t>meiose_00.WMV</a:t>
            </a:r>
            <a:endParaRPr lang="fr-FR" sz="1000" b="1" dirty="0"/>
          </a:p>
        </p:txBody>
      </p:sp>
      <p:sp>
        <p:nvSpPr>
          <p:cNvPr id="26" name="Rectangle 25"/>
          <p:cNvSpPr/>
          <p:nvPr/>
        </p:nvSpPr>
        <p:spPr>
          <a:xfrm>
            <a:off x="6429388" y="4286256"/>
            <a:ext cx="1285884" cy="428628"/>
          </a:xfrm>
          <a:prstGeom prst="wedgeRectCallout">
            <a:avLst>
              <a:gd name="adj1" fmla="val -36713"/>
              <a:gd name="adj2" fmla="val -131276"/>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Cliquez sur «Propriété».</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7" name="Rectangle 26"/>
          <p:cNvSpPr/>
          <p:nvPr/>
        </p:nvSpPr>
        <p:spPr>
          <a:xfrm>
            <a:off x="6643702" y="4786322"/>
            <a:ext cx="1704988" cy="561980"/>
          </a:xfrm>
          <a:prstGeom prst="wedgeRectCallout">
            <a:avLst>
              <a:gd name="adj1" fmla="val -99283"/>
              <a:gd name="adj2" fmla="val 52364"/>
            </a:avLst>
          </a:prstGeom>
          <a:solidFill>
            <a:schemeClr val="accent3">
              <a:lumMod val="60000"/>
              <a:lumOff val="40000"/>
              <a:alpha val="90000"/>
            </a:schemeClr>
          </a:solidFill>
          <a:ln>
            <a:solidFill>
              <a:srgbClr val="FFC000"/>
            </a:solidFill>
          </a:ln>
          <a:effectLst>
            <a:outerShdw blurRad="40000" dist="23000" dir="5400000" rotWithShape="0">
              <a:schemeClr val="accent3">
                <a:lumMod val="60000"/>
                <a:lumOff val="40000"/>
                <a:alpha val="35000"/>
              </a:schemeClr>
            </a:outerShdw>
          </a:effectLst>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Indiquez le chemin de votre fichier, son nom et son extension.</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28" name="Nuage 27"/>
          <p:cNvSpPr/>
          <p:nvPr/>
        </p:nvSpPr>
        <p:spPr>
          <a:xfrm>
            <a:off x="6286512" y="492919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8</a:t>
            </a:r>
            <a:endParaRPr lang="fr-FR" dirty="0"/>
          </a:p>
        </p:txBody>
      </p:sp>
      <p:sp>
        <p:nvSpPr>
          <p:cNvPr id="29" name="Nuage 28"/>
          <p:cNvSpPr/>
          <p:nvPr/>
        </p:nvSpPr>
        <p:spPr>
          <a:xfrm>
            <a:off x="6715140" y="407194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7</a:t>
            </a:r>
            <a:endParaRPr lang="fr-FR" dirty="0"/>
          </a:p>
        </p:txBody>
      </p:sp>
      <p:sp>
        <p:nvSpPr>
          <p:cNvPr id="30" name="Rectangle à coins arrondis 29"/>
          <p:cNvSpPr/>
          <p:nvPr/>
        </p:nvSpPr>
        <p:spPr>
          <a:xfrm>
            <a:off x="3786182" y="5643578"/>
            <a:ext cx="5214974" cy="1000108"/>
          </a:xfrm>
          <a:prstGeom prst="roundRect">
            <a:avLst/>
          </a:prstGeom>
          <a:gradFill>
            <a:gsLst>
              <a:gs pos="0">
                <a:schemeClr val="accent3">
                  <a:lumMod val="40000"/>
                  <a:lumOff val="60000"/>
                </a:schemeClr>
              </a:gs>
              <a:gs pos="80000">
                <a:schemeClr val="accent5">
                  <a:lumMod val="20000"/>
                  <a:lumOff val="80000"/>
                </a:schemeClr>
              </a:gs>
              <a:gs pos="100000">
                <a:schemeClr val="accent3">
                  <a:lumMod val="40000"/>
                  <a:lumOff val="60000"/>
                </a:schemeClr>
              </a:gs>
            </a:gsLst>
          </a:gradFill>
        </p:spPr>
        <p:style>
          <a:lnRef idx="0">
            <a:schemeClr val="accent6"/>
          </a:lnRef>
          <a:fillRef idx="3">
            <a:schemeClr val="accent6"/>
          </a:fillRef>
          <a:effectRef idx="3">
            <a:schemeClr val="accent6"/>
          </a:effectRef>
          <a:fontRef idx="minor">
            <a:schemeClr val="lt1"/>
          </a:fontRef>
        </p:style>
        <p:txBody>
          <a:bodyPr rtlCol="0" anchor="t"/>
          <a:lstStyle/>
          <a:p>
            <a:r>
              <a:rPr lang="fr-FR" sz="1200" b="1" dirty="0" smtClean="0">
                <a:solidFill>
                  <a:srgbClr val="0033CC"/>
                </a:solidFill>
              </a:rPr>
              <a:t>Attention au chemin du fichier:</a:t>
            </a:r>
          </a:p>
          <a:p>
            <a:r>
              <a:rPr lang="fr-FR" sz="1000" b="1" dirty="0" smtClean="0">
                <a:solidFill>
                  <a:srgbClr val="0033CC"/>
                </a:solidFill>
                <a:latin typeface="Times New Roman" pitchFamily="18" charset="0"/>
                <a:cs typeface="Times New Roman" pitchFamily="18" charset="0"/>
              </a:rPr>
              <a:t>Lorsque vous déplacerez votre présentation, le chemin risque de ne plus être valable sur un autre ordinateur. Le mieux est alors de ne placer que le nom de fichier en regard de la case « URL ». Il vous faudra alors toujours déplacer votre présentation associée à votre film dans un même répertoire.</a:t>
            </a:r>
            <a:endParaRPr lang="fr-FR" sz="1000" b="1" dirty="0">
              <a:solidFill>
                <a:srgbClr val="0033CC"/>
              </a:solidFill>
              <a:latin typeface="Times New Roman" pitchFamily="18" charset="0"/>
              <a:cs typeface="Times New Roman" pitchFamily="18" charset="0"/>
            </a:endParaRPr>
          </a:p>
        </p:txBody>
      </p:sp>
      <p:sp>
        <p:nvSpPr>
          <p:cNvPr id="31" name="Espace réservé du numéro de diapositive 30"/>
          <p:cNvSpPr>
            <a:spLocks noGrp="1"/>
          </p:cNvSpPr>
          <p:nvPr>
            <p:ph type="sldNum" sz="quarter" idx="11"/>
          </p:nvPr>
        </p:nvSpPr>
        <p:spPr/>
        <p:txBody>
          <a:bodyPr/>
          <a:lstStyle/>
          <a:p>
            <a:fld id="{DDC58D69-74A1-4D02-963A-093C8E4C0E25}" type="slidenum">
              <a:rPr lang="fr-FR" smtClean="0"/>
              <a:pPr/>
              <a:t>9</a:t>
            </a:fld>
            <a:endParaRPr lang="fr-FR"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solidFill>
            <a:schemeClr val="accent6">
              <a:lumMod val="20000"/>
              <a:lumOff val="80000"/>
            </a:schemeClr>
          </a:solidFill>
        </p:spPr>
        <p:txBody>
          <a:bodyPr/>
          <a:lstStyle/>
          <a:p>
            <a:r>
              <a:rPr lang="fr-FR" dirty="0" smtClean="0"/>
              <a:t>Personnaliser un masque de diapositive</a:t>
            </a:r>
            <a:endParaRPr lang="fr-FR" dirty="0"/>
          </a:p>
        </p:txBody>
      </p:sp>
      <p:pic>
        <p:nvPicPr>
          <p:cNvPr id="1026" name="Picture 2"/>
          <p:cNvPicPr>
            <a:picLocks noChangeAspect="1" noChangeArrowheads="1"/>
          </p:cNvPicPr>
          <p:nvPr/>
        </p:nvPicPr>
        <p:blipFill>
          <a:blip r:embed="rId2"/>
          <a:srcRect/>
          <a:stretch>
            <a:fillRect/>
          </a:stretch>
        </p:blipFill>
        <p:spPr bwMode="auto">
          <a:xfrm>
            <a:off x="142844" y="1071546"/>
            <a:ext cx="4486286" cy="2209327"/>
          </a:xfrm>
          <a:prstGeom prst="rect">
            <a:avLst/>
          </a:prstGeom>
          <a:ln>
            <a:noFill/>
          </a:ln>
          <a:effectLst>
            <a:outerShdw blurRad="50800" dist="38100" algn="l" rotWithShape="0">
              <a:prstClr val="black">
                <a:alpha val="40000"/>
              </a:prstClr>
            </a:outerShdw>
          </a:effectLst>
        </p:spPr>
      </p:pic>
      <p:sp>
        <p:nvSpPr>
          <p:cNvPr id="5" name="Rectangle 4"/>
          <p:cNvSpPr/>
          <p:nvPr/>
        </p:nvSpPr>
        <p:spPr>
          <a:xfrm>
            <a:off x="1142976" y="428604"/>
            <a:ext cx="2357454" cy="500066"/>
          </a:xfrm>
          <a:prstGeom prst="wedgeRectCallout">
            <a:avLst>
              <a:gd name="adj1" fmla="val 70563"/>
              <a:gd name="adj2" fmla="val 122480"/>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a:t>
            </a:r>
            <a:r>
              <a:rPr lang="fr-FR" sz="1000" b="1" dirty="0" smtClean="0">
                <a:solidFill>
                  <a:schemeClr val="tx2">
                    <a:lumMod val="75000"/>
                  </a:schemeClr>
                </a:solidFill>
              </a:rPr>
              <a:t>Affichage</a:t>
            </a:r>
            <a:r>
              <a:rPr lang="fr-FR" sz="1000" dirty="0" smtClean="0">
                <a:solidFill>
                  <a:schemeClr val="tx2">
                    <a:lumMod val="75000"/>
                  </a:schemeClr>
                </a:solidFill>
              </a:rPr>
              <a:t> », choisissez « </a:t>
            </a:r>
            <a:r>
              <a:rPr lang="fr-FR" sz="1000" b="1" dirty="0" smtClean="0">
                <a:solidFill>
                  <a:schemeClr val="tx2">
                    <a:lumMod val="75000"/>
                  </a:schemeClr>
                </a:solidFill>
              </a:rPr>
              <a:t>Masque de diapositive </a:t>
            </a:r>
            <a:r>
              <a:rPr lang="fr-FR" sz="1000" dirty="0" smtClean="0">
                <a:solidFill>
                  <a:schemeClr val="tx2">
                    <a:lumMod val="75000"/>
                  </a:schemeClr>
                </a:solidFill>
              </a:rPr>
              <a:t>».</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6" name="Nuage 5"/>
          <p:cNvSpPr/>
          <p:nvPr/>
        </p:nvSpPr>
        <p:spPr>
          <a:xfrm>
            <a:off x="785786" y="28572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pic>
        <p:nvPicPr>
          <p:cNvPr id="1027" name="Picture 3"/>
          <p:cNvPicPr>
            <a:picLocks noChangeAspect="1" noChangeArrowheads="1"/>
          </p:cNvPicPr>
          <p:nvPr/>
        </p:nvPicPr>
        <p:blipFill>
          <a:blip r:embed="rId3"/>
          <a:srcRect/>
          <a:stretch>
            <a:fillRect/>
          </a:stretch>
        </p:blipFill>
        <p:spPr bwMode="auto">
          <a:xfrm>
            <a:off x="6143636" y="214290"/>
            <a:ext cx="2857500" cy="1952625"/>
          </a:xfrm>
          <a:prstGeom prst="rect">
            <a:avLst/>
          </a:prstGeom>
          <a:noFill/>
          <a:ln w="9525">
            <a:noFill/>
            <a:miter lim="800000"/>
            <a:headEnd/>
            <a:tailEnd/>
          </a:ln>
          <a:effectLst/>
        </p:spPr>
      </p:pic>
      <p:sp>
        <p:nvSpPr>
          <p:cNvPr id="8" name="Rectangle 7"/>
          <p:cNvSpPr/>
          <p:nvPr/>
        </p:nvSpPr>
        <p:spPr>
          <a:xfrm>
            <a:off x="4714876" y="714356"/>
            <a:ext cx="1428760" cy="714380"/>
          </a:xfrm>
          <a:prstGeom prst="wedgeRectCallout">
            <a:avLst>
              <a:gd name="adj1" fmla="val 83492"/>
              <a:gd name="adj2" fmla="val 54602"/>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dans la colonne de gauche, le modèle qui vous à servi de support.</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9" name="Nuage 8"/>
          <p:cNvSpPr/>
          <p:nvPr/>
        </p:nvSpPr>
        <p:spPr>
          <a:xfrm>
            <a:off x="4500562" y="500042"/>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sp>
        <p:nvSpPr>
          <p:cNvPr id="10" name="Rectangle 9"/>
          <p:cNvSpPr/>
          <p:nvPr/>
        </p:nvSpPr>
        <p:spPr>
          <a:xfrm>
            <a:off x="6143636" y="2285992"/>
            <a:ext cx="2643206" cy="714380"/>
          </a:xfrm>
          <a:prstGeom prst="wedgeRectCallout">
            <a:avLst>
              <a:gd name="adj1" fmla="val 37593"/>
              <a:gd name="adj2" fmla="val -81155"/>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Modifiez l’élément de la diapositive qui vous intéresse . Il sera alors modifié dans toutes les diapositive utilisant ce modèle (si non modifiées) et dans les diapositives </a:t>
            </a:r>
            <a:r>
              <a:rPr lang="fr-FR" sz="1000" dirty="0" smtClean="0">
                <a:solidFill>
                  <a:schemeClr val="tx2">
                    <a:lumMod val="75000"/>
                  </a:schemeClr>
                </a:solidFill>
              </a:rPr>
              <a:t>futures.</a:t>
            </a:r>
            <a:endParaRPr lang="fr-FR" sz="1000" dirty="0" smtClean="0">
              <a:solidFill>
                <a:schemeClr val="tx2">
                  <a:lumMod val="75000"/>
                </a:schemeClr>
              </a:solidFill>
            </a:endParaRP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28" name="Picture 4"/>
          <p:cNvPicPr>
            <a:picLocks noChangeAspect="1" noChangeArrowheads="1"/>
          </p:cNvPicPr>
          <p:nvPr/>
        </p:nvPicPr>
        <p:blipFill>
          <a:blip r:embed="rId4"/>
          <a:srcRect/>
          <a:stretch>
            <a:fillRect/>
          </a:stretch>
        </p:blipFill>
        <p:spPr bwMode="auto">
          <a:xfrm>
            <a:off x="500034" y="3857628"/>
            <a:ext cx="2857520" cy="23125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 name="Titre 3"/>
          <p:cNvSpPr txBox="1">
            <a:spLocks/>
          </p:cNvSpPr>
          <p:nvPr/>
        </p:nvSpPr>
        <p:spPr>
          <a:xfrm>
            <a:off x="0" y="3429000"/>
            <a:ext cx="4786346" cy="357190"/>
          </a:xfrm>
          <a:prstGeom prst="rect">
            <a:avLst/>
          </a:prstGeom>
          <a:solidFill>
            <a:schemeClr val="accent6">
              <a:lumMod val="20000"/>
              <a:lumOff val="80000"/>
            </a:schemeClr>
          </a:solidFill>
        </p:spPr>
        <p:txBody>
          <a:bodyPr vert="horz" lIns="91440" tIns="45720" rIns="91440" bIns="45720" rtlCol="0" anchor="ctr">
            <a:normAutofit fontScale="92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Ajouter des objets de navigation dans un masque</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13" name="Nuage 12"/>
          <p:cNvSpPr/>
          <p:nvPr/>
        </p:nvSpPr>
        <p:spPr>
          <a:xfrm>
            <a:off x="5786446" y="214311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14" name="Rectangle 13"/>
          <p:cNvSpPr/>
          <p:nvPr/>
        </p:nvSpPr>
        <p:spPr>
          <a:xfrm>
            <a:off x="3214678" y="3929066"/>
            <a:ext cx="2143140" cy="428628"/>
          </a:xfrm>
          <a:prstGeom prst="wedgeRectCallout">
            <a:avLst>
              <a:gd name="adj1" fmla="val -77907"/>
              <a:gd name="adj2" fmla="val -13492"/>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Sélectionnez l’onglet insertion</a:t>
            </a:r>
          </a:p>
          <a:p>
            <a:pPr>
              <a:buFont typeface="Arial" pitchFamily="34" charset="0"/>
              <a:buChar char="•"/>
            </a:pPr>
            <a:r>
              <a:rPr lang="fr-FR" sz="1000" dirty="0" smtClean="0">
                <a:solidFill>
                  <a:schemeClr val="tx2">
                    <a:lumMod val="75000"/>
                  </a:schemeClr>
                </a:solidFill>
              </a:rPr>
              <a:t>Sélectionner  « Image »</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pic>
        <p:nvPicPr>
          <p:cNvPr id="1029" name="Picture 5"/>
          <p:cNvPicPr>
            <a:picLocks noChangeAspect="1" noChangeArrowheads="1"/>
          </p:cNvPicPr>
          <p:nvPr/>
        </p:nvPicPr>
        <p:blipFill>
          <a:blip r:embed="rId5"/>
          <a:srcRect/>
          <a:stretch>
            <a:fillRect/>
          </a:stretch>
        </p:blipFill>
        <p:spPr bwMode="auto">
          <a:xfrm>
            <a:off x="2928926" y="5357826"/>
            <a:ext cx="2038350" cy="1238250"/>
          </a:xfrm>
          <a:prstGeom prst="rect">
            <a:avLst/>
          </a:prstGeom>
          <a:noFill/>
          <a:ln w="9525">
            <a:noFill/>
            <a:miter lim="800000"/>
            <a:headEnd/>
            <a:tailEnd/>
          </a:ln>
          <a:effectLst/>
        </p:spPr>
      </p:pic>
      <p:sp>
        <p:nvSpPr>
          <p:cNvPr id="17" name="Rectangle 16"/>
          <p:cNvSpPr/>
          <p:nvPr/>
        </p:nvSpPr>
        <p:spPr>
          <a:xfrm>
            <a:off x="3143240" y="4643446"/>
            <a:ext cx="2143140" cy="285752"/>
          </a:xfrm>
          <a:prstGeom prst="wedgeRectCallout">
            <a:avLst>
              <a:gd name="adj1" fmla="val -66271"/>
              <a:gd name="adj2" fmla="val 115800"/>
            </a:avLst>
          </a:prstGeom>
          <a:solidFill>
            <a:schemeClr val="accent3">
              <a:lumMod val="60000"/>
              <a:lumOff val="40000"/>
              <a:alpha val="16863"/>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Choisissez l’image qui vous intéresse.</a:t>
            </a:r>
          </a:p>
          <a:p>
            <a:pPr>
              <a:buFont typeface="Arial" pitchFamily="34" charset="0"/>
              <a:buChar char="•"/>
            </a:pPr>
            <a:endParaRPr lang="fr-FR" sz="1000" dirty="0" smtClean="0">
              <a:solidFill>
                <a:schemeClr val="tx2">
                  <a:lumMod val="60000"/>
                  <a:lumOff val="40000"/>
                </a:schemeClr>
              </a:solidFill>
            </a:endParaRPr>
          </a:p>
          <a:p>
            <a:r>
              <a:rPr lang="fr-FR" sz="1000" dirty="0" smtClean="0"/>
              <a:t> </a:t>
            </a:r>
            <a:endParaRPr lang="fr-FR" sz="1000" dirty="0"/>
          </a:p>
        </p:txBody>
      </p:sp>
      <p:sp>
        <p:nvSpPr>
          <p:cNvPr id="18" name="Nuage 17"/>
          <p:cNvSpPr/>
          <p:nvPr/>
        </p:nvSpPr>
        <p:spPr>
          <a:xfrm>
            <a:off x="3000364" y="3786190"/>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1</a:t>
            </a:r>
            <a:endParaRPr lang="fr-FR" dirty="0"/>
          </a:p>
        </p:txBody>
      </p:sp>
      <p:sp>
        <p:nvSpPr>
          <p:cNvPr id="19" name="Nuage 18"/>
          <p:cNvSpPr/>
          <p:nvPr/>
        </p:nvSpPr>
        <p:spPr>
          <a:xfrm>
            <a:off x="2928926" y="4214818"/>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2</a:t>
            </a:r>
            <a:endParaRPr lang="fr-FR" dirty="0"/>
          </a:p>
        </p:txBody>
      </p:sp>
      <p:sp>
        <p:nvSpPr>
          <p:cNvPr id="20" name="Nuage 19"/>
          <p:cNvSpPr/>
          <p:nvPr/>
        </p:nvSpPr>
        <p:spPr>
          <a:xfrm>
            <a:off x="3357554" y="5000636"/>
            <a:ext cx="428628" cy="285752"/>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t>3</a:t>
            </a:r>
            <a:endParaRPr lang="fr-FR" dirty="0"/>
          </a:p>
        </p:txBody>
      </p:sp>
      <p:sp>
        <p:nvSpPr>
          <p:cNvPr id="21" name="Rectangle à coins arrondis 20"/>
          <p:cNvSpPr/>
          <p:nvPr/>
        </p:nvSpPr>
        <p:spPr>
          <a:xfrm>
            <a:off x="6143636" y="3286124"/>
            <a:ext cx="2857520" cy="783193"/>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t">
            <a:spAutoFit/>
          </a:bodyPr>
          <a:lstStyle/>
          <a:p>
            <a:r>
              <a:rPr lang="fr-FR" sz="1000" b="1" i="1" dirty="0" smtClean="0">
                <a:solidFill>
                  <a:schemeClr val="accent6">
                    <a:lumMod val="50000"/>
                  </a:schemeClr>
                </a:solidFill>
                <a:latin typeface="Comic Sans MS" pitchFamily="66" charset="0"/>
              </a:rPr>
              <a:t>Remarque: </a:t>
            </a:r>
          </a:p>
          <a:p>
            <a:r>
              <a:rPr lang="fr-FR" sz="1000" b="1" i="1" dirty="0" smtClean="0">
                <a:solidFill>
                  <a:schemeClr val="accent6">
                    <a:lumMod val="50000"/>
                  </a:schemeClr>
                </a:solidFill>
                <a:latin typeface="Comic Sans MS" pitchFamily="66" charset="0"/>
              </a:rPr>
              <a:t>N’oubliez pas de quitter le mode « masque de diapositive avant de reprendre votre présentation.</a:t>
            </a:r>
            <a:endParaRPr lang="fr-FR" sz="1000" b="1" i="1" dirty="0">
              <a:solidFill>
                <a:schemeClr val="accent6">
                  <a:lumMod val="50000"/>
                </a:schemeClr>
              </a:solidFill>
              <a:latin typeface="Comic Sans MS" pitchFamily="66" charset="0"/>
            </a:endParaRPr>
          </a:p>
        </p:txBody>
      </p:sp>
      <p:pic>
        <p:nvPicPr>
          <p:cNvPr id="1031" name="Picture 7"/>
          <p:cNvPicPr>
            <a:picLocks noChangeAspect="1" noChangeArrowheads="1"/>
          </p:cNvPicPr>
          <p:nvPr/>
        </p:nvPicPr>
        <p:blipFill>
          <a:blip r:embed="rId6"/>
          <a:srcRect/>
          <a:stretch>
            <a:fillRect/>
          </a:stretch>
        </p:blipFill>
        <p:spPr bwMode="auto">
          <a:xfrm>
            <a:off x="5715008" y="4286256"/>
            <a:ext cx="1752600" cy="1190625"/>
          </a:xfrm>
          <a:prstGeom prst="rect">
            <a:avLst/>
          </a:prstGeom>
          <a:noFill/>
          <a:ln w="9525">
            <a:noFill/>
            <a:miter lim="800000"/>
            <a:headEnd/>
            <a:tailEnd/>
          </a:ln>
          <a:effectLst/>
        </p:spPr>
      </p:pic>
      <p:pic>
        <p:nvPicPr>
          <p:cNvPr id="1032" name="Picture 8"/>
          <p:cNvPicPr>
            <a:picLocks noChangeAspect="1" noChangeArrowheads="1"/>
          </p:cNvPicPr>
          <p:nvPr/>
        </p:nvPicPr>
        <p:blipFill>
          <a:blip r:embed="rId7"/>
          <a:srcRect/>
          <a:stretch>
            <a:fillRect/>
          </a:stretch>
        </p:blipFill>
        <p:spPr bwMode="auto">
          <a:xfrm>
            <a:off x="7572396" y="5429264"/>
            <a:ext cx="1114425" cy="1114425"/>
          </a:xfrm>
          <a:prstGeom prst="rect">
            <a:avLst/>
          </a:prstGeom>
          <a:noFill/>
          <a:ln w="9525">
            <a:noFill/>
            <a:miter lim="800000"/>
            <a:headEnd/>
            <a:tailEnd/>
          </a:ln>
          <a:effectLst/>
        </p:spPr>
      </p:pic>
      <p:sp>
        <p:nvSpPr>
          <p:cNvPr id="15" name="Rectangle 14"/>
          <p:cNvSpPr/>
          <p:nvPr/>
        </p:nvSpPr>
        <p:spPr>
          <a:xfrm>
            <a:off x="7358082" y="4143380"/>
            <a:ext cx="1643074" cy="642942"/>
          </a:xfrm>
          <a:prstGeom prst="wedgeRectCallout">
            <a:avLst>
              <a:gd name="adj1" fmla="val -65207"/>
              <a:gd name="adj2" fmla="val 79668"/>
            </a:avLst>
          </a:prstGeom>
          <a:solidFill>
            <a:schemeClr val="accent3">
              <a:lumMod val="60000"/>
              <a:lumOff val="40000"/>
              <a:alpha val="92000"/>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Masque de diapositive »</a:t>
            </a:r>
          </a:p>
          <a:p>
            <a:pPr algn="ctr"/>
            <a:r>
              <a:rPr lang="fr-FR" sz="1200" b="1" dirty="0" smtClean="0">
                <a:solidFill>
                  <a:schemeClr val="tx1">
                    <a:lumMod val="95000"/>
                    <a:lumOff val="5000"/>
                  </a:schemeClr>
                </a:solidFill>
              </a:rPr>
              <a:t>OU</a:t>
            </a:r>
          </a:p>
          <a:p>
            <a:r>
              <a:rPr lang="fr-FR" sz="1000" dirty="0" smtClean="0"/>
              <a:t> </a:t>
            </a:r>
            <a:endParaRPr lang="fr-FR" sz="1000" dirty="0"/>
          </a:p>
        </p:txBody>
      </p:sp>
      <p:sp>
        <p:nvSpPr>
          <p:cNvPr id="25" name="Rectangle 24"/>
          <p:cNvSpPr/>
          <p:nvPr/>
        </p:nvSpPr>
        <p:spPr>
          <a:xfrm>
            <a:off x="3714744" y="5072074"/>
            <a:ext cx="1643074" cy="357190"/>
          </a:xfrm>
          <a:prstGeom prst="wedgeRectCallout">
            <a:avLst>
              <a:gd name="adj1" fmla="val -29845"/>
              <a:gd name="adj2" fmla="val 236704"/>
            </a:avLst>
          </a:prstGeom>
          <a:solidFill>
            <a:schemeClr val="accent3">
              <a:lumMod val="60000"/>
              <a:lumOff val="40000"/>
              <a:alpha val="92000"/>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Placez l’image sur votre masque.</a:t>
            </a:r>
            <a:endParaRPr lang="fr-FR" sz="1200" b="1" dirty="0" smtClean="0">
              <a:solidFill>
                <a:schemeClr val="tx1">
                  <a:lumMod val="95000"/>
                  <a:lumOff val="5000"/>
                </a:schemeClr>
              </a:solidFill>
            </a:endParaRPr>
          </a:p>
          <a:p>
            <a:r>
              <a:rPr lang="fr-FR" sz="1000" dirty="0" smtClean="0"/>
              <a:t> </a:t>
            </a:r>
            <a:endParaRPr lang="fr-FR" sz="1000" dirty="0"/>
          </a:p>
        </p:txBody>
      </p:sp>
      <p:sp>
        <p:nvSpPr>
          <p:cNvPr id="26" name="Rectangle 25"/>
          <p:cNvSpPr/>
          <p:nvPr/>
        </p:nvSpPr>
        <p:spPr>
          <a:xfrm>
            <a:off x="7929586" y="4714884"/>
            <a:ext cx="1214414" cy="357190"/>
          </a:xfrm>
          <a:prstGeom prst="wedgeRectCallout">
            <a:avLst>
              <a:gd name="adj1" fmla="val -45123"/>
              <a:gd name="adj2" fmla="val 212704"/>
            </a:avLst>
          </a:prstGeom>
          <a:solidFill>
            <a:schemeClr val="accent3">
              <a:lumMod val="60000"/>
              <a:lumOff val="40000"/>
              <a:alpha val="92000"/>
            </a:schemeClr>
          </a:solidFill>
          <a:ln>
            <a:solidFill>
              <a:srgbClr val="FFC000"/>
            </a:solidFill>
          </a:ln>
        </p:spPr>
        <p:style>
          <a:lnRef idx="0">
            <a:schemeClr val="accent1"/>
          </a:lnRef>
          <a:fillRef idx="3">
            <a:schemeClr val="accent1"/>
          </a:fillRef>
          <a:effectRef idx="3">
            <a:schemeClr val="accent1"/>
          </a:effectRef>
          <a:fontRef idx="minor">
            <a:schemeClr val="lt1"/>
          </a:fontRef>
        </p:style>
        <p:txBody>
          <a:bodyPr rtlCol="0" anchor="t"/>
          <a:lstStyle/>
          <a:p>
            <a:pPr>
              <a:buFont typeface="Arial" pitchFamily="34" charset="0"/>
              <a:buChar char="•"/>
            </a:pPr>
            <a:r>
              <a:rPr lang="fr-FR" sz="1000" dirty="0" smtClean="0">
                <a:solidFill>
                  <a:schemeClr val="tx2">
                    <a:lumMod val="75000"/>
                  </a:schemeClr>
                </a:solidFill>
              </a:rPr>
              <a:t>Dans l’onglet « Affichage ».</a:t>
            </a:r>
            <a:endParaRPr lang="fr-FR" sz="1200" b="1" dirty="0" smtClean="0">
              <a:solidFill>
                <a:schemeClr val="tx1">
                  <a:lumMod val="95000"/>
                  <a:lumOff val="5000"/>
                </a:schemeClr>
              </a:solidFill>
            </a:endParaRPr>
          </a:p>
          <a:p>
            <a:r>
              <a:rPr lang="fr-FR" sz="1000" dirty="0" smtClean="0"/>
              <a:t> </a:t>
            </a:r>
            <a:endParaRPr lang="fr-FR" sz="1000" dirty="0"/>
          </a:p>
        </p:txBody>
      </p:sp>
      <p:pic>
        <p:nvPicPr>
          <p:cNvPr id="27" name="Picture 2" descr="C:\Documents and Settings\vinch\Mes documents\site2003\images\ep1.gif"/>
          <p:cNvPicPr>
            <a:picLocks noChangeAspect="1" noChangeArrowheads="1"/>
          </p:cNvPicPr>
          <p:nvPr/>
        </p:nvPicPr>
        <p:blipFill>
          <a:blip r:embed="rId8"/>
          <a:srcRect/>
          <a:stretch>
            <a:fillRect/>
          </a:stretch>
        </p:blipFill>
        <p:spPr bwMode="auto">
          <a:xfrm>
            <a:off x="6000760" y="3214686"/>
            <a:ext cx="190500" cy="247650"/>
          </a:xfrm>
          <a:prstGeom prst="rect">
            <a:avLst/>
          </a:prstGeom>
          <a:noFill/>
        </p:spPr>
      </p:pic>
      <p:sp>
        <p:nvSpPr>
          <p:cNvPr id="28" name="Espace réservé du numéro de diapositive 27"/>
          <p:cNvSpPr>
            <a:spLocks noGrp="1"/>
          </p:cNvSpPr>
          <p:nvPr>
            <p:ph type="sldNum" sz="quarter" idx="11"/>
          </p:nvPr>
        </p:nvSpPr>
        <p:spPr/>
        <p:txBody>
          <a:bodyPr/>
          <a:lstStyle/>
          <a:p>
            <a:fld id="{DDC58D69-74A1-4D02-963A-093C8E4C0E25}" type="slidenum">
              <a:rPr lang="fr-FR" smtClean="0"/>
              <a:pPr/>
              <a:t>10</a:t>
            </a:fld>
            <a:endParaRPr lang="fr-FR" dirty="0"/>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5819775" y="5857892"/>
            <a:ext cx="3324225" cy="819150"/>
          </a:xfrm>
          <a:prstGeom prst="rect">
            <a:avLst/>
          </a:prstGeom>
          <a:noFill/>
          <a:ln w="9525">
            <a:noFill/>
            <a:miter lim="800000"/>
            <a:headEnd/>
            <a:tailEnd/>
          </a:ln>
          <a:effectLst/>
        </p:spPr>
      </p:pic>
      <p:sp>
        <p:nvSpPr>
          <p:cNvPr id="15" name="Flèche courbée vers le haut 14"/>
          <p:cNvSpPr/>
          <p:nvPr/>
        </p:nvSpPr>
        <p:spPr>
          <a:xfrm rot="4016308">
            <a:off x="5325768" y="5699812"/>
            <a:ext cx="500066" cy="57150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p:cNvSpPr>
            <a:spLocks noGrp="1"/>
          </p:cNvSpPr>
          <p:nvPr>
            <p:ph type="title"/>
          </p:nvPr>
        </p:nvSpPr>
        <p:spPr>
          <a:xfrm>
            <a:off x="5143504" y="428604"/>
            <a:ext cx="2928958" cy="642942"/>
          </a:xfrm>
          <a:gradFill>
            <a:gsLst>
              <a:gs pos="0">
                <a:schemeClr val="accent3">
                  <a:lumMod val="20000"/>
                  <a:lumOff val="80000"/>
                </a:schemeClr>
              </a:gs>
              <a:gs pos="30000">
                <a:schemeClr val="accent5">
                  <a:lumMod val="20000"/>
                  <a:lumOff val="80000"/>
                </a:schemeClr>
              </a:gs>
              <a:gs pos="70000">
                <a:schemeClr val="accent6">
                  <a:lumMod val="40000"/>
                  <a:lumOff val="60000"/>
                </a:schemeClr>
              </a:gs>
              <a:gs pos="100000">
                <a:schemeClr val="accent6">
                  <a:lumMod val="20000"/>
                  <a:lumOff val="80000"/>
                </a:schemeClr>
              </a:gs>
            </a:gsLst>
            <a:lin ang="5400000" scaled="0"/>
          </a:gradFill>
          <a:scene3d>
            <a:camera prst="orthographicFront">
              <a:rot lat="0" lon="0" rev="0"/>
            </a:camera>
            <a:lightRig rig="threePt" dir="t"/>
          </a:scene3d>
          <a:sp3d>
            <a:bevelT/>
          </a:sp3d>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r-FR" dirty="0" smtClean="0"/>
              <a:t>Eviter les pièges !!!</a:t>
            </a:r>
            <a:endParaRPr lang="fr-FR" dirty="0"/>
          </a:p>
        </p:txBody>
      </p:sp>
      <p:sp>
        <p:nvSpPr>
          <p:cNvPr id="7" name="Rogner un rectangle à un seul coin 6"/>
          <p:cNvSpPr/>
          <p:nvPr/>
        </p:nvSpPr>
        <p:spPr>
          <a:xfrm>
            <a:off x="142844" y="1071546"/>
            <a:ext cx="3786182" cy="2357454"/>
          </a:xfrm>
          <a:prstGeom prst="snip1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r>
              <a:rPr lang="fr-FR" sz="1000" dirty="0" smtClean="0">
                <a:latin typeface="Comic Sans MS" pitchFamily="66" charset="0"/>
              </a:rPr>
              <a:t>Les </a:t>
            </a:r>
            <a:r>
              <a:rPr lang="fr-FR" sz="1000" b="1" dirty="0" smtClean="0">
                <a:solidFill>
                  <a:schemeClr val="tx2"/>
                </a:solidFill>
                <a:latin typeface="Comic Sans MS" pitchFamily="66" charset="0"/>
              </a:rPr>
              <a:t>sons et les films </a:t>
            </a:r>
            <a:r>
              <a:rPr lang="fr-FR" sz="1000" dirty="0" smtClean="0">
                <a:latin typeface="Comic Sans MS" pitchFamily="66" charset="0"/>
              </a:rPr>
              <a:t>sont véhiculés sur le net sous des formats différents:</a:t>
            </a:r>
          </a:p>
          <a:p>
            <a:r>
              <a:rPr lang="fr-FR" sz="1000" dirty="0" smtClean="0">
                <a:latin typeface="Comic Sans MS" pitchFamily="66" charset="0"/>
              </a:rPr>
              <a:t>	Films: .</a:t>
            </a:r>
            <a:r>
              <a:rPr lang="fr-FR" sz="1000" dirty="0" err="1" smtClean="0">
                <a:latin typeface="Comic Sans MS" pitchFamily="66" charset="0"/>
              </a:rPr>
              <a:t>avi</a:t>
            </a:r>
            <a:r>
              <a:rPr lang="fr-FR" sz="1000" dirty="0" smtClean="0">
                <a:latin typeface="Comic Sans MS" pitchFamily="66" charset="0"/>
              </a:rPr>
              <a:t>,.</a:t>
            </a:r>
            <a:r>
              <a:rPr lang="fr-FR" sz="1000" dirty="0" err="1" smtClean="0">
                <a:latin typeface="Comic Sans MS" pitchFamily="66" charset="0"/>
              </a:rPr>
              <a:t>mov</a:t>
            </a:r>
            <a:r>
              <a:rPr lang="fr-FR" sz="1000" dirty="0" smtClean="0">
                <a:latin typeface="Comic Sans MS" pitchFamily="66" charset="0"/>
              </a:rPr>
              <a:t>,.WMV,.</a:t>
            </a:r>
            <a:r>
              <a:rPr lang="fr-FR" sz="1000" dirty="0" err="1" smtClean="0">
                <a:latin typeface="Comic Sans MS" pitchFamily="66" charset="0"/>
              </a:rPr>
              <a:t>Mpeg</a:t>
            </a:r>
            <a:r>
              <a:rPr lang="fr-FR" sz="1000" dirty="0" smtClean="0">
                <a:latin typeface="Comic Sans MS" pitchFamily="66" charset="0"/>
              </a:rPr>
              <a:t>, .</a:t>
            </a:r>
            <a:r>
              <a:rPr lang="fr-FR" sz="1000" dirty="0" err="1" smtClean="0">
                <a:latin typeface="Comic Sans MS" pitchFamily="66" charset="0"/>
              </a:rPr>
              <a:t>flv</a:t>
            </a:r>
            <a:r>
              <a:rPr lang="fr-FR" sz="1000" dirty="0" smtClean="0">
                <a:latin typeface="Comic Sans MS" pitchFamily="66" charset="0"/>
              </a:rPr>
              <a:t>….</a:t>
            </a:r>
          </a:p>
          <a:p>
            <a:r>
              <a:rPr lang="fr-FR" sz="1000" dirty="0" smtClean="0">
                <a:latin typeface="Comic Sans MS" pitchFamily="66" charset="0"/>
              </a:rPr>
              <a:t>	Les sons: .</a:t>
            </a:r>
            <a:r>
              <a:rPr lang="fr-FR" sz="1000" dirty="0" err="1" smtClean="0">
                <a:latin typeface="Comic Sans MS" pitchFamily="66" charset="0"/>
              </a:rPr>
              <a:t>mpg</a:t>
            </a:r>
            <a:r>
              <a:rPr lang="fr-FR" sz="1000" dirty="0" smtClean="0">
                <a:latin typeface="Comic Sans MS" pitchFamily="66" charset="0"/>
              </a:rPr>
              <a:t>, .</a:t>
            </a:r>
            <a:r>
              <a:rPr lang="fr-FR" sz="1000" dirty="0" err="1" smtClean="0">
                <a:latin typeface="Comic Sans MS" pitchFamily="66" charset="0"/>
              </a:rPr>
              <a:t>ogg</a:t>
            </a:r>
            <a:r>
              <a:rPr lang="fr-FR" sz="1000" dirty="0" smtClean="0">
                <a:latin typeface="Comic Sans MS" pitchFamily="66" charset="0"/>
              </a:rPr>
              <a:t>, .</a:t>
            </a:r>
            <a:r>
              <a:rPr lang="fr-FR" sz="1000" dirty="0" err="1" smtClean="0">
                <a:latin typeface="Comic Sans MS" pitchFamily="66" charset="0"/>
              </a:rPr>
              <a:t>wav</a:t>
            </a:r>
            <a:r>
              <a:rPr lang="fr-FR" sz="1000" dirty="0" smtClean="0">
                <a:latin typeface="Comic Sans MS" pitchFamily="66" charset="0"/>
              </a:rPr>
              <a:t>, .mp3, ….</a:t>
            </a:r>
          </a:p>
          <a:p>
            <a:r>
              <a:rPr lang="fr-FR" sz="1000" dirty="0" smtClean="0">
                <a:latin typeface="Comic Sans MS" pitchFamily="66" charset="0"/>
              </a:rPr>
              <a:t>Si vous avez créer votre présentation sur votre ordinateur, il possède surement les logiciels capables de lire ces formats de fichier mais se n’est peut-être pas le cas de l’ordinateur sur lequel vous allez passer votre présentation. </a:t>
            </a:r>
          </a:p>
          <a:p>
            <a:endParaRPr lang="fr-FR" sz="1000" dirty="0" smtClean="0">
              <a:latin typeface="Comic Sans MS" pitchFamily="66" charset="0"/>
            </a:endParaRPr>
          </a:p>
          <a:p>
            <a:r>
              <a:rPr lang="fr-FR" sz="1000" dirty="0" smtClean="0">
                <a:latin typeface="Comic Sans MS" pitchFamily="66" charset="0"/>
              </a:rPr>
              <a:t>Assurez, vous avant de partir, que vos présentations pourront être lues sur l’ordinateur utilisé ou emportez le votre !!!</a:t>
            </a:r>
            <a:endParaRPr lang="fr-FR" sz="1000" dirty="0">
              <a:latin typeface="Comic Sans MS" pitchFamily="66" charset="0"/>
            </a:endParaRPr>
          </a:p>
        </p:txBody>
      </p:sp>
      <p:pic>
        <p:nvPicPr>
          <p:cNvPr id="8" name="Picture 2" descr="C:\Documents and Settings\vinch\Mes documents\site2003\images\ep1.gif"/>
          <p:cNvPicPr>
            <a:picLocks noChangeAspect="1" noChangeArrowheads="1"/>
          </p:cNvPicPr>
          <p:nvPr/>
        </p:nvPicPr>
        <p:blipFill>
          <a:blip r:embed="rId3"/>
          <a:srcRect/>
          <a:stretch>
            <a:fillRect/>
          </a:stretch>
        </p:blipFill>
        <p:spPr bwMode="auto">
          <a:xfrm>
            <a:off x="0" y="928670"/>
            <a:ext cx="190500" cy="247650"/>
          </a:xfrm>
          <a:prstGeom prst="rect">
            <a:avLst/>
          </a:prstGeom>
          <a:noFill/>
        </p:spPr>
      </p:pic>
      <p:sp>
        <p:nvSpPr>
          <p:cNvPr id="9" name="Rogner un rectangle à un seul coin 8"/>
          <p:cNvSpPr/>
          <p:nvPr/>
        </p:nvSpPr>
        <p:spPr>
          <a:xfrm>
            <a:off x="4357686" y="2500306"/>
            <a:ext cx="3786182" cy="2286016"/>
          </a:xfrm>
          <a:prstGeom prst="snip1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r>
              <a:rPr lang="fr-FR" sz="1000" dirty="0" smtClean="0">
                <a:latin typeface="Comic Sans MS" pitchFamily="66" charset="0"/>
              </a:rPr>
              <a:t>Lorsque, dans votre présentation, vous faîtes un lien vers un logiciel présent sur votre ordinateur, prenez garde qu’il soit présent sur l’ordinateur qui vous servira à projeter votre présentation et à la même adresse….</a:t>
            </a:r>
          </a:p>
          <a:p>
            <a:endParaRPr lang="fr-FR" sz="1000" dirty="0" smtClean="0">
              <a:latin typeface="Comic Sans MS" pitchFamily="66" charset="0"/>
            </a:endParaRPr>
          </a:p>
          <a:p>
            <a:r>
              <a:rPr lang="fr-FR" sz="1000" dirty="0" smtClean="0">
                <a:latin typeface="Comic Sans MS" pitchFamily="66" charset="0"/>
              </a:rPr>
              <a:t>De même, lorsque vous faites un lien vers un fichier lu sur votre navigateur (fichier html ou </a:t>
            </a:r>
            <a:r>
              <a:rPr lang="fr-FR" sz="1000" dirty="0" err="1" smtClean="0">
                <a:latin typeface="Comic Sans MS" pitchFamily="66" charset="0"/>
              </a:rPr>
              <a:t>php</a:t>
            </a:r>
            <a:r>
              <a:rPr lang="fr-FR" sz="1000" dirty="0" smtClean="0">
                <a:latin typeface="Comic Sans MS" pitchFamily="66" charset="0"/>
              </a:rPr>
              <a:t>) prenez garde que ce fichier ne contienne pas d’objet nécessitant l’installation préalable d’un plugin spécifique.</a:t>
            </a:r>
          </a:p>
          <a:p>
            <a:r>
              <a:rPr lang="fr-FR" sz="1000" dirty="0" smtClean="0">
                <a:latin typeface="Comic Sans MS" pitchFamily="66" charset="0"/>
              </a:rPr>
              <a:t>C’est le cas par exemple des animations flash (format .</a:t>
            </a:r>
            <a:r>
              <a:rPr lang="fr-FR" sz="1000" dirty="0" err="1" smtClean="0">
                <a:latin typeface="Comic Sans MS" pitchFamily="66" charset="0"/>
              </a:rPr>
              <a:t>swf</a:t>
            </a:r>
            <a:r>
              <a:rPr lang="fr-FR" sz="1000" dirty="0" smtClean="0">
                <a:latin typeface="Comic Sans MS" pitchFamily="66" charset="0"/>
              </a:rPr>
              <a:t>) qui demande l’installation du plugin « </a:t>
            </a:r>
            <a:r>
              <a:rPr lang="fr-FR" sz="1000" dirty="0" err="1" smtClean="0">
                <a:latin typeface="Comic Sans MS" pitchFamily="66" charset="0"/>
              </a:rPr>
              <a:t>flashplayer</a:t>
            </a:r>
            <a:r>
              <a:rPr lang="fr-FR" sz="1000" dirty="0" smtClean="0">
                <a:latin typeface="Comic Sans MS" pitchFamily="66" charset="0"/>
              </a:rPr>
              <a:t> » molécules en 3D qui nécessitent le plugin « </a:t>
            </a:r>
            <a:r>
              <a:rPr lang="fr-FR" sz="1000" dirty="0" err="1" smtClean="0">
                <a:latin typeface="Comic Sans MS" pitchFamily="66" charset="0"/>
              </a:rPr>
              <a:t>chime</a:t>
            </a:r>
            <a:r>
              <a:rPr lang="fr-FR" sz="1000" dirty="0" smtClean="0">
                <a:latin typeface="Comic Sans MS" pitchFamily="66" charset="0"/>
              </a:rPr>
              <a:t> ».</a:t>
            </a:r>
            <a:endParaRPr lang="fr-FR" sz="1000" dirty="0">
              <a:latin typeface="Comic Sans MS" pitchFamily="66" charset="0"/>
            </a:endParaRPr>
          </a:p>
        </p:txBody>
      </p:sp>
      <p:pic>
        <p:nvPicPr>
          <p:cNvPr id="10" name="Picture 2" descr="C:\Documents and Settings\vinch\Mes documents\site2003\images\ep1.gif"/>
          <p:cNvPicPr>
            <a:picLocks noChangeAspect="1" noChangeArrowheads="1"/>
          </p:cNvPicPr>
          <p:nvPr/>
        </p:nvPicPr>
        <p:blipFill>
          <a:blip r:embed="rId3"/>
          <a:srcRect/>
          <a:stretch>
            <a:fillRect/>
          </a:stretch>
        </p:blipFill>
        <p:spPr bwMode="auto">
          <a:xfrm>
            <a:off x="4286248" y="2428868"/>
            <a:ext cx="190500" cy="247650"/>
          </a:xfrm>
          <a:prstGeom prst="rect">
            <a:avLst/>
          </a:prstGeom>
          <a:noFill/>
        </p:spPr>
      </p:pic>
      <p:sp>
        <p:nvSpPr>
          <p:cNvPr id="5" name="Titre 3"/>
          <p:cNvSpPr txBox="1">
            <a:spLocks/>
          </p:cNvSpPr>
          <p:nvPr/>
        </p:nvSpPr>
        <p:spPr>
          <a:xfrm>
            <a:off x="5143504" y="2214554"/>
            <a:ext cx="3428992" cy="357190"/>
          </a:xfrm>
          <a:prstGeom prst="rect">
            <a:avLst/>
          </a:prstGeom>
          <a:gradFill>
            <a:gsLst>
              <a:gs pos="0">
                <a:srgbClr val="FFFF99">
                  <a:alpha val="75000"/>
                </a:srgbClr>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7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Le piège des logiciels et plugins</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4" name="Titre 3"/>
          <p:cNvSpPr txBox="1">
            <a:spLocks/>
          </p:cNvSpPr>
          <p:nvPr/>
        </p:nvSpPr>
        <p:spPr>
          <a:xfrm>
            <a:off x="928662" y="785794"/>
            <a:ext cx="3428992" cy="357190"/>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7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Le piège des formats de fichiers</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11" name="Rogner un rectangle à un seul coin 10"/>
          <p:cNvSpPr/>
          <p:nvPr/>
        </p:nvSpPr>
        <p:spPr>
          <a:xfrm>
            <a:off x="214282" y="3857628"/>
            <a:ext cx="3786182" cy="2500330"/>
          </a:xfrm>
          <a:prstGeom prst="snip1Rect">
            <a:avLst/>
          </a:prstGeom>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r>
              <a:rPr lang="fr-FR" sz="1000" dirty="0" smtClean="0">
                <a:latin typeface="Comic Sans MS" pitchFamily="66" charset="0"/>
              </a:rPr>
              <a:t>Lorsque, vous associez certains fichiers à votre présentation (fichier.doc, fichier.exe , fichier.avi), PowerPoint leur attribue une adresse absolue sur votre ordinateur:</a:t>
            </a:r>
          </a:p>
          <a:p>
            <a:r>
              <a:rPr lang="fr-FR" sz="1000" dirty="0" smtClean="0">
                <a:latin typeface="Comic Sans MS" pitchFamily="66" charset="0"/>
              </a:rPr>
              <a:t>C:\Documents and Settings\</a:t>
            </a:r>
            <a:r>
              <a:rPr lang="fr-FR" sz="1000" dirty="0" err="1" smtClean="0">
                <a:latin typeface="Comic Sans MS" pitchFamily="66" charset="0"/>
              </a:rPr>
              <a:t>vinch</a:t>
            </a:r>
            <a:r>
              <a:rPr lang="fr-FR" sz="1000" dirty="0" smtClean="0">
                <a:latin typeface="Comic Sans MS" pitchFamily="66" charset="0"/>
              </a:rPr>
              <a:t>\toto.avi</a:t>
            </a:r>
          </a:p>
          <a:p>
            <a:r>
              <a:rPr lang="fr-FR" sz="1000" dirty="0" smtClean="0">
                <a:latin typeface="Comic Sans MS" pitchFamily="66" charset="0"/>
              </a:rPr>
              <a:t>Or, lorsque vous déplacez votre présentation, ces fichiers restent en place et ne sont pas forcément présents sur l’ordinateur utilisé pour la présentation.</a:t>
            </a:r>
          </a:p>
          <a:p>
            <a:endParaRPr lang="fr-FR" sz="1000" dirty="0" smtClean="0">
              <a:latin typeface="Comic Sans MS" pitchFamily="66" charset="0"/>
            </a:endParaRPr>
          </a:p>
          <a:p>
            <a:r>
              <a:rPr lang="fr-FR" sz="1000" dirty="0" smtClean="0">
                <a:latin typeface="Comic Sans MS" pitchFamily="66" charset="0"/>
              </a:rPr>
              <a:t>Veillez donc à fournir comme adresse de fichier, juste le nom de fichier et son extension puis de placer ce fichier dans le même répertoire que votre présentation. Vous déplacerez alors l’ensemble du dossier et ne perdrez plus vos fichiers associés?</a:t>
            </a:r>
          </a:p>
        </p:txBody>
      </p:sp>
      <p:pic>
        <p:nvPicPr>
          <p:cNvPr id="4099" name="Picture 3"/>
          <p:cNvPicPr>
            <a:picLocks noChangeAspect="1" noChangeArrowheads="1"/>
          </p:cNvPicPr>
          <p:nvPr/>
        </p:nvPicPr>
        <p:blipFill>
          <a:blip r:embed="rId4"/>
          <a:srcRect/>
          <a:stretch>
            <a:fillRect/>
          </a:stretch>
        </p:blipFill>
        <p:spPr bwMode="auto">
          <a:xfrm>
            <a:off x="4429124" y="5143512"/>
            <a:ext cx="4500594" cy="619125"/>
          </a:xfrm>
          <a:prstGeom prst="rect">
            <a:avLst/>
          </a:prstGeom>
          <a:noFill/>
          <a:ln w="9525">
            <a:noFill/>
            <a:miter lim="800000"/>
            <a:headEnd/>
            <a:tailEnd/>
          </a:ln>
          <a:effectLst/>
        </p:spPr>
      </p:pic>
      <p:sp>
        <p:nvSpPr>
          <p:cNvPr id="13" name="Rectangle 12"/>
          <p:cNvSpPr/>
          <p:nvPr/>
        </p:nvSpPr>
        <p:spPr>
          <a:xfrm>
            <a:off x="4643438" y="5429264"/>
            <a:ext cx="3357586" cy="215444"/>
          </a:xfrm>
          <a:prstGeom prst="rect">
            <a:avLst/>
          </a:prstGeom>
        </p:spPr>
        <p:txBody>
          <a:bodyPr wrap="square">
            <a:spAutoFit/>
          </a:bodyPr>
          <a:lstStyle/>
          <a:p>
            <a:r>
              <a:rPr lang="fr-FR" sz="800" dirty="0" smtClean="0"/>
              <a:t>C:\Documents and Settings\</a:t>
            </a:r>
            <a:r>
              <a:rPr lang="fr-FR" sz="800" dirty="0" err="1" smtClean="0"/>
              <a:t>vinch</a:t>
            </a:r>
            <a:r>
              <a:rPr lang="fr-FR" sz="800" dirty="0" smtClean="0"/>
              <a:t>\</a:t>
            </a:r>
            <a:r>
              <a:rPr lang="fr-FR" sz="800" dirty="0" err="1" smtClean="0"/>
              <a:t>Bureau\formation</a:t>
            </a:r>
            <a:r>
              <a:rPr lang="fr-FR" sz="800" dirty="0" smtClean="0"/>
              <a:t> ppt08\etapes.exe</a:t>
            </a:r>
            <a:endParaRPr lang="fr-FR" sz="800" dirty="0"/>
          </a:p>
        </p:txBody>
      </p:sp>
      <p:pic>
        <p:nvPicPr>
          <p:cNvPr id="16" name="Picture 2" descr="C:\Documents and Settings\vinch\Mes documents\site2003\images\ep1.gif"/>
          <p:cNvPicPr>
            <a:picLocks noChangeAspect="1" noChangeArrowheads="1"/>
          </p:cNvPicPr>
          <p:nvPr/>
        </p:nvPicPr>
        <p:blipFill>
          <a:blip r:embed="rId3"/>
          <a:srcRect/>
          <a:stretch>
            <a:fillRect/>
          </a:stretch>
        </p:blipFill>
        <p:spPr bwMode="auto">
          <a:xfrm>
            <a:off x="142844" y="3786190"/>
            <a:ext cx="190500" cy="247650"/>
          </a:xfrm>
          <a:prstGeom prst="rect">
            <a:avLst/>
          </a:prstGeom>
          <a:noFill/>
        </p:spPr>
      </p:pic>
      <p:sp>
        <p:nvSpPr>
          <p:cNvPr id="6" name="Titre 3"/>
          <p:cNvSpPr txBox="1">
            <a:spLocks/>
          </p:cNvSpPr>
          <p:nvPr/>
        </p:nvSpPr>
        <p:spPr>
          <a:xfrm>
            <a:off x="714348" y="3571876"/>
            <a:ext cx="3428992" cy="357190"/>
          </a:xfrm>
          <a:prstGeom prst="rect">
            <a:avLst/>
          </a:prstGeom>
          <a:gradFill>
            <a:gsLst>
              <a:gs pos="0">
                <a:srgbClr val="FFFF99"/>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7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6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rPr>
              <a:t>Le piège des adresses de fichiers</a:t>
            </a:r>
            <a:endParaRPr kumimoji="0" lang="fr-FR" sz="16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mj-cs"/>
            </a:endParaRPr>
          </a:p>
        </p:txBody>
      </p:sp>
      <p:sp>
        <p:nvSpPr>
          <p:cNvPr id="17" name="Espace réservé du numéro de diapositive 16"/>
          <p:cNvSpPr>
            <a:spLocks noGrp="1"/>
          </p:cNvSpPr>
          <p:nvPr>
            <p:ph type="sldNum" sz="quarter" idx="11"/>
          </p:nvPr>
        </p:nvSpPr>
        <p:spPr/>
        <p:txBody>
          <a:bodyPr/>
          <a:lstStyle/>
          <a:p>
            <a:fld id="{DDC58D69-74A1-4D02-963A-093C8E4C0E25}" type="slidenum">
              <a:rPr lang="fr-FR" smtClean="0"/>
              <a:pPr/>
              <a:t>11</a:t>
            </a:fld>
            <a:endParaRPr lang="fr-FR" dirty="0"/>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1133</TotalTime>
  <Words>1151</Words>
  <Application>Microsoft Office PowerPoint</Application>
  <PresentationFormat>Affichage à l'écran (4:3)</PresentationFormat>
  <Paragraphs>339</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Premiers pas avec PowerPoint</vt:lpstr>
      <vt:lpstr>Créer une nouvelle diapositive et lui attribuer un thème.</vt:lpstr>
      <vt:lpstr>Intégrer un film à la présentation</vt:lpstr>
      <vt:lpstr>Modifier les attributs d’un film</vt:lpstr>
      <vt:lpstr>Insérer des actions dans la diapositive.</vt:lpstr>
      <vt:lpstr>Insérer des actions dans la diapositive.</vt:lpstr>
      <vt:lpstr>Gérer un grand nombre d’objets sur la diapositive</vt:lpstr>
      <vt:lpstr>Insérer une animation flash dans une présentation PowerPoint</vt:lpstr>
      <vt:lpstr>Utiliser la lecteur Windows Media pour lire une vidéo</vt:lpstr>
      <vt:lpstr>Personnaliser un masque de diapositive</vt:lpstr>
      <vt:lpstr>Eviter les pièges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Créer une nouvelle diapositive et lui attribuer un thème.</dc:title>
  <dc:creator>vinch</dc:creator>
  <cp:lastModifiedBy>vinch</cp:lastModifiedBy>
  <cp:revision>86</cp:revision>
  <dcterms:created xsi:type="dcterms:W3CDTF">2008-11-12T15:25:05Z</dcterms:created>
  <dcterms:modified xsi:type="dcterms:W3CDTF">2008-11-17T23:34:49Z</dcterms:modified>
</cp:coreProperties>
</file>