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6"/>
  </p:notes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</p:sldIdLst>
  <p:sldSz cx="9144000" cy="6858000" type="screen4x3"/>
  <p:notesSz cx="6858000" cy="9144000"/>
  <p:defaultTextStyle>
    <a:lvl1pPr marL="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  <a:extLst/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  <a:extLst/>
          </a:lstStyle>
          <a:p>
            <a:fld id="{C238408C-6839-46EE-8131-EDA75C487F2E}" type="datetimeFigureOut">
              <a:rPr/>
              <a:pPr/>
              <a:t>30/06/2006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Niveau 2</a:t>
            </a:r>
          </a:p>
          <a:p>
            <a:pPr lvl="2"/>
            <a:r>
              <a:rPr lang="fr-FR"/>
              <a:t>Niveau 3</a:t>
            </a:r>
          </a:p>
          <a:p>
            <a:pPr lvl="3"/>
            <a:r>
              <a:rPr lang="fr-FR"/>
              <a:t>Niveau 4</a:t>
            </a:r>
          </a:p>
          <a:p>
            <a:pPr lvl="4"/>
            <a:r>
              <a:rPr lang="fr-FR"/>
              <a:t>Niveau 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  <a:extLst/>
          </a:lstStyle>
          <a:p>
            <a:fld id="{87D77045-401A-4D5E-BFE3-54C21A8A6634}" type="slidenum">
              <a:rPr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fr-FR"/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fr-FR"/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fr-FR"/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fr-FR"/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fr-FR"/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fr-FR"/>
          </a:p>
        </p:txBody>
      </p:sp>
      <p:sp>
        <p:nvSpPr>
          <p:cNvPr id="27" name="Shape 26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fr-FR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extLst/>
          </a:lstStyle>
          <a:p>
            <a:fld id="{743653DA-8BF4-4869-96FE-9BCF43372D46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extLst/>
          </a:lstStyle>
          <a:p>
            <a:fld id="{72AC53DF-4216-466D-99A7-94400E6C2A25}" type="slidenum">
              <a:rPr/>
              <a:pPr/>
              <a:t>‹N°›</a:t>
            </a:fld>
            <a:endParaRPr kumimoji="0" lang="fr-FR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45" name="Rectangle 44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 eaLnBrk="1" latinLnBrk="0" hangingPunct="1">
              <a:defRPr kumimoji="0" lang="fr-FR" sz="3800"/>
            </a:lvl1pPr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 eaLnBrk="1" latinLnBrk="0" hangingPunct="1">
              <a:spcBef>
                <a:spcPts val="0"/>
              </a:spcBef>
              <a:buNone/>
              <a:defRPr kumimoji="0" lang="fr-FR" sz="2000">
                <a:solidFill>
                  <a:schemeClr val="tx1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59" name="Rectangle 5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60" name="Rectangle 5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61" name="Rectangle 6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62" name="Rectangle 6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129108-AC8D-4212-9283-60D9E99BF07A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 eaLnBrk="1" latinLnBrk="0" hangingPunct="1">
              <a:buNone/>
              <a:defRPr kumimoji="0" lang="fr-FR" sz="4000" b="1" cap="all">
                <a:ln/>
                <a:solidFill>
                  <a:schemeClr val="tx1"/>
                </a:solidFill>
                <a:effectLst>
                  <a:reflection blurRad="12700" stA="50000" endPos="50000" dir="5400000" sy="-100000" rotWithShape="0"/>
                </a:effectLst>
              </a:defRPr>
            </a:lvl1pPr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 eaLnBrk="1" latinLnBrk="0" hangingPunct="1">
              <a:buNone/>
              <a:defRPr kumimoji="0" lang="fr-FR" sz="20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DED3D3-6235-4F4C-B439-DF277FB555A7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fr-FR" sz="2000"/>
            </a:lvl1pPr>
            <a:lvl2pPr eaLnBrk="1" latinLnBrk="0" hangingPunct="1">
              <a:defRPr kumimoji="0" lang="fr-FR" sz="2400"/>
            </a:lvl2pPr>
            <a:lvl3pPr eaLnBrk="1" latinLnBrk="0" hangingPunct="1">
              <a:defRPr kumimoji="0" lang="fr-FR" sz="2000"/>
            </a:lvl3pPr>
            <a:lvl4pPr eaLnBrk="1" latinLnBrk="0" hangingPunct="1">
              <a:defRPr kumimoji="0" lang="fr-FR" sz="1800"/>
            </a:lvl4pPr>
            <a:lvl5pPr eaLnBrk="1" latinLnBrk="0" hangingPunct="1">
              <a:defRPr kumimoji="0" lang="fr-FR"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 eaLnBrk="1" latinLnBrk="0" hangingPunct="1">
              <a:defRPr kumimoji="0" lang="fr-FR" sz="2800"/>
            </a:lvl1pPr>
            <a:lvl2pPr eaLnBrk="1" latinLnBrk="0" hangingPunct="1">
              <a:defRPr kumimoji="0" lang="fr-FR" sz="2400"/>
            </a:lvl2pPr>
            <a:lvl3pPr eaLnBrk="1" latinLnBrk="0" hangingPunct="1">
              <a:defRPr kumimoji="0" lang="fr-FR" sz="2000"/>
            </a:lvl3pPr>
            <a:lvl4pPr eaLnBrk="1" latinLnBrk="0" hangingPunct="1">
              <a:defRPr kumimoji="0" lang="fr-FR" sz="1800"/>
            </a:lvl4pPr>
            <a:lvl5pPr eaLnBrk="1" latinLnBrk="0" hangingPunct="1">
              <a:defRPr kumimoji="0" lang="fr-FR"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F1E3E-4B2F-4895-B65E-28B2E64F39F6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305044" y="3867144"/>
            <a:ext cx="4533900" cy="16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 eaLnBrk="1" latinLnBrk="0" hangingPunct="1">
              <a:defRPr kumimoji="0" lang="fr-FR" sz="4000"/>
            </a:lvl1pPr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 eaLnBrk="1" latinLnBrk="0" hangingPunct="1">
              <a:buNone/>
              <a:defRPr kumimoji="0" lang="fr-FR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fr-FR" sz="2000" b="1"/>
            </a:lvl2pPr>
            <a:lvl3pPr eaLnBrk="1" latinLnBrk="0" hangingPunct="1">
              <a:buNone/>
              <a:defRPr kumimoji="0" lang="fr-FR" sz="1800" b="1"/>
            </a:lvl3pPr>
            <a:lvl4pPr eaLnBrk="1" latinLnBrk="0" hangingPunct="1">
              <a:buNone/>
              <a:defRPr kumimoji="0" lang="fr-FR" sz="1600" b="1"/>
            </a:lvl4pPr>
            <a:lvl5pPr eaLnBrk="1" latinLnBrk="0" hangingPunct="1">
              <a:buNone/>
              <a:defRPr kumimoji="0" lang="fr-FR" sz="1600" b="1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 eaLnBrk="1" latinLnBrk="0" hangingPunct="1">
              <a:buNone/>
              <a:defRPr kumimoji="0" lang="fr-FR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fr-FR" sz="2000" b="1"/>
            </a:lvl2pPr>
            <a:lvl3pPr eaLnBrk="1" latinLnBrk="0" hangingPunct="1">
              <a:buNone/>
              <a:defRPr kumimoji="0" lang="fr-FR" sz="1800" b="1"/>
            </a:lvl3pPr>
            <a:lvl4pPr eaLnBrk="1" latinLnBrk="0" hangingPunct="1">
              <a:buNone/>
              <a:defRPr kumimoji="0" lang="fr-FR" sz="1600" b="1"/>
            </a:lvl4pPr>
            <a:lvl5pPr eaLnBrk="1" latinLnBrk="0" hangingPunct="1">
              <a:buNone/>
              <a:defRPr kumimoji="0" lang="fr-FR" sz="1600" b="1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 eaLnBrk="1" latinLnBrk="0" hangingPunct="1">
              <a:defRPr kumimoji="0" lang="fr-FR" sz="2400"/>
            </a:lvl1pPr>
            <a:lvl2pPr eaLnBrk="1" latinLnBrk="0" hangingPunct="1">
              <a:defRPr kumimoji="0" lang="fr-FR" sz="2000"/>
            </a:lvl2pPr>
            <a:lvl3pPr eaLnBrk="1" latinLnBrk="0" hangingPunct="1">
              <a:defRPr kumimoji="0" lang="fr-FR" sz="1800"/>
            </a:lvl3pPr>
            <a:lvl4pPr eaLnBrk="1" latinLnBrk="0" hangingPunct="1">
              <a:defRPr kumimoji="0" lang="fr-FR" sz="1600"/>
            </a:lvl4pPr>
            <a:lvl5pPr eaLnBrk="1" latinLnBrk="0" hangingPunct="1">
              <a:defRPr kumimoji="0" lang="fr-FR"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 eaLnBrk="1" latinLnBrk="0" hangingPunct="1">
              <a:defRPr kumimoji="0" lang="fr-FR" sz="2400"/>
            </a:lvl1pPr>
            <a:lvl2pPr eaLnBrk="1" latinLnBrk="0" hangingPunct="1">
              <a:defRPr kumimoji="0" lang="fr-FR" sz="2000"/>
            </a:lvl2pPr>
            <a:lvl3pPr eaLnBrk="1" latinLnBrk="0" hangingPunct="1">
              <a:defRPr kumimoji="0" lang="fr-FR" sz="1800"/>
            </a:lvl3pPr>
            <a:lvl4pPr eaLnBrk="1" latinLnBrk="0" hangingPunct="1">
              <a:defRPr kumimoji="0" lang="fr-FR" sz="1600"/>
            </a:lvl4pPr>
            <a:lvl5pPr eaLnBrk="1" latinLnBrk="0" hangingPunct="1">
              <a:defRPr kumimoji="0" lang="fr-FR"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85435-8225-4333-BFFA-0096413F0D76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 eaLnBrk="1" latinLnBrk="0" hangingPunct="1">
              <a:defRPr kumimoji="0" lang="fr-FR" sz="4000" cap="none" baseline="0"/>
            </a:lvl1pPr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3C494-2A87-468C-A21B-CB14FB9ABB00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180FA0-5B31-4864-A2BB-719EA5A679C6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 eaLnBrk="1" latinLnBrk="0" hangingPunct="1">
              <a:buNone/>
              <a:defRPr kumimoji="0" lang="fr-FR" sz="3600" b="0"/>
            </a:lvl1pPr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 eaLnBrk="1" latinLnBrk="0" hangingPunct="1">
              <a:buNone/>
              <a:defRPr kumimoji="0" lang="fr-FR" sz="1800"/>
            </a:lvl1pPr>
            <a:lvl2pPr eaLnBrk="1" latinLnBrk="0" hangingPunct="1">
              <a:buNone/>
              <a:defRPr kumimoji="0" lang="fr-FR" sz="1200"/>
            </a:lvl2pPr>
            <a:lvl3pPr eaLnBrk="1" latinLnBrk="0" hangingPunct="1">
              <a:buNone/>
              <a:defRPr kumimoji="0" lang="fr-FR" sz="1000"/>
            </a:lvl3pPr>
            <a:lvl4pPr eaLnBrk="1" latinLnBrk="0" hangingPunct="1">
              <a:buNone/>
              <a:defRPr kumimoji="0" lang="fr-FR" sz="900"/>
            </a:lvl4pPr>
            <a:lvl5pPr eaLnBrk="1" latinLnBrk="0" hangingPunct="1">
              <a:buNone/>
              <a:defRPr kumimoji="0" lang="fr-FR" sz="9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 eaLnBrk="1" latinLnBrk="0" hangingPunct="1">
              <a:defRPr kumimoji="0" lang="fr-FR" sz="3200"/>
            </a:lvl1pPr>
            <a:lvl2pPr eaLnBrk="1" latinLnBrk="0" hangingPunct="1">
              <a:defRPr kumimoji="0" lang="fr-FR" sz="2800"/>
            </a:lvl2pPr>
            <a:lvl3pPr eaLnBrk="1" latinLnBrk="0" hangingPunct="1">
              <a:defRPr kumimoji="0" lang="fr-FR" sz="2400"/>
            </a:lvl3pPr>
            <a:lvl4pPr eaLnBrk="1" latinLnBrk="0" hangingPunct="1">
              <a:defRPr kumimoji="0" lang="fr-FR" sz="2000"/>
            </a:lvl4pPr>
            <a:lvl5pPr eaLnBrk="1" latinLnBrk="0" hangingPunct="1">
              <a:defRPr kumimoji="0" lang="fr-FR"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ECC0C8-36B8-442A-833D-B6AACE86BB77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17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858000" cy="914400"/>
          </a:xfrm>
        </p:spPr>
        <p:txBody>
          <a:bodyPr anchor="b"/>
          <a:lstStyle>
            <a:lvl1pPr algn="l" eaLnBrk="1" latinLnBrk="0" hangingPunct="1">
              <a:buNone/>
              <a:defRPr kumimoji="0" lang="fr-FR" sz="2100" b="0"/>
            </a:lvl1pPr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6712" y="1905000"/>
            <a:ext cx="8778240" cy="4960144"/>
          </a:xfrm>
        </p:spPr>
        <p:txBody>
          <a:bodyPr/>
          <a:lstStyle>
            <a:lvl1pPr eaLnBrk="1" latinLnBrk="0" hangingPunct="1">
              <a:buNone/>
              <a:defRPr kumimoji="0" lang="fr-FR"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150144"/>
            <a:ext cx="6858000" cy="685800"/>
          </a:xfrm>
        </p:spPr>
        <p:txBody>
          <a:bodyPr/>
          <a:lstStyle>
            <a:lvl1pPr marL="27432" indent="0" eaLnBrk="1" latinLnBrk="0" hangingPunct="1">
              <a:spcBef>
                <a:spcPts val="0"/>
              </a:spcBef>
              <a:buNone/>
              <a:defRPr kumimoji="0" lang="fr-FR" sz="1400">
                <a:solidFill>
                  <a:srgbClr val="FFFFFF"/>
                </a:solidFill>
              </a:defRPr>
            </a:lvl1pPr>
            <a:lvl2pPr eaLnBrk="1" latinLnBrk="0" hangingPunct="1">
              <a:defRPr kumimoji="0" lang="fr-FR" sz="1200"/>
            </a:lvl2pPr>
            <a:lvl3pPr eaLnBrk="1" latinLnBrk="0" hangingPunct="1">
              <a:defRPr kumimoji="0" lang="fr-FR" sz="1000"/>
            </a:lvl3pPr>
            <a:lvl4pPr eaLnBrk="1" latinLnBrk="0" hangingPunct="1">
              <a:defRPr kumimoji="0" lang="fr-FR" sz="900"/>
            </a:lvl4pPr>
            <a:lvl5pPr eaLnBrk="1" latinLnBrk="0" hangingPunct="1">
              <a:defRPr kumimoji="0" lang="fr-FR" sz="9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</p:txBody>
      </p:sp>
      <p:grpSp>
        <p:nvGrpSpPr>
          <p:cNvPr id="14" name="Group 17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E20EC5-AC53-4169-941E-EDF10CD23748}" type="datetimeFigureOut">
              <a:rPr/>
              <a:pPr/>
              <a:t>30/06/2006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‹N°›</a:t>
            </a:fld>
            <a:endParaRPr kumimoji="0"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eaLnBrk="1" latinLnBrk="0" hangingPunct="1"/>
            <a:r>
              <a:rPr kumimoji="0" lang="fr-FR" smtClean="0"/>
              <a:t>Cliquez pour modifier le style du titre</a:t>
            </a:r>
            <a:endParaRPr kumimoji="0" lang="en-US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fr-FR" sz="1100">
                <a:solidFill>
                  <a:schemeClr val="tx2"/>
                </a:solidFill>
              </a:defRPr>
            </a:lvl1pPr>
            <a:extLst/>
          </a:lstStyle>
          <a:p>
            <a:fld id="{8D3816DF-213E-421B-92D3-C068DBB023D6}" type="datetimeFigureOut">
              <a:rPr kumimoji="0" lang="fr-FR">
                <a:solidFill>
                  <a:schemeClr val="tx2"/>
                </a:solidFill>
              </a:rPr>
              <a:pPr/>
              <a:t>09/06/2014</a:t>
            </a:fld>
            <a:endParaRPr kumimoji="0" lang="fr-FR" sz="11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lang="fr-FR" sz="11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fr-FR" sz="110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fr-FR" sz="1200">
                <a:solidFill>
                  <a:schemeClr val="tx2"/>
                </a:solidFill>
              </a:defRPr>
            </a:lvl1pPr>
            <a:extLst/>
          </a:lstStyle>
          <a:p>
            <a:pPr algn="l"/>
            <a:fld id="{72AC53DF-4216-466D-99A7-94400E6C2A25}" type="slidenum">
              <a:rPr kumimoji="0" lang="fr-FR" sz="1200">
                <a:solidFill>
                  <a:schemeClr val="tx2"/>
                </a:solidFill>
              </a:rPr>
              <a:pPr algn="l"/>
              <a:t>‹N°›</a:t>
            </a:fld>
            <a:endParaRPr kumimoji="0" lang="fr-FR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fr-FR"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kumimoji="0" lang="fr-FR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lang="fr-FR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lang="fr-F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lang="fr-FR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/>
              <a:t>Présentation de PowerPoint </a:t>
            </a:r>
            <a:r>
              <a:rPr lang="fr-FR">
                <a:solidFill>
                  <a:schemeClr val="accent1"/>
                </a:solidFill>
              </a:rPr>
              <a:t>2007</a:t>
            </a:r>
            <a:endParaRPr lang="fr-FR"/>
          </a:p>
        </p:txBody>
      </p:sp>
      <p:sp>
        <p:nvSpPr>
          <p:cNvPr id="5" name="Rectangle 4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r>
              <a:rPr lang="fr-FR"/>
              <a:t>Découverte des nouvelles fonctionnalités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1AE8-995E-4A72-9D02-F2650A0B3BF7}" type="slidenum">
              <a:rPr lang="fr-FR"/>
              <a:pPr/>
              <a:t>2</a:t>
            </a:fld>
            <a:endParaRPr lang="fr-FR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Période d’état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178800" cy="3200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Syndrome délirant. </a:t>
            </a:r>
          </a:p>
          <a:p>
            <a:endParaRPr lang="en-US"/>
          </a:p>
          <a:p>
            <a:r>
              <a:rPr lang="en-US"/>
              <a:t>Syndrome dissociatif.</a:t>
            </a:r>
          </a:p>
          <a:p>
            <a:endParaRPr lang="en-US"/>
          </a:p>
          <a:p>
            <a:r>
              <a:rPr lang="en-US"/>
              <a:t>Syndrome autistique.</a:t>
            </a:r>
          </a:p>
          <a:p>
            <a:endParaRPr lang="en-US"/>
          </a:p>
          <a:p>
            <a:r>
              <a:rPr lang="en-US"/>
              <a:t>Atteinte des fonctions supérieures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D181C-1A27-4388-B88E-06A375AAF8C2}" type="slidenum">
              <a:rPr lang="fr-FR"/>
              <a:pPr/>
              <a:t>3</a:t>
            </a:fld>
            <a:endParaRPr lang="fr-FR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/>
              <a:t>Le délire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89916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 sz="3000"/>
              <a:t>Le délire est la conséquence d’une </a:t>
            </a:r>
            <a:r>
              <a:rPr lang="en-US" sz="3000">
                <a:solidFill>
                  <a:srgbClr val="0000CC"/>
                </a:solidFill>
              </a:rPr>
              <a:t>expérience pathologique</a:t>
            </a:r>
            <a:r>
              <a:rPr lang="en-US" sz="3000"/>
              <a:t> (le sujet vit une expérience anormale de son esprit, son corps et du monde).</a:t>
            </a:r>
          </a:p>
          <a:p>
            <a:r>
              <a:rPr lang="en-US" sz="3000">
                <a:solidFill>
                  <a:srgbClr val="0000CC"/>
                </a:solidFill>
              </a:rPr>
              <a:t>Paranoïde</a:t>
            </a:r>
            <a:r>
              <a:rPr lang="en-US" sz="3000"/>
              <a:t> : polymorphe, mal organisé, n’ayant ni structure ni lien cohérent entre ses thèmes.</a:t>
            </a:r>
          </a:p>
          <a:p>
            <a:r>
              <a:rPr lang="en-US" sz="3000"/>
              <a:t>Illogisme, </a:t>
            </a:r>
            <a:r>
              <a:rPr lang="en-US" sz="3000">
                <a:solidFill>
                  <a:srgbClr val="0000CC"/>
                </a:solidFill>
              </a:rPr>
              <a:t>non systématisation</a:t>
            </a:r>
            <a:r>
              <a:rPr lang="en-US" sz="3000"/>
              <a:t>, flou, bizarrerie, impénétrabilité, imprécision.</a:t>
            </a:r>
          </a:p>
          <a:p>
            <a:r>
              <a:rPr lang="en-US" sz="3000"/>
              <a:t>Adhésion parfois relative. Expression inconstante.</a:t>
            </a:r>
          </a:p>
          <a:p>
            <a:r>
              <a:rPr lang="en-US" sz="3000">
                <a:solidFill>
                  <a:srgbClr val="0000CC"/>
                </a:solidFill>
              </a:rPr>
              <a:t>Chronicité</a:t>
            </a:r>
            <a:r>
              <a:rPr lang="en-US" sz="3000"/>
              <a:t>, parfois émaillée d’exacerbations aiguës (moments féconds, poussées processuelles).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2E7D-B031-4C82-94CB-AC1492B6A9E9}" type="slidenum">
              <a:rPr lang="fr-FR"/>
              <a:pPr/>
              <a:t>4</a:t>
            </a:fld>
            <a:endParaRPr lang="fr-FR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/>
              <a:t>Le délire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4171950"/>
          </a:xfrm>
        </p:spPr>
        <p:txBody>
          <a:bodyPr>
            <a:normAutofit lnSpcReduction="10000"/>
          </a:bodyPr>
          <a:lstStyle/>
          <a:p>
            <a:r>
              <a:rPr lang="en-US"/>
              <a:t>Thématiques multiples :</a:t>
            </a:r>
          </a:p>
          <a:p>
            <a:pPr lvl="1"/>
            <a:r>
              <a:rPr lang="en-US">
                <a:solidFill>
                  <a:srgbClr val="0000CC"/>
                </a:solidFill>
              </a:rPr>
              <a:t>idées délirantes d’influence</a:t>
            </a:r>
            <a:r>
              <a:rPr lang="en-US"/>
              <a:t> (pensées ou sentiments imposés ou suggérés, actes ou impulsions imposées, etc.).</a:t>
            </a:r>
          </a:p>
          <a:p>
            <a:pPr lvl="1"/>
            <a:r>
              <a:rPr lang="en-US">
                <a:solidFill>
                  <a:srgbClr val="0000CC"/>
                </a:solidFill>
              </a:rPr>
              <a:t>dépersonnalisation</a:t>
            </a:r>
            <a:r>
              <a:rPr lang="en-US"/>
              <a:t> (impressions de transformation corporelle : dysmorphophobie, dislocation, dévitalisation, négations d’organes ; troubles de l’identité, angoisse de morcellement).</a:t>
            </a:r>
          </a:p>
          <a:p>
            <a:pPr lvl="1"/>
            <a:r>
              <a:rPr lang="en-US"/>
              <a:t>et aussi : dédoublement, idées de </a:t>
            </a:r>
            <a:r>
              <a:rPr lang="en-US">
                <a:solidFill>
                  <a:srgbClr val="0000CC"/>
                </a:solidFill>
              </a:rPr>
              <a:t>référence</a:t>
            </a:r>
            <a:r>
              <a:rPr lang="en-US"/>
              <a:t>, </a:t>
            </a:r>
            <a:r>
              <a:rPr lang="en-US">
                <a:solidFill>
                  <a:srgbClr val="0000CC"/>
                </a:solidFill>
              </a:rPr>
              <a:t>persécution</a:t>
            </a:r>
            <a:r>
              <a:rPr lang="en-US"/>
              <a:t>, possession, hypochondrie, mystique, érotomanie, divination, </a:t>
            </a:r>
            <a:r>
              <a:rPr lang="en-US">
                <a:solidFill>
                  <a:srgbClr val="0000CC"/>
                </a:solidFill>
              </a:rPr>
              <a:t>mégalomanie</a:t>
            </a:r>
            <a:r>
              <a:rPr lang="en-US"/>
              <a:t>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0BFF-AC21-477E-A683-ABAF4E1428A6}" type="slidenum">
              <a:rPr lang="fr-FR"/>
              <a:pPr/>
              <a:t>5</a:t>
            </a:fld>
            <a:endParaRPr lang="fr-FR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/>
              <a:t>Le délire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89916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Mécanismes multiples (polymorphe). </a:t>
            </a:r>
            <a:r>
              <a:rPr lang="en-US" sz="2800"/>
              <a:t>Aucun n’est spécifique et tous peuvent se rencontrer :</a:t>
            </a:r>
            <a:endParaRPr lang="en-US"/>
          </a:p>
          <a:p>
            <a:pPr lvl="1"/>
            <a:r>
              <a:rPr lang="en-US">
                <a:solidFill>
                  <a:srgbClr val="0000CC"/>
                </a:solidFill>
              </a:rPr>
              <a:t>Automatisme mental</a:t>
            </a:r>
            <a:r>
              <a:rPr lang="en-US"/>
              <a:t> quasi-constant.</a:t>
            </a:r>
          </a:p>
          <a:p>
            <a:pPr lvl="1"/>
            <a:r>
              <a:rPr lang="en-US">
                <a:solidFill>
                  <a:srgbClr val="0000CC"/>
                </a:solidFill>
              </a:rPr>
              <a:t>Hallucinations</a:t>
            </a:r>
            <a:r>
              <a:rPr lang="en-US"/>
              <a:t> psychiques et psycho-sensorielles (sensations corporelles imposées). Cénestopathies et hallucinations verbales fréquentes.</a:t>
            </a:r>
          </a:p>
          <a:p>
            <a:pPr lvl="1"/>
            <a:r>
              <a:rPr lang="en-US"/>
              <a:t>Interprétations, illusions, intuitions.</a:t>
            </a:r>
          </a:p>
          <a:p>
            <a:r>
              <a:rPr lang="en-US"/>
              <a:t>Discours délirant flou, diffluent, contradictoire, incohérent.</a:t>
            </a:r>
          </a:p>
          <a:p>
            <a:r>
              <a:rPr lang="en-US">
                <a:solidFill>
                  <a:srgbClr val="0000CC"/>
                </a:solidFill>
              </a:rPr>
              <a:t>Angoisse</a:t>
            </a:r>
            <a:r>
              <a:rPr lang="en-US"/>
              <a:t> associée</a:t>
            </a:r>
            <a:r>
              <a:rPr lang="en-US" sz="2800"/>
              <a:t>, majeure, pouvant entraîner des troubles du comportement auto- ou hétéro-agressifs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0B39-96D7-4401-A326-CC79F4E727F4}" type="slidenum">
              <a:rPr lang="fr-FR"/>
              <a:pPr/>
              <a:t>6</a:t>
            </a:fld>
            <a:endParaRPr lang="fr-FR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kumimoji="0" lang="fr-FR">
                <a:latin typeface="Times New Roman" pitchFamily="18" charset="0"/>
              </a:rPr>
              <a:t>Symptômes de 1</a:t>
            </a:r>
            <a:r>
              <a:rPr kumimoji="0" lang="fr-FR" baseline="30000">
                <a:latin typeface="Times New Roman" pitchFamily="18" charset="0"/>
              </a:rPr>
              <a:t>er</a:t>
            </a:r>
            <a:r>
              <a:rPr kumimoji="0" lang="fr-FR">
                <a:latin typeface="Times New Roman" pitchFamily="18" charset="0"/>
              </a:rPr>
              <a:t> rang de </a:t>
            </a:r>
            <a:r>
              <a:rPr kumimoji="0" lang="fr-FR">
                <a:solidFill>
                  <a:srgbClr val="990000"/>
                </a:solidFill>
                <a:latin typeface="Times New Roman" pitchFamily="18" charset="0"/>
              </a:rPr>
              <a:t>Kurt Schneider</a:t>
            </a:r>
            <a:endParaRPr kumimoji="0" lang="en-US" sz="3600">
              <a:latin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50988"/>
            <a:ext cx="8458200" cy="4171950"/>
          </a:xfrm>
        </p:spPr>
        <p:txBody>
          <a:bodyPr>
            <a:normAutofit lnSpcReduction="10000"/>
          </a:bodyPr>
          <a:lstStyle/>
          <a:p>
            <a:pPr lvl="1"/>
            <a:r>
              <a:rPr kumimoji="0" lang="fr-FR" sz="2400" i="1">
                <a:latin typeface="Times New Roman" pitchFamily="18" charset="0"/>
              </a:rPr>
              <a:t>publication de la pensée</a:t>
            </a:r>
          </a:p>
          <a:p>
            <a:pPr lvl="1"/>
            <a:r>
              <a:rPr kumimoji="0" lang="fr-FR" sz="2400" i="1">
                <a:latin typeface="Times New Roman" pitchFamily="18" charset="0"/>
              </a:rPr>
              <a:t>audition de </a:t>
            </a:r>
            <a:r>
              <a:rPr kumimoji="0" lang="fr-FR" sz="2400" i="1">
                <a:solidFill>
                  <a:srgbClr val="0000CC"/>
                </a:solidFill>
                <a:latin typeface="Times New Roman" pitchFamily="18" charset="0"/>
              </a:rPr>
              <a:t>voix</a:t>
            </a:r>
            <a:r>
              <a:rPr kumimoji="0" lang="fr-FR" sz="2400" i="1">
                <a:latin typeface="Times New Roman" pitchFamily="18" charset="0"/>
              </a:rPr>
              <a:t> sous forme de propos et de répliques</a:t>
            </a:r>
          </a:p>
          <a:p>
            <a:pPr lvl="1"/>
            <a:r>
              <a:rPr kumimoji="0" lang="fr-FR" sz="2400" i="1">
                <a:latin typeface="Times New Roman" pitchFamily="18" charset="0"/>
              </a:rPr>
              <a:t>audition de voix qui accompagnent de remarques les agissements du malade</a:t>
            </a:r>
          </a:p>
          <a:p>
            <a:pPr lvl="1"/>
            <a:r>
              <a:rPr kumimoji="0" lang="fr-FR" sz="2400" i="1">
                <a:solidFill>
                  <a:srgbClr val="0000CC"/>
                </a:solidFill>
                <a:latin typeface="Times New Roman" pitchFamily="18" charset="0"/>
              </a:rPr>
              <a:t>expériences corporelles d’influence</a:t>
            </a:r>
          </a:p>
          <a:p>
            <a:pPr lvl="1"/>
            <a:r>
              <a:rPr kumimoji="0" lang="fr-FR" sz="2400" i="1">
                <a:latin typeface="Times New Roman" pitchFamily="18" charset="0"/>
              </a:rPr>
              <a:t>vol de la pensée et autres </a:t>
            </a:r>
            <a:r>
              <a:rPr kumimoji="0" lang="fr-FR" sz="2400" i="1">
                <a:solidFill>
                  <a:srgbClr val="0000CC"/>
                </a:solidFill>
                <a:latin typeface="Times New Roman" pitchFamily="18" charset="0"/>
              </a:rPr>
              <a:t>influences de la pensée</a:t>
            </a:r>
            <a:endParaRPr kumimoji="0" lang="fr-FR" sz="2400" i="1">
              <a:latin typeface="Times New Roman" pitchFamily="18" charset="0"/>
            </a:endParaRPr>
          </a:p>
          <a:p>
            <a:pPr lvl="1"/>
            <a:r>
              <a:rPr kumimoji="0" lang="fr-FR" sz="2400" i="1">
                <a:latin typeface="Times New Roman" pitchFamily="18" charset="0"/>
              </a:rPr>
              <a:t>diffusion de la pensée</a:t>
            </a:r>
          </a:p>
          <a:p>
            <a:pPr lvl="1"/>
            <a:r>
              <a:rPr kumimoji="0" lang="fr-FR" sz="2400" i="1">
                <a:latin typeface="Times New Roman" pitchFamily="18" charset="0"/>
              </a:rPr>
              <a:t>perception délirante</a:t>
            </a:r>
          </a:p>
          <a:p>
            <a:pPr lvl="1"/>
            <a:r>
              <a:rPr kumimoji="0" lang="fr-FR" sz="2400" i="1">
                <a:latin typeface="Times New Roman" pitchFamily="18" charset="0"/>
              </a:rPr>
              <a:t>tout ce qui est fait ou influencé par d’autres dans le domaine des sentiments, des tendances (pulsions) et de la volonté.</a:t>
            </a:r>
            <a:r>
              <a:rPr kumimoji="0" lang="fr-FR" sz="2000">
                <a:latin typeface="Times New Roman" pitchFamily="18" charset="0"/>
              </a:rPr>
              <a:t> </a:t>
            </a:r>
            <a:endParaRPr kumimoji="0" lang="en-US" sz="2000">
              <a:latin typeface="Times New Roman" pitchFamily="18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954088" y="5859463"/>
            <a:ext cx="75517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fr-FR">
                <a:solidFill>
                  <a:srgbClr val="0000CC"/>
                </a:solidFill>
              </a:rPr>
              <a:t>Ils sont considérés comme très spécifiques de schizophrénie</a:t>
            </a:r>
            <a:r>
              <a:rPr lang="fr-FR"/>
              <a:t>, </a:t>
            </a:r>
            <a:r>
              <a:rPr lang="fr-FR">
                <a:solidFill>
                  <a:srgbClr val="0000CC"/>
                </a:solidFill>
              </a:rPr>
              <a:t>en l’absence d’un trouble thymique primaire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BDCC-B5F8-484E-BF54-A0D5A3F874C1}" type="slidenum">
              <a:rPr lang="fr-FR"/>
              <a:pPr/>
              <a:t>7</a:t>
            </a:fld>
            <a:endParaRPr lang="fr-FR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pPr algn="ctr"/>
            <a:r>
              <a:rPr lang="en-US"/>
              <a:t>La dissociation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171950"/>
          </a:xfrm>
        </p:spPr>
        <p:txBody>
          <a:bodyPr/>
          <a:lstStyle/>
          <a:p>
            <a:r>
              <a:rPr lang="en-US"/>
              <a:t>Perte de cohésion et d’unité de la personnalité.</a:t>
            </a:r>
          </a:p>
          <a:p>
            <a:r>
              <a:rPr lang="en-US"/>
              <a:t>Touche toutes les dimensions de la vie psychique : intellectuelle, affective et comportementale.</a:t>
            </a:r>
          </a:p>
          <a:p>
            <a:r>
              <a:rPr lang="en-US"/>
              <a:t>Les idées ne s’enchaînent plus de manière logique, efficace : </a:t>
            </a:r>
            <a:r>
              <a:rPr lang="en-US">
                <a:solidFill>
                  <a:srgbClr val="0000CC"/>
                </a:solidFill>
              </a:rPr>
              <a:t>discontinuité du cours de la pensée</a:t>
            </a:r>
            <a:r>
              <a:rPr lang="en-US"/>
              <a:t>.</a:t>
            </a:r>
          </a:p>
          <a:p>
            <a:r>
              <a:rPr lang="en-US"/>
              <a:t>La dissociation s’exprime au niveau clinique par la discordance.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B7E2-9D5E-4140-826F-3866C5FBA135}" type="slidenum">
              <a:rPr lang="fr-FR"/>
              <a:pPr/>
              <a:t>8</a:t>
            </a:fld>
            <a:endParaRPr lang="fr-FR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pPr algn="ctr"/>
            <a:r>
              <a:rPr lang="en-US"/>
              <a:t>Dissociation</a:t>
            </a:r>
            <a:r>
              <a:rPr lang="en-US" sz="1600"/>
              <a:t> </a:t>
            </a:r>
            <a:r>
              <a:rPr lang="en-US"/>
              <a:t>/</a:t>
            </a:r>
            <a:r>
              <a:rPr lang="en-US" sz="1600"/>
              <a:t> </a:t>
            </a:r>
            <a:r>
              <a:rPr lang="en-US"/>
              <a:t>fct</a:t>
            </a:r>
            <a:r>
              <a:rPr lang="en-US" baseline="30000"/>
              <a:t>t</a:t>
            </a:r>
            <a:r>
              <a:rPr lang="en-US" sz="1800"/>
              <a:t> </a:t>
            </a:r>
            <a:r>
              <a:rPr lang="en-US"/>
              <a:t>intellectuel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05800" cy="4171950"/>
          </a:xfrm>
        </p:spPr>
        <p:txBody>
          <a:bodyPr/>
          <a:lstStyle/>
          <a:p>
            <a:r>
              <a:rPr lang="en-US">
                <a:solidFill>
                  <a:srgbClr val="0000CC"/>
                </a:solidFill>
              </a:rPr>
              <a:t>Pensée digressive</a:t>
            </a:r>
            <a:r>
              <a:rPr lang="en-US"/>
              <a:t> et sans idée directrice.</a:t>
            </a:r>
          </a:p>
          <a:p>
            <a:r>
              <a:rPr lang="en-US"/>
              <a:t>Discours allusif, peu compréhensible.</a:t>
            </a:r>
          </a:p>
          <a:p>
            <a:r>
              <a:rPr lang="en-US">
                <a:solidFill>
                  <a:srgbClr val="0000CC"/>
                </a:solidFill>
              </a:rPr>
              <a:t>Barrages</a:t>
            </a:r>
            <a:r>
              <a:rPr lang="en-US"/>
              <a:t> : brèves suspensions du discours, non motivées, dont le sujet est conscient mais auxquelles il est indifférent.</a:t>
            </a:r>
          </a:p>
          <a:p>
            <a:r>
              <a:rPr lang="en-US"/>
              <a:t>Logique inappropriée : paralogique ou pseudologique telle que dans le </a:t>
            </a:r>
            <a:r>
              <a:rPr lang="en-US">
                <a:solidFill>
                  <a:srgbClr val="0000CC"/>
                </a:solidFill>
              </a:rPr>
              <a:t>rationalisme morbide </a:t>
            </a:r>
            <a:r>
              <a:rPr lang="en-US"/>
              <a:t>(</a:t>
            </a:r>
            <a:r>
              <a:rPr lang="en-US">
                <a:solidFill>
                  <a:srgbClr val="990000"/>
                </a:solidFill>
              </a:rPr>
              <a:t>Minkowski</a:t>
            </a:r>
            <a:r>
              <a:rPr lang="en-US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6FB4-F10A-4EF7-A3FC-817D4E8ECFE4}" type="slidenum">
              <a:rPr lang="fr-FR"/>
              <a:pPr/>
              <a:t>9</a:t>
            </a:fld>
            <a:endParaRPr lang="fr-FR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/>
          <a:lstStyle/>
          <a:p>
            <a:pPr algn="ctr"/>
            <a:r>
              <a:rPr lang="en-US"/>
              <a:t>Dissociation</a:t>
            </a:r>
            <a:r>
              <a:rPr lang="en-US" sz="1600"/>
              <a:t> </a:t>
            </a:r>
            <a:r>
              <a:rPr lang="en-US"/>
              <a:t>/</a:t>
            </a:r>
            <a:r>
              <a:rPr lang="en-US" sz="1600"/>
              <a:t> </a:t>
            </a:r>
            <a:r>
              <a:rPr lang="en-US"/>
              <a:t>fct</a:t>
            </a:r>
            <a:r>
              <a:rPr lang="en-US" baseline="30000"/>
              <a:t>t</a:t>
            </a:r>
            <a:r>
              <a:rPr lang="en-US" sz="1800"/>
              <a:t> </a:t>
            </a:r>
            <a:r>
              <a:rPr lang="en-US"/>
              <a:t>intellectuel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9144000" cy="4171950"/>
          </a:xfrm>
        </p:spPr>
        <p:txBody>
          <a:bodyPr>
            <a:normAutofit lnSpcReduction="10000"/>
          </a:bodyPr>
          <a:lstStyle/>
          <a:p>
            <a:r>
              <a:rPr lang="en-US"/>
              <a:t>Troubles du langage : altérations phonétiques (timbre, prononciation modifiés), lexicales (</a:t>
            </a:r>
            <a:r>
              <a:rPr lang="en-US">
                <a:solidFill>
                  <a:srgbClr val="0000CC"/>
                </a:solidFill>
              </a:rPr>
              <a:t>néologismes</a:t>
            </a:r>
            <a:r>
              <a:rPr lang="en-US"/>
              <a:t>), sémantiques (paralogismes), syntaxiques (agramatisme), pragmatiques (non prise en compte de l’interlocuteur). A l’extrème: </a:t>
            </a:r>
            <a:r>
              <a:rPr lang="en-US">
                <a:solidFill>
                  <a:srgbClr val="0000CC"/>
                </a:solidFill>
              </a:rPr>
              <a:t>schizophasie</a:t>
            </a:r>
            <a:r>
              <a:rPr lang="en-US"/>
              <a:t>. Le langage paraît utilisé à d’autres fins que la communication.</a:t>
            </a:r>
          </a:p>
          <a:p>
            <a:r>
              <a:rPr lang="en-US"/>
              <a:t>Troubles du débit idéique ou </a:t>
            </a:r>
            <a:r>
              <a:rPr lang="en-US">
                <a:solidFill>
                  <a:srgbClr val="0000CC"/>
                </a:solidFill>
              </a:rPr>
              <a:t>troubles du cours de la pensée</a:t>
            </a:r>
            <a:r>
              <a:rPr lang="en-US"/>
              <a:t> </a:t>
            </a:r>
            <a:r>
              <a:rPr lang="en-US" sz="2800"/>
              <a:t>(anomalies du rythme : accélération, ralentissement ; ou discontinuité : </a:t>
            </a:r>
            <a:r>
              <a:rPr lang="en-US" sz="2800">
                <a:solidFill>
                  <a:srgbClr val="0000CC"/>
                </a:solidFill>
              </a:rPr>
              <a:t>barrages</a:t>
            </a:r>
            <a:r>
              <a:rPr lang="en-US" sz="2800"/>
              <a:t>, </a:t>
            </a:r>
            <a:r>
              <a:rPr lang="en-US" sz="2800">
                <a:solidFill>
                  <a:srgbClr val="0000CC"/>
                </a:solidFill>
              </a:rPr>
              <a:t>fading</a:t>
            </a:r>
            <a:r>
              <a:rPr lang="en-US" sz="2800"/>
              <a:t>).</a:t>
            </a:r>
          </a:p>
          <a:p>
            <a:endParaRPr lang="en-US" sz="2800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EE39-7A40-4A59-88E0-55557EEFDE65}" type="slidenum">
              <a:rPr lang="fr-FR"/>
              <a:pPr/>
              <a:t>10</a:t>
            </a:fld>
            <a:endParaRPr lang="fr-FR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/>
          <a:lstStyle/>
          <a:p>
            <a:pPr algn="ctr"/>
            <a:r>
              <a:rPr lang="en-US"/>
              <a:t>Dissociation</a:t>
            </a:r>
            <a:r>
              <a:rPr lang="en-US" sz="1600"/>
              <a:t> </a:t>
            </a:r>
            <a:r>
              <a:rPr lang="en-US"/>
              <a:t>/ vie affective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38400"/>
            <a:ext cx="9144000" cy="2838450"/>
          </a:xfrm>
        </p:spPr>
        <p:txBody>
          <a:bodyPr>
            <a:normAutofit fontScale="92500"/>
          </a:bodyPr>
          <a:lstStyle/>
          <a:p>
            <a:r>
              <a:rPr lang="en-US"/>
              <a:t>Indifférence affective et expériences affectives intenses : </a:t>
            </a:r>
            <a:r>
              <a:rPr lang="en-US" sz="2800"/>
              <a:t>mouvements instinctivo-affectifs paradoxaux traduisant une incapacité à moduler des affects contradictoires.</a:t>
            </a:r>
          </a:p>
          <a:p>
            <a:r>
              <a:rPr lang="en-US"/>
              <a:t>Réactions émotives inappropriées, paradoxales, imprévisibles.</a:t>
            </a:r>
          </a:p>
          <a:p>
            <a:r>
              <a:rPr lang="en-US">
                <a:solidFill>
                  <a:srgbClr val="0000CC"/>
                </a:solidFill>
              </a:rPr>
              <a:t>Ambivalence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ABBB-045B-4E4E-AFAE-7058949E2158}" type="slidenum">
              <a:rPr lang="fr-FR"/>
              <a:pPr/>
              <a:t>11</a:t>
            </a:fld>
            <a:endParaRPr lang="fr-FR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algn="ctr"/>
            <a:r>
              <a:rPr lang="en-US"/>
              <a:t>Dissociation</a:t>
            </a:r>
            <a:r>
              <a:rPr lang="en-US" sz="1600"/>
              <a:t> </a:t>
            </a:r>
            <a:r>
              <a:rPr lang="en-US"/>
              <a:t>/ comportement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8763000" cy="4171950"/>
          </a:xfrm>
        </p:spPr>
        <p:txBody>
          <a:bodyPr>
            <a:normAutofit lnSpcReduction="10000"/>
          </a:bodyPr>
          <a:lstStyle/>
          <a:p>
            <a:r>
              <a:rPr lang="en-US">
                <a:solidFill>
                  <a:srgbClr val="0000CC"/>
                </a:solidFill>
              </a:rPr>
              <a:t>Maniérisme</a:t>
            </a:r>
            <a:r>
              <a:rPr lang="en-US"/>
              <a:t>, préciosité, attitudes empruntées.</a:t>
            </a:r>
          </a:p>
          <a:p>
            <a:endParaRPr lang="en-US"/>
          </a:p>
          <a:p>
            <a:r>
              <a:rPr lang="en-US"/>
              <a:t>Sourires immotivés, non adaptés / situation.</a:t>
            </a:r>
          </a:p>
          <a:p>
            <a:endParaRPr lang="en-US"/>
          </a:p>
          <a:p>
            <a:r>
              <a:rPr lang="en-US">
                <a:solidFill>
                  <a:srgbClr val="0000CC"/>
                </a:solidFill>
              </a:rPr>
              <a:t>Négativisme</a:t>
            </a:r>
            <a:r>
              <a:rPr lang="en-US"/>
              <a:t>, réactions d’opposition.</a:t>
            </a:r>
          </a:p>
          <a:p>
            <a:endParaRPr lang="en-US"/>
          </a:p>
          <a:p>
            <a:r>
              <a:rPr lang="en-US"/>
              <a:t>Troubles des conduites : actes insolites, étranges, voire dangereux.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D76B-DFE8-4881-899E-9F6BC0CC00A7}" type="slidenum">
              <a:rPr lang="fr-FR"/>
              <a:pPr/>
              <a:t>12</a:t>
            </a:fld>
            <a:endParaRPr lang="fr-FR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/>
              <a:t>La discordance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4171950"/>
          </a:xfrm>
        </p:spPr>
        <p:txBody>
          <a:bodyPr>
            <a:normAutofit fontScale="92500" lnSpcReduction="10000"/>
          </a:bodyPr>
          <a:lstStyle/>
          <a:p>
            <a:r>
              <a:rPr lang="fr-FR">
                <a:solidFill>
                  <a:srgbClr val="0000CC"/>
                </a:solidFill>
              </a:rPr>
              <a:t>Ambivalence</a:t>
            </a:r>
            <a:r>
              <a:rPr lang="fr-FR"/>
              <a:t> : </a:t>
            </a:r>
          </a:p>
          <a:p>
            <a:pPr lvl="1"/>
            <a:r>
              <a:rPr lang="fr-FR"/>
              <a:t>affective (amour/haine, attirance/répulsion…)</a:t>
            </a:r>
          </a:p>
          <a:p>
            <a:pPr lvl="1"/>
            <a:r>
              <a:rPr lang="fr-FR"/>
              <a:t>de la volonté (ambitendance : le patient veut 2 choses contraires à la fois)</a:t>
            </a:r>
          </a:p>
          <a:p>
            <a:pPr lvl="1"/>
            <a:r>
              <a:rPr lang="fr-FR"/>
              <a:t>intellectuelle (2 concepts opposés sont exprimés)</a:t>
            </a:r>
          </a:p>
          <a:p>
            <a:r>
              <a:rPr lang="fr-FR">
                <a:solidFill>
                  <a:srgbClr val="0000CC"/>
                </a:solidFill>
              </a:rPr>
              <a:t>Bizarrerie</a:t>
            </a:r>
            <a:r>
              <a:rPr lang="fr-FR"/>
              <a:t> </a:t>
            </a:r>
            <a:r>
              <a:rPr lang="fr-FR" sz="2800"/>
              <a:t>(idées étranges, baroques)</a:t>
            </a:r>
            <a:endParaRPr lang="fr-FR"/>
          </a:p>
          <a:p>
            <a:r>
              <a:rPr lang="fr-FR"/>
              <a:t>Impénétrabilité</a:t>
            </a:r>
            <a:r>
              <a:rPr lang="fr-FR" sz="2800"/>
              <a:t> (discours, conduite énigmatiques)</a:t>
            </a:r>
            <a:endParaRPr lang="fr-FR"/>
          </a:p>
          <a:p>
            <a:r>
              <a:rPr lang="fr-FR"/>
              <a:t>Détachement du réel </a:t>
            </a:r>
            <a:r>
              <a:rPr lang="fr-FR" sz="2800"/>
              <a:t>: retrait affectif, repli autistique, apragmatisme, </a:t>
            </a:r>
            <a:r>
              <a:rPr lang="fr-FR" sz="2800">
                <a:solidFill>
                  <a:srgbClr val="0000CC"/>
                </a:solidFill>
              </a:rPr>
              <a:t>athymormie</a:t>
            </a:r>
            <a:r>
              <a:rPr lang="fr-FR" sz="2800"/>
              <a:t>, désintérêt, </a:t>
            </a:r>
            <a:r>
              <a:rPr kumimoji="0" lang="fr-FR" sz="2800"/>
              <a:t> </a:t>
            </a:r>
            <a:r>
              <a:rPr kumimoji="0" lang="fr-FR" sz="2800">
                <a:solidFill>
                  <a:srgbClr val="0000CC"/>
                </a:solidFill>
              </a:rPr>
              <a:t>perte de contact vital avec la réalité</a:t>
            </a:r>
            <a:r>
              <a:rPr kumimoji="0" lang="fr-FR" sz="2800"/>
              <a:t> (</a:t>
            </a:r>
            <a:r>
              <a:rPr kumimoji="0" lang="fr-FR" sz="2800">
                <a:solidFill>
                  <a:srgbClr val="990000"/>
                </a:solidFill>
              </a:rPr>
              <a:t>Minkowski</a:t>
            </a:r>
            <a:r>
              <a:rPr kumimoji="0" lang="fr-FR" sz="2800"/>
              <a:t>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AE27-9F77-4CBB-8AA6-2195ACB0368B}" type="slidenum">
              <a:rPr lang="fr-FR"/>
              <a:pPr/>
              <a:t>13</a:t>
            </a:fld>
            <a:endParaRPr lang="fr-FR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/>
              <a:t>L ’autisme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05800" cy="417195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Barrière opaque établie par le sujet entre son monde intérieur et le monde extérieur.</a:t>
            </a:r>
          </a:p>
          <a:p>
            <a:endParaRPr lang="en-US"/>
          </a:p>
          <a:p>
            <a:r>
              <a:rPr lang="en-US"/>
              <a:t>Hermétisme et mort psychique apparente.</a:t>
            </a:r>
          </a:p>
          <a:p>
            <a:endParaRPr lang="en-US"/>
          </a:p>
          <a:p>
            <a:r>
              <a:rPr lang="en-US"/>
              <a:t>Vie imaginaire et émotionnelle intense.</a:t>
            </a:r>
          </a:p>
          <a:p>
            <a:endParaRPr lang="en-US"/>
          </a:p>
          <a:p>
            <a:r>
              <a:rPr lang="en-US"/>
              <a:t>Conduit ou est la cause d’une altération profonde de la notion de réalité.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46B0B-126E-4E2E-804A-EABA56A1992E}" type="slidenum">
              <a:rPr lang="fr-FR"/>
              <a:pPr/>
              <a:t>14</a:t>
            </a:fld>
            <a:endParaRPr lang="fr-FR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algn="ctr"/>
            <a:r>
              <a:rPr lang="en-US"/>
              <a:t>Atteinte des fonctions supérieures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85950"/>
            <a:ext cx="9144000" cy="4171950"/>
          </a:xfrm>
        </p:spPr>
        <p:txBody>
          <a:bodyPr>
            <a:normAutofit lnSpcReduction="10000"/>
          </a:bodyPr>
          <a:lstStyle/>
          <a:p>
            <a:r>
              <a:rPr lang="en-US"/>
              <a:t>Classiquement, pas d’atteinte des capacités mnésiques et intellectuelles, mais impossibilité de leur utilisation. Pas de trouble de la vigilance</a:t>
            </a:r>
          </a:p>
          <a:p>
            <a:r>
              <a:rPr lang="en-US"/>
              <a:t>En pratique, on constate des troubles cognitifs (troubles des fonctions supérieures) : difficultés de concentration, </a:t>
            </a:r>
            <a:r>
              <a:rPr lang="en-US">
                <a:solidFill>
                  <a:srgbClr val="0000CC"/>
                </a:solidFill>
              </a:rPr>
              <a:t>troubles attentionnels</a:t>
            </a:r>
            <a:r>
              <a:rPr lang="en-US"/>
              <a:t>, </a:t>
            </a:r>
            <a:r>
              <a:rPr lang="en-US">
                <a:solidFill>
                  <a:srgbClr val="0000CC"/>
                </a:solidFill>
              </a:rPr>
              <a:t>difficultés de traitement du contexte</a:t>
            </a:r>
            <a:r>
              <a:rPr lang="en-US"/>
              <a:t>, </a:t>
            </a:r>
            <a:r>
              <a:rPr lang="en-US">
                <a:solidFill>
                  <a:srgbClr val="0000CC"/>
                </a:solidFill>
              </a:rPr>
              <a:t>atteintes de la mémoire</a:t>
            </a:r>
            <a:r>
              <a:rPr lang="en-US"/>
              <a:t> à long terme, de la mémoire de travail des fonctions exécutives.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4143-1609-41F9-A62C-81DE0106FF5E}" type="slidenum">
              <a:rPr lang="fr-FR"/>
              <a:pPr/>
              <a:t>15</a:t>
            </a:fld>
            <a:endParaRPr lang="fr-FR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9144000" cy="838200"/>
          </a:xfrm>
        </p:spPr>
        <p:txBody>
          <a:bodyPr/>
          <a:lstStyle/>
          <a:p>
            <a:pPr algn="ctr"/>
            <a:r>
              <a:rPr lang="en-US"/>
              <a:t>Symptômes positifs et négatifs </a:t>
            </a:r>
            <a:br>
              <a:rPr lang="en-US"/>
            </a:b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 sz="2800"/>
              <a:t>Regroupement en deux dimensions cliniques</a:t>
            </a:r>
            <a:r>
              <a:rPr lang="en-US"/>
              <a:t> </a:t>
            </a:r>
            <a:r>
              <a:rPr lang="en-US" sz="2800"/>
              <a:t>des symptômes (</a:t>
            </a:r>
            <a:r>
              <a:rPr lang="en-US" sz="2800">
                <a:solidFill>
                  <a:srgbClr val="990000"/>
                </a:solidFill>
              </a:rPr>
              <a:t>Crow, Andreasen</a:t>
            </a:r>
            <a:r>
              <a:rPr lang="en-US" sz="2800"/>
              <a:t>).</a:t>
            </a:r>
          </a:p>
          <a:p>
            <a:r>
              <a:rPr lang="en-US" sz="2800"/>
              <a:t>Ces auteurs se réfèrent à</a:t>
            </a:r>
            <a:r>
              <a:rPr lang="en-US"/>
              <a:t> </a:t>
            </a:r>
            <a:r>
              <a:rPr lang="en-US" sz="2800">
                <a:solidFill>
                  <a:srgbClr val="990000"/>
                </a:solidFill>
              </a:rPr>
              <a:t>Jackson</a:t>
            </a:r>
            <a:r>
              <a:rPr lang="en-US" sz="2800"/>
              <a:t> (XIX</a:t>
            </a:r>
            <a:r>
              <a:rPr lang="en-US" sz="2400" baseline="30000"/>
              <a:t>ème</a:t>
            </a:r>
            <a:r>
              <a:rPr lang="en-US" sz="2800"/>
              <a:t> siècle)</a:t>
            </a:r>
            <a:r>
              <a:rPr lang="en-US"/>
              <a:t> </a:t>
            </a:r>
            <a:r>
              <a:rPr lang="en-US" sz="2800"/>
              <a:t>pour lequel il existait une hiérarchie des centres nerveux, les atteintes du SN pouvant conduire à </a:t>
            </a:r>
            <a:r>
              <a:rPr kumimoji="0" lang="fr-FR" sz="2800"/>
              <a:t>des signes négatifs (signes déficitaires dus à l'atteinte-même de la fonction touchées) et des signes positifs (ce qui subsiste ou ce qui est libéré par cette atteinte).</a:t>
            </a:r>
            <a:endParaRPr kumimoji="0" lang="en-US"/>
          </a:p>
          <a:p>
            <a:r>
              <a:rPr lang="en-US" sz="2800"/>
              <a:t>En pratique, les </a:t>
            </a:r>
            <a:r>
              <a:rPr lang="en-US" sz="2800">
                <a:solidFill>
                  <a:srgbClr val="0000CC"/>
                </a:solidFill>
              </a:rPr>
              <a:t>symptômes négatifs ou déficitaires</a:t>
            </a:r>
            <a:r>
              <a:rPr lang="en-US" sz="2800"/>
              <a:t> correspondent à une </a:t>
            </a:r>
            <a:r>
              <a:rPr lang="en-US" sz="2800">
                <a:solidFill>
                  <a:srgbClr val="003300"/>
                </a:solidFill>
              </a:rPr>
              <a:t>perte ou</a:t>
            </a:r>
            <a:r>
              <a:rPr lang="en-US" sz="2800">
                <a:solidFill>
                  <a:schemeClr val="accent1"/>
                </a:solidFill>
              </a:rPr>
              <a:t> </a:t>
            </a:r>
            <a:r>
              <a:rPr lang="en-US" sz="2800"/>
              <a:t>une </a:t>
            </a:r>
            <a:r>
              <a:rPr lang="en-US" sz="2800">
                <a:solidFill>
                  <a:srgbClr val="003300"/>
                </a:solidFill>
              </a:rPr>
              <a:t>diminution des fcts normales</a:t>
            </a:r>
            <a:r>
              <a:rPr lang="en-US" sz="2800"/>
              <a:t> et les </a:t>
            </a:r>
            <a:r>
              <a:rPr lang="en-US" sz="2800">
                <a:solidFill>
                  <a:srgbClr val="0000CC"/>
                </a:solidFill>
              </a:rPr>
              <a:t>symptômes positifs ou productifs</a:t>
            </a:r>
            <a:r>
              <a:rPr lang="en-US" sz="2800"/>
              <a:t> à une </a:t>
            </a:r>
            <a:r>
              <a:rPr lang="en-US" sz="2800">
                <a:solidFill>
                  <a:srgbClr val="003300"/>
                </a:solidFill>
              </a:rPr>
              <a:t>distorsion ou</a:t>
            </a:r>
            <a:r>
              <a:rPr lang="en-US" sz="2800">
                <a:solidFill>
                  <a:schemeClr val="accent1"/>
                </a:solidFill>
              </a:rPr>
              <a:t> </a:t>
            </a:r>
            <a:r>
              <a:rPr lang="en-US" sz="2800"/>
              <a:t>un</a:t>
            </a:r>
            <a:r>
              <a:rPr lang="en-US" sz="2800">
                <a:solidFill>
                  <a:schemeClr val="accent1"/>
                </a:solidFill>
              </a:rPr>
              <a:t> </a:t>
            </a:r>
            <a:r>
              <a:rPr lang="en-US" sz="2800">
                <a:solidFill>
                  <a:srgbClr val="003300"/>
                </a:solidFill>
              </a:rPr>
              <a:t>excès de ces mêmes fcts.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21713-A4D4-4C4C-B92C-E348C0C1C0E6}" type="slidenum">
              <a:rPr lang="fr-FR"/>
              <a:pPr/>
              <a:t>16</a:t>
            </a:fld>
            <a:endParaRPr lang="fr-FR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algn="ctr"/>
            <a:r>
              <a:rPr lang="en-US"/>
              <a:t>Symptômes positifs et négatifs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171950"/>
          </a:xfrm>
        </p:spPr>
        <p:txBody>
          <a:bodyPr>
            <a:normAutofit fontScale="92500"/>
          </a:bodyPr>
          <a:lstStyle/>
          <a:p>
            <a:pPr lvl="1"/>
            <a:r>
              <a:rPr lang="en-US" sz="3200">
                <a:solidFill>
                  <a:srgbClr val="0000CC"/>
                </a:solidFill>
              </a:rPr>
              <a:t>symptômes positifs</a:t>
            </a:r>
            <a:r>
              <a:rPr lang="en-US" sz="3200"/>
              <a:t> :</a:t>
            </a:r>
            <a:r>
              <a:rPr lang="en-US" sz="1600"/>
              <a:t> </a:t>
            </a:r>
            <a:r>
              <a:rPr lang="en-US"/>
              <a:t>délire, hallucinations. </a:t>
            </a:r>
          </a:p>
          <a:p>
            <a:pPr lvl="1"/>
            <a:r>
              <a:rPr lang="en-US" sz="3200">
                <a:solidFill>
                  <a:srgbClr val="0000CC"/>
                </a:solidFill>
              </a:rPr>
              <a:t>symptômes négatifs</a:t>
            </a:r>
            <a:r>
              <a:rPr lang="en-US" sz="3200"/>
              <a:t> :</a:t>
            </a:r>
            <a:r>
              <a:rPr lang="en-US" sz="1600"/>
              <a:t> </a:t>
            </a:r>
            <a:r>
              <a:rPr lang="en-US"/>
              <a:t>appauvrissement (du discours, de la pensée, moteur</a:t>
            </a:r>
            <a:r>
              <a:rPr lang="en-US" sz="1600"/>
              <a:t> </a:t>
            </a:r>
            <a:r>
              <a:rPr lang="en-US"/>
              <a:t>:</a:t>
            </a:r>
            <a:r>
              <a:rPr lang="en-US" sz="1600"/>
              <a:t> </a:t>
            </a:r>
            <a:r>
              <a:rPr lang="en-US"/>
              <a:t>apragmatisme, aboulie, manque d’énergie physique, troubles de l’attention, retrait social, isolement, perte des initiatives, anhédonie, froideur affective, pauvreté des affects et de l’expression gestuelle, aspect figé).</a:t>
            </a:r>
          </a:p>
          <a:p>
            <a:pPr lvl="1"/>
            <a:r>
              <a:rPr lang="en-US"/>
              <a:t>des symptômes des 2 lignées coexistent chez un même patient.</a:t>
            </a:r>
          </a:p>
          <a:p>
            <a:pPr lvl="1"/>
            <a:r>
              <a:rPr lang="en-US"/>
              <a:t>On peut ajouter une 3</a:t>
            </a:r>
            <a:r>
              <a:rPr lang="en-US" baseline="30000"/>
              <a:t>e</a:t>
            </a:r>
            <a:r>
              <a:rPr lang="en-US"/>
              <a:t> dimension clinique représentée par la </a:t>
            </a:r>
            <a:r>
              <a:rPr lang="en-US" sz="3200">
                <a:solidFill>
                  <a:srgbClr val="0000CC"/>
                </a:solidFill>
              </a:rPr>
              <a:t>désorganisation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25102-8518-4686-A8A9-B88CF074C926}" type="slidenum">
              <a:rPr lang="fr-FR"/>
              <a:pPr/>
              <a:t>17</a:t>
            </a:fld>
            <a:endParaRPr lang="fr-FR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Formes cliniques: schizophrénie paranoïde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171950"/>
          </a:xfrm>
        </p:spPr>
        <p:txBody>
          <a:bodyPr>
            <a:normAutofit fontScale="92500"/>
          </a:bodyPr>
          <a:lstStyle/>
          <a:p>
            <a:r>
              <a:rPr lang="en-US"/>
              <a:t>Forme la plus fréquente. A</a:t>
            </a:r>
            <a:r>
              <a:rPr lang="en-US" sz="2800"/>
              <a:t>ssociation des syndromes délirant, autistique et dissociatif. </a:t>
            </a:r>
          </a:p>
          <a:p>
            <a:r>
              <a:rPr lang="en-US">
                <a:solidFill>
                  <a:srgbClr val="0000CC"/>
                </a:solidFill>
              </a:rPr>
              <a:t>Délire</a:t>
            </a:r>
            <a:r>
              <a:rPr lang="en-US"/>
              <a:t> et </a:t>
            </a:r>
            <a:r>
              <a:rPr lang="en-US">
                <a:solidFill>
                  <a:srgbClr val="0000CC"/>
                </a:solidFill>
              </a:rPr>
              <a:t>hallucinations</a:t>
            </a:r>
            <a:r>
              <a:rPr lang="en-US"/>
              <a:t> </a:t>
            </a:r>
            <a:r>
              <a:rPr lang="en-US" sz="2800"/>
              <a:t>(auditives, cénesthésiques, psychiques, psychomotrices)</a:t>
            </a:r>
            <a:r>
              <a:rPr lang="en-US"/>
              <a:t> au 1</a:t>
            </a:r>
            <a:r>
              <a:rPr lang="en-US" baseline="30000"/>
              <a:t>er </a:t>
            </a:r>
            <a:r>
              <a:rPr lang="en-US"/>
              <a:t>plan.</a:t>
            </a:r>
          </a:p>
          <a:p>
            <a:r>
              <a:rPr lang="en-US"/>
              <a:t>Parfois le délire n’existe qu’au début de la maladie et il est remplacé secondairement par des signes déficitaires.</a:t>
            </a:r>
          </a:p>
          <a:p>
            <a:r>
              <a:rPr lang="en-US"/>
              <a:t>Parfois il existe tout au long de la durée de cette affection</a:t>
            </a:r>
            <a:r>
              <a:rPr lang="en-US" sz="2800"/>
              <a:t>, qui peut alors évoluer par poussées (meilleur pronostic, + gde efficacité des médicaments)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23F07-1573-443F-B55E-8E11F145BAEB}" type="slidenum">
              <a:rPr lang="fr-FR"/>
              <a:pPr/>
              <a:t>18</a:t>
            </a:fld>
            <a:endParaRPr lang="fr-FR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pPr algn="ctr"/>
            <a:r>
              <a:rPr lang="en-US"/>
              <a:t>Formes cliniques: la catatonie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4171950"/>
          </a:xfrm>
        </p:spPr>
        <p:txBody>
          <a:bodyPr>
            <a:normAutofit fontScale="92500" lnSpcReduction="10000"/>
          </a:bodyPr>
          <a:lstStyle/>
          <a:p>
            <a:r>
              <a:rPr lang="en-US" sz="2800"/>
              <a:t>Forme assez rare actuellement </a:t>
            </a:r>
            <a:r>
              <a:rPr lang="en-US" sz="2400"/>
              <a:t>caractérisée par une </a:t>
            </a:r>
            <a:r>
              <a:rPr lang="en-US" sz="2400">
                <a:solidFill>
                  <a:srgbClr val="0000CC"/>
                </a:solidFill>
              </a:rPr>
              <a:t>prédo</a:t>
            </a:r>
            <a:r>
              <a:rPr lang="en-US" sz="1600">
                <a:solidFill>
                  <a:srgbClr val="0000CC"/>
                </a:solidFill>
              </a:rPr>
              <a:t>-</a:t>
            </a:r>
            <a:r>
              <a:rPr lang="en-US" sz="2400">
                <a:solidFill>
                  <a:srgbClr val="0000CC"/>
                </a:solidFill>
              </a:rPr>
              <a:t>minance de la discordance comportementale ou psychomotrice</a:t>
            </a:r>
            <a:r>
              <a:rPr lang="en-US" sz="2400"/>
              <a:t>.</a:t>
            </a:r>
          </a:p>
          <a:p>
            <a:r>
              <a:rPr lang="en-US">
                <a:solidFill>
                  <a:srgbClr val="0000CC"/>
                </a:solidFill>
              </a:rPr>
              <a:t>Catalepsie</a:t>
            </a:r>
            <a:r>
              <a:rPr lang="en-US"/>
              <a:t>: </a:t>
            </a:r>
            <a:r>
              <a:rPr lang="en-US" sz="2800"/>
              <a:t>persistance indéfinie des attitudes passivement imposées aux membres, flexibilité cireuse (oreiller psychique, signe de Maillard).</a:t>
            </a:r>
          </a:p>
          <a:p>
            <a:r>
              <a:rPr lang="en-US">
                <a:solidFill>
                  <a:srgbClr val="0000CC"/>
                </a:solidFill>
              </a:rPr>
              <a:t>Négativisme</a:t>
            </a:r>
            <a:r>
              <a:rPr lang="en-US"/>
              <a:t>: </a:t>
            </a:r>
            <a:r>
              <a:rPr lang="en-US" sz="2800"/>
              <a:t>attitudes de refus actif dans tous les domaines </a:t>
            </a:r>
            <a:r>
              <a:rPr lang="en-US" sz="2400"/>
              <a:t>(immobilité, enfouissement sous les draps, fermeture crispée des paupières, contracture des mâchoires, raideur diffuse, refus de serrer la main, opposition à toute mobilisation, mutisme, etc.).</a:t>
            </a:r>
            <a:endParaRPr lang="en-US" sz="2800"/>
          </a:p>
          <a:p>
            <a:r>
              <a:rPr lang="en-US">
                <a:solidFill>
                  <a:srgbClr val="0000CC"/>
                </a:solidFill>
              </a:rPr>
              <a:t>Stupeur</a:t>
            </a:r>
            <a:r>
              <a:rPr lang="en-US"/>
              <a:t>: </a:t>
            </a:r>
            <a:r>
              <a:rPr lang="en-US" sz="2800"/>
              <a:t>perte de toute initiative motrice, patient re-plié sur lui-même, absence</a:t>
            </a:r>
            <a:r>
              <a:rPr lang="en-US" sz="1800"/>
              <a:t> </a:t>
            </a:r>
            <a:r>
              <a:rPr lang="en-US" sz="2800"/>
              <a:t>de</a:t>
            </a:r>
            <a:r>
              <a:rPr lang="en-US" sz="1800"/>
              <a:t> </a:t>
            </a:r>
            <a:r>
              <a:rPr lang="en-US" sz="2800"/>
              <a:t>réaction</a:t>
            </a:r>
            <a:r>
              <a:rPr lang="en-US" sz="1800"/>
              <a:t> </a:t>
            </a:r>
            <a:r>
              <a:rPr lang="en-US" sz="2800"/>
              <a:t>aux</a:t>
            </a:r>
            <a:r>
              <a:rPr lang="en-US" sz="1800"/>
              <a:t> </a:t>
            </a:r>
            <a:r>
              <a:rPr lang="en-US" sz="2800"/>
              <a:t>stimulations</a:t>
            </a:r>
          </a:p>
          <a:p>
            <a:endParaRPr lang="en-US" sz="2800"/>
          </a:p>
          <a:p>
            <a:endParaRPr lang="en-US"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74BF8-3EE5-4ABF-955A-E08014370146}" type="slidenum">
              <a:rPr lang="fr-FR"/>
              <a:pPr/>
              <a:t>19</a:t>
            </a:fld>
            <a:endParaRPr lang="fr-FR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algn="ctr"/>
            <a:r>
              <a:rPr lang="en-US"/>
              <a:t>Formes cliniques: la catatonie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Anticipation motrice, </a:t>
            </a:r>
            <a:r>
              <a:rPr lang="en-US">
                <a:solidFill>
                  <a:srgbClr val="0000CC"/>
                </a:solidFill>
              </a:rPr>
              <a:t>échopraxie</a:t>
            </a:r>
            <a:r>
              <a:rPr lang="en-US"/>
              <a:t> </a:t>
            </a:r>
            <a:r>
              <a:rPr lang="en-US" sz="2800"/>
              <a:t>(ou échokinésie).</a:t>
            </a:r>
          </a:p>
          <a:p>
            <a:r>
              <a:rPr lang="en-US"/>
              <a:t>Echomimie, écholalie.</a:t>
            </a:r>
            <a:endParaRPr lang="en-US" sz="2800"/>
          </a:p>
          <a:p>
            <a:r>
              <a:rPr lang="en-US">
                <a:solidFill>
                  <a:srgbClr val="0000CC"/>
                </a:solidFill>
              </a:rPr>
              <a:t>Persévération motrice.</a:t>
            </a:r>
          </a:p>
          <a:p>
            <a:r>
              <a:rPr lang="en-US"/>
              <a:t>Postures catatoniques </a:t>
            </a:r>
            <a:r>
              <a:rPr lang="en-US" sz="2800"/>
              <a:t>(postures inadéquates ou bizzares adoptées volontairement par le patient).</a:t>
            </a:r>
          </a:p>
          <a:p>
            <a:r>
              <a:rPr lang="en-US">
                <a:solidFill>
                  <a:srgbClr val="0000CC"/>
                </a:solidFill>
              </a:rPr>
              <a:t>Suggestibilité</a:t>
            </a:r>
            <a:r>
              <a:rPr lang="en-US"/>
              <a:t> </a:t>
            </a:r>
            <a:r>
              <a:rPr lang="en-US" sz="2800"/>
              <a:t>(obéissance automatique aux ordres).</a:t>
            </a:r>
            <a:endParaRPr lang="en-US"/>
          </a:p>
          <a:p>
            <a:r>
              <a:rPr lang="en-US"/>
              <a:t>Hyperkinésies </a:t>
            </a:r>
            <a:r>
              <a:rPr lang="en-US" sz="2800"/>
              <a:t>(décharges motrices parfois clastiques activité motrice sans finalité évidente, stéréotypies, impulsions verbales ou motrices).</a:t>
            </a:r>
          </a:p>
          <a:p>
            <a:r>
              <a:rPr lang="en-US"/>
              <a:t>Suspension brutale possible </a:t>
            </a:r>
            <a:r>
              <a:rPr lang="en-US" sz="2400"/>
              <a:t>(temporaire ou définitive)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40EDD-C1D6-49AC-8DF0-B8263901FE94}" type="slidenum">
              <a:rPr lang="fr-FR"/>
              <a:pPr/>
              <a:t>20</a:t>
            </a:fld>
            <a:endParaRPr lang="fr-FR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algn="ctr"/>
            <a:r>
              <a:rPr lang="en-US"/>
              <a:t>Formes cliniques: l’hébéphrénie</a:t>
            </a:r>
            <a:br>
              <a:rPr lang="en-US"/>
            </a:br>
            <a:r>
              <a:rPr lang="en-US"/>
              <a:t>(schizophrénie désorganisée </a:t>
            </a:r>
            <a:r>
              <a:rPr lang="en-US" sz="1600"/>
              <a:t>DSM</a:t>
            </a:r>
            <a:r>
              <a:rPr lang="en-US"/>
              <a:t>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 sz="2900"/>
              <a:t>Début précoce (entre 15 et 25 ans), progessif (sur une personnalité prédisposée) ou brutal (troubles majeurs du comportement apparaissant d’un coup).</a:t>
            </a:r>
          </a:p>
          <a:p>
            <a:r>
              <a:rPr lang="en-US" sz="2900">
                <a:solidFill>
                  <a:srgbClr val="0000CC"/>
                </a:solidFill>
              </a:rPr>
              <a:t>Dissociation et autisme</a:t>
            </a:r>
            <a:r>
              <a:rPr lang="en-US" sz="2900"/>
              <a:t> au 1</a:t>
            </a:r>
            <a:r>
              <a:rPr lang="en-US" sz="2900" baseline="30000"/>
              <a:t>er</a:t>
            </a:r>
            <a:r>
              <a:rPr lang="en-US" sz="2900"/>
              <a:t> plan.</a:t>
            </a:r>
          </a:p>
          <a:p>
            <a:r>
              <a:rPr lang="en-US" sz="2900"/>
              <a:t>Pas de délire manifeste (mais il peut être latent, quoique toujours pauvre).</a:t>
            </a:r>
          </a:p>
          <a:p>
            <a:r>
              <a:rPr lang="en-US" sz="2900"/>
              <a:t>Les affects semblent éteints. Aspect puéril.</a:t>
            </a:r>
          </a:p>
          <a:p>
            <a:r>
              <a:rPr lang="en-US" sz="2900"/>
              <a:t>Impression d’une importante détérioration.</a:t>
            </a:r>
          </a:p>
          <a:p>
            <a:r>
              <a:rPr lang="en-US" sz="2900"/>
              <a:t>Evolution, parfois entrecoupée de poussées délirantes, vers un autisme majeur.  Pronostic médiocre.</a:t>
            </a:r>
            <a:endParaRPr lang="en-US" sz="2800"/>
          </a:p>
          <a:p>
            <a:endParaRPr lang="en-US"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EC42-70F0-4F64-8F6F-5705E82A71B3}" type="slidenum">
              <a:rPr lang="fr-FR"/>
              <a:pPr/>
              <a:t>21</a:t>
            </a:fld>
            <a:endParaRPr lang="fr-FR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1143000"/>
          </a:xfrm>
        </p:spPr>
        <p:txBody>
          <a:bodyPr/>
          <a:lstStyle/>
          <a:p>
            <a:pPr algn="ctr"/>
            <a:r>
              <a:rPr lang="en-US"/>
              <a:t>Autres formes cliniques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 sz="2800">
                <a:solidFill>
                  <a:srgbClr val="003300"/>
                </a:solidFill>
              </a:rPr>
              <a:t>Schizophrénie simple</a:t>
            </a:r>
            <a:r>
              <a:rPr lang="en-US" sz="2800"/>
              <a:t> : installation insidieuse et progressive de </a:t>
            </a:r>
            <a:r>
              <a:rPr lang="en-US" sz="2800">
                <a:solidFill>
                  <a:srgbClr val="0000CC"/>
                </a:solidFill>
              </a:rPr>
              <a:t>symptômes négatifs</a:t>
            </a:r>
            <a:r>
              <a:rPr lang="en-US" sz="2800"/>
              <a:t>. Pas de délire ni d’hallucinations. Forme peu grave d’hébéphrénie.</a:t>
            </a:r>
          </a:p>
          <a:p>
            <a:r>
              <a:rPr lang="en-US" sz="2800">
                <a:solidFill>
                  <a:srgbClr val="003300"/>
                </a:solidFill>
              </a:rPr>
              <a:t>Héboïdophrénie</a:t>
            </a:r>
            <a:r>
              <a:rPr lang="en-US" sz="2800"/>
              <a:t> : </a:t>
            </a:r>
            <a:r>
              <a:rPr lang="en-US" sz="2800">
                <a:solidFill>
                  <a:srgbClr val="0000CC"/>
                </a:solidFill>
              </a:rPr>
              <a:t>pseudo-psychopathie dissociée</a:t>
            </a:r>
            <a:r>
              <a:rPr lang="en-US" sz="2800"/>
              <a:t>.</a:t>
            </a:r>
          </a:p>
          <a:p>
            <a:r>
              <a:rPr lang="en-US" sz="2800">
                <a:solidFill>
                  <a:srgbClr val="003300"/>
                </a:solidFill>
              </a:rPr>
              <a:t>Schizophrénie résiduelle</a:t>
            </a:r>
            <a:r>
              <a:rPr lang="en-US" sz="2800"/>
              <a:t> : forme évolutive comprenant la persistance de symptômes négatifs</a:t>
            </a:r>
          </a:p>
          <a:p>
            <a:r>
              <a:rPr lang="en-US" sz="2800">
                <a:solidFill>
                  <a:srgbClr val="003300"/>
                </a:solidFill>
              </a:rPr>
              <a:t>Schizophrénie indifférenciée</a:t>
            </a:r>
            <a:r>
              <a:rPr lang="en-US" sz="2800"/>
              <a:t> </a:t>
            </a:r>
            <a:r>
              <a:rPr lang="en-US" sz="1400"/>
              <a:t>ne répond pas aux critères des formes précédentes</a:t>
            </a:r>
            <a:endParaRPr lang="en-US" sz="2800"/>
          </a:p>
          <a:p>
            <a:r>
              <a:rPr lang="en-US" sz="2800">
                <a:solidFill>
                  <a:srgbClr val="003300"/>
                </a:solidFill>
              </a:rPr>
              <a:t>Trouble schizo-affectif</a:t>
            </a:r>
            <a:r>
              <a:rPr lang="en-US" sz="2800"/>
              <a:t> : présence conjointe de symptômes affectifs ou thymiques (maniaques, dépressifs</a:t>
            </a:r>
            <a:r>
              <a:rPr lang="en-US" sz="1400"/>
              <a:t> </a:t>
            </a:r>
            <a:r>
              <a:rPr lang="en-US" sz="2800"/>
              <a:t>ou</a:t>
            </a:r>
            <a:r>
              <a:rPr lang="en-US" sz="1400"/>
              <a:t> </a:t>
            </a:r>
            <a:r>
              <a:rPr lang="en-US" sz="2800"/>
              <a:t>mixtes)</a:t>
            </a:r>
            <a:r>
              <a:rPr lang="en-US" sz="1400"/>
              <a:t> </a:t>
            </a:r>
            <a:r>
              <a:rPr lang="en-US" sz="2800"/>
              <a:t>et</a:t>
            </a:r>
            <a:r>
              <a:rPr lang="en-US" sz="1400"/>
              <a:t> </a:t>
            </a:r>
            <a:r>
              <a:rPr lang="en-US" sz="2800"/>
              <a:t>de</a:t>
            </a:r>
            <a:r>
              <a:rPr lang="en-US" sz="1400"/>
              <a:t> </a:t>
            </a:r>
            <a:r>
              <a:rPr lang="en-US" sz="2800"/>
              <a:t>symptômes</a:t>
            </a:r>
            <a:r>
              <a:rPr lang="en-US" sz="1400"/>
              <a:t> </a:t>
            </a:r>
            <a:r>
              <a:rPr lang="en-US" sz="2800"/>
              <a:t>schizophréniques Evolution par poussées sans déficit marqué dans les intervalles libres. Sensible</a:t>
            </a:r>
            <a:r>
              <a:rPr lang="en-US" sz="1800"/>
              <a:t> </a:t>
            </a:r>
            <a:r>
              <a:rPr lang="en-US" sz="2800"/>
              <a:t>au</a:t>
            </a:r>
            <a:r>
              <a:rPr lang="en-US" sz="1800"/>
              <a:t> </a:t>
            </a:r>
            <a:r>
              <a:rPr lang="en-US" sz="2800"/>
              <a:t>lithium.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58F4-1EEF-46E2-A648-7745A416F9FF}" type="slidenum">
              <a:rPr lang="fr-FR"/>
              <a:pPr/>
              <a:t>22</a:t>
            </a:fld>
            <a:endParaRPr lang="fr-FR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pPr algn="ctr"/>
            <a:r>
              <a:rPr lang="en-US"/>
              <a:t>Evolution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171950"/>
          </a:xfrm>
        </p:spPr>
        <p:txBody>
          <a:bodyPr>
            <a:normAutofit lnSpcReduction="10000"/>
          </a:bodyPr>
          <a:lstStyle/>
          <a:p>
            <a:r>
              <a:rPr lang="en-US"/>
              <a:t>Taux de mortalité élevé (</a:t>
            </a:r>
            <a:r>
              <a:rPr lang="en-US">
                <a:solidFill>
                  <a:srgbClr val="D60093"/>
                </a:solidFill>
              </a:rPr>
              <a:t>10% de décès par suicide</a:t>
            </a:r>
            <a:r>
              <a:rPr lang="en-US"/>
              <a:t>) </a:t>
            </a:r>
          </a:p>
          <a:p>
            <a:r>
              <a:rPr lang="en-US"/>
              <a:t>Par </a:t>
            </a:r>
            <a:r>
              <a:rPr lang="en-US">
                <a:solidFill>
                  <a:srgbClr val="0000CC"/>
                </a:solidFill>
              </a:rPr>
              <a:t>poussées</a:t>
            </a:r>
            <a:r>
              <a:rPr lang="en-US"/>
              <a:t> :</a:t>
            </a:r>
            <a:r>
              <a:rPr lang="en-US" sz="2800"/>
              <a:t> réapparition du délire, des hallucinations, des troubles du cours de la pensée, des symptômes thymiques (formes paranoïde et schizo-affective).</a:t>
            </a:r>
            <a:endParaRPr lang="en-US"/>
          </a:p>
          <a:p>
            <a:r>
              <a:rPr lang="en-US">
                <a:solidFill>
                  <a:srgbClr val="0000CC"/>
                </a:solidFill>
              </a:rPr>
              <a:t>Continue</a:t>
            </a:r>
            <a:r>
              <a:rPr lang="en-US"/>
              <a:t> : </a:t>
            </a:r>
            <a:r>
              <a:rPr lang="en-US" sz="2800"/>
              <a:t>régression, incohérence idéo-verbale majeure. Symptômes installés.</a:t>
            </a:r>
          </a:p>
          <a:p>
            <a:r>
              <a:rPr lang="en-US">
                <a:solidFill>
                  <a:srgbClr val="0000CC"/>
                </a:solidFill>
              </a:rPr>
              <a:t>Mixte</a:t>
            </a:r>
            <a:r>
              <a:rPr lang="en-US"/>
              <a:t> : </a:t>
            </a:r>
            <a:r>
              <a:rPr lang="en-US" sz="2800"/>
              <a:t>fond symptomatique permanent (symptômes négatifs en particulier) et recrudescences transitoires (symptômes productifs).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0F809-B95A-4E04-BE58-60636BEC3D3D}" type="slidenum">
              <a:rPr lang="fr-FR"/>
              <a:pPr/>
              <a:t>23</a:t>
            </a:fld>
            <a:endParaRPr lang="fr-FR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Evolution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 sz="2800">
                <a:solidFill>
                  <a:srgbClr val="0000CC"/>
                </a:solidFill>
              </a:rPr>
              <a:t>20-25%</a:t>
            </a:r>
            <a:r>
              <a:rPr lang="en-US" sz="2800"/>
              <a:t> des patients ne présenteront </a:t>
            </a:r>
            <a:r>
              <a:rPr lang="en-US" sz="2800">
                <a:solidFill>
                  <a:srgbClr val="0000CC"/>
                </a:solidFill>
              </a:rPr>
              <a:t>plus de signe</a:t>
            </a:r>
            <a:r>
              <a:rPr lang="en-US" sz="2800"/>
              <a:t> patent de la maladie et auront une insertion socio-professionnelle considérée comme normale.</a:t>
            </a:r>
          </a:p>
          <a:p>
            <a:r>
              <a:rPr lang="en-US" sz="2800">
                <a:solidFill>
                  <a:srgbClr val="0000CC"/>
                </a:solidFill>
              </a:rPr>
              <a:t>50%</a:t>
            </a:r>
            <a:r>
              <a:rPr lang="en-US" sz="2800"/>
              <a:t> des patients présenteront une </a:t>
            </a:r>
            <a:r>
              <a:rPr lang="en-US" sz="2800">
                <a:solidFill>
                  <a:srgbClr val="0000CC"/>
                </a:solidFill>
              </a:rPr>
              <a:t>forme intermédiaire</a:t>
            </a:r>
            <a:r>
              <a:rPr lang="en-US" sz="2800"/>
              <a:t> (accès récurrents ou symptomatologie modérée) provoquant une altération variable des domaines affectif, relationnel et professionnel.</a:t>
            </a:r>
          </a:p>
          <a:p>
            <a:r>
              <a:rPr lang="en-US" sz="2800">
                <a:solidFill>
                  <a:srgbClr val="0000CC"/>
                </a:solidFill>
              </a:rPr>
              <a:t>20-25%</a:t>
            </a:r>
            <a:r>
              <a:rPr lang="en-US" sz="2800"/>
              <a:t> présenteront une </a:t>
            </a:r>
            <a:r>
              <a:rPr lang="en-US" sz="2800">
                <a:solidFill>
                  <a:srgbClr val="0000CC"/>
                </a:solidFill>
              </a:rPr>
              <a:t>forme grave</a:t>
            </a:r>
            <a:r>
              <a:rPr lang="en-US" sz="2800"/>
              <a:t> de la maladie (délire permanent ou symptômes déficitaires interdisant toute activité soutenue) nécessitant une hospitalisation prolongée ou du moins le maintien dans un milieu exerçant une surveillance permanente.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59FF-C5EE-4CBD-98FE-9BBBA20061A4}" type="slidenum">
              <a:rPr lang="fr-FR"/>
              <a:pPr/>
              <a:t>24</a:t>
            </a:fld>
            <a:endParaRPr lang="fr-FR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Diagnostic différentiel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171950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solidFill>
                  <a:srgbClr val="0000CC"/>
                </a:solidFill>
              </a:rPr>
              <a:t>Délires chroniques systématisés</a:t>
            </a:r>
            <a:r>
              <a:rPr lang="en-US"/>
              <a:t>.</a:t>
            </a:r>
            <a:r>
              <a:rPr lang="en-US" sz="2800"/>
              <a:t> Délire organisé.</a:t>
            </a:r>
            <a:endParaRPr lang="en-US"/>
          </a:p>
          <a:p>
            <a:r>
              <a:rPr lang="en-US">
                <a:solidFill>
                  <a:srgbClr val="0000CC"/>
                </a:solidFill>
              </a:rPr>
              <a:t>Bouffée délirante aiguë</a:t>
            </a:r>
            <a:r>
              <a:rPr lang="en-US"/>
              <a:t>. </a:t>
            </a:r>
            <a:r>
              <a:rPr lang="en-US" sz="2800"/>
              <a:t>L’évolution tranchera.</a:t>
            </a:r>
            <a:endParaRPr lang="en-US"/>
          </a:p>
          <a:p>
            <a:r>
              <a:rPr lang="en-US">
                <a:solidFill>
                  <a:srgbClr val="0000CC"/>
                </a:solidFill>
              </a:rPr>
              <a:t>Trouble affectif</a:t>
            </a:r>
            <a:r>
              <a:rPr lang="en-US"/>
              <a:t>. </a:t>
            </a:r>
            <a:r>
              <a:rPr lang="en-US" sz="2800"/>
              <a:t>Pas de dissociation ni délire.</a:t>
            </a:r>
          </a:p>
          <a:p>
            <a:r>
              <a:rPr lang="en-US">
                <a:solidFill>
                  <a:srgbClr val="0000CC"/>
                </a:solidFill>
              </a:rPr>
              <a:t>Affections neurologiques</a:t>
            </a:r>
            <a:r>
              <a:rPr lang="en-US"/>
              <a:t> </a:t>
            </a:r>
            <a:r>
              <a:rPr lang="en-US" sz="2800"/>
              <a:t>(tumeur, traumatisme, infection). Signes de localisation.</a:t>
            </a:r>
            <a:endParaRPr lang="en-US"/>
          </a:p>
          <a:p>
            <a:r>
              <a:rPr lang="en-US">
                <a:solidFill>
                  <a:srgbClr val="0000CC"/>
                </a:solidFill>
              </a:rPr>
              <a:t>Syndrome confusionnel</a:t>
            </a:r>
            <a:r>
              <a:rPr lang="en-US"/>
              <a:t>.</a:t>
            </a:r>
            <a:r>
              <a:rPr lang="en-US" sz="2800"/>
              <a:t> DTS, trouble de la vigilance, absence de cause organique identifiable.</a:t>
            </a:r>
            <a:endParaRPr lang="en-US"/>
          </a:p>
          <a:p>
            <a:r>
              <a:rPr lang="en-US">
                <a:solidFill>
                  <a:srgbClr val="0000CC"/>
                </a:solidFill>
              </a:rPr>
              <a:t>Démence sénile ou présénile</a:t>
            </a:r>
            <a:r>
              <a:rPr lang="en-US"/>
              <a:t>. </a:t>
            </a:r>
            <a:r>
              <a:rPr lang="en-US" sz="2800"/>
              <a:t>Atteinte</a:t>
            </a:r>
            <a:r>
              <a:rPr lang="en-US" sz="2000"/>
              <a:t> </a:t>
            </a:r>
            <a:r>
              <a:rPr lang="en-US" sz="2800"/>
              <a:t>cognitive++</a:t>
            </a:r>
            <a:r>
              <a:rPr lang="en-US"/>
              <a:t> </a:t>
            </a:r>
          </a:p>
          <a:p>
            <a:r>
              <a:rPr lang="en-US">
                <a:solidFill>
                  <a:srgbClr val="0000CC"/>
                </a:solidFill>
              </a:rPr>
              <a:t>Troubles névrotiques</a:t>
            </a:r>
            <a:r>
              <a:rPr lang="en-US"/>
              <a:t>. </a:t>
            </a:r>
            <a:r>
              <a:rPr lang="en-US" sz="2800"/>
              <a:t>Histoire du sujet ; absence de dissociation.</a:t>
            </a:r>
            <a:endParaRPr lang="en-US"/>
          </a:p>
          <a:p>
            <a:endParaRPr lang="en-US"/>
          </a:p>
          <a:p>
            <a:endParaRPr lang="en-US" sz="28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PowerPoint2007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IntroducingPowerPoint2007</Template>
  <TotalTime>0</TotalTime>
  <Words>1640</Words>
  <Application>Microsoft Office PowerPoint</Application>
  <PresentationFormat>Affichage à l'écran (4:3)</PresentationFormat>
  <Paragraphs>164</Paragraphs>
  <Slides>24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IntroducingPowerPoint2007</vt:lpstr>
      <vt:lpstr>Présentation de PowerPoint 2007</vt:lpstr>
      <vt:lpstr>Période d’état</vt:lpstr>
      <vt:lpstr>Le délire</vt:lpstr>
      <vt:lpstr>Le délire</vt:lpstr>
      <vt:lpstr>Le délire</vt:lpstr>
      <vt:lpstr>Symptômes de 1er rang de Kurt Schneider</vt:lpstr>
      <vt:lpstr>La dissociation</vt:lpstr>
      <vt:lpstr>Dissociation / fctt intellectuel</vt:lpstr>
      <vt:lpstr>Dissociation / fctt intellectuel</vt:lpstr>
      <vt:lpstr>Dissociation / vie affective</vt:lpstr>
      <vt:lpstr>Dissociation / comportement</vt:lpstr>
      <vt:lpstr>La discordance</vt:lpstr>
      <vt:lpstr>L ’autisme</vt:lpstr>
      <vt:lpstr>Atteinte des fonctions supérieures</vt:lpstr>
      <vt:lpstr>Symptômes positifs et négatifs  </vt:lpstr>
      <vt:lpstr>Symptômes positifs et négatifs </vt:lpstr>
      <vt:lpstr>Formes cliniques: schizophrénie paranoïde </vt:lpstr>
      <vt:lpstr>Formes cliniques: la catatonie</vt:lpstr>
      <vt:lpstr>Formes cliniques: la catatonie</vt:lpstr>
      <vt:lpstr>Formes cliniques: l’hébéphrénie (schizophrénie désorganisée DSM)</vt:lpstr>
      <vt:lpstr>Autres formes cliniques</vt:lpstr>
      <vt:lpstr>Evolution</vt:lpstr>
      <vt:lpstr>Evolution</vt:lpstr>
      <vt:lpstr>Diagnostic différentiel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2014-06-09T18:14:06Z</dcterms:created>
  <dcterms:modified xsi:type="dcterms:W3CDTF">2014-06-09T18:15:15Z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1036</vt:i4>
  </property>
  <property fmtid="{D5CDD505-2E9C-101B-9397-08002B2CF9AE}" pid="3" name="_Version">
    <vt:lpwstr>12.0.4518</vt:lpwstr>
  </property>
</Properties>
</file>