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86" r:id="rId3"/>
    <p:sldId id="257" r:id="rId4"/>
    <p:sldId id="258" r:id="rId5"/>
    <p:sldId id="287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8" r:id="rId14"/>
    <p:sldId id="288" r:id="rId15"/>
    <p:sldId id="295" r:id="rId16"/>
    <p:sldId id="269" r:id="rId17"/>
    <p:sldId id="289" r:id="rId18"/>
    <p:sldId id="291" r:id="rId19"/>
    <p:sldId id="292" r:id="rId20"/>
    <p:sldId id="294" r:id="rId21"/>
    <p:sldId id="270" r:id="rId22"/>
    <p:sldId id="296" r:id="rId23"/>
    <p:sldId id="298" r:id="rId24"/>
    <p:sldId id="297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10" r:id="rId36"/>
    <p:sldId id="311" r:id="rId37"/>
    <p:sldId id="312" r:id="rId38"/>
    <p:sldId id="313" r:id="rId39"/>
    <p:sldId id="315" r:id="rId40"/>
    <p:sldId id="316" r:id="rId41"/>
    <p:sldId id="285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2A3C70"/>
    <a:srgbClr val="D99765"/>
    <a:srgbClr val="B2652C"/>
    <a:srgbClr val="F47210"/>
    <a:srgbClr val="003399"/>
    <a:srgbClr val="33CCCC"/>
    <a:srgbClr val="F8F8F8"/>
    <a:srgbClr val="000514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9B07EE-CDCE-4531-8F73-251DE360F256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2C17F0E-FE3A-4DF4-939E-EAB85C5B608F}">
      <dgm:prSet phldrT="[Texte]" custT="1"/>
      <dgm:spPr/>
      <dgm:t>
        <a:bodyPr/>
        <a:lstStyle/>
        <a:p>
          <a:r>
            <a:rPr lang="fr-FR" sz="2000" dirty="0" smtClean="0">
              <a:latin typeface="Arial" pitchFamily="34" charset="0"/>
              <a:cs typeface="Arial" pitchFamily="34" charset="0"/>
            </a:rPr>
            <a:t> </a:t>
          </a:r>
          <a:r>
            <a:rPr lang="fr-FR" sz="2400" dirty="0" smtClean="0">
              <a:latin typeface="Arial" pitchFamily="34" charset="0"/>
              <a:cs typeface="Arial" pitchFamily="34" charset="0"/>
            </a:rPr>
            <a:t>prévenir les accidents et les maladies du travail qui y sont reliés, il faut bien</a:t>
          </a:r>
          <a:endParaRPr lang="fr-FR" sz="2400" dirty="0">
            <a:latin typeface="Arial" pitchFamily="34" charset="0"/>
            <a:cs typeface="Arial" pitchFamily="34" charset="0"/>
          </a:endParaRPr>
        </a:p>
      </dgm:t>
    </dgm:pt>
    <dgm:pt modelId="{FB6600B6-C10F-4FD5-B6BD-4FC3C2A8E83D}" type="parTrans" cxnId="{A88A8A92-6075-4991-BA43-81C0C548337F}">
      <dgm:prSet/>
      <dgm:spPr/>
      <dgm:t>
        <a:bodyPr/>
        <a:lstStyle/>
        <a:p>
          <a:endParaRPr lang="fr-FR"/>
        </a:p>
      </dgm:t>
    </dgm:pt>
    <dgm:pt modelId="{64BF4458-63BC-4748-B2DA-B02B83E103D6}" type="sibTrans" cxnId="{A88A8A92-6075-4991-BA43-81C0C548337F}">
      <dgm:prSet/>
      <dgm:spPr/>
      <dgm:t>
        <a:bodyPr/>
        <a:lstStyle/>
        <a:p>
          <a:endParaRPr lang="fr-FR"/>
        </a:p>
      </dgm:t>
    </dgm:pt>
    <dgm:pt modelId="{3CFF0F0B-3977-44A8-8EBF-264B26309CF2}">
      <dgm:prSet phldrT="[Texte]" custT="1"/>
      <dgm:spPr/>
      <dgm:t>
        <a:bodyPr/>
        <a:lstStyle/>
        <a:p>
          <a:pPr algn="ctr"/>
          <a:r>
            <a:rPr lang="fr-FR" sz="2800" dirty="0" smtClean="0">
              <a:latin typeface="Arial" pitchFamily="34" charset="0"/>
              <a:cs typeface="Arial" pitchFamily="34" charset="0"/>
            </a:rPr>
            <a:t>connaître les conditions qui prévalent lors de l’exécution de ces fonctions.</a:t>
          </a:r>
          <a:endParaRPr lang="fr-FR" sz="2800" dirty="0">
            <a:latin typeface="Arial" pitchFamily="34" charset="0"/>
            <a:cs typeface="Arial" pitchFamily="34" charset="0"/>
          </a:endParaRPr>
        </a:p>
      </dgm:t>
    </dgm:pt>
    <dgm:pt modelId="{AA76016E-CB9A-4361-8478-DF3DE3788A5C}" type="parTrans" cxnId="{270D1201-6ECC-426F-8602-667E9B17B893}">
      <dgm:prSet/>
      <dgm:spPr/>
      <dgm:t>
        <a:bodyPr/>
        <a:lstStyle/>
        <a:p>
          <a:endParaRPr lang="fr-FR"/>
        </a:p>
      </dgm:t>
    </dgm:pt>
    <dgm:pt modelId="{054D3ED4-FD99-457E-8685-AF4EC68E6ED5}" type="sibTrans" cxnId="{270D1201-6ECC-426F-8602-667E9B17B893}">
      <dgm:prSet/>
      <dgm:spPr/>
      <dgm:t>
        <a:bodyPr/>
        <a:lstStyle/>
        <a:p>
          <a:endParaRPr lang="fr-FR"/>
        </a:p>
      </dgm:t>
    </dgm:pt>
    <dgm:pt modelId="{7F6461AB-A21E-46B1-A3B9-1C8DD7666086}" type="pres">
      <dgm:prSet presAssocID="{239B07EE-CDCE-4531-8F73-251DE360F256}" presName="Name0" presStyleCnt="0">
        <dgm:presLayoutVars>
          <dgm:dir/>
          <dgm:animLvl val="lvl"/>
          <dgm:resizeHandles/>
        </dgm:presLayoutVars>
      </dgm:prSet>
      <dgm:spPr/>
    </dgm:pt>
    <dgm:pt modelId="{2D0C0C21-7BB2-4C41-84DC-A371A74514B7}" type="pres">
      <dgm:prSet presAssocID="{E2C17F0E-FE3A-4DF4-939E-EAB85C5B608F}" presName="linNode" presStyleCnt="0"/>
      <dgm:spPr/>
    </dgm:pt>
    <dgm:pt modelId="{A76D1F3C-A580-46FC-AC29-CB3D9F173D78}" type="pres">
      <dgm:prSet presAssocID="{E2C17F0E-FE3A-4DF4-939E-EAB85C5B608F}" presName="parentShp" presStyleLbl="node1" presStyleIdx="0" presStyleCnt="1" custLinFactNeighborX="-1249" custLinFactNeighborY="-187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D8AA49A-DDD5-47E6-97F5-1672C24D62D1}" type="pres">
      <dgm:prSet presAssocID="{E2C17F0E-FE3A-4DF4-939E-EAB85C5B608F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70D1201-6ECC-426F-8602-667E9B17B893}" srcId="{E2C17F0E-FE3A-4DF4-939E-EAB85C5B608F}" destId="{3CFF0F0B-3977-44A8-8EBF-264B26309CF2}" srcOrd="0" destOrd="0" parTransId="{AA76016E-CB9A-4361-8478-DF3DE3788A5C}" sibTransId="{054D3ED4-FD99-457E-8685-AF4EC68E6ED5}"/>
    <dgm:cxn modelId="{7725EED5-5232-40F3-BC19-453120D0CCD1}" type="presOf" srcId="{3CFF0F0B-3977-44A8-8EBF-264B26309CF2}" destId="{2D8AA49A-DDD5-47E6-97F5-1672C24D62D1}" srcOrd="0" destOrd="0" presId="urn:microsoft.com/office/officeart/2005/8/layout/vList6"/>
    <dgm:cxn modelId="{A88A8A92-6075-4991-BA43-81C0C548337F}" srcId="{239B07EE-CDCE-4531-8F73-251DE360F256}" destId="{E2C17F0E-FE3A-4DF4-939E-EAB85C5B608F}" srcOrd="0" destOrd="0" parTransId="{FB6600B6-C10F-4FD5-B6BD-4FC3C2A8E83D}" sibTransId="{64BF4458-63BC-4748-B2DA-B02B83E103D6}"/>
    <dgm:cxn modelId="{C8132F07-C2F6-4E18-A834-F478DA993F08}" type="presOf" srcId="{239B07EE-CDCE-4531-8F73-251DE360F256}" destId="{7F6461AB-A21E-46B1-A3B9-1C8DD7666086}" srcOrd="0" destOrd="0" presId="urn:microsoft.com/office/officeart/2005/8/layout/vList6"/>
    <dgm:cxn modelId="{33577B45-2238-4A59-A6FD-2B210922FBD1}" type="presOf" srcId="{E2C17F0E-FE3A-4DF4-939E-EAB85C5B608F}" destId="{A76D1F3C-A580-46FC-AC29-CB3D9F173D78}" srcOrd="0" destOrd="0" presId="urn:microsoft.com/office/officeart/2005/8/layout/vList6"/>
    <dgm:cxn modelId="{2C089BD1-C1BD-44C8-A60F-1C0864B1319E}" type="presParOf" srcId="{7F6461AB-A21E-46B1-A3B9-1C8DD7666086}" destId="{2D0C0C21-7BB2-4C41-84DC-A371A74514B7}" srcOrd="0" destOrd="0" presId="urn:microsoft.com/office/officeart/2005/8/layout/vList6"/>
    <dgm:cxn modelId="{231F4947-EA4B-47BA-9235-662377703754}" type="presParOf" srcId="{2D0C0C21-7BB2-4C41-84DC-A371A74514B7}" destId="{A76D1F3C-A580-46FC-AC29-CB3D9F173D78}" srcOrd="0" destOrd="0" presId="urn:microsoft.com/office/officeart/2005/8/layout/vList6"/>
    <dgm:cxn modelId="{AAF6707B-E368-4F86-923E-4CEF37FB3834}" type="presParOf" srcId="{2D0C0C21-7BB2-4C41-84DC-A371A74514B7}" destId="{2D8AA49A-DDD5-47E6-97F5-1672C24D62D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8AA49A-DDD5-47E6-97F5-1672C24D62D1}">
      <dsp:nvSpPr>
        <dsp:cNvPr id="0" name=""/>
        <dsp:cNvSpPr/>
      </dsp:nvSpPr>
      <dsp:spPr>
        <a:xfrm>
          <a:off x="3291839" y="0"/>
          <a:ext cx="4937760" cy="316835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800" kern="1200" dirty="0" smtClean="0">
              <a:latin typeface="Arial" pitchFamily="34" charset="0"/>
              <a:cs typeface="Arial" pitchFamily="34" charset="0"/>
            </a:rPr>
            <a:t>connaître les conditions qui prévalent lors de l’exécution de ces fonctions.</a:t>
          </a:r>
          <a:endParaRPr lang="fr-FR" sz="2800" kern="1200" dirty="0">
            <a:latin typeface="Arial" pitchFamily="34" charset="0"/>
            <a:cs typeface="Arial" pitchFamily="34" charset="0"/>
          </a:endParaRPr>
        </a:p>
      </dsp:txBody>
      <dsp:txXfrm>
        <a:off x="3291839" y="0"/>
        <a:ext cx="4937760" cy="3168351"/>
      </dsp:txXfrm>
    </dsp:sp>
    <dsp:sp modelId="{A76D1F3C-A580-46FC-AC29-CB3D9F173D78}">
      <dsp:nvSpPr>
        <dsp:cNvPr id="0" name=""/>
        <dsp:cNvSpPr/>
      </dsp:nvSpPr>
      <dsp:spPr>
        <a:xfrm>
          <a:off x="0" y="0"/>
          <a:ext cx="3291840" cy="31683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fr-FR" sz="2400" kern="1200" dirty="0" smtClean="0">
              <a:latin typeface="Arial" pitchFamily="34" charset="0"/>
              <a:cs typeface="Arial" pitchFamily="34" charset="0"/>
            </a:rPr>
            <a:t>prévenir les accidents et les maladies du travail qui y sont reliés, il faut bien</a:t>
          </a:r>
          <a:endParaRPr lang="fr-FR" sz="240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3291840" cy="3168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e de titre"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72" name="Freeform 32" descr="1"/>
          <p:cNvSpPr>
            <a:spLocks/>
          </p:cNvSpPr>
          <p:nvPr/>
        </p:nvSpPr>
        <p:spPr bwMode="ltGray">
          <a:xfrm>
            <a:off x="-22225" y="0"/>
            <a:ext cx="9191625" cy="6156325"/>
          </a:xfrm>
          <a:custGeom>
            <a:avLst/>
            <a:gdLst/>
            <a:ahLst/>
            <a:cxnLst>
              <a:cxn ang="0">
                <a:pos x="22" y="3783"/>
              </a:cxn>
              <a:cxn ang="0">
                <a:pos x="1792" y="3857"/>
              </a:cxn>
              <a:cxn ang="0">
                <a:pos x="5774" y="3089"/>
              </a:cxn>
              <a:cxn ang="0">
                <a:pos x="5790" y="0"/>
              </a:cxn>
              <a:cxn ang="0">
                <a:pos x="0" y="0"/>
              </a:cxn>
              <a:cxn ang="0">
                <a:pos x="14" y="3791"/>
              </a:cxn>
            </a:cxnLst>
            <a:rect l="0" t="0" r="r" b="b"/>
            <a:pathLst>
              <a:path w="5790" h="3878">
                <a:moveTo>
                  <a:pt x="22" y="3783"/>
                </a:moveTo>
                <a:cubicBezTo>
                  <a:pt x="316" y="3795"/>
                  <a:pt x="788" y="3878"/>
                  <a:pt x="1792" y="3857"/>
                </a:cubicBezTo>
                <a:cubicBezTo>
                  <a:pt x="2796" y="3838"/>
                  <a:pt x="5112" y="3299"/>
                  <a:pt x="5774" y="3089"/>
                </a:cubicBezTo>
                <a:lnTo>
                  <a:pt x="5790" y="0"/>
                </a:lnTo>
                <a:lnTo>
                  <a:pt x="0" y="0"/>
                </a:lnTo>
                <a:lnTo>
                  <a:pt x="14" y="3791"/>
                </a:lnTo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5874" name="Freeform 34"/>
          <p:cNvSpPr>
            <a:spLocks/>
          </p:cNvSpPr>
          <p:nvPr/>
        </p:nvSpPr>
        <p:spPr bwMode="ltGray">
          <a:xfrm>
            <a:off x="0" y="4419600"/>
            <a:ext cx="9153525" cy="1733550"/>
          </a:xfrm>
          <a:custGeom>
            <a:avLst/>
            <a:gdLst/>
            <a:ahLst/>
            <a:cxnLst>
              <a:cxn ang="0">
                <a:pos x="8" y="1000"/>
              </a:cxn>
              <a:cxn ang="0">
                <a:pos x="1778" y="1072"/>
              </a:cxn>
              <a:cxn ang="0">
                <a:pos x="5760" y="324"/>
              </a:cxn>
              <a:cxn ang="0">
                <a:pos x="5766" y="0"/>
              </a:cxn>
              <a:cxn ang="0">
                <a:pos x="1764" y="1032"/>
              </a:cxn>
              <a:cxn ang="0">
                <a:pos x="0" y="720"/>
              </a:cxn>
              <a:cxn ang="0">
                <a:pos x="0" y="1008"/>
              </a:cxn>
            </a:cxnLst>
            <a:rect l="0" t="0" r="r" b="b"/>
            <a:pathLst>
              <a:path w="5766" h="1092">
                <a:moveTo>
                  <a:pt x="8" y="1000"/>
                </a:moveTo>
                <a:cubicBezTo>
                  <a:pt x="302" y="1012"/>
                  <a:pt x="774" y="1092"/>
                  <a:pt x="1778" y="1072"/>
                </a:cubicBezTo>
                <a:cubicBezTo>
                  <a:pt x="2782" y="1052"/>
                  <a:pt x="5098" y="529"/>
                  <a:pt x="5760" y="324"/>
                </a:cubicBezTo>
                <a:lnTo>
                  <a:pt x="5766" y="0"/>
                </a:lnTo>
                <a:cubicBezTo>
                  <a:pt x="5264" y="296"/>
                  <a:pt x="2820" y="1038"/>
                  <a:pt x="1764" y="1032"/>
                </a:cubicBezTo>
                <a:cubicBezTo>
                  <a:pt x="708" y="1026"/>
                  <a:pt x="116" y="744"/>
                  <a:pt x="0" y="720"/>
                </a:cubicBezTo>
                <a:lnTo>
                  <a:pt x="0" y="1008"/>
                </a:lnTo>
              </a:path>
            </a:pathLst>
          </a:custGeom>
          <a:solidFill>
            <a:srgbClr val="FFFFFF">
              <a:alpha val="89999"/>
            </a:srgb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5875" name="Freeform 35"/>
          <p:cNvSpPr>
            <a:spLocks/>
          </p:cNvSpPr>
          <p:nvPr/>
        </p:nvSpPr>
        <p:spPr bwMode="gray">
          <a:xfrm>
            <a:off x="0" y="5181600"/>
            <a:ext cx="9169400" cy="977900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1584" y="586"/>
              </a:cxn>
              <a:cxn ang="0">
                <a:pos x="5768" y="0"/>
              </a:cxn>
              <a:cxn ang="0">
                <a:pos x="5776" y="32"/>
              </a:cxn>
              <a:cxn ang="0">
                <a:pos x="1584" y="598"/>
              </a:cxn>
              <a:cxn ang="0">
                <a:pos x="4" y="92"/>
              </a:cxn>
              <a:cxn ang="0">
                <a:pos x="0" y="58"/>
              </a:cxn>
            </a:cxnLst>
            <a:rect l="0" t="0" r="r" b="b"/>
            <a:pathLst>
              <a:path w="5776" h="616">
                <a:moveTo>
                  <a:pt x="0" y="58"/>
                </a:moveTo>
                <a:cubicBezTo>
                  <a:pt x="116" y="98"/>
                  <a:pt x="606" y="574"/>
                  <a:pt x="1584" y="586"/>
                </a:cubicBezTo>
                <a:cubicBezTo>
                  <a:pt x="2562" y="598"/>
                  <a:pt x="4364" y="324"/>
                  <a:pt x="5768" y="0"/>
                </a:cubicBezTo>
                <a:lnTo>
                  <a:pt x="5776" y="32"/>
                </a:lnTo>
                <a:cubicBezTo>
                  <a:pt x="4336" y="356"/>
                  <a:pt x="2550" y="616"/>
                  <a:pt x="1584" y="598"/>
                </a:cubicBezTo>
                <a:cubicBezTo>
                  <a:pt x="618" y="580"/>
                  <a:pt x="152" y="157"/>
                  <a:pt x="4" y="92"/>
                </a:cubicBezTo>
                <a:lnTo>
                  <a:pt x="0" y="5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35870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 rot="853024">
            <a:off x="1062038" y="1265238"/>
            <a:ext cx="6858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51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2819400" y="914400"/>
            <a:ext cx="6097588" cy="1371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5852" name="Rectangle 12"/>
          <p:cNvSpPr>
            <a:spLocks noGrp="1" noChangeArrowheads="1"/>
          </p:cNvSpPr>
          <p:nvPr>
            <p:ph type="subTitle" sz="quarter" idx="1"/>
          </p:nvPr>
        </p:nvSpPr>
        <p:spPr bwMode="gray">
          <a:xfrm>
            <a:off x="3505200" y="2590800"/>
            <a:ext cx="5410200" cy="609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35853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564313"/>
            <a:ext cx="2133600" cy="2174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855" name="Rectangle 15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048000" y="6553200"/>
            <a:ext cx="2743200" cy="2174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3A6304C-81F0-498F-8984-DA3666089CFF}" type="slidenum">
              <a:rPr lang="en-US"/>
              <a:pPr/>
              <a:t>‹N°›</a:t>
            </a:fld>
            <a:endParaRPr lang="en-US"/>
          </a:p>
        </p:txBody>
      </p:sp>
      <p:pic>
        <p:nvPicPr>
          <p:cNvPr id="35865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4267200" y="4379913"/>
            <a:ext cx="3962400" cy="2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66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 rot="385846">
            <a:off x="1897063" y="4740275"/>
            <a:ext cx="2209800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67" name="Picture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609600" y="3352800"/>
            <a:ext cx="2819400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68" name="Picture 2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 rot="-1037149">
            <a:off x="1573213" y="2192338"/>
            <a:ext cx="1000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69" name="Picture 2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1295400" y="1649413"/>
            <a:ext cx="1905000" cy="121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71" name="Picture 3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>
            <a:off x="381000" y="609600"/>
            <a:ext cx="14478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5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5791200" y="6477000"/>
            <a:ext cx="3124200" cy="304800"/>
          </a:xfrm>
        </p:spPr>
        <p:txBody>
          <a:bodyPr/>
          <a:lstStyle>
            <a:lvl1pPr>
              <a:defRPr b="1"/>
            </a:lvl1pPr>
          </a:lstStyle>
          <a:p>
            <a:endParaRPr lang="fr-FR"/>
          </a:p>
        </p:txBody>
      </p:sp>
      <p:sp>
        <p:nvSpPr>
          <p:cNvPr id="35873" name="Text Box 33"/>
          <p:cNvSpPr txBox="1">
            <a:spLocks noChangeArrowheads="1"/>
          </p:cNvSpPr>
          <p:nvPr/>
        </p:nvSpPr>
        <p:spPr bwMode="gray">
          <a:xfrm>
            <a:off x="4724400" y="4724400"/>
            <a:ext cx="29718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>
                <a:solidFill>
                  <a:schemeClr val="bg2"/>
                </a:solidFill>
                <a:latin typeface="Arial" charset="0"/>
              </a:rPr>
              <a:t>Company </a:t>
            </a:r>
            <a:r>
              <a:rPr lang="en-US" sz="2800" b="1">
                <a:solidFill>
                  <a:schemeClr val="bg2"/>
                </a:solidFill>
                <a:latin typeface="Arial" charset="0"/>
              </a:rPr>
              <a:t>LOGO</a:t>
            </a:r>
          </a:p>
        </p:txBody>
      </p:sp>
      <p:grpSp>
        <p:nvGrpSpPr>
          <p:cNvPr id="35933" name="Group 93"/>
          <p:cNvGrpSpPr>
            <a:grpSpLocks/>
          </p:cNvGrpSpPr>
          <p:nvPr/>
        </p:nvGrpSpPr>
        <p:grpSpPr bwMode="auto">
          <a:xfrm>
            <a:off x="5715000" y="1371600"/>
            <a:ext cx="3533775" cy="3427413"/>
            <a:chOff x="3665" y="622"/>
            <a:chExt cx="2161" cy="2063"/>
          </a:xfrm>
        </p:grpSpPr>
        <p:sp>
          <p:nvSpPr>
            <p:cNvPr id="35912" name="Freeform 72"/>
            <p:cNvSpPr>
              <a:spLocks/>
            </p:cNvSpPr>
            <p:nvPr userDrawn="1"/>
          </p:nvSpPr>
          <p:spPr bwMode="gray">
            <a:xfrm rot="-667772" flipH="1" flipV="1">
              <a:off x="3665" y="249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3" name="Freeform 73"/>
            <p:cNvSpPr>
              <a:spLocks/>
            </p:cNvSpPr>
            <p:nvPr userDrawn="1"/>
          </p:nvSpPr>
          <p:spPr bwMode="gray">
            <a:xfrm rot="-667772" flipH="1" flipV="1">
              <a:off x="3672" y="2327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4" name="Freeform 74"/>
            <p:cNvSpPr>
              <a:spLocks/>
            </p:cNvSpPr>
            <p:nvPr userDrawn="1"/>
          </p:nvSpPr>
          <p:spPr bwMode="gray">
            <a:xfrm rot="-667772" flipH="1" flipV="1">
              <a:off x="3693" y="2161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5" name="Freeform 75"/>
            <p:cNvSpPr>
              <a:spLocks/>
            </p:cNvSpPr>
            <p:nvPr userDrawn="1"/>
          </p:nvSpPr>
          <p:spPr bwMode="gray">
            <a:xfrm rot="-667772" flipH="1" flipV="1">
              <a:off x="3728" y="1998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6" name="Freeform 76"/>
            <p:cNvSpPr>
              <a:spLocks/>
            </p:cNvSpPr>
            <p:nvPr userDrawn="1"/>
          </p:nvSpPr>
          <p:spPr bwMode="gray">
            <a:xfrm rot="-667772" flipH="1" flipV="1">
              <a:off x="3778" y="1841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7" name="Freeform 77"/>
            <p:cNvSpPr>
              <a:spLocks/>
            </p:cNvSpPr>
            <p:nvPr userDrawn="1"/>
          </p:nvSpPr>
          <p:spPr bwMode="gray">
            <a:xfrm rot="-667772" flipH="1" flipV="1">
              <a:off x="3841" y="1688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8" name="Freeform 78"/>
            <p:cNvSpPr>
              <a:spLocks/>
            </p:cNvSpPr>
            <p:nvPr userDrawn="1"/>
          </p:nvSpPr>
          <p:spPr bwMode="gray">
            <a:xfrm rot="-667772" flipH="1" flipV="1">
              <a:off x="3917" y="1542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9" name="Freeform 79"/>
            <p:cNvSpPr>
              <a:spLocks/>
            </p:cNvSpPr>
            <p:nvPr userDrawn="1"/>
          </p:nvSpPr>
          <p:spPr bwMode="gray">
            <a:xfrm rot="-667772" flipH="1" flipV="1">
              <a:off x="4006" y="1404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0" name="Freeform 80"/>
            <p:cNvSpPr>
              <a:spLocks/>
            </p:cNvSpPr>
            <p:nvPr userDrawn="1"/>
          </p:nvSpPr>
          <p:spPr bwMode="gray">
            <a:xfrm rot="-667772" flipH="1" flipV="1">
              <a:off x="4108" y="1275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1" name="Freeform 81"/>
            <p:cNvSpPr>
              <a:spLocks/>
            </p:cNvSpPr>
            <p:nvPr userDrawn="1"/>
          </p:nvSpPr>
          <p:spPr bwMode="gray">
            <a:xfrm rot="-667772" flipH="1" flipV="1">
              <a:off x="4223" y="115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2" name="Freeform 82"/>
            <p:cNvSpPr>
              <a:spLocks/>
            </p:cNvSpPr>
            <p:nvPr userDrawn="1"/>
          </p:nvSpPr>
          <p:spPr bwMode="gray">
            <a:xfrm rot="-667772" flipH="1" flipV="1">
              <a:off x="4345" y="1045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3" name="Freeform 83"/>
            <p:cNvSpPr>
              <a:spLocks/>
            </p:cNvSpPr>
            <p:nvPr userDrawn="1"/>
          </p:nvSpPr>
          <p:spPr bwMode="gray">
            <a:xfrm rot="-667772" flipH="1" flipV="1">
              <a:off x="4477" y="947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4" name="Freeform 84"/>
            <p:cNvSpPr>
              <a:spLocks/>
            </p:cNvSpPr>
            <p:nvPr userDrawn="1"/>
          </p:nvSpPr>
          <p:spPr bwMode="gray">
            <a:xfrm rot="-667772" flipH="1" flipV="1">
              <a:off x="4619" y="861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5" name="Freeform 85"/>
            <p:cNvSpPr>
              <a:spLocks/>
            </p:cNvSpPr>
            <p:nvPr userDrawn="1"/>
          </p:nvSpPr>
          <p:spPr bwMode="gray">
            <a:xfrm rot="-667772" flipH="1" flipV="1">
              <a:off x="4767" y="789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6" name="Freeform 86"/>
            <p:cNvSpPr>
              <a:spLocks/>
            </p:cNvSpPr>
            <p:nvPr userDrawn="1"/>
          </p:nvSpPr>
          <p:spPr bwMode="gray">
            <a:xfrm rot="-667772" flipH="1" flipV="1">
              <a:off x="4923" y="73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7" name="Freeform 87"/>
            <p:cNvSpPr>
              <a:spLocks/>
            </p:cNvSpPr>
            <p:nvPr userDrawn="1"/>
          </p:nvSpPr>
          <p:spPr bwMode="gray">
            <a:xfrm rot="-667772" flipH="1" flipV="1">
              <a:off x="5083" y="686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8" name="AutoShape 88"/>
            <p:cNvSpPr>
              <a:spLocks noChangeArrowheads="1"/>
            </p:cNvSpPr>
            <p:nvPr userDrawn="1"/>
          </p:nvSpPr>
          <p:spPr bwMode="gray">
            <a:xfrm rot="-667772" flipH="1" flipV="1">
              <a:off x="5248" y="654"/>
              <a:ext cx="77" cy="670"/>
            </a:xfrm>
            <a:prstGeom prst="roundRect">
              <a:avLst>
                <a:gd name="adj" fmla="val 16667"/>
              </a:avLst>
            </a:prstGeom>
            <a:solidFill>
              <a:srgbClr val="F8F8F8">
                <a:alpha val="10001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9" name="Freeform 89"/>
            <p:cNvSpPr>
              <a:spLocks/>
            </p:cNvSpPr>
            <p:nvPr userDrawn="1"/>
          </p:nvSpPr>
          <p:spPr bwMode="gray">
            <a:xfrm rot="-667772" flipH="1" flipV="1">
              <a:off x="5357" y="631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30" name="Freeform 90"/>
            <p:cNvSpPr>
              <a:spLocks/>
            </p:cNvSpPr>
            <p:nvPr userDrawn="1"/>
          </p:nvSpPr>
          <p:spPr bwMode="gray">
            <a:xfrm rot="-667772" flipH="1" flipV="1">
              <a:off x="5467" y="62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31" name="Freeform 91"/>
            <p:cNvSpPr>
              <a:spLocks/>
            </p:cNvSpPr>
            <p:nvPr userDrawn="1"/>
          </p:nvSpPr>
          <p:spPr bwMode="gray">
            <a:xfrm rot="-667772" flipH="1" flipV="1">
              <a:off x="5579" y="628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35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7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29BDEAF-7A4B-4036-B977-F56481ED695D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8C4179-D56E-426A-B027-6002FF65B15D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60E040-4C01-41A2-AC7B-1EC50017D526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CEBEBF-0993-4AE0-A42D-EA3BF754A74F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0C047F-C28D-45A9-9B30-6008678CCC9C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1C3751-958A-4DD1-A79C-B65D3AAF74B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1612EF-F5D6-4800-A674-FB60ED54A2C6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F7C1E4-FA46-4CDC-848A-E1B10E1DDF61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4A7F75-4C29-4E1D-B0AE-E7CDEBC2D54C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975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975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D41FCC-1FB6-448B-AC0F-2D4AFBA7FF2D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6781800" cy="884238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133600" cy="2730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3733800" y="6584950"/>
            <a:ext cx="2133600" cy="273050"/>
          </a:xfrm>
        </p:spPr>
        <p:txBody>
          <a:bodyPr/>
          <a:lstStyle>
            <a:lvl1pPr>
              <a:defRPr/>
            </a:lvl1pPr>
          </a:lstStyle>
          <a:p>
            <a:fld id="{3972070C-FD7E-4D60-9103-5A558E7ABF5B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2"/>
          </p:nvPr>
        </p:nvSpPr>
        <p:spPr>
          <a:xfrm>
            <a:off x="5943600" y="6451600"/>
            <a:ext cx="2895600" cy="2730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6781800" cy="884238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133600" cy="2730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3733800" y="6584950"/>
            <a:ext cx="2133600" cy="273050"/>
          </a:xfrm>
        </p:spPr>
        <p:txBody>
          <a:bodyPr/>
          <a:lstStyle>
            <a:lvl1pPr>
              <a:defRPr/>
            </a:lvl1pPr>
          </a:lstStyle>
          <a:p>
            <a:fld id="{6D86F14E-2663-47E9-85C8-E3ECDB9FBA5D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5943600" y="6451600"/>
            <a:ext cx="2895600" cy="2730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56" name="Line 140"/>
          <p:cNvSpPr>
            <a:spLocks noChangeShapeType="1"/>
          </p:cNvSpPr>
          <p:nvPr/>
        </p:nvSpPr>
        <p:spPr bwMode="auto">
          <a:xfrm>
            <a:off x="1752600" y="990600"/>
            <a:ext cx="693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grpSp>
        <p:nvGrpSpPr>
          <p:cNvPr id="34890" name="Group 74"/>
          <p:cNvGrpSpPr>
            <a:grpSpLocks/>
          </p:cNvGrpSpPr>
          <p:nvPr/>
        </p:nvGrpSpPr>
        <p:grpSpPr bwMode="auto">
          <a:xfrm>
            <a:off x="-228600" y="-179388"/>
            <a:ext cx="2743200" cy="2714626"/>
            <a:chOff x="-144" y="-113"/>
            <a:chExt cx="1728" cy="1710"/>
          </a:xfrm>
        </p:grpSpPr>
        <p:sp>
          <p:nvSpPr>
            <p:cNvPr id="34853" name="Freeform 37"/>
            <p:cNvSpPr>
              <a:spLocks/>
            </p:cNvSpPr>
            <p:nvPr userDrawn="1"/>
          </p:nvSpPr>
          <p:spPr bwMode="gray">
            <a:xfrm rot="14847100" flipH="1">
              <a:off x="-225" y="1185"/>
              <a:ext cx="463" cy="301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617" y="67"/>
                </a:cxn>
                <a:cxn ang="0">
                  <a:pos x="38" y="401"/>
                </a:cxn>
                <a:cxn ang="0">
                  <a:pos x="0" y="335"/>
                </a:cxn>
                <a:cxn ang="0">
                  <a:pos x="580" y="0"/>
                </a:cxn>
              </a:cxnLst>
              <a:rect l="0" t="0" r="r" b="b"/>
              <a:pathLst>
                <a:path w="617" h="401">
                  <a:moveTo>
                    <a:pt x="580" y="0"/>
                  </a:moveTo>
                  <a:lnTo>
                    <a:pt x="617" y="67"/>
                  </a:lnTo>
                  <a:lnTo>
                    <a:pt x="38" y="401"/>
                  </a:lnTo>
                  <a:lnTo>
                    <a:pt x="0" y="335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54" name="Freeform 38"/>
            <p:cNvSpPr>
              <a:spLocks/>
            </p:cNvSpPr>
            <p:nvPr userDrawn="1"/>
          </p:nvSpPr>
          <p:spPr bwMode="gray">
            <a:xfrm rot="14847100" flipH="1">
              <a:off x="-129" y="1215"/>
              <a:ext cx="478" cy="266"/>
            </a:xfrm>
            <a:custGeom>
              <a:avLst/>
              <a:gdLst/>
              <a:ahLst/>
              <a:cxnLst>
                <a:cxn ang="0">
                  <a:pos x="607" y="0"/>
                </a:cxn>
                <a:cxn ang="0">
                  <a:pos x="638" y="71"/>
                </a:cxn>
                <a:cxn ang="0">
                  <a:pos x="33" y="353"/>
                </a:cxn>
                <a:cxn ang="0">
                  <a:pos x="0" y="284"/>
                </a:cxn>
                <a:cxn ang="0">
                  <a:pos x="607" y="0"/>
                </a:cxn>
              </a:cxnLst>
              <a:rect l="0" t="0" r="r" b="b"/>
              <a:pathLst>
                <a:path w="638" h="353">
                  <a:moveTo>
                    <a:pt x="607" y="0"/>
                  </a:moveTo>
                  <a:lnTo>
                    <a:pt x="638" y="71"/>
                  </a:lnTo>
                  <a:lnTo>
                    <a:pt x="33" y="353"/>
                  </a:lnTo>
                  <a:lnTo>
                    <a:pt x="0" y="284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55" name="Freeform 39"/>
            <p:cNvSpPr>
              <a:spLocks/>
            </p:cNvSpPr>
            <p:nvPr userDrawn="1"/>
          </p:nvSpPr>
          <p:spPr bwMode="gray">
            <a:xfrm rot="14847100" flipH="1">
              <a:off x="-26" y="1239"/>
              <a:ext cx="490" cy="226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56" name="Freeform 40"/>
            <p:cNvSpPr>
              <a:spLocks/>
            </p:cNvSpPr>
            <p:nvPr userDrawn="1"/>
          </p:nvSpPr>
          <p:spPr bwMode="gray">
            <a:xfrm rot="14847100" flipH="1">
              <a:off x="74" y="1254"/>
              <a:ext cx="499" cy="186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57" name="Freeform 41"/>
            <p:cNvSpPr>
              <a:spLocks/>
            </p:cNvSpPr>
            <p:nvPr userDrawn="1"/>
          </p:nvSpPr>
          <p:spPr bwMode="gray">
            <a:xfrm rot="14847100" flipH="1">
              <a:off x="177" y="1260"/>
              <a:ext cx="504" cy="145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58" name="Freeform 42"/>
            <p:cNvSpPr>
              <a:spLocks/>
            </p:cNvSpPr>
            <p:nvPr userDrawn="1"/>
          </p:nvSpPr>
          <p:spPr bwMode="gray">
            <a:xfrm rot="14847100" flipH="1">
              <a:off x="278" y="1260"/>
              <a:ext cx="504" cy="102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59" name="AutoShape 43"/>
            <p:cNvSpPr>
              <a:spLocks noChangeArrowheads="1"/>
            </p:cNvSpPr>
            <p:nvPr userDrawn="1"/>
          </p:nvSpPr>
          <p:spPr bwMode="gray">
            <a:xfrm rot="14847100" flipH="1">
              <a:off x="378" y="1250"/>
              <a:ext cx="501" cy="58"/>
            </a:xfrm>
            <a:prstGeom prst="roundRect">
              <a:avLst>
                <a:gd name="adj" fmla="val 16667"/>
              </a:avLst>
            </a:prstGeom>
            <a:solidFill>
              <a:srgbClr val="F8F8F8">
                <a:alpha val="10001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0" name="Freeform 44"/>
            <p:cNvSpPr>
              <a:spLocks/>
            </p:cNvSpPr>
            <p:nvPr userDrawn="1"/>
          </p:nvSpPr>
          <p:spPr bwMode="gray">
            <a:xfrm rot="14847100" flipH="1">
              <a:off x="470" y="1187"/>
              <a:ext cx="505" cy="10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1" name="Freeform 45"/>
            <p:cNvSpPr>
              <a:spLocks/>
            </p:cNvSpPr>
            <p:nvPr userDrawn="1"/>
          </p:nvSpPr>
          <p:spPr bwMode="gray">
            <a:xfrm rot="14847100" flipH="1">
              <a:off x="561" y="1119"/>
              <a:ext cx="505" cy="144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2" name="Freeform 46"/>
            <p:cNvSpPr>
              <a:spLocks/>
            </p:cNvSpPr>
            <p:nvPr userDrawn="1"/>
          </p:nvSpPr>
          <p:spPr bwMode="gray">
            <a:xfrm rot="14847100" flipH="1">
              <a:off x="648" y="1041"/>
              <a:ext cx="499" cy="18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3" name="Freeform 47"/>
            <p:cNvSpPr>
              <a:spLocks/>
            </p:cNvSpPr>
            <p:nvPr userDrawn="1"/>
          </p:nvSpPr>
          <p:spPr bwMode="gray">
            <a:xfrm rot="14847100" flipH="1">
              <a:off x="731" y="957"/>
              <a:ext cx="490" cy="226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4" name="Freeform 48"/>
            <p:cNvSpPr>
              <a:spLocks/>
            </p:cNvSpPr>
            <p:nvPr userDrawn="1"/>
          </p:nvSpPr>
          <p:spPr bwMode="gray">
            <a:xfrm rot="14847100" flipH="1">
              <a:off x="811" y="868"/>
              <a:ext cx="478" cy="26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5" name="Freeform 49"/>
            <p:cNvSpPr>
              <a:spLocks/>
            </p:cNvSpPr>
            <p:nvPr userDrawn="1"/>
          </p:nvSpPr>
          <p:spPr bwMode="gray">
            <a:xfrm rot="14847100" flipH="1">
              <a:off x="884" y="773"/>
              <a:ext cx="462" cy="30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6" name="Freeform 50"/>
            <p:cNvSpPr>
              <a:spLocks/>
            </p:cNvSpPr>
            <p:nvPr userDrawn="1"/>
          </p:nvSpPr>
          <p:spPr bwMode="gray">
            <a:xfrm rot="14847100" flipH="1">
              <a:off x="950" y="675"/>
              <a:ext cx="443" cy="33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7" name="Freeform 51"/>
            <p:cNvSpPr>
              <a:spLocks/>
            </p:cNvSpPr>
            <p:nvPr userDrawn="1"/>
          </p:nvSpPr>
          <p:spPr bwMode="gray">
            <a:xfrm rot="14847100" flipH="1">
              <a:off x="1013" y="573"/>
              <a:ext cx="421" cy="367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8" name="Freeform 52"/>
            <p:cNvSpPr>
              <a:spLocks/>
            </p:cNvSpPr>
            <p:nvPr userDrawn="1"/>
          </p:nvSpPr>
          <p:spPr bwMode="gray">
            <a:xfrm rot="14847100" flipH="1">
              <a:off x="1067" y="466"/>
              <a:ext cx="396" cy="396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9" name="Freeform 53"/>
            <p:cNvSpPr>
              <a:spLocks/>
            </p:cNvSpPr>
            <p:nvPr userDrawn="1"/>
          </p:nvSpPr>
          <p:spPr bwMode="gray">
            <a:xfrm rot="14847100" flipH="1">
              <a:off x="1113" y="358"/>
              <a:ext cx="367" cy="421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70" name="Freeform 54"/>
            <p:cNvSpPr>
              <a:spLocks/>
            </p:cNvSpPr>
            <p:nvPr userDrawn="1"/>
          </p:nvSpPr>
          <p:spPr bwMode="gray">
            <a:xfrm rot="14847100" flipH="1">
              <a:off x="1153" y="247"/>
              <a:ext cx="335" cy="446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71" name="Freeform 55"/>
            <p:cNvSpPr>
              <a:spLocks/>
            </p:cNvSpPr>
            <p:nvPr userDrawn="1"/>
          </p:nvSpPr>
          <p:spPr bwMode="gray">
            <a:xfrm rot="14847100" flipH="1">
              <a:off x="1187" y="137"/>
              <a:ext cx="299" cy="46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72" name="Freeform 56"/>
            <p:cNvSpPr>
              <a:spLocks/>
            </p:cNvSpPr>
            <p:nvPr userDrawn="1"/>
          </p:nvSpPr>
          <p:spPr bwMode="gray">
            <a:xfrm rot="14847100" flipH="1">
              <a:off x="1210" y="27"/>
              <a:ext cx="264" cy="481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73" name="Freeform 57"/>
            <p:cNvSpPr>
              <a:spLocks/>
            </p:cNvSpPr>
            <p:nvPr userDrawn="1"/>
          </p:nvSpPr>
          <p:spPr bwMode="gray">
            <a:xfrm rot="14847100" flipH="1">
              <a:off x="1225" y="-81"/>
              <a:ext cx="225" cy="492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74" name="Freeform 58"/>
            <p:cNvSpPr>
              <a:spLocks/>
            </p:cNvSpPr>
            <p:nvPr userDrawn="1"/>
          </p:nvSpPr>
          <p:spPr bwMode="gray">
            <a:xfrm rot="14847100" flipH="1">
              <a:off x="1231" y="-189"/>
              <a:ext cx="185" cy="500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75" name="Freeform 59"/>
            <p:cNvSpPr>
              <a:spLocks/>
            </p:cNvSpPr>
            <p:nvPr userDrawn="1"/>
          </p:nvSpPr>
          <p:spPr bwMode="gray">
            <a:xfrm rot="14847100" flipH="1">
              <a:off x="1229" y="-294"/>
              <a:ext cx="144" cy="506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8F8F8">
                <a:alpha val="10001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34846" name="Picture 30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00" y="185"/>
              <a:ext cx="912" cy="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4843" name="Freeform 27"/>
          <p:cNvSpPr>
            <a:spLocks/>
          </p:cNvSpPr>
          <p:nvPr/>
        </p:nvSpPr>
        <p:spPr bwMode="gray">
          <a:xfrm>
            <a:off x="-25400" y="5124450"/>
            <a:ext cx="9156700" cy="1758950"/>
          </a:xfrm>
          <a:custGeom>
            <a:avLst/>
            <a:gdLst/>
            <a:ahLst/>
            <a:cxnLst>
              <a:cxn ang="0">
                <a:pos x="3" y="1092"/>
              </a:cxn>
              <a:cxn ang="0">
                <a:pos x="5768" y="1108"/>
              </a:cxn>
              <a:cxn ang="0">
                <a:pos x="5766" y="0"/>
              </a:cxn>
              <a:cxn ang="0">
                <a:pos x="1764" y="1032"/>
              </a:cxn>
              <a:cxn ang="0">
                <a:pos x="0" y="720"/>
              </a:cxn>
              <a:cxn ang="0">
                <a:pos x="0" y="1008"/>
              </a:cxn>
            </a:cxnLst>
            <a:rect l="0" t="0" r="r" b="b"/>
            <a:pathLst>
              <a:path w="5768" h="1108">
                <a:moveTo>
                  <a:pt x="3" y="1092"/>
                </a:moveTo>
                <a:lnTo>
                  <a:pt x="5768" y="1108"/>
                </a:lnTo>
                <a:lnTo>
                  <a:pt x="5766" y="0"/>
                </a:lnTo>
                <a:cubicBezTo>
                  <a:pt x="5264" y="296"/>
                  <a:pt x="2820" y="1038"/>
                  <a:pt x="1764" y="1032"/>
                </a:cubicBezTo>
                <a:cubicBezTo>
                  <a:pt x="708" y="1026"/>
                  <a:pt x="116" y="744"/>
                  <a:pt x="0" y="720"/>
                </a:cubicBezTo>
                <a:lnTo>
                  <a:pt x="0" y="1008"/>
                </a:lnTo>
              </a:path>
            </a:pathLst>
          </a:custGeom>
          <a:solidFill>
            <a:schemeClr val="hlink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4844" name="Freeform 28"/>
          <p:cNvSpPr>
            <a:spLocks/>
          </p:cNvSpPr>
          <p:nvPr/>
        </p:nvSpPr>
        <p:spPr bwMode="gray">
          <a:xfrm>
            <a:off x="-20638" y="5062538"/>
            <a:ext cx="9159876" cy="1733550"/>
          </a:xfrm>
          <a:custGeom>
            <a:avLst/>
            <a:gdLst/>
            <a:ahLst/>
            <a:cxnLst>
              <a:cxn ang="0">
                <a:pos x="8" y="1000"/>
              </a:cxn>
              <a:cxn ang="0">
                <a:pos x="1778" y="1072"/>
              </a:cxn>
              <a:cxn ang="0">
                <a:pos x="5760" y="324"/>
              </a:cxn>
              <a:cxn ang="0">
                <a:pos x="5766" y="0"/>
              </a:cxn>
              <a:cxn ang="0">
                <a:pos x="1764" y="1032"/>
              </a:cxn>
              <a:cxn ang="0">
                <a:pos x="0" y="720"/>
              </a:cxn>
              <a:cxn ang="0">
                <a:pos x="0" y="1008"/>
              </a:cxn>
            </a:cxnLst>
            <a:rect l="0" t="0" r="r" b="b"/>
            <a:pathLst>
              <a:path w="5766" h="1092">
                <a:moveTo>
                  <a:pt x="8" y="1000"/>
                </a:moveTo>
                <a:cubicBezTo>
                  <a:pt x="302" y="1012"/>
                  <a:pt x="774" y="1092"/>
                  <a:pt x="1778" y="1072"/>
                </a:cubicBezTo>
                <a:cubicBezTo>
                  <a:pt x="2782" y="1052"/>
                  <a:pt x="5098" y="529"/>
                  <a:pt x="5760" y="324"/>
                </a:cubicBezTo>
                <a:lnTo>
                  <a:pt x="5766" y="0"/>
                </a:lnTo>
                <a:cubicBezTo>
                  <a:pt x="5264" y="296"/>
                  <a:pt x="2820" y="1038"/>
                  <a:pt x="1764" y="1032"/>
                </a:cubicBezTo>
                <a:cubicBezTo>
                  <a:pt x="708" y="1026"/>
                  <a:pt x="116" y="744"/>
                  <a:pt x="0" y="720"/>
                </a:cubicBezTo>
                <a:lnTo>
                  <a:pt x="0" y="1008"/>
                </a:lnTo>
              </a:path>
            </a:pathLst>
          </a:custGeom>
          <a:solidFill>
            <a:schemeClr val="tx1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4845" name="Freeform 29"/>
          <p:cNvSpPr>
            <a:spLocks/>
          </p:cNvSpPr>
          <p:nvPr/>
        </p:nvSpPr>
        <p:spPr bwMode="gray">
          <a:xfrm>
            <a:off x="-25400" y="5765800"/>
            <a:ext cx="9169400" cy="977900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1584" y="586"/>
              </a:cxn>
              <a:cxn ang="0">
                <a:pos x="5768" y="0"/>
              </a:cxn>
              <a:cxn ang="0">
                <a:pos x="5776" y="32"/>
              </a:cxn>
              <a:cxn ang="0">
                <a:pos x="1584" y="598"/>
              </a:cxn>
              <a:cxn ang="0">
                <a:pos x="4" y="92"/>
              </a:cxn>
              <a:cxn ang="0">
                <a:pos x="0" y="58"/>
              </a:cxn>
            </a:cxnLst>
            <a:rect l="0" t="0" r="r" b="b"/>
            <a:pathLst>
              <a:path w="5776" h="616">
                <a:moveTo>
                  <a:pt x="0" y="58"/>
                </a:moveTo>
                <a:cubicBezTo>
                  <a:pt x="116" y="98"/>
                  <a:pt x="606" y="574"/>
                  <a:pt x="1584" y="586"/>
                </a:cubicBezTo>
                <a:cubicBezTo>
                  <a:pt x="2562" y="598"/>
                  <a:pt x="4364" y="324"/>
                  <a:pt x="5768" y="0"/>
                </a:cubicBezTo>
                <a:lnTo>
                  <a:pt x="5776" y="32"/>
                </a:lnTo>
                <a:cubicBezTo>
                  <a:pt x="4336" y="356"/>
                  <a:pt x="2550" y="616"/>
                  <a:pt x="1584" y="598"/>
                </a:cubicBezTo>
                <a:cubicBezTo>
                  <a:pt x="618" y="580"/>
                  <a:pt x="152" y="157"/>
                  <a:pt x="4" y="92"/>
                </a:cubicBezTo>
                <a:lnTo>
                  <a:pt x="0" y="58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0" y="6400800"/>
            <a:ext cx="21336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3733800" y="6584950"/>
            <a:ext cx="21336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94F21FEE-4B8B-4B15-ADDE-644B73713BDA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3482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905000" y="228600"/>
            <a:ext cx="67818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34830" name="Rectangle 14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943600" y="6451600"/>
            <a:ext cx="28956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34847" name="Rectangle 31"/>
          <p:cNvSpPr>
            <a:spLocks noChangeArrowheads="1"/>
          </p:cNvSpPr>
          <p:nvPr/>
        </p:nvSpPr>
        <p:spPr bwMode="gray">
          <a:xfrm>
            <a:off x="514350" y="319088"/>
            <a:ext cx="85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  <a:latin typeface="Arial" charset="0"/>
              </a:rPr>
              <a:t>LOGO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56" grpId="0" animBg="1"/>
      <p:bldP spid="34829" grpId="0"/>
      <p:bldP spid="34847" grpId="0"/>
    </p:bld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Lucida Sans Unicode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phique_Microsoft_Office_Excel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15816" y="1340768"/>
            <a:ext cx="5486400" cy="1371600"/>
          </a:xfrm>
        </p:spPr>
        <p:txBody>
          <a:bodyPr/>
          <a:lstStyle/>
          <a:p>
            <a:pPr algn="ctr"/>
            <a:r>
              <a:rPr lang="fr-FR" sz="2800" dirty="0" smtClean="0">
                <a:solidFill>
                  <a:srgbClr val="B2652C"/>
                </a:solidFill>
                <a:latin typeface="Arial" pitchFamily="34" charset="0"/>
                <a:cs typeface="Arial" pitchFamily="34" charset="0"/>
              </a:rPr>
              <a:t>Analyse</a:t>
            </a:r>
            <a:r>
              <a:rPr lang="ar-MA" sz="2800" dirty="0" smtClean="0">
                <a:solidFill>
                  <a:srgbClr val="B2652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smtClean="0">
                <a:solidFill>
                  <a:srgbClr val="B2652C"/>
                </a:solidFill>
                <a:latin typeface="Arial" pitchFamily="34" charset="0"/>
                <a:cs typeface="Arial" pitchFamily="34" charset="0"/>
              </a:rPr>
              <a:t>de sécurité des</a:t>
            </a:r>
            <a:br>
              <a:rPr lang="fr-FR" sz="2800" dirty="0" smtClean="0">
                <a:solidFill>
                  <a:srgbClr val="B2652C"/>
                </a:solidFill>
                <a:latin typeface="Arial" pitchFamily="34" charset="0"/>
                <a:cs typeface="Arial" pitchFamily="34" charset="0"/>
              </a:rPr>
            </a:br>
            <a:r>
              <a:rPr lang="fr-FR" sz="2800" dirty="0" smtClean="0">
                <a:solidFill>
                  <a:srgbClr val="B2652C"/>
                </a:solidFill>
                <a:latin typeface="Arial" pitchFamily="34" charset="0"/>
                <a:cs typeface="Arial" pitchFamily="34" charset="0"/>
              </a:rPr>
              <a:t> taches liées aux postes de</a:t>
            </a:r>
            <a:br>
              <a:rPr lang="fr-FR" sz="2800" dirty="0" smtClean="0">
                <a:solidFill>
                  <a:srgbClr val="B2652C"/>
                </a:solidFill>
                <a:latin typeface="Arial" pitchFamily="34" charset="0"/>
                <a:cs typeface="Arial" pitchFamily="34" charset="0"/>
              </a:rPr>
            </a:br>
            <a:r>
              <a:rPr lang="fr-FR" sz="2800" dirty="0" smtClean="0">
                <a:solidFill>
                  <a:srgbClr val="B2652C"/>
                </a:solidFill>
                <a:latin typeface="Arial" pitchFamily="34" charset="0"/>
                <a:cs typeface="Arial" pitchFamily="34" charset="0"/>
              </a:rPr>
              <a:t> la zone MPP</a:t>
            </a:r>
            <a:endParaRPr lang="en-US" sz="2800" dirty="0">
              <a:solidFill>
                <a:srgbClr val="B2652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19872" y="3068960"/>
            <a:ext cx="5410200" cy="609600"/>
          </a:xfrm>
        </p:spPr>
        <p:txBody>
          <a:bodyPr/>
          <a:lstStyle/>
          <a:p>
            <a:pPr algn="ctr"/>
            <a:r>
              <a:rPr lang="en-US" b="1" dirty="0" smtClean="0"/>
              <a:t>Présenté par: SABER Nazik</a:t>
            </a:r>
            <a:endParaRPr lang="en-US" b="1" dirty="0"/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509120"/>
            <a:ext cx="2664296" cy="1008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7927" name="Picture 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628800"/>
            <a:ext cx="1364459" cy="683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Rectangle à coins arrondis 7"/>
          <p:cNvSpPr/>
          <p:nvPr/>
        </p:nvSpPr>
        <p:spPr bwMode="auto">
          <a:xfrm>
            <a:off x="1403648" y="3501008"/>
            <a:ext cx="1368152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  <a:softEdge rad="12700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dirty="0" smtClean="0"/>
              <a:t>MPP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9" name="Rectangle à coins arrondis 8"/>
          <p:cNvSpPr/>
          <p:nvPr/>
        </p:nvSpPr>
        <p:spPr bwMode="auto">
          <a:xfrm>
            <a:off x="611560" y="620688"/>
            <a:ext cx="1008112" cy="432048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dirty="0" smtClean="0"/>
              <a:t>Analyse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37928" name="Picture 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04664"/>
            <a:ext cx="936104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Oval 2"/>
          <p:cNvSpPr>
            <a:spLocks noChangeArrowheads="1"/>
          </p:cNvSpPr>
          <p:nvPr/>
        </p:nvSpPr>
        <p:spPr bwMode="gray">
          <a:xfrm flipV="1">
            <a:off x="1042988" y="5370513"/>
            <a:ext cx="3306762" cy="487362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7347" name="Oval 3"/>
          <p:cNvSpPr>
            <a:spLocks noChangeArrowheads="1"/>
          </p:cNvSpPr>
          <p:nvPr/>
        </p:nvSpPr>
        <p:spPr bwMode="gray">
          <a:xfrm flipV="1">
            <a:off x="4611688" y="5343525"/>
            <a:ext cx="3305175" cy="485775"/>
          </a:xfrm>
          <a:prstGeom prst="ellipse">
            <a:avLst/>
          </a:prstGeom>
          <a:solidFill>
            <a:schemeClr val="hlink">
              <a:alpha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1691680" y="332656"/>
            <a:ext cx="7764462" cy="927100"/>
          </a:xfrm>
        </p:spPr>
        <p:txBody>
          <a:bodyPr/>
          <a:lstStyle/>
          <a:p>
            <a:r>
              <a:rPr lang="en-US" dirty="0" smtClean="0"/>
              <a:t>Plan</a:t>
            </a: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15616" y="2060848"/>
            <a:ext cx="3106737" cy="3292599"/>
            <a:chOff x="723" y="1673"/>
            <a:chExt cx="1957" cy="1938"/>
          </a:xfrm>
        </p:grpSpPr>
        <p:sp>
          <p:nvSpPr>
            <p:cNvPr id="57350" name="Rectangle 6"/>
            <p:cNvSpPr>
              <a:spLocks noChangeArrowheads="1"/>
            </p:cNvSpPr>
            <p:nvPr/>
          </p:nvSpPr>
          <p:spPr bwMode="gray">
            <a:xfrm>
              <a:off x="2367" y="1675"/>
              <a:ext cx="76" cy="1936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3921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7351" name="Rectangle 7"/>
            <p:cNvSpPr>
              <a:spLocks noChangeArrowheads="1"/>
            </p:cNvSpPr>
            <p:nvPr/>
          </p:nvSpPr>
          <p:spPr bwMode="gray">
            <a:xfrm>
              <a:off x="940" y="1673"/>
              <a:ext cx="76" cy="1936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3921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7352" name="AutoShape 8"/>
            <p:cNvSpPr>
              <a:spLocks noChangeArrowheads="1"/>
            </p:cNvSpPr>
            <p:nvPr/>
          </p:nvSpPr>
          <p:spPr bwMode="gray">
            <a:xfrm>
              <a:off x="723" y="2036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8575" cap="rnd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sz="1600" b="1" dirty="0"/>
                <a:t>Histoire du papier et du carton</a:t>
              </a: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57353" name="AutoShape 9"/>
            <p:cNvSpPr>
              <a:spLocks noChangeArrowheads="1"/>
            </p:cNvSpPr>
            <p:nvPr/>
          </p:nvSpPr>
          <p:spPr bwMode="gray">
            <a:xfrm>
              <a:off x="723" y="2399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5921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59216"/>
                    <a:invGamma/>
                  </a:schemeClr>
                </a:gs>
              </a:gsLst>
              <a:lin ang="5400000" scaled="1"/>
            </a:gradFill>
            <a:ln w="28575" cap="rnd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sz="1600" b="1" dirty="0"/>
                <a:t>Historique de l’usine CMCP </a:t>
              </a: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57354" name="AutoShape 10"/>
            <p:cNvSpPr>
              <a:spLocks noChangeArrowheads="1"/>
            </p:cNvSpPr>
            <p:nvPr/>
          </p:nvSpPr>
          <p:spPr bwMode="gray">
            <a:xfrm>
              <a:off x="723" y="2762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8575" cap="rnd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sz="1600" b="1" dirty="0"/>
                <a:t>Fiche signalétique de l’entreprise</a:t>
              </a: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57355" name="AutoShape 11"/>
            <p:cNvSpPr>
              <a:spLocks noChangeArrowheads="1"/>
            </p:cNvSpPr>
            <p:nvPr/>
          </p:nvSpPr>
          <p:spPr bwMode="gray">
            <a:xfrm>
              <a:off x="723" y="3124"/>
              <a:ext cx="1957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accent1">
                    <a:gamma/>
                    <a:shade val="5921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59216"/>
                    <a:invGamma/>
                  </a:schemeClr>
                </a:gs>
              </a:gsLst>
              <a:lin ang="5400000" scaled="1"/>
            </a:gradFill>
            <a:ln w="28575" cap="rnd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sz="1600" b="1" dirty="0"/>
                <a:t>Processus de fabrication</a:t>
              </a:r>
              <a:endParaRPr lang="en-US" sz="1600" b="1" dirty="0">
                <a:solidFill>
                  <a:srgbClr val="F8F8F8"/>
                </a:solidFill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716139" y="2276872"/>
            <a:ext cx="3190875" cy="3081337"/>
            <a:chOff x="2896" y="1670"/>
            <a:chExt cx="2010" cy="1941"/>
          </a:xfrm>
        </p:grpSpPr>
        <p:sp>
          <p:nvSpPr>
            <p:cNvPr id="57359" name="Rectangle 15"/>
            <p:cNvSpPr>
              <a:spLocks noChangeArrowheads="1"/>
            </p:cNvSpPr>
            <p:nvPr/>
          </p:nvSpPr>
          <p:spPr bwMode="gray">
            <a:xfrm>
              <a:off x="4661" y="1670"/>
              <a:ext cx="76" cy="1936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3921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7360" name="Rectangle 16"/>
            <p:cNvSpPr>
              <a:spLocks noChangeArrowheads="1"/>
            </p:cNvSpPr>
            <p:nvPr/>
          </p:nvSpPr>
          <p:spPr bwMode="gray">
            <a:xfrm>
              <a:off x="3154" y="1675"/>
              <a:ext cx="76" cy="1936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3921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7361" name="AutoShape 17"/>
            <p:cNvSpPr>
              <a:spLocks noChangeArrowheads="1"/>
            </p:cNvSpPr>
            <p:nvPr/>
          </p:nvSpPr>
          <p:spPr bwMode="gray">
            <a:xfrm>
              <a:off x="2896" y="2033"/>
              <a:ext cx="2010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hlink">
                    <a:gamma/>
                    <a:shade val="69804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8575" cap="rnd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sz="1600" b="1" dirty="0"/>
                <a:t>Description de la zone MPP </a:t>
              </a: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57362" name="AutoShape 18"/>
            <p:cNvSpPr>
              <a:spLocks noChangeArrowheads="1"/>
            </p:cNvSpPr>
            <p:nvPr/>
          </p:nvSpPr>
          <p:spPr bwMode="gray">
            <a:xfrm>
              <a:off x="2896" y="2577"/>
              <a:ext cx="2010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hlink">
                    <a:gamma/>
                    <a:shade val="59216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9216"/>
                    <a:invGamma/>
                  </a:schemeClr>
                </a:gs>
              </a:gsLst>
              <a:lin ang="5400000" scaled="1"/>
            </a:gradFill>
            <a:ln w="28575" cap="rnd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sz="1600" b="1" dirty="0"/>
                <a:t>Méthode d’analyse</a:t>
              </a:r>
              <a:endParaRPr lang="en-US" sz="1600" b="1" dirty="0">
                <a:solidFill>
                  <a:srgbClr val="F8F8F8"/>
                </a:solidFill>
              </a:endParaRPr>
            </a:p>
          </p:txBody>
        </p:sp>
        <p:sp>
          <p:nvSpPr>
            <p:cNvPr id="57363" name="AutoShape 19"/>
            <p:cNvSpPr>
              <a:spLocks noChangeArrowheads="1"/>
            </p:cNvSpPr>
            <p:nvPr/>
          </p:nvSpPr>
          <p:spPr bwMode="gray">
            <a:xfrm>
              <a:off x="2896" y="3122"/>
              <a:ext cx="2010" cy="240"/>
            </a:xfrm>
            <a:prstGeom prst="roundRect">
              <a:avLst>
                <a:gd name="adj" fmla="val 7574"/>
              </a:avLst>
            </a:prstGeom>
            <a:gradFill rotWithShape="1">
              <a:gsLst>
                <a:gs pos="0">
                  <a:schemeClr val="hlink">
                    <a:gamma/>
                    <a:shade val="69804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8575" cap="rnd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sz="1600" b="1" dirty="0"/>
                <a:t>Travail effectué</a:t>
              </a:r>
              <a:endParaRPr lang="en-US" sz="1600" b="1" dirty="0">
                <a:solidFill>
                  <a:srgbClr val="F8F8F8"/>
                </a:solidFill>
              </a:endParaRPr>
            </a:p>
          </p:txBody>
        </p:sp>
      </p:grpSp>
      <p:sp>
        <p:nvSpPr>
          <p:cNvPr id="57366" name="Rectangle 22"/>
          <p:cNvSpPr>
            <a:spLocks noChangeArrowheads="1"/>
          </p:cNvSpPr>
          <p:nvPr/>
        </p:nvSpPr>
        <p:spPr bwMode="black">
          <a:xfrm>
            <a:off x="1232726" y="5429250"/>
            <a:ext cx="291618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Présentation de la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CMCP</a:t>
            </a:r>
            <a:endParaRPr lang="en-US" b="1" dirty="0">
              <a:solidFill>
                <a:srgbClr val="FCFCF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367" name="Rectangle 23"/>
          <p:cNvSpPr>
            <a:spLocks noChangeArrowheads="1"/>
          </p:cNvSpPr>
          <p:nvPr/>
        </p:nvSpPr>
        <p:spPr bwMode="black">
          <a:xfrm>
            <a:off x="5048316" y="5389563"/>
            <a:ext cx="241604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Analyse des risques</a:t>
            </a:r>
            <a:endParaRPr lang="en-US" b="1" dirty="0">
              <a:solidFill>
                <a:srgbClr val="FCFCF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5" name="AutoShape 17"/>
          <p:cNvSpPr>
            <a:spLocks noChangeArrowheads="1"/>
          </p:cNvSpPr>
          <p:nvPr/>
        </p:nvSpPr>
        <p:spPr bwMode="auto">
          <a:xfrm>
            <a:off x="1043608" y="1772816"/>
            <a:ext cx="6934200" cy="4488904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6" name="Group 14"/>
          <p:cNvGrpSpPr>
            <a:grpSpLocks/>
          </p:cNvGrpSpPr>
          <p:nvPr/>
        </p:nvGrpSpPr>
        <p:grpSpPr bwMode="auto">
          <a:xfrm>
            <a:off x="2051720" y="1556792"/>
            <a:ext cx="5089525" cy="427037"/>
            <a:chOff x="1161" y="1572"/>
            <a:chExt cx="3206" cy="338"/>
          </a:xfrm>
        </p:grpSpPr>
        <p:sp>
          <p:nvSpPr>
            <p:cNvPr id="27" name="AutoShape 15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" name="AutoShape 16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29" name="Group 14"/>
          <p:cNvGrpSpPr>
            <a:grpSpLocks/>
          </p:cNvGrpSpPr>
          <p:nvPr/>
        </p:nvGrpSpPr>
        <p:grpSpPr bwMode="auto">
          <a:xfrm>
            <a:off x="2051720" y="6021288"/>
            <a:ext cx="5089525" cy="427037"/>
            <a:chOff x="1161" y="1572"/>
            <a:chExt cx="3206" cy="338"/>
          </a:xfrm>
        </p:grpSpPr>
        <p:sp>
          <p:nvSpPr>
            <p:cNvPr id="30" name="AutoShape 15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1" name="AutoShape 16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2987824" y="1556792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INTRODUCTION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607297" y="6021288"/>
            <a:ext cx="1723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CONCLUSION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57347" grpId="0" animBg="1"/>
      <p:bldP spid="57366" grpId="0"/>
      <p:bldP spid="57367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5" name="Group 5"/>
          <p:cNvGrpSpPr>
            <a:grpSpLocks/>
          </p:cNvGrpSpPr>
          <p:nvPr/>
        </p:nvGrpSpPr>
        <p:grpSpPr bwMode="auto">
          <a:xfrm>
            <a:off x="2195736" y="4005064"/>
            <a:ext cx="5089525" cy="427038"/>
            <a:chOff x="1161" y="1572"/>
            <a:chExt cx="3206" cy="338"/>
          </a:xfrm>
        </p:grpSpPr>
        <p:sp>
          <p:nvSpPr>
            <p:cNvPr id="107526" name="AutoShape 6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7527" name="AutoShape 7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7531" name="Group 11"/>
          <p:cNvGrpSpPr>
            <a:grpSpLocks/>
          </p:cNvGrpSpPr>
          <p:nvPr/>
        </p:nvGrpSpPr>
        <p:grpSpPr bwMode="auto">
          <a:xfrm>
            <a:off x="2195736" y="3212976"/>
            <a:ext cx="5089525" cy="427038"/>
            <a:chOff x="1161" y="1572"/>
            <a:chExt cx="3206" cy="338"/>
          </a:xfrm>
        </p:grpSpPr>
        <p:sp>
          <p:nvSpPr>
            <p:cNvPr id="107532" name="AutoShape 12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7533" name="AutoShape 13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7534" name="Group 14"/>
          <p:cNvGrpSpPr>
            <a:grpSpLocks/>
          </p:cNvGrpSpPr>
          <p:nvPr/>
        </p:nvGrpSpPr>
        <p:grpSpPr bwMode="auto">
          <a:xfrm>
            <a:off x="2195736" y="2492896"/>
            <a:ext cx="5089525" cy="427037"/>
            <a:chOff x="1161" y="1572"/>
            <a:chExt cx="3206" cy="338"/>
          </a:xfrm>
        </p:grpSpPr>
        <p:sp>
          <p:nvSpPr>
            <p:cNvPr id="107535" name="AutoShape 15"/>
            <p:cNvSpPr>
              <a:spLocks noChangeArrowheads="1"/>
            </p:cNvSpPr>
            <p:nvPr/>
          </p:nvSpPr>
          <p:spPr bwMode="gray">
            <a:xfrm>
              <a:off x="1161" y="1572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7536" name="AutoShape 16"/>
            <p:cNvSpPr>
              <a:spLocks noChangeArrowheads="1"/>
            </p:cNvSpPr>
            <p:nvPr/>
          </p:nvSpPr>
          <p:spPr bwMode="gray">
            <a:xfrm>
              <a:off x="1171" y="1578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07537" name="AutoShape 17"/>
          <p:cNvSpPr>
            <a:spLocks noChangeArrowheads="1"/>
          </p:cNvSpPr>
          <p:nvPr/>
        </p:nvSpPr>
        <p:spPr bwMode="auto">
          <a:xfrm>
            <a:off x="1219200" y="1676400"/>
            <a:ext cx="6934200" cy="3733800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7538" name="AutoShape 18"/>
          <p:cNvSpPr>
            <a:spLocks noChangeArrowheads="1"/>
          </p:cNvSpPr>
          <p:nvPr/>
        </p:nvSpPr>
        <p:spPr bwMode="gray">
          <a:xfrm>
            <a:off x="3059832" y="3212976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en-US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Fiches JSA</a:t>
            </a:r>
            <a:endParaRPr lang="en-US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7539" name="AutoShape 19"/>
          <p:cNvSpPr>
            <a:spLocks noChangeArrowheads="1"/>
          </p:cNvSpPr>
          <p:nvPr/>
        </p:nvSpPr>
        <p:spPr bwMode="gray">
          <a:xfrm>
            <a:off x="3059832" y="4005064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en-US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Tableaux</a:t>
            </a:r>
            <a:endParaRPr lang="en-US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7542" name="AutoShape 22"/>
          <p:cNvSpPr>
            <a:spLocks noChangeArrowheads="1"/>
          </p:cNvSpPr>
          <p:nvPr/>
        </p:nvSpPr>
        <p:spPr bwMode="auto">
          <a:xfrm>
            <a:off x="1676400" y="1524000"/>
            <a:ext cx="5943600" cy="588963"/>
          </a:xfrm>
          <a:prstGeom prst="roundRect">
            <a:avLst>
              <a:gd name="adj" fmla="val 42181"/>
            </a:avLst>
          </a:prstGeom>
          <a:solidFill>
            <a:srgbClr val="FFFFFF"/>
          </a:solidFill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600" b="1" dirty="0" smtClean="0">
                <a:solidFill>
                  <a:srgbClr val="2A3C70"/>
                </a:solidFill>
                <a:latin typeface="Arial" charset="0"/>
                <a:cs typeface="Arial" charset="0"/>
              </a:rPr>
              <a:t>TRAVAIL EFFECTUE</a:t>
            </a:r>
            <a:endParaRPr lang="en-US" sz="1600" b="1" dirty="0">
              <a:solidFill>
                <a:srgbClr val="2A3C70"/>
              </a:solidFill>
              <a:latin typeface="Arial" charset="0"/>
              <a:cs typeface="Arial" charset="0"/>
            </a:endParaRPr>
          </a:p>
        </p:txBody>
      </p:sp>
      <p:sp>
        <p:nvSpPr>
          <p:cNvPr id="107543" name="AutoShape 23"/>
          <p:cNvSpPr>
            <a:spLocks noChangeArrowheads="1"/>
          </p:cNvSpPr>
          <p:nvPr/>
        </p:nvSpPr>
        <p:spPr bwMode="gray">
          <a:xfrm>
            <a:off x="2987824" y="2492896"/>
            <a:ext cx="3505200" cy="381000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fr-FR" b="1" dirty="0" smtClean="0"/>
              <a:t>Check </a:t>
            </a:r>
            <a:r>
              <a:rPr lang="fr-FR" b="1" dirty="0"/>
              <a:t>liste</a:t>
            </a:r>
            <a:endParaRPr lang="en-US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7544" name="Rectangle 2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en-US" dirty="0"/>
          </a:p>
        </p:txBody>
      </p:sp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07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107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10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10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38" grpId="0"/>
      <p:bldP spid="107539" grpId="0"/>
      <p:bldP spid="107542" grpId="0" animBg="1"/>
      <p:bldP spid="1075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 </a:t>
            </a:r>
            <a:endParaRPr lang="en-US" dirty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371600"/>
            <a:ext cx="7086600" cy="3429000"/>
          </a:xfrm>
        </p:spPr>
        <p:txBody>
          <a:bodyPr/>
          <a:lstStyle/>
          <a:p>
            <a:pPr>
              <a:buClr>
                <a:schemeClr val="folHlink"/>
              </a:buClr>
              <a:buSzPct val="90000"/>
            </a:pPr>
            <a:r>
              <a:rPr lang="fr-FR" sz="2800" dirty="0"/>
              <a:t>L’engagement de la </a:t>
            </a:r>
            <a:r>
              <a:rPr lang="fr-FR" sz="2800" b="1" dirty="0"/>
              <a:t>CMCP</a:t>
            </a:r>
            <a:r>
              <a:rPr lang="fr-FR" sz="2800" dirty="0"/>
              <a:t> dans la production et la commercialisation de </a:t>
            </a:r>
            <a:r>
              <a:rPr lang="fr-FR" sz="2800" b="1" dirty="0"/>
              <a:t>CARTON ET DU PAPIER </a:t>
            </a:r>
            <a:r>
              <a:rPr lang="fr-FR" sz="2800" dirty="0"/>
              <a:t>à grandes quantités, requiert une </a:t>
            </a:r>
            <a:r>
              <a:rPr lang="fr-FR" sz="2800" b="1" dirty="0">
                <a:solidFill>
                  <a:srgbClr val="F47210"/>
                </a:solidFill>
              </a:rPr>
              <a:t>maitrise </a:t>
            </a:r>
            <a:r>
              <a:rPr lang="fr-FR" sz="2800" dirty="0"/>
              <a:t>élevé de tous les </a:t>
            </a:r>
            <a:r>
              <a:rPr lang="fr-FR" sz="2800" b="1" dirty="0">
                <a:solidFill>
                  <a:srgbClr val="F47210"/>
                </a:solidFill>
              </a:rPr>
              <a:t>risques</a:t>
            </a:r>
            <a:r>
              <a:rPr lang="fr-FR" sz="2800" dirty="0"/>
              <a:t> liés aux </a:t>
            </a:r>
            <a:r>
              <a:rPr lang="fr-FR" sz="2800" b="1" dirty="0">
                <a:solidFill>
                  <a:srgbClr val="F47210"/>
                </a:solidFill>
              </a:rPr>
              <a:t>activités</a:t>
            </a:r>
            <a:r>
              <a:rPr lang="fr-FR" sz="2800" dirty="0"/>
              <a:t> de ses usines. </a:t>
            </a:r>
            <a:endParaRPr lang="en-U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7931224" cy="4830763"/>
          </a:xfrm>
        </p:spPr>
        <p:txBody>
          <a:bodyPr/>
          <a:lstStyle/>
          <a:p>
            <a:r>
              <a:rPr lang="fr-FR" dirty="0"/>
              <a:t>les politiques en matière d’hygiène, sécurité et santé au travail font partie des signaux envoyés par l’entreprise à son personnel, quant à l’importance accordée aux conditions de leur travail et aux conséquences pour eux. 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98" name="AutoShape 30"/>
          <p:cNvSpPr>
            <a:spLocks noChangeArrowheads="1"/>
          </p:cNvSpPr>
          <p:nvPr/>
        </p:nvSpPr>
        <p:spPr bwMode="gray">
          <a:xfrm>
            <a:off x="1328738" y="2905125"/>
            <a:ext cx="6572250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9599" name="AutoShape 31"/>
          <p:cNvSpPr>
            <a:spLocks noChangeArrowheads="1"/>
          </p:cNvSpPr>
          <p:nvPr/>
        </p:nvSpPr>
        <p:spPr bwMode="invGray">
          <a:xfrm>
            <a:off x="1219200" y="2981325"/>
            <a:ext cx="6616700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7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9572" name="AutoShape 4"/>
          <p:cNvSpPr>
            <a:spLocks noChangeArrowheads="1"/>
          </p:cNvSpPr>
          <p:nvPr/>
        </p:nvSpPr>
        <p:spPr bwMode="gray">
          <a:xfrm>
            <a:off x="1322388" y="1485900"/>
            <a:ext cx="6572250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9574" name="AutoShape 6"/>
          <p:cNvSpPr>
            <a:spLocks noChangeArrowheads="1"/>
          </p:cNvSpPr>
          <p:nvPr/>
        </p:nvSpPr>
        <p:spPr bwMode="invGray">
          <a:xfrm>
            <a:off x="1212850" y="1574800"/>
            <a:ext cx="6616700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7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9593" name="Rectangle 25"/>
          <p:cNvSpPr>
            <a:spLocks noChangeArrowheads="1"/>
          </p:cNvSpPr>
          <p:nvPr/>
        </p:nvSpPr>
        <p:spPr bwMode="white">
          <a:xfrm>
            <a:off x="1619672" y="1844825"/>
            <a:ext cx="5852691" cy="40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2000" b="1" dirty="0">
                <a:solidFill>
                  <a:srgbClr val="2A3C70"/>
                </a:solidFill>
                <a:latin typeface="Arial" pitchFamily="34" charset="0"/>
                <a:cs typeface="Arial" pitchFamily="34" charset="0"/>
              </a:rPr>
              <a:t>L’histoire du papier et carton </a:t>
            </a:r>
            <a:endParaRPr lang="en-US" sz="2000" b="1" dirty="0">
              <a:solidFill>
                <a:srgbClr val="2A3C7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596" name="Rectangle 28"/>
          <p:cNvSpPr>
            <a:spLocks noChangeArrowheads="1"/>
          </p:cNvSpPr>
          <p:nvPr/>
        </p:nvSpPr>
        <p:spPr bwMode="white">
          <a:xfrm>
            <a:off x="1619672" y="3356992"/>
            <a:ext cx="578167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fr-FR" sz="2000" b="1" dirty="0">
                <a:solidFill>
                  <a:srgbClr val="2A3C70"/>
                </a:solidFill>
                <a:latin typeface="Arial" pitchFamily="34" charset="0"/>
                <a:cs typeface="Arial" pitchFamily="34" charset="0"/>
              </a:rPr>
              <a:t>L’historique de l'usine CMCP </a:t>
            </a:r>
            <a:endParaRPr lang="en-US" sz="2000" b="1" dirty="0">
              <a:solidFill>
                <a:srgbClr val="2A3C7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597" name="Rectangle 29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/>
              <a:t>PRESENTATION </a:t>
            </a:r>
            <a:r>
              <a:rPr lang="fr-FR" sz="3600" dirty="0"/>
              <a:t>DE LA CMCP </a:t>
            </a:r>
            <a:endParaRPr lang="en-US" sz="3600" dirty="0"/>
          </a:p>
        </p:txBody>
      </p:sp>
      <p:sp>
        <p:nvSpPr>
          <p:cNvPr id="32" name="Rectangle à coins arrondis 31"/>
          <p:cNvSpPr/>
          <p:nvPr/>
        </p:nvSpPr>
        <p:spPr bwMode="auto">
          <a:xfrm>
            <a:off x="755576" y="980728"/>
            <a:ext cx="7848872" cy="4680520"/>
          </a:xfrm>
          <a:prstGeom prst="roundRect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1475656" y="1628800"/>
            <a:ext cx="6408712" cy="3748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dirty="0">
                <a:solidFill>
                  <a:srgbClr val="2A3C70"/>
                </a:solidFill>
              </a:rPr>
              <a:t>Les premiers signes sont écrits par l'homme des cavernes sur la pierre ou sur l'os, puis sur le bois, le métal et l'argile</a:t>
            </a:r>
            <a:r>
              <a:rPr lang="fr-FR" dirty="0" smtClean="0">
                <a:solidFill>
                  <a:srgbClr val="2A3C70"/>
                </a:solidFill>
              </a:rPr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fr-FR" dirty="0">
                <a:solidFill>
                  <a:srgbClr val="2A3C70"/>
                </a:solidFill>
              </a:rPr>
              <a:t>C'est en l'an 105 après J.C., qu'est découvert le papier en Chine, sous le règne de l'Empereur Hotei</a:t>
            </a:r>
            <a:r>
              <a:rPr lang="fr-FR" dirty="0" smtClean="0">
                <a:solidFill>
                  <a:srgbClr val="2A3C70"/>
                </a:solidFill>
              </a:rPr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fr-FR" dirty="0">
                <a:solidFill>
                  <a:srgbClr val="2A3C70"/>
                </a:solidFill>
              </a:rPr>
              <a:t>En 751, la bataille de Samarkand se traduit par la défaite des Chinois, qui révèlent aux vainqueurs arabes les secrets de la fabrication du papier</a:t>
            </a:r>
            <a:r>
              <a:rPr lang="fr-FR" dirty="0" smtClean="0">
                <a:solidFill>
                  <a:srgbClr val="2A3C70"/>
                </a:solidFill>
              </a:rPr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fr-FR" dirty="0">
                <a:solidFill>
                  <a:srgbClr val="2A3C70"/>
                </a:solidFill>
              </a:rPr>
              <a:t>L'invention se répand ainsi jusqu'en Andalousie. C'est près de Cordoue, puis Séville, qu'apparaissent les premiers moulins à papier en Europe.</a:t>
            </a:r>
            <a:endParaRPr lang="fr-FR" dirty="0" smtClean="0">
              <a:solidFill>
                <a:srgbClr val="2A3C70"/>
              </a:solidFill>
            </a:endParaRPr>
          </a:p>
          <a:p>
            <a:pPr eaLnBrk="1" hangingPunct="1">
              <a:lnSpc>
                <a:spcPct val="120000"/>
              </a:lnSpc>
            </a:pPr>
            <a:endParaRPr lang="en-US" dirty="0">
              <a:solidFill>
                <a:srgbClr val="2A3C70"/>
              </a:solidFill>
              <a:latin typeface="Arial" charset="0"/>
              <a:cs typeface="Arial" charset="0"/>
            </a:endParaRPr>
          </a:p>
        </p:txBody>
      </p:sp>
      <p:sp>
        <p:nvSpPr>
          <p:cNvPr id="35" name="Rectangle à coins arrondis 34"/>
          <p:cNvSpPr/>
          <p:nvPr/>
        </p:nvSpPr>
        <p:spPr bwMode="auto">
          <a:xfrm>
            <a:off x="1259632" y="1340768"/>
            <a:ext cx="8172400" cy="4104456"/>
          </a:xfrm>
          <a:prstGeom prst="roundRect">
            <a:avLst/>
          </a:prstGeom>
          <a:solidFill>
            <a:srgbClr val="B2652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1619672" y="2060848"/>
            <a:ext cx="5544616" cy="27515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dirty="0">
                <a:latin typeface="Arial" pitchFamily="34" charset="0"/>
                <a:cs typeface="Arial" pitchFamily="34" charset="0"/>
              </a:rPr>
              <a:t>Le 18 janvier 1799, Louis- Nicolas Robert (1761-1828), jeune inspecteur à la papeterie d’Essonne, obtient un brevet pour son invention : la première machine à papier en continu, qui permet de produire davantage de papier et à prix moindres.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fr-FR" dirty="0">
                <a:latin typeface="Arial" pitchFamily="34" charset="0"/>
                <a:cs typeface="Arial" pitchFamily="34" charset="0"/>
              </a:rPr>
              <a:t>L'usage des papiers et cartons d'emballage se développent. Vers 1850 apparaît la première machine à fabriquer le carton multi- couches.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à coins arrondis 37"/>
          <p:cNvSpPr/>
          <p:nvPr/>
        </p:nvSpPr>
        <p:spPr bwMode="auto">
          <a:xfrm>
            <a:off x="0" y="1196752"/>
            <a:ext cx="8676456" cy="5328592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  <a:headEnd type="none" w="med" len="med"/>
            <a:tailEnd type="none" w="med" len="med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  <a:softEdge rad="317500"/>
          </a:effectLst>
          <a:scene3d>
            <a:camera prst="perspectiveContrastingLef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907704" y="1268760"/>
            <a:ext cx="6768752" cy="53430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sz="1600" b="1" dirty="0" smtClean="0">
                <a:solidFill>
                  <a:srgbClr val="33CCCC"/>
                </a:solidFill>
                <a:latin typeface="Arial" charset="0"/>
                <a:cs typeface="Arial" charset="0"/>
              </a:rPr>
              <a:t> 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La CMCP a été crée en janvier 1949 par les groupes Ferdinand </a:t>
            </a:r>
            <a:r>
              <a:rPr lang="fr-FR" sz="1600" dirty="0" err="1">
                <a:latin typeface="Arial" pitchFamily="34" charset="0"/>
                <a:cs typeface="Arial" pitchFamily="34" charset="0"/>
              </a:rPr>
              <a:t>Begnin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; </a:t>
            </a:r>
            <a:r>
              <a:rPr lang="fr-FR" sz="1600" dirty="0" err="1">
                <a:latin typeface="Arial" pitchFamily="34" charset="0"/>
                <a:cs typeface="Arial" pitchFamily="34" charset="0"/>
              </a:rPr>
              <a:t>Darblay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(OLMAC) et (CELCO), dont l’usine se trouve auprès de Oued Sebou à Kenitra. </a:t>
            </a: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fr-FR" sz="1600" dirty="0" smtClean="0">
                <a:latin typeface="Arial" pitchFamily="34" charset="0"/>
                <a:cs typeface="Arial" pitchFamily="34" charset="0"/>
              </a:rPr>
              <a:t>En 1951, l’usine a installé une machine à carton (machine I),</a:t>
            </a:r>
          </a:p>
          <a:p>
            <a:pPr eaLnBrk="1" hangingPunct="1">
              <a:lnSpc>
                <a:spcPct val="120000"/>
              </a:lnSpc>
            </a:pPr>
            <a:r>
              <a:rPr lang="fr-FR" sz="1600" dirty="0">
                <a:latin typeface="Arial" pitchFamily="34" charset="0"/>
                <a:cs typeface="Arial" pitchFamily="34" charset="0"/>
              </a:rPr>
              <a:t>Peu après, elle a installé deux machines à papier, la première en 1952 (machine II) et la deuxième en 1994 (machine III) </a:t>
            </a: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fr-FR" sz="1600" dirty="0">
                <a:latin typeface="Arial" pitchFamily="34" charset="0"/>
                <a:cs typeface="Arial" pitchFamily="34" charset="0"/>
              </a:rPr>
              <a:t>En 2000, la fusion de l’usine avec deux autres caisseries (d’Agadir et de Casablanca) pour crée le groupe CMCP. </a:t>
            </a: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fr-FR" sz="1600" dirty="0">
                <a:latin typeface="Arial" pitchFamily="34" charset="0"/>
                <a:cs typeface="Arial" pitchFamily="34" charset="0"/>
              </a:rPr>
              <a:t>En 2001, la certification (ISO 9001/1994) </a:t>
            </a: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fr-FR" sz="1600" dirty="0">
                <a:latin typeface="Arial" pitchFamily="34" charset="0"/>
                <a:cs typeface="Arial" pitchFamily="34" charset="0"/>
              </a:rPr>
              <a:t>En 2002, le groupe a été classé parmi les 30 premières entreprises marocaines, et le 7ème dans l’activité d’emballage et du papier en Afrique. </a:t>
            </a: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1600" dirty="0" smtClean="0">
                <a:latin typeface="Arial" pitchFamily="34" charset="0"/>
                <a:cs typeface="Arial" pitchFamily="34" charset="0"/>
              </a:rPr>
              <a:t>En 2003:</a:t>
            </a:r>
          </a:p>
          <a:p>
            <a:pPr>
              <a:buFont typeface="Arial" pitchFamily="34" charset="0"/>
              <a:buChar char="•"/>
            </a:pPr>
            <a:r>
              <a:rPr lang="fr-FR" sz="1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certification du groupe (ISO 9001/2000). </a:t>
            </a:r>
            <a:endParaRPr lang="fr-FR" sz="1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Le groupe a emporté -pour la première fois- le trophée de l’exportation grâce à son chiffre d’affaire à l’exportation qui était supérieur à 20 millions de DH. </a:t>
            </a:r>
          </a:p>
          <a:p>
            <a:pPr eaLnBrk="1" hangingPunct="1">
              <a:lnSpc>
                <a:spcPct val="120000"/>
              </a:lnSpc>
            </a:pPr>
            <a:endParaRPr lang="en-US" sz="1400" dirty="0">
              <a:latin typeface="Arial" charset="0"/>
              <a:cs typeface="Arial" charset="0"/>
            </a:endParaRPr>
          </a:p>
          <a:p>
            <a:r>
              <a:rPr lang="en-US" sz="1400" dirty="0" smtClean="0">
                <a:latin typeface="Arial" charset="0"/>
              </a:rPr>
              <a:t>      </a:t>
            </a:r>
            <a:endParaRPr lang="en-US" sz="1400" dirty="0">
              <a:latin typeface="Arial" charset="0"/>
              <a:cs typeface="Arial" charset="0"/>
            </a:endParaRPr>
          </a:p>
        </p:txBody>
      </p:sp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9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6" dur="500"/>
                                        <p:tgtEl>
                                          <p:spTgt spid="109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09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0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99" grpId="0" animBg="1"/>
      <p:bldP spid="109574" grpId="0" animBg="1"/>
      <p:bldP spid="109574" grpId="1" animBg="1"/>
      <p:bldP spid="109593" grpId="0" build="allAtOnce"/>
      <p:bldP spid="109596" grpId="0"/>
      <p:bldP spid="32" grpId="0" animBg="1"/>
      <p:bldP spid="32" grpId="1" animBg="1"/>
      <p:bldP spid="33" grpId="0"/>
      <p:bldP spid="33" grpId="1"/>
      <p:bldP spid="35" grpId="0" animBg="1"/>
      <p:bldP spid="35" grpId="1" animBg="1"/>
      <p:bldP spid="36" grpId="0"/>
      <p:bldP spid="36" grpId="1"/>
      <p:bldP spid="38" grpId="0" animBg="1"/>
      <p:bldP spid="38" grpId="1" animBg="1"/>
      <p:bldP spid="39" grpId="0"/>
      <p:bldP spid="3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620" name="Group 28"/>
          <p:cNvGrpSpPr>
            <a:grpSpLocks/>
          </p:cNvGrpSpPr>
          <p:nvPr/>
        </p:nvGrpSpPr>
        <p:grpSpPr bwMode="auto">
          <a:xfrm>
            <a:off x="1979712" y="1196752"/>
            <a:ext cx="5976664" cy="5112568"/>
            <a:chOff x="2880" y="1104"/>
            <a:chExt cx="2592" cy="2208"/>
          </a:xfrm>
        </p:grpSpPr>
        <p:sp>
          <p:nvSpPr>
            <p:cNvPr id="110617" name="AutoShape 25"/>
            <p:cNvSpPr>
              <a:spLocks noChangeArrowheads="1"/>
            </p:cNvSpPr>
            <p:nvPr/>
          </p:nvSpPr>
          <p:spPr bwMode="ltGray">
            <a:xfrm>
              <a:off x="2880" y="1104"/>
              <a:ext cx="2592" cy="1776"/>
            </a:xfrm>
            <a:prstGeom prst="roundRect">
              <a:avLst>
                <a:gd name="adj" fmla="val 8389"/>
              </a:avLst>
            </a:prstGeom>
            <a:gradFill rotWithShape="1">
              <a:gsLst>
                <a:gs pos="0">
                  <a:schemeClr val="bg1">
                    <a:gamma/>
                    <a:shade val="66667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5400000" scaled="1"/>
            </a:gradFill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0619" name="AutoShape 27"/>
            <p:cNvSpPr>
              <a:spLocks noChangeArrowheads="1"/>
            </p:cNvSpPr>
            <p:nvPr/>
          </p:nvSpPr>
          <p:spPr bwMode="ltGray">
            <a:xfrm>
              <a:off x="2880" y="2928"/>
              <a:ext cx="2592" cy="384"/>
            </a:xfrm>
            <a:prstGeom prst="roundRect">
              <a:avLst>
                <a:gd name="adj" fmla="val 4106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0392"/>
                    <a:invGamma/>
                    <a:alpha val="0"/>
                  </a:schemeClr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10595" name="Rectangle 4"/>
          <p:cNvSpPr>
            <a:spLocks noChangeArrowheads="1"/>
          </p:cNvSpPr>
          <p:nvPr/>
        </p:nvSpPr>
        <p:spPr bwMode="auto">
          <a:xfrm>
            <a:off x="2483768" y="1052736"/>
            <a:ext cx="4608512" cy="40441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sz="1600" dirty="0">
              <a:latin typeface="Arial" pitchFamily="34" charset="0"/>
              <a:cs typeface="Arial" pitchFamily="34" charset="0"/>
            </a:endParaRP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Raison sociale : </a:t>
            </a:r>
            <a:r>
              <a:rPr lang="fr-FR" sz="1600" b="1" dirty="0">
                <a:latin typeface="Arial" pitchFamily="34" charset="0"/>
                <a:cs typeface="Arial" pitchFamily="34" charset="0"/>
              </a:rPr>
              <a:t>Groupe « CMCP ».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Adresse : CMCP quartier industriel boite postale 94 Kenitra.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Activité : fabrication du papier et cartons.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Capital : 448 200 020 DH.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Chiffre d’affaires : 1 300 000 </a:t>
            </a:r>
            <a:r>
              <a:rPr lang="fr-FR" sz="1600" dirty="0" err="1">
                <a:latin typeface="Arial" pitchFamily="34" charset="0"/>
                <a:cs typeface="Arial" pitchFamily="34" charset="0"/>
              </a:rPr>
              <a:t>000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DH.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Ventes à l’exportation : 22%.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Part de marché de papeterie : 65%.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Effectif global : 1907 personnes.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Effectif de CMCP : 615 personnes.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La production journalière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- Machine à papier : 250 t/j.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- Machine à carton : 140 t/j. </a:t>
            </a:r>
          </a:p>
          <a:p>
            <a:r>
              <a:rPr lang="fr-FR" sz="1600" dirty="0">
                <a:latin typeface="Arial" pitchFamily="34" charset="0"/>
                <a:cs typeface="Arial" pitchFamily="34" charset="0"/>
              </a:rPr>
              <a:t> Production annuelle totale : 178 000 t/an </a:t>
            </a:r>
          </a:p>
          <a:p>
            <a:pPr eaLnBrk="1" hangingPunct="1">
              <a:lnSpc>
                <a:spcPct val="120000"/>
              </a:lnSpc>
            </a:pPr>
            <a:endParaRPr lang="en-US" sz="1400" dirty="0">
              <a:latin typeface="Arial" charset="0"/>
              <a:cs typeface="Arial" charset="0"/>
            </a:endParaRPr>
          </a:p>
        </p:txBody>
      </p:sp>
      <p:sp>
        <p:nvSpPr>
          <p:cNvPr id="110605" name="Freeform 14"/>
          <p:cNvSpPr>
            <a:spLocks/>
          </p:cNvSpPr>
          <p:nvPr/>
        </p:nvSpPr>
        <p:spPr bwMode="gray">
          <a:xfrm flipH="1">
            <a:off x="-1188640" y="4425950"/>
            <a:ext cx="3022600" cy="2432050"/>
          </a:xfrm>
          <a:custGeom>
            <a:avLst/>
            <a:gdLst>
              <a:gd name="T0" fmla="*/ 206673 w 1755"/>
              <a:gd name="T1" fmla="*/ 495704 h 1413"/>
              <a:gd name="T2" fmla="*/ 940365 w 1755"/>
              <a:gd name="T3" fmla="*/ 1626530 h 1413"/>
              <a:gd name="T4" fmla="*/ 2164905 w 1755"/>
              <a:gd name="T5" fmla="*/ 1673002 h 1413"/>
              <a:gd name="T6" fmla="*/ 3022600 w 1755"/>
              <a:gd name="T7" fmla="*/ 2432050 h 1413"/>
              <a:gd name="T8" fmla="*/ 2216574 w 1755"/>
              <a:gd name="T9" fmla="*/ 1590385 h 1413"/>
              <a:gd name="T10" fmla="*/ 1033368 w 1755"/>
              <a:gd name="T11" fmla="*/ 1492277 h 1413"/>
              <a:gd name="T12" fmla="*/ 408180 w 1755"/>
              <a:gd name="T13" fmla="*/ 361451 h 1413"/>
              <a:gd name="T14" fmla="*/ 609687 w 1755"/>
              <a:gd name="T15" fmla="*/ 222034 h 1413"/>
              <a:gd name="T16" fmla="*/ 10334 w 1755"/>
              <a:gd name="T17" fmla="*/ 0 h 1413"/>
              <a:gd name="T18" fmla="*/ 0 w 1755"/>
              <a:gd name="T19" fmla="*/ 676430 h 1413"/>
              <a:gd name="T20" fmla="*/ 206673 w 1755"/>
              <a:gd name="T21" fmla="*/ 495704 h 141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55"/>
              <a:gd name="T34" fmla="*/ 0 h 1413"/>
              <a:gd name="T35" fmla="*/ 1755 w 1755"/>
              <a:gd name="T36" fmla="*/ 1413 h 141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55" h="1413">
                <a:moveTo>
                  <a:pt x="120" y="288"/>
                </a:moveTo>
                <a:lnTo>
                  <a:pt x="546" y="945"/>
                </a:lnTo>
                <a:lnTo>
                  <a:pt x="1257" y="972"/>
                </a:lnTo>
                <a:lnTo>
                  <a:pt x="1755" y="1413"/>
                </a:lnTo>
                <a:lnTo>
                  <a:pt x="1287" y="924"/>
                </a:lnTo>
                <a:lnTo>
                  <a:pt x="600" y="867"/>
                </a:lnTo>
                <a:lnTo>
                  <a:pt x="237" y="210"/>
                </a:lnTo>
                <a:lnTo>
                  <a:pt x="354" y="129"/>
                </a:lnTo>
                <a:lnTo>
                  <a:pt x="6" y="0"/>
                </a:lnTo>
                <a:lnTo>
                  <a:pt x="0" y="393"/>
                </a:lnTo>
                <a:lnTo>
                  <a:pt x="120" y="288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fr-FR">
              <a:latin typeface="Calibri" pitchFamily="34" charset="0"/>
              <a:cs typeface="Arial" charset="0"/>
            </a:endParaRPr>
          </a:p>
        </p:txBody>
      </p:sp>
      <p:sp>
        <p:nvSpPr>
          <p:cNvPr id="110616" name="Rectangle 24"/>
          <p:cNvSpPr>
            <a:spLocks noGrp="1" noChangeArrowheads="1"/>
          </p:cNvSpPr>
          <p:nvPr>
            <p:ph type="title" idx="4294967295"/>
          </p:nvPr>
        </p:nvSpPr>
        <p:spPr>
          <a:noFill/>
          <a:ln/>
        </p:spPr>
        <p:txBody>
          <a:bodyPr/>
          <a:lstStyle/>
          <a:p>
            <a:r>
              <a:rPr lang="fr-FR" sz="3200" dirty="0">
                <a:effectLst/>
                <a:latin typeface="Arial" pitchFamily="34" charset="0"/>
                <a:cs typeface="Arial" pitchFamily="34" charset="0"/>
              </a:rPr>
              <a:t>Fiche signalétique de l’entreprise </a:t>
            </a:r>
            <a:endParaRPr lang="en-US" sz="32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771800" y="162880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Arial" pitchFamily="34" charset="0"/>
                <a:cs typeface="Arial" pitchFamily="34" charset="0"/>
              </a:rPr>
              <a:t>Equipement de production papeterie :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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Machine à carton MK1 : </a:t>
            </a:r>
          </a:p>
          <a:p>
            <a:endParaRPr lang="fr-FR" dirty="0">
              <a:latin typeface="Arial" pitchFamily="34" charset="0"/>
              <a:cs typeface="Arial" pitchFamily="34" charset="0"/>
            </a:endParaRP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Largeur utile : 3,65 m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Vitesse : 120 m /min.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Grammages usuels : 160 à 650 g/m2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Production moyenne : 120 tonnes /jour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Capacité de production : 40.000 tonnes/an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483768" y="206084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/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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Machine à papier MK3 :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Largeur utile : 2,55 m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Vitesse : 600 m /min.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Grammages usuels : 70 à 250 g/m2 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Production moyenne : 220 tonnes /jour </a:t>
            </a: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10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10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10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10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1000"/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1000"/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/>
      <p:bldP spid="110595" grpId="1"/>
      <p:bldP spid="110605" grpId="0" animBg="1"/>
      <p:bldP spid="110605" grpId="1" animBg="1"/>
      <p:bldP spid="28" grpId="0" build="allAtOnce"/>
      <p:bldP spid="29" grpId="0"/>
      <p:bldP spid="29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Processus de fabrication </a:t>
            </a:r>
            <a:endParaRPr lang="en-US" dirty="0"/>
          </a:p>
        </p:txBody>
      </p:sp>
      <p:grpSp>
        <p:nvGrpSpPr>
          <p:cNvPr id="112643" name="Group 3"/>
          <p:cNvGrpSpPr>
            <a:grpSpLocks/>
          </p:cNvGrpSpPr>
          <p:nvPr/>
        </p:nvGrpSpPr>
        <p:grpSpPr bwMode="auto">
          <a:xfrm>
            <a:off x="152400" y="1524000"/>
            <a:ext cx="8648700" cy="4378325"/>
            <a:chOff x="96" y="1108"/>
            <a:chExt cx="5448" cy="2758"/>
          </a:xfrm>
        </p:grpSpPr>
        <p:grpSp>
          <p:nvGrpSpPr>
            <p:cNvPr id="112648" name="Group 8"/>
            <p:cNvGrpSpPr>
              <a:grpSpLocks/>
            </p:cNvGrpSpPr>
            <p:nvPr/>
          </p:nvGrpSpPr>
          <p:grpSpPr bwMode="auto">
            <a:xfrm rot="20302575" flipH="1" flipV="1">
              <a:off x="4586" y="2731"/>
              <a:ext cx="958" cy="227"/>
              <a:chOff x="2532" y="1051"/>
              <a:chExt cx="893" cy="246"/>
            </a:xfrm>
          </p:grpSpPr>
          <p:grpSp>
            <p:nvGrpSpPr>
              <p:cNvPr id="112649" name="Group 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12650" name="AutoShape 10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2651" name="AutoShape 11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2652" name="AutoShape 12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2653" name="AutoShape 13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12654" name="Group 1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12655" name="AutoShape 15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2656" name="AutoShape 16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2657" name="AutoShape 17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2658" name="AutoShape 18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112659" name="Group 19"/>
            <p:cNvGrpSpPr>
              <a:grpSpLocks/>
            </p:cNvGrpSpPr>
            <p:nvPr/>
          </p:nvGrpSpPr>
          <p:grpSpPr bwMode="auto">
            <a:xfrm rot="16200000">
              <a:off x="2770" y="1995"/>
              <a:ext cx="2547" cy="895"/>
              <a:chOff x="564" y="1992"/>
              <a:chExt cx="2658" cy="984"/>
            </a:xfrm>
          </p:grpSpPr>
          <p:sp>
            <p:nvSpPr>
              <p:cNvPr id="112660" name="Freeform 20"/>
              <p:cNvSpPr>
                <a:spLocks/>
              </p:cNvSpPr>
              <p:nvPr/>
            </p:nvSpPr>
            <p:spPr bwMode="invGray">
              <a:xfrm>
                <a:off x="564" y="2003"/>
                <a:ext cx="1197" cy="8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2" y="202"/>
                  </a:cxn>
                  <a:cxn ang="0">
                    <a:pos x="577" y="202"/>
                  </a:cxn>
                  <a:cxn ang="0">
                    <a:pos x="637" y="249"/>
                  </a:cxn>
                  <a:cxn ang="0">
                    <a:pos x="639" y="402"/>
                  </a:cxn>
                  <a:cxn ang="0">
                    <a:pos x="598" y="400"/>
                  </a:cxn>
                  <a:cxn ang="0">
                    <a:pos x="669" y="532"/>
                  </a:cxn>
                  <a:cxn ang="0">
                    <a:pos x="735" y="402"/>
                  </a:cxn>
                  <a:cxn ang="0">
                    <a:pos x="696" y="402"/>
                  </a:cxn>
                  <a:cxn ang="0">
                    <a:pos x="694" y="226"/>
                  </a:cxn>
                  <a:cxn ang="0">
                    <a:pos x="616" y="150"/>
                  </a:cxn>
                  <a:cxn ang="0">
                    <a:pos x="335" y="149"/>
                  </a:cxn>
                  <a:cxn ang="0">
                    <a:pos x="69" y="0"/>
                  </a:cxn>
                  <a:cxn ang="0">
                    <a:pos x="0" y="0"/>
                  </a:cxn>
                </a:cxnLst>
                <a:rect l="0" t="0" r="r" b="b"/>
                <a:pathLst>
                  <a:path w="735" h="532">
                    <a:moveTo>
                      <a:pt x="0" y="0"/>
                    </a:moveTo>
                    <a:cubicBezTo>
                      <a:pt x="0" y="0"/>
                      <a:pt x="85" y="216"/>
                      <a:pt x="382" y="202"/>
                    </a:cubicBezTo>
                    <a:cubicBezTo>
                      <a:pt x="479" y="202"/>
                      <a:pt x="577" y="202"/>
                      <a:pt x="577" y="202"/>
                    </a:cubicBezTo>
                    <a:cubicBezTo>
                      <a:pt x="577" y="202"/>
                      <a:pt x="639" y="201"/>
                      <a:pt x="637" y="249"/>
                    </a:cubicBezTo>
                    <a:cubicBezTo>
                      <a:pt x="638" y="325"/>
                      <a:pt x="639" y="402"/>
                      <a:pt x="639" y="402"/>
                    </a:cubicBezTo>
                    <a:lnTo>
                      <a:pt x="598" y="400"/>
                    </a:lnTo>
                    <a:lnTo>
                      <a:pt x="669" y="532"/>
                    </a:lnTo>
                    <a:lnTo>
                      <a:pt x="735" y="402"/>
                    </a:lnTo>
                    <a:lnTo>
                      <a:pt x="696" y="402"/>
                    </a:lnTo>
                    <a:cubicBezTo>
                      <a:pt x="696" y="402"/>
                      <a:pt x="695" y="314"/>
                      <a:pt x="694" y="226"/>
                    </a:cubicBezTo>
                    <a:cubicBezTo>
                      <a:pt x="687" y="160"/>
                      <a:pt x="616" y="150"/>
                      <a:pt x="616" y="150"/>
                    </a:cubicBezTo>
                    <a:cubicBezTo>
                      <a:pt x="556" y="137"/>
                      <a:pt x="473" y="153"/>
                      <a:pt x="335" y="149"/>
                    </a:cubicBezTo>
                    <a:cubicBezTo>
                      <a:pt x="110" y="126"/>
                      <a:pt x="69" y="0"/>
                      <a:pt x="6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>
                      <a:gamma/>
                      <a:tint val="0"/>
                      <a:invGamma/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12661" name="Freeform 21"/>
              <p:cNvSpPr>
                <a:spLocks/>
              </p:cNvSpPr>
              <p:nvPr/>
            </p:nvSpPr>
            <p:spPr bwMode="invGray">
              <a:xfrm>
                <a:off x="1773" y="1992"/>
                <a:ext cx="231" cy="984"/>
              </a:xfrm>
              <a:custGeom>
                <a:avLst/>
                <a:gdLst/>
                <a:ahLst/>
                <a:cxnLst>
                  <a:cxn ang="0">
                    <a:pos x="37" y="1"/>
                  </a:cxn>
                  <a:cxn ang="0">
                    <a:pos x="45" y="472"/>
                  </a:cxn>
                  <a:cxn ang="0">
                    <a:pos x="0" y="474"/>
                  </a:cxn>
                  <a:cxn ang="0">
                    <a:pos x="72" y="604"/>
                  </a:cxn>
                  <a:cxn ang="0">
                    <a:pos x="142" y="474"/>
                  </a:cxn>
                  <a:cxn ang="0">
                    <a:pos x="100" y="474"/>
                  </a:cxn>
                  <a:cxn ang="0">
                    <a:pos x="99" y="0"/>
                  </a:cxn>
                  <a:cxn ang="0">
                    <a:pos x="37" y="1"/>
                  </a:cxn>
                </a:cxnLst>
                <a:rect l="0" t="0" r="r" b="b"/>
                <a:pathLst>
                  <a:path w="142" h="604">
                    <a:moveTo>
                      <a:pt x="37" y="1"/>
                    </a:moveTo>
                    <a:lnTo>
                      <a:pt x="45" y="472"/>
                    </a:lnTo>
                    <a:lnTo>
                      <a:pt x="0" y="474"/>
                    </a:lnTo>
                    <a:lnTo>
                      <a:pt x="72" y="604"/>
                    </a:lnTo>
                    <a:lnTo>
                      <a:pt x="142" y="474"/>
                    </a:lnTo>
                    <a:lnTo>
                      <a:pt x="100" y="474"/>
                    </a:lnTo>
                    <a:lnTo>
                      <a:pt x="99" y="0"/>
                    </a:lnTo>
                    <a:lnTo>
                      <a:pt x="37" y="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>
                      <a:gamma/>
                      <a:tint val="0"/>
                      <a:invGamma/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12662" name="Freeform 22"/>
              <p:cNvSpPr>
                <a:spLocks/>
              </p:cNvSpPr>
              <p:nvPr/>
            </p:nvSpPr>
            <p:spPr bwMode="invGray">
              <a:xfrm flipH="1">
                <a:off x="2025" y="2003"/>
                <a:ext cx="1197" cy="8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2" y="202"/>
                  </a:cxn>
                  <a:cxn ang="0">
                    <a:pos x="577" y="202"/>
                  </a:cxn>
                  <a:cxn ang="0">
                    <a:pos x="637" y="249"/>
                  </a:cxn>
                  <a:cxn ang="0">
                    <a:pos x="639" y="402"/>
                  </a:cxn>
                  <a:cxn ang="0">
                    <a:pos x="598" y="400"/>
                  </a:cxn>
                  <a:cxn ang="0">
                    <a:pos x="669" y="532"/>
                  </a:cxn>
                  <a:cxn ang="0">
                    <a:pos x="735" y="402"/>
                  </a:cxn>
                  <a:cxn ang="0">
                    <a:pos x="696" y="402"/>
                  </a:cxn>
                  <a:cxn ang="0">
                    <a:pos x="694" y="226"/>
                  </a:cxn>
                  <a:cxn ang="0">
                    <a:pos x="616" y="150"/>
                  </a:cxn>
                  <a:cxn ang="0">
                    <a:pos x="335" y="149"/>
                  </a:cxn>
                  <a:cxn ang="0">
                    <a:pos x="69" y="0"/>
                  </a:cxn>
                  <a:cxn ang="0">
                    <a:pos x="0" y="0"/>
                  </a:cxn>
                </a:cxnLst>
                <a:rect l="0" t="0" r="r" b="b"/>
                <a:pathLst>
                  <a:path w="735" h="532">
                    <a:moveTo>
                      <a:pt x="0" y="0"/>
                    </a:moveTo>
                    <a:cubicBezTo>
                      <a:pt x="0" y="0"/>
                      <a:pt x="85" y="216"/>
                      <a:pt x="382" y="202"/>
                    </a:cubicBezTo>
                    <a:cubicBezTo>
                      <a:pt x="479" y="202"/>
                      <a:pt x="577" y="202"/>
                      <a:pt x="577" y="202"/>
                    </a:cubicBezTo>
                    <a:cubicBezTo>
                      <a:pt x="577" y="202"/>
                      <a:pt x="639" y="201"/>
                      <a:pt x="637" y="249"/>
                    </a:cubicBezTo>
                    <a:cubicBezTo>
                      <a:pt x="638" y="325"/>
                      <a:pt x="639" y="402"/>
                      <a:pt x="639" y="402"/>
                    </a:cubicBezTo>
                    <a:lnTo>
                      <a:pt x="598" y="400"/>
                    </a:lnTo>
                    <a:lnTo>
                      <a:pt x="669" y="532"/>
                    </a:lnTo>
                    <a:lnTo>
                      <a:pt x="735" y="402"/>
                    </a:lnTo>
                    <a:lnTo>
                      <a:pt x="696" y="402"/>
                    </a:lnTo>
                    <a:cubicBezTo>
                      <a:pt x="696" y="402"/>
                      <a:pt x="695" y="314"/>
                      <a:pt x="694" y="226"/>
                    </a:cubicBezTo>
                    <a:cubicBezTo>
                      <a:pt x="687" y="160"/>
                      <a:pt x="616" y="150"/>
                      <a:pt x="616" y="150"/>
                    </a:cubicBezTo>
                    <a:cubicBezTo>
                      <a:pt x="556" y="137"/>
                      <a:pt x="473" y="153"/>
                      <a:pt x="335" y="149"/>
                    </a:cubicBezTo>
                    <a:cubicBezTo>
                      <a:pt x="110" y="126"/>
                      <a:pt x="69" y="0"/>
                      <a:pt x="6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>
                      <a:gamma/>
                      <a:tint val="0"/>
                      <a:invGamma/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12663" name="Group 23"/>
            <p:cNvGrpSpPr>
              <a:grpSpLocks/>
            </p:cNvGrpSpPr>
            <p:nvPr/>
          </p:nvGrpSpPr>
          <p:grpSpPr bwMode="auto">
            <a:xfrm>
              <a:off x="1674" y="2351"/>
              <a:ext cx="329" cy="251"/>
              <a:chOff x="2180" y="1267"/>
              <a:chExt cx="1350" cy="1030"/>
            </a:xfrm>
          </p:grpSpPr>
          <p:sp>
            <p:nvSpPr>
              <p:cNvPr id="112664" name="Oval 24"/>
              <p:cNvSpPr>
                <a:spLocks noChangeArrowheads="1"/>
              </p:cNvSpPr>
              <p:nvPr/>
            </p:nvSpPr>
            <p:spPr bwMode="gray">
              <a:xfrm>
                <a:off x="2301" y="1267"/>
                <a:ext cx="1021" cy="1030"/>
              </a:xfrm>
              <a:prstGeom prst="ellipse">
                <a:avLst/>
              </a:prstGeom>
              <a:gradFill rotWithShape="0">
                <a:gsLst>
                  <a:gs pos="0">
                    <a:schemeClr val="folHlink">
                      <a:gamma/>
                      <a:shade val="66275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shade val="66275"/>
                      <a:invGamma/>
                    </a:schemeClr>
                  </a:gs>
                </a:gsLst>
                <a:lin ang="2700000" scaled="1"/>
              </a:gradFill>
              <a:ln w="28575">
                <a:solidFill>
                  <a:srgbClr val="EAEAE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112665" name="Group 25"/>
              <p:cNvGrpSpPr>
                <a:grpSpLocks/>
              </p:cNvGrpSpPr>
              <p:nvPr/>
            </p:nvGrpSpPr>
            <p:grpSpPr bwMode="auto">
              <a:xfrm rot="10082854">
                <a:off x="2180" y="2013"/>
                <a:ext cx="926" cy="237"/>
                <a:chOff x="2598" y="1026"/>
                <a:chExt cx="957" cy="242"/>
              </a:xfrm>
            </p:grpSpPr>
            <p:grpSp>
              <p:nvGrpSpPr>
                <p:cNvPr id="112666" name="Group 26"/>
                <p:cNvGrpSpPr>
                  <a:grpSpLocks/>
                </p:cNvGrpSpPr>
                <p:nvPr/>
              </p:nvGrpSpPr>
              <p:grpSpPr bwMode="auto">
                <a:xfrm rot="-9970459" flipH="1" flipV="1">
                  <a:off x="2598" y="1026"/>
                  <a:ext cx="957" cy="242"/>
                  <a:chOff x="2532" y="1051"/>
                  <a:chExt cx="893" cy="246"/>
                </a:xfrm>
              </p:grpSpPr>
              <p:grpSp>
                <p:nvGrpSpPr>
                  <p:cNvPr id="112667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112668" name="AutoShape 28"/>
                    <p:cNvSpPr>
                      <a:spLocks noChangeArrowheads="1"/>
                    </p:cNvSpPr>
                    <p:nvPr/>
                  </p:nvSpPr>
                  <p:spPr bwMode="gray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69" name="AutoShape 29"/>
                    <p:cNvSpPr>
                      <a:spLocks noChangeArrowheads="1"/>
                    </p:cNvSpPr>
                    <p:nvPr/>
                  </p:nvSpPr>
                  <p:spPr bwMode="gray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70" name="AutoShape 30"/>
                    <p:cNvSpPr>
                      <a:spLocks noChangeArrowheads="1"/>
                    </p:cNvSpPr>
                    <p:nvPr/>
                  </p:nvSpPr>
                  <p:spPr bwMode="gray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71" name="AutoShape 31"/>
                    <p:cNvSpPr>
                      <a:spLocks noChangeArrowheads="1"/>
                    </p:cNvSpPr>
                    <p:nvPr/>
                  </p:nvSpPr>
                  <p:spPr bwMode="gray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12672" name="Group 32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112673" name="AutoShape 33"/>
                    <p:cNvSpPr>
                      <a:spLocks noChangeArrowheads="1"/>
                    </p:cNvSpPr>
                    <p:nvPr/>
                  </p:nvSpPr>
                  <p:spPr bwMode="gray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74" name="AutoShape 34"/>
                    <p:cNvSpPr>
                      <a:spLocks noChangeArrowheads="1"/>
                    </p:cNvSpPr>
                    <p:nvPr/>
                  </p:nvSpPr>
                  <p:spPr bwMode="gray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75" name="AutoShape 35"/>
                    <p:cNvSpPr>
                      <a:spLocks noChangeArrowheads="1"/>
                    </p:cNvSpPr>
                    <p:nvPr/>
                  </p:nvSpPr>
                  <p:spPr bwMode="gray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76" name="AutoShape 36"/>
                    <p:cNvSpPr>
                      <a:spLocks noChangeArrowheads="1"/>
                    </p:cNvSpPr>
                    <p:nvPr/>
                  </p:nvSpPr>
                  <p:spPr bwMode="gray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12677" name="Group 37"/>
                <p:cNvGrpSpPr>
                  <a:grpSpLocks/>
                </p:cNvGrpSpPr>
                <p:nvPr/>
              </p:nvGrpSpPr>
              <p:grpSpPr bwMode="auto">
                <a:xfrm rot="-9970459" flipH="1" flipV="1">
                  <a:off x="2688" y="1056"/>
                  <a:ext cx="784" cy="198"/>
                  <a:chOff x="2532" y="1051"/>
                  <a:chExt cx="893" cy="246"/>
                </a:xfrm>
              </p:grpSpPr>
              <p:grpSp>
                <p:nvGrpSpPr>
                  <p:cNvPr id="112678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112679" name="AutoShape 39"/>
                    <p:cNvSpPr>
                      <a:spLocks noChangeArrowheads="1"/>
                    </p:cNvSpPr>
                    <p:nvPr/>
                  </p:nvSpPr>
                  <p:spPr bwMode="gray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80" name="AutoShape 40"/>
                    <p:cNvSpPr>
                      <a:spLocks noChangeArrowheads="1"/>
                    </p:cNvSpPr>
                    <p:nvPr/>
                  </p:nvSpPr>
                  <p:spPr bwMode="gray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81" name="AutoShape 41"/>
                    <p:cNvSpPr>
                      <a:spLocks noChangeArrowheads="1"/>
                    </p:cNvSpPr>
                    <p:nvPr/>
                  </p:nvSpPr>
                  <p:spPr bwMode="gray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82" name="AutoShape 42"/>
                    <p:cNvSpPr>
                      <a:spLocks noChangeArrowheads="1"/>
                    </p:cNvSpPr>
                    <p:nvPr/>
                  </p:nvSpPr>
                  <p:spPr bwMode="gray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12683" name="Group 43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112684" name="AutoShape 44"/>
                    <p:cNvSpPr>
                      <a:spLocks noChangeArrowheads="1"/>
                    </p:cNvSpPr>
                    <p:nvPr/>
                  </p:nvSpPr>
                  <p:spPr bwMode="gray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85" name="AutoShape 45"/>
                    <p:cNvSpPr>
                      <a:spLocks noChangeArrowheads="1"/>
                    </p:cNvSpPr>
                    <p:nvPr/>
                  </p:nvSpPr>
                  <p:spPr bwMode="gray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86" name="AutoShape 46"/>
                    <p:cNvSpPr>
                      <a:spLocks noChangeArrowheads="1"/>
                    </p:cNvSpPr>
                    <p:nvPr/>
                  </p:nvSpPr>
                  <p:spPr bwMode="gray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87" name="AutoShape 47"/>
                    <p:cNvSpPr>
                      <a:spLocks noChangeArrowheads="1"/>
                    </p:cNvSpPr>
                    <p:nvPr/>
                  </p:nvSpPr>
                  <p:spPr bwMode="gray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12688" name="Group 48"/>
              <p:cNvGrpSpPr>
                <a:grpSpLocks/>
              </p:cNvGrpSpPr>
              <p:nvPr/>
            </p:nvGrpSpPr>
            <p:grpSpPr bwMode="auto">
              <a:xfrm>
                <a:off x="2604" y="1361"/>
                <a:ext cx="926" cy="237"/>
                <a:chOff x="2598" y="1026"/>
                <a:chExt cx="957" cy="242"/>
              </a:xfrm>
            </p:grpSpPr>
            <p:grpSp>
              <p:nvGrpSpPr>
                <p:cNvPr id="112689" name="Group 49"/>
                <p:cNvGrpSpPr>
                  <a:grpSpLocks/>
                </p:cNvGrpSpPr>
                <p:nvPr/>
              </p:nvGrpSpPr>
              <p:grpSpPr bwMode="auto">
                <a:xfrm rot="-9970459" flipH="1" flipV="1">
                  <a:off x="2598" y="1026"/>
                  <a:ext cx="957" cy="242"/>
                  <a:chOff x="2532" y="1051"/>
                  <a:chExt cx="893" cy="246"/>
                </a:xfrm>
              </p:grpSpPr>
              <p:grpSp>
                <p:nvGrpSpPr>
                  <p:cNvPr id="11269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112691" name="AutoShape 51"/>
                    <p:cNvSpPr>
                      <a:spLocks noChangeArrowheads="1"/>
                    </p:cNvSpPr>
                    <p:nvPr/>
                  </p:nvSpPr>
                  <p:spPr bwMode="gray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92" name="AutoShape 52"/>
                    <p:cNvSpPr>
                      <a:spLocks noChangeArrowheads="1"/>
                    </p:cNvSpPr>
                    <p:nvPr/>
                  </p:nvSpPr>
                  <p:spPr bwMode="gray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93" name="AutoShape 53"/>
                    <p:cNvSpPr>
                      <a:spLocks noChangeArrowheads="1"/>
                    </p:cNvSpPr>
                    <p:nvPr/>
                  </p:nvSpPr>
                  <p:spPr bwMode="gray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94" name="AutoShape 54"/>
                    <p:cNvSpPr>
                      <a:spLocks noChangeArrowheads="1"/>
                    </p:cNvSpPr>
                    <p:nvPr/>
                  </p:nvSpPr>
                  <p:spPr bwMode="gray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12695" name="Group 55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112696" name="AutoShape 56"/>
                    <p:cNvSpPr>
                      <a:spLocks noChangeArrowheads="1"/>
                    </p:cNvSpPr>
                    <p:nvPr/>
                  </p:nvSpPr>
                  <p:spPr bwMode="gray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97" name="AutoShape 57"/>
                    <p:cNvSpPr>
                      <a:spLocks noChangeArrowheads="1"/>
                    </p:cNvSpPr>
                    <p:nvPr/>
                  </p:nvSpPr>
                  <p:spPr bwMode="gray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98" name="AutoShape 58"/>
                    <p:cNvSpPr>
                      <a:spLocks noChangeArrowheads="1"/>
                    </p:cNvSpPr>
                    <p:nvPr/>
                  </p:nvSpPr>
                  <p:spPr bwMode="gray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699" name="AutoShape 59"/>
                    <p:cNvSpPr>
                      <a:spLocks noChangeArrowheads="1"/>
                    </p:cNvSpPr>
                    <p:nvPr/>
                  </p:nvSpPr>
                  <p:spPr bwMode="gray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12700" name="Group 60"/>
                <p:cNvGrpSpPr>
                  <a:grpSpLocks/>
                </p:cNvGrpSpPr>
                <p:nvPr/>
              </p:nvGrpSpPr>
              <p:grpSpPr bwMode="auto">
                <a:xfrm rot="-9970459" flipH="1" flipV="1">
                  <a:off x="2688" y="1056"/>
                  <a:ext cx="784" cy="198"/>
                  <a:chOff x="2532" y="1051"/>
                  <a:chExt cx="893" cy="246"/>
                </a:xfrm>
              </p:grpSpPr>
              <p:grpSp>
                <p:nvGrpSpPr>
                  <p:cNvPr id="112701" name="Group 61"/>
                  <p:cNvGrpSpPr>
                    <a:grpSpLocks/>
                  </p:cNvGrpSpPr>
                  <p:nvPr/>
                </p:nvGrpSpPr>
                <p:grpSpPr bwMode="auto">
                  <a:xfrm>
                    <a:off x="2532" y="1051"/>
                    <a:ext cx="743" cy="185"/>
                    <a:chOff x="1565" y="2568"/>
                    <a:chExt cx="1118" cy="279"/>
                  </a:xfrm>
                </p:grpSpPr>
                <p:sp>
                  <p:nvSpPr>
                    <p:cNvPr id="112702" name="AutoShape 62"/>
                    <p:cNvSpPr>
                      <a:spLocks noChangeArrowheads="1"/>
                    </p:cNvSpPr>
                    <p:nvPr/>
                  </p:nvSpPr>
                  <p:spPr bwMode="gray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703" name="AutoShape 63"/>
                    <p:cNvSpPr>
                      <a:spLocks noChangeArrowheads="1"/>
                    </p:cNvSpPr>
                    <p:nvPr/>
                  </p:nvSpPr>
                  <p:spPr bwMode="gray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704" name="AutoShape 64"/>
                    <p:cNvSpPr>
                      <a:spLocks noChangeArrowheads="1"/>
                    </p:cNvSpPr>
                    <p:nvPr/>
                  </p:nvSpPr>
                  <p:spPr bwMode="gray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705" name="AutoShape 65"/>
                    <p:cNvSpPr>
                      <a:spLocks noChangeArrowheads="1"/>
                    </p:cNvSpPr>
                    <p:nvPr/>
                  </p:nvSpPr>
                  <p:spPr bwMode="gray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12706" name="Group 66"/>
                  <p:cNvGrpSpPr>
                    <a:grpSpLocks/>
                  </p:cNvGrpSpPr>
                  <p:nvPr/>
                </p:nvGrpSpPr>
                <p:grpSpPr bwMode="auto">
                  <a:xfrm rot="1353540">
                    <a:off x="2682" y="1111"/>
                    <a:ext cx="743" cy="186"/>
                    <a:chOff x="1565" y="2568"/>
                    <a:chExt cx="1118" cy="279"/>
                  </a:xfrm>
                </p:grpSpPr>
                <p:sp>
                  <p:nvSpPr>
                    <p:cNvPr id="112707" name="AutoShape 67"/>
                    <p:cNvSpPr>
                      <a:spLocks noChangeArrowheads="1"/>
                    </p:cNvSpPr>
                    <p:nvPr/>
                  </p:nvSpPr>
                  <p:spPr bwMode="gray">
                    <a:xfrm rot="5263130">
                      <a:off x="1859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708" name="AutoShape 68"/>
                    <p:cNvSpPr>
                      <a:spLocks noChangeArrowheads="1"/>
                    </p:cNvSpPr>
                    <p:nvPr/>
                  </p:nvSpPr>
                  <p:spPr bwMode="gray">
                    <a:xfrm rot="6078281">
                      <a:off x="1995" y="2274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709" name="AutoShape 69"/>
                    <p:cNvSpPr>
                      <a:spLocks noChangeArrowheads="1"/>
                    </p:cNvSpPr>
                    <p:nvPr/>
                  </p:nvSpPr>
                  <p:spPr bwMode="gray">
                    <a:xfrm rot="6373927">
                      <a:off x="2071" y="229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2710" name="AutoShape 70"/>
                    <p:cNvSpPr>
                      <a:spLocks noChangeArrowheads="1"/>
                    </p:cNvSpPr>
                    <p:nvPr/>
                  </p:nvSpPr>
                  <p:spPr bwMode="gray">
                    <a:xfrm rot="6906312">
                      <a:off x="2161" y="2326"/>
                      <a:ext cx="227" cy="816"/>
                    </a:xfrm>
                    <a:prstGeom prst="moon">
                      <a:avLst>
                        <a:gd name="adj" fmla="val 49773"/>
                      </a:avLst>
                    </a:prstGeom>
                    <a:solidFill>
                      <a:srgbClr val="FFFFFF">
                        <a:alpha val="3999"/>
                      </a:srgb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</p:grpSp>
        <p:cxnSp>
          <p:nvCxnSpPr>
            <p:cNvPr id="112711" name="AutoShape 71"/>
            <p:cNvCxnSpPr>
              <a:cxnSpLocks noChangeShapeType="1"/>
              <a:stCxn id="112664" idx="0"/>
            </p:cNvCxnSpPr>
            <p:nvPr/>
          </p:nvCxnSpPr>
          <p:spPr bwMode="auto">
            <a:xfrm rot="16200000">
              <a:off x="1597" y="1690"/>
              <a:ext cx="883" cy="422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112712" name="AutoShape 72"/>
            <p:cNvCxnSpPr>
              <a:cxnSpLocks noChangeShapeType="1"/>
              <a:stCxn id="112664" idx="4"/>
            </p:cNvCxnSpPr>
            <p:nvPr/>
          </p:nvCxnSpPr>
          <p:spPr bwMode="auto">
            <a:xfrm rot="16200000" flipH="1">
              <a:off x="1599" y="2840"/>
              <a:ext cx="879" cy="422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112713" name="Line 73"/>
            <p:cNvSpPr>
              <a:spLocks noChangeShapeType="1"/>
            </p:cNvSpPr>
            <p:nvPr/>
          </p:nvSpPr>
          <p:spPr bwMode="auto">
            <a:xfrm>
              <a:off x="1974" y="2482"/>
              <a:ext cx="2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/>
            </a:p>
          </p:txBody>
        </p:sp>
        <p:grpSp>
          <p:nvGrpSpPr>
            <p:cNvPr id="112714" name="Group 74"/>
            <p:cNvGrpSpPr>
              <a:grpSpLocks/>
            </p:cNvGrpSpPr>
            <p:nvPr/>
          </p:nvGrpSpPr>
          <p:grpSpPr bwMode="auto">
            <a:xfrm>
              <a:off x="2256" y="1108"/>
              <a:ext cx="1411" cy="710"/>
              <a:chOff x="2289" y="1260"/>
              <a:chExt cx="1335" cy="672"/>
            </a:xfrm>
          </p:grpSpPr>
          <p:sp>
            <p:nvSpPr>
              <p:cNvPr id="112715" name="AutoShape 75"/>
              <p:cNvSpPr>
                <a:spLocks noChangeArrowheads="1"/>
              </p:cNvSpPr>
              <p:nvPr/>
            </p:nvSpPr>
            <p:spPr bwMode="ltGray">
              <a:xfrm>
                <a:off x="2289" y="1260"/>
                <a:ext cx="1335" cy="67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112716" name="Picture 76" descr="Picture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ltGray">
              <a:xfrm>
                <a:off x="2313" y="1280"/>
                <a:ext cx="386" cy="424"/>
              </a:xfrm>
              <a:prstGeom prst="rect">
                <a:avLst/>
              </a:prstGeom>
              <a:noFill/>
            </p:spPr>
          </p:pic>
        </p:grpSp>
        <p:grpSp>
          <p:nvGrpSpPr>
            <p:cNvPr id="112717" name="Group 77"/>
            <p:cNvGrpSpPr>
              <a:grpSpLocks/>
            </p:cNvGrpSpPr>
            <p:nvPr/>
          </p:nvGrpSpPr>
          <p:grpSpPr bwMode="auto">
            <a:xfrm>
              <a:off x="2245" y="2152"/>
              <a:ext cx="1411" cy="819"/>
              <a:chOff x="2279" y="2250"/>
              <a:chExt cx="1335" cy="776"/>
            </a:xfrm>
          </p:grpSpPr>
          <p:sp>
            <p:nvSpPr>
              <p:cNvPr id="112718" name="AutoShape 78"/>
              <p:cNvSpPr>
                <a:spLocks noChangeArrowheads="1"/>
              </p:cNvSpPr>
              <p:nvPr/>
            </p:nvSpPr>
            <p:spPr bwMode="ltGray">
              <a:xfrm>
                <a:off x="2279" y="2354"/>
                <a:ext cx="1335" cy="67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112719" name="Picture 79" descr="Picture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ltGray">
              <a:xfrm>
                <a:off x="2313" y="2250"/>
                <a:ext cx="386" cy="424"/>
              </a:xfrm>
              <a:prstGeom prst="rect">
                <a:avLst/>
              </a:prstGeom>
              <a:noFill/>
            </p:spPr>
          </p:pic>
        </p:grpSp>
        <p:grpSp>
          <p:nvGrpSpPr>
            <p:cNvPr id="112720" name="Group 80"/>
            <p:cNvGrpSpPr>
              <a:grpSpLocks/>
            </p:cNvGrpSpPr>
            <p:nvPr/>
          </p:nvGrpSpPr>
          <p:grpSpPr bwMode="auto">
            <a:xfrm>
              <a:off x="2260" y="3156"/>
              <a:ext cx="1411" cy="710"/>
              <a:chOff x="2293" y="3198"/>
              <a:chExt cx="1335" cy="672"/>
            </a:xfrm>
          </p:grpSpPr>
          <p:sp>
            <p:nvSpPr>
              <p:cNvPr id="112721" name="AutoShape 81"/>
              <p:cNvSpPr>
                <a:spLocks noChangeArrowheads="1"/>
              </p:cNvSpPr>
              <p:nvPr/>
            </p:nvSpPr>
            <p:spPr bwMode="ltGray">
              <a:xfrm>
                <a:off x="2293" y="3198"/>
                <a:ext cx="1335" cy="67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112722" name="Picture 82" descr="Picture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ltGray">
              <a:xfrm>
                <a:off x="2313" y="3216"/>
                <a:ext cx="386" cy="424"/>
              </a:xfrm>
              <a:prstGeom prst="rect">
                <a:avLst/>
              </a:prstGeom>
              <a:noFill/>
            </p:spPr>
          </p:pic>
        </p:grpSp>
        <p:sp>
          <p:nvSpPr>
            <p:cNvPr id="112723" name="Rectangle 83"/>
            <p:cNvSpPr>
              <a:spLocks noChangeArrowheads="1"/>
            </p:cNvSpPr>
            <p:nvPr/>
          </p:nvSpPr>
          <p:spPr bwMode="auto">
            <a:xfrm>
              <a:off x="2336" y="1129"/>
              <a:ext cx="1332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fr-FR" dirty="0"/>
            </a:p>
            <a:p>
              <a:r>
                <a:rPr lang="fr-FR" dirty="0"/>
                <a:t>Partie de préparation de la pâte à papier. </a:t>
              </a:r>
            </a:p>
          </p:txBody>
        </p:sp>
        <p:sp>
          <p:nvSpPr>
            <p:cNvPr id="112724" name="Rectangle 84"/>
            <p:cNvSpPr>
              <a:spLocks noChangeArrowheads="1"/>
            </p:cNvSpPr>
            <p:nvPr/>
          </p:nvSpPr>
          <p:spPr bwMode="auto">
            <a:xfrm>
              <a:off x="2290" y="2217"/>
              <a:ext cx="1332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endParaRPr lang="fr-FR" dirty="0"/>
            </a:p>
            <a:p>
              <a:r>
                <a:rPr lang="fr-FR" dirty="0"/>
                <a:t>Partie humide </a:t>
              </a:r>
              <a:r>
                <a:rPr lang="fr-FR" dirty="0" smtClean="0"/>
                <a:t>          « </a:t>
              </a:r>
              <a:r>
                <a:rPr lang="fr-FR" dirty="0"/>
                <a:t>Formation de la feuille ». </a:t>
              </a:r>
            </a:p>
          </p:txBody>
        </p:sp>
        <p:sp>
          <p:nvSpPr>
            <p:cNvPr id="112725" name="Rectangle 85"/>
            <p:cNvSpPr>
              <a:spLocks noChangeArrowheads="1"/>
            </p:cNvSpPr>
            <p:nvPr/>
          </p:nvSpPr>
          <p:spPr bwMode="auto">
            <a:xfrm>
              <a:off x="2290" y="3261"/>
              <a:ext cx="1332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fr-FR" dirty="0"/>
            </a:p>
            <a:p>
              <a:r>
                <a:rPr lang="fr-FR" dirty="0"/>
                <a:t>Partie Sécherie et mise en bobines </a:t>
              </a:r>
            </a:p>
          </p:txBody>
        </p:sp>
        <p:sp>
          <p:nvSpPr>
            <p:cNvPr id="112726" name="Rectangle 86"/>
            <p:cNvSpPr>
              <a:spLocks noChangeArrowheads="1"/>
            </p:cNvSpPr>
            <p:nvPr/>
          </p:nvSpPr>
          <p:spPr bwMode="auto">
            <a:xfrm>
              <a:off x="96" y="1988"/>
              <a:ext cx="1605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lang="fr-FR" sz="2000" b="1" dirty="0">
                  <a:latin typeface="Arial" pitchFamily="34" charset="0"/>
                  <a:cs typeface="Arial" pitchFamily="34" charset="0"/>
                </a:rPr>
                <a:t>La fabrication du papier passe par trois parties : 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90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44386" name="AutoShape 2" descr="http://blog.ig-conseils.com/wp/wp-content/uploads/2011/01/DADS-papi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4388" name="AutoShape 4" descr="http://blog.ig-conseils.com/wp/wp-content/uploads/2011/01/DADS-papi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4389" name="Picture 5" descr="C:\Users\nazik\Desktop\DADS-papi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6823" y="3068960"/>
            <a:ext cx="2187177" cy="14795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softEdge rad="3175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1905000" y="1219200"/>
            <a:ext cx="59436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Clr>
                <a:srgbClr val="D7181F"/>
              </a:buClr>
              <a:buFont typeface="Wingdings" pitchFamily="2" charset="2"/>
              <a:buNone/>
              <a:tabLst>
                <a:tab pos="4460875" algn="l"/>
              </a:tabLst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Elle est également constituée de plusieurs stades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689" name="AutoShape 25"/>
          <p:cNvSpPr>
            <a:spLocks noChangeArrowheads="1"/>
          </p:cNvSpPr>
          <p:nvPr/>
        </p:nvSpPr>
        <p:spPr bwMode="gray">
          <a:xfrm>
            <a:off x="1907704" y="2492896"/>
            <a:ext cx="4038600" cy="59213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28575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3690" name="Group 26"/>
          <p:cNvGrpSpPr>
            <a:grpSpLocks/>
          </p:cNvGrpSpPr>
          <p:nvPr/>
        </p:nvGrpSpPr>
        <p:grpSpPr bwMode="auto">
          <a:xfrm>
            <a:off x="1835696" y="2492896"/>
            <a:ext cx="552450" cy="584200"/>
            <a:chOff x="2959" y="1568"/>
            <a:chExt cx="454" cy="480"/>
          </a:xfrm>
        </p:grpSpPr>
        <p:grpSp>
          <p:nvGrpSpPr>
            <p:cNvPr id="113691" name="Group 27"/>
            <p:cNvGrpSpPr>
              <a:grpSpLocks/>
            </p:cNvGrpSpPr>
            <p:nvPr/>
          </p:nvGrpSpPr>
          <p:grpSpPr bwMode="auto">
            <a:xfrm>
              <a:off x="2959" y="1568"/>
              <a:ext cx="454" cy="480"/>
              <a:chOff x="192" y="1917"/>
              <a:chExt cx="1042" cy="1102"/>
            </a:xfrm>
          </p:grpSpPr>
          <p:pic>
            <p:nvPicPr>
              <p:cNvPr id="113692" name="Picture 28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91" y="2781"/>
                <a:ext cx="858" cy="238"/>
              </a:xfrm>
              <a:prstGeom prst="rect">
                <a:avLst/>
              </a:prstGeom>
              <a:noFill/>
            </p:spPr>
          </p:pic>
          <p:pic>
            <p:nvPicPr>
              <p:cNvPr id="113693" name="Picture 29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92" y="1917"/>
                <a:ext cx="1042" cy="1016"/>
              </a:xfrm>
              <a:prstGeom prst="rect">
                <a:avLst/>
              </a:prstGeom>
              <a:noFill/>
            </p:spPr>
          </p:pic>
          <p:sp>
            <p:nvSpPr>
              <p:cNvPr id="113694" name="Oval 30"/>
              <p:cNvSpPr>
                <a:spLocks noChangeArrowheads="1"/>
              </p:cNvSpPr>
              <p:nvPr/>
            </p:nvSpPr>
            <p:spPr bwMode="gray">
              <a:xfrm>
                <a:off x="192" y="1917"/>
                <a:ext cx="1035" cy="1019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36078"/>
                      <a:invGamma/>
                      <a:alpha val="89999"/>
                    </a:schemeClr>
                  </a:gs>
                  <a:gs pos="50000">
                    <a:schemeClr val="hlink">
                      <a:alpha val="55000"/>
                    </a:schemeClr>
                  </a:gs>
                  <a:gs pos="100000">
                    <a:schemeClr val="hlink">
                      <a:gamma/>
                      <a:shade val="36078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113695" name="Picture 31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3004" y="1572"/>
              <a:ext cx="359" cy="157"/>
            </a:xfrm>
            <a:prstGeom prst="rect">
              <a:avLst/>
            </a:prstGeom>
            <a:noFill/>
          </p:spPr>
        </p:pic>
      </p:grpSp>
      <p:sp>
        <p:nvSpPr>
          <p:cNvPr id="113696" name="Rectangle 32"/>
          <p:cNvSpPr>
            <a:spLocks noChangeArrowheads="1"/>
          </p:cNvSpPr>
          <p:nvPr/>
        </p:nvSpPr>
        <p:spPr bwMode="gray">
          <a:xfrm>
            <a:off x="2771800" y="2564904"/>
            <a:ext cx="183415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La trituration </a:t>
            </a:r>
            <a:endPara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697" name="AutoShape 33"/>
          <p:cNvSpPr>
            <a:spLocks noChangeArrowheads="1"/>
          </p:cNvSpPr>
          <p:nvPr/>
        </p:nvSpPr>
        <p:spPr bwMode="gray">
          <a:xfrm>
            <a:off x="1907704" y="3284984"/>
            <a:ext cx="4038600" cy="59213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28575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3698" name="Group 34"/>
          <p:cNvGrpSpPr>
            <a:grpSpLocks/>
          </p:cNvGrpSpPr>
          <p:nvPr/>
        </p:nvGrpSpPr>
        <p:grpSpPr bwMode="auto">
          <a:xfrm>
            <a:off x="1835696" y="3284984"/>
            <a:ext cx="552450" cy="584200"/>
            <a:chOff x="2959" y="1568"/>
            <a:chExt cx="454" cy="480"/>
          </a:xfrm>
        </p:grpSpPr>
        <p:grpSp>
          <p:nvGrpSpPr>
            <p:cNvPr id="113699" name="Group 35"/>
            <p:cNvGrpSpPr>
              <a:grpSpLocks/>
            </p:cNvGrpSpPr>
            <p:nvPr/>
          </p:nvGrpSpPr>
          <p:grpSpPr bwMode="auto">
            <a:xfrm>
              <a:off x="2959" y="1568"/>
              <a:ext cx="454" cy="480"/>
              <a:chOff x="192" y="1917"/>
              <a:chExt cx="1042" cy="1102"/>
            </a:xfrm>
          </p:grpSpPr>
          <p:pic>
            <p:nvPicPr>
              <p:cNvPr id="113700" name="Picture 36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91" y="2781"/>
                <a:ext cx="858" cy="238"/>
              </a:xfrm>
              <a:prstGeom prst="rect">
                <a:avLst/>
              </a:prstGeom>
              <a:noFill/>
            </p:spPr>
          </p:pic>
          <p:pic>
            <p:nvPicPr>
              <p:cNvPr id="113701" name="Picture 37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92" y="1917"/>
                <a:ext cx="1042" cy="1016"/>
              </a:xfrm>
              <a:prstGeom prst="rect">
                <a:avLst/>
              </a:prstGeom>
              <a:noFill/>
            </p:spPr>
          </p:pic>
          <p:sp>
            <p:nvSpPr>
              <p:cNvPr id="113702" name="Oval 38"/>
              <p:cNvSpPr>
                <a:spLocks noChangeArrowheads="1"/>
              </p:cNvSpPr>
              <p:nvPr/>
            </p:nvSpPr>
            <p:spPr bwMode="gray">
              <a:xfrm>
                <a:off x="192" y="1917"/>
                <a:ext cx="1035" cy="1019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36078"/>
                      <a:invGamma/>
                      <a:alpha val="89999"/>
                    </a:schemeClr>
                  </a:gs>
                  <a:gs pos="50000">
                    <a:schemeClr val="folHlink">
                      <a:alpha val="55000"/>
                    </a:schemeClr>
                  </a:gs>
                  <a:gs pos="100000">
                    <a:schemeClr val="folHlink">
                      <a:gamma/>
                      <a:shade val="36078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113703" name="Picture 39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3004" y="1572"/>
              <a:ext cx="359" cy="157"/>
            </a:xfrm>
            <a:prstGeom prst="rect">
              <a:avLst/>
            </a:prstGeom>
            <a:noFill/>
          </p:spPr>
        </p:pic>
      </p:grpSp>
      <p:sp>
        <p:nvSpPr>
          <p:cNvPr id="113704" name="Rectangle 40"/>
          <p:cNvSpPr>
            <a:spLocks noChangeArrowheads="1"/>
          </p:cNvSpPr>
          <p:nvPr/>
        </p:nvSpPr>
        <p:spPr bwMode="gray">
          <a:xfrm>
            <a:off x="2915816" y="3356992"/>
            <a:ext cx="170136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L’épuration</a:t>
            </a:r>
            <a:r>
              <a:rPr lang="fr-FR" sz="2000" b="1" dirty="0" smtClean="0"/>
              <a:t> </a:t>
            </a:r>
            <a:endParaRPr lang="en-US" sz="20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3705" name="AutoShape 41"/>
          <p:cNvSpPr>
            <a:spLocks noChangeArrowheads="1"/>
          </p:cNvSpPr>
          <p:nvPr/>
        </p:nvSpPr>
        <p:spPr bwMode="gray">
          <a:xfrm>
            <a:off x="1907704" y="4077072"/>
            <a:ext cx="4038600" cy="5921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28575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3706" name="Group 42"/>
          <p:cNvGrpSpPr>
            <a:grpSpLocks/>
          </p:cNvGrpSpPr>
          <p:nvPr/>
        </p:nvGrpSpPr>
        <p:grpSpPr bwMode="auto">
          <a:xfrm>
            <a:off x="1835696" y="4077072"/>
            <a:ext cx="552450" cy="584200"/>
            <a:chOff x="2959" y="1568"/>
            <a:chExt cx="454" cy="480"/>
          </a:xfrm>
        </p:grpSpPr>
        <p:grpSp>
          <p:nvGrpSpPr>
            <p:cNvPr id="113707" name="Group 43"/>
            <p:cNvGrpSpPr>
              <a:grpSpLocks/>
            </p:cNvGrpSpPr>
            <p:nvPr/>
          </p:nvGrpSpPr>
          <p:grpSpPr bwMode="auto">
            <a:xfrm>
              <a:off x="2959" y="1568"/>
              <a:ext cx="454" cy="480"/>
              <a:chOff x="192" y="1917"/>
              <a:chExt cx="1042" cy="1102"/>
            </a:xfrm>
          </p:grpSpPr>
          <p:pic>
            <p:nvPicPr>
              <p:cNvPr id="113708" name="Picture 44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91" y="2781"/>
                <a:ext cx="858" cy="238"/>
              </a:xfrm>
              <a:prstGeom prst="rect">
                <a:avLst/>
              </a:prstGeom>
              <a:noFill/>
            </p:spPr>
          </p:pic>
          <p:pic>
            <p:nvPicPr>
              <p:cNvPr id="113709" name="Picture 45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92" y="1917"/>
                <a:ext cx="1042" cy="1016"/>
              </a:xfrm>
              <a:prstGeom prst="rect">
                <a:avLst/>
              </a:prstGeom>
              <a:noFill/>
            </p:spPr>
          </p:pic>
          <p:sp>
            <p:nvSpPr>
              <p:cNvPr id="113710" name="Oval 46"/>
              <p:cNvSpPr>
                <a:spLocks noChangeArrowheads="1"/>
              </p:cNvSpPr>
              <p:nvPr/>
            </p:nvSpPr>
            <p:spPr bwMode="gray">
              <a:xfrm>
                <a:off x="192" y="1917"/>
                <a:ext cx="1035" cy="101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36078"/>
                      <a:invGamma/>
                      <a:alpha val="89999"/>
                    </a:schemeClr>
                  </a:gs>
                  <a:gs pos="50000">
                    <a:schemeClr val="accent2">
                      <a:alpha val="55000"/>
                    </a:schemeClr>
                  </a:gs>
                  <a:gs pos="100000">
                    <a:schemeClr val="accent2">
                      <a:gamma/>
                      <a:shade val="36078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113711" name="Picture 47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3004" y="1572"/>
              <a:ext cx="359" cy="157"/>
            </a:xfrm>
            <a:prstGeom prst="rect">
              <a:avLst/>
            </a:prstGeom>
            <a:noFill/>
          </p:spPr>
        </p:pic>
      </p:grpSp>
      <p:sp>
        <p:nvSpPr>
          <p:cNvPr id="113712" name="Rectangle 48"/>
          <p:cNvSpPr>
            <a:spLocks noChangeArrowheads="1"/>
          </p:cNvSpPr>
          <p:nvPr/>
        </p:nvSpPr>
        <p:spPr bwMode="gray">
          <a:xfrm>
            <a:off x="2915816" y="4221088"/>
            <a:ext cx="170751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Le raffinage </a:t>
            </a:r>
            <a:endPara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721" name="Rectangle 5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effectLst/>
                <a:latin typeface="Arial" pitchFamily="34" charset="0"/>
                <a:cs typeface="Arial" pitchFamily="34" charset="0"/>
              </a:rPr>
              <a:t>Partie de préparation de pâte </a:t>
            </a:r>
            <a:endParaRPr lang="en-US" sz="3600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0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1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1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3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13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1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1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113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13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/>
      <p:bldP spid="113689" grpId="0" animBg="1"/>
      <p:bldP spid="113696" grpId="0"/>
      <p:bldP spid="113697" grpId="0" animBg="1"/>
      <p:bldP spid="113704" grpId="0"/>
      <p:bldP spid="113705" grpId="0" animBg="1"/>
      <p:bldP spid="1137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AutoShape 2"/>
          <p:cNvSpPr>
            <a:spLocks noChangeArrowheads="1"/>
          </p:cNvSpPr>
          <p:nvPr/>
        </p:nvSpPr>
        <p:spPr bwMode="invGray">
          <a:xfrm>
            <a:off x="5724128" y="2708920"/>
            <a:ext cx="2166937" cy="2994025"/>
          </a:xfrm>
          <a:prstGeom prst="roundRect">
            <a:avLst>
              <a:gd name="adj" fmla="val 12574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4691" name="AutoShape 3"/>
          <p:cNvSpPr>
            <a:spLocks noChangeArrowheads="1"/>
          </p:cNvSpPr>
          <p:nvPr/>
        </p:nvSpPr>
        <p:spPr bwMode="gray">
          <a:xfrm>
            <a:off x="5652120" y="4086224"/>
            <a:ext cx="2261568" cy="1575024"/>
          </a:xfrm>
          <a:prstGeom prst="roundRect">
            <a:avLst>
              <a:gd name="adj" fmla="val 32134"/>
            </a:avLst>
          </a:prstGeom>
          <a:gradFill rotWithShape="1">
            <a:gsLst>
              <a:gs pos="0">
                <a:schemeClr val="folHlink">
                  <a:alpha val="0"/>
                </a:schemeClr>
              </a:gs>
              <a:gs pos="100000">
                <a:schemeClr val="folHlink">
                  <a:gamma/>
                  <a:tint val="41176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4692" name="AutoShape 4"/>
          <p:cNvSpPr>
            <a:spLocks noChangeArrowheads="1"/>
          </p:cNvSpPr>
          <p:nvPr/>
        </p:nvSpPr>
        <p:spPr bwMode="gray">
          <a:xfrm>
            <a:off x="5724128" y="2780928"/>
            <a:ext cx="2130425" cy="771525"/>
          </a:xfrm>
          <a:prstGeom prst="roundRect">
            <a:avLst>
              <a:gd name="adj" fmla="val 31319"/>
            </a:avLst>
          </a:prstGeom>
          <a:gradFill rotWithShape="1">
            <a:gsLst>
              <a:gs pos="0">
                <a:schemeClr val="folHlink">
                  <a:gamma/>
                  <a:tint val="33333"/>
                  <a:invGamma/>
                </a:schemeClr>
              </a:gs>
              <a:gs pos="100000">
                <a:schemeClr val="folHlink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4693" name="Group 5"/>
          <p:cNvGrpSpPr>
            <a:grpSpLocks/>
          </p:cNvGrpSpPr>
          <p:nvPr/>
        </p:nvGrpSpPr>
        <p:grpSpPr bwMode="auto">
          <a:xfrm>
            <a:off x="3347864" y="2996952"/>
            <a:ext cx="2170112" cy="2713038"/>
            <a:chOff x="2234" y="1634"/>
            <a:chExt cx="1489" cy="1862"/>
          </a:xfrm>
        </p:grpSpPr>
        <p:sp>
          <p:nvSpPr>
            <p:cNvPr id="114694" name="AutoShape 6"/>
            <p:cNvSpPr>
              <a:spLocks noChangeArrowheads="1"/>
            </p:cNvSpPr>
            <p:nvPr/>
          </p:nvSpPr>
          <p:spPr bwMode="gray">
            <a:xfrm>
              <a:off x="2236" y="1634"/>
              <a:ext cx="1487" cy="1862"/>
            </a:xfrm>
            <a:prstGeom prst="roundRect">
              <a:avLst>
                <a:gd name="adj" fmla="val 12574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4695" name="AutoShape 7"/>
            <p:cNvSpPr>
              <a:spLocks noChangeArrowheads="1"/>
            </p:cNvSpPr>
            <p:nvPr/>
          </p:nvSpPr>
          <p:spPr bwMode="gray">
            <a:xfrm>
              <a:off x="2234" y="3013"/>
              <a:ext cx="1488" cy="479"/>
            </a:xfrm>
            <a:prstGeom prst="roundRect">
              <a:avLst>
                <a:gd name="adj" fmla="val 42588"/>
              </a:avLst>
            </a:prstGeom>
            <a:gradFill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41176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4696" name="AutoShape 8"/>
            <p:cNvSpPr>
              <a:spLocks noChangeArrowheads="1"/>
            </p:cNvSpPr>
            <p:nvPr/>
          </p:nvSpPr>
          <p:spPr bwMode="gray">
            <a:xfrm>
              <a:off x="2241" y="1640"/>
              <a:ext cx="1475" cy="479"/>
            </a:xfrm>
            <a:prstGeom prst="roundRect">
              <a:avLst>
                <a:gd name="adj" fmla="val 35907"/>
              </a:avLst>
            </a:prstGeom>
            <a:gradFill rotWithShape="1">
              <a:gsLst>
                <a:gs pos="0">
                  <a:schemeClr val="accent2">
                    <a:gamma/>
                    <a:tint val="33333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14697" name="Group 9"/>
          <p:cNvGrpSpPr>
            <a:grpSpLocks/>
          </p:cNvGrpSpPr>
          <p:nvPr/>
        </p:nvGrpSpPr>
        <p:grpSpPr bwMode="auto">
          <a:xfrm>
            <a:off x="1043608" y="3212976"/>
            <a:ext cx="2170113" cy="2308225"/>
            <a:chOff x="797" y="1945"/>
            <a:chExt cx="1489" cy="1584"/>
          </a:xfrm>
        </p:grpSpPr>
        <p:sp>
          <p:nvSpPr>
            <p:cNvPr id="114698" name="AutoShape 10"/>
            <p:cNvSpPr>
              <a:spLocks noChangeArrowheads="1"/>
            </p:cNvSpPr>
            <p:nvPr/>
          </p:nvSpPr>
          <p:spPr bwMode="gray">
            <a:xfrm>
              <a:off x="799" y="1945"/>
              <a:ext cx="1487" cy="1584"/>
            </a:xfrm>
            <a:prstGeom prst="roundRect">
              <a:avLst>
                <a:gd name="adj" fmla="val 12574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4699" name="AutoShape 11"/>
            <p:cNvSpPr>
              <a:spLocks noChangeArrowheads="1"/>
            </p:cNvSpPr>
            <p:nvPr/>
          </p:nvSpPr>
          <p:spPr bwMode="gray">
            <a:xfrm>
              <a:off x="797" y="3118"/>
              <a:ext cx="1488" cy="408"/>
            </a:xfrm>
            <a:prstGeom prst="roundRect">
              <a:avLst>
                <a:gd name="adj" fmla="val 49755"/>
              </a:avLst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1176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4700" name="AutoShape 12"/>
            <p:cNvSpPr>
              <a:spLocks noChangeArrowheads="1"/>
            </p:cNvSpPr>
            <p:nvPr/>
          </p:nvSpPr>
          <p:spPr bwMode="gray">
            <a:xfrm>
              <a:off x="817" y="1950"/>
              <a:ext cx="1462" cy="408"/>
            </a:xfrm>
            <a:prstGeom prst="roundRect">
              <a:avLst>
                <a:gd name="adj" fmla="val 38727"/>
              </a:avLst>
            </a:prstGeom>
            <a:gradFill rotWithShape="1">
              <a:gsLst>
                <a:gs pos="0">
                  <a:schemeClr val="accent1">
                    <a:gamma/>
                    <a:tint val="33333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14701" name="Text Box 13"/>
          <p:cNvSpPr txBox="1">
            <a:spLocks noChangeArrowheads="1"/>
          </p:cNvSpPr>
          <p:nvPr/>
        </p:nvSpPr>
        <p:spPr bwMode="white">
          <a:xfrm>
            <a:off x="1115616" y="4005064"/>
            <a:ext cx="1958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20650" indent="-120650" eaLnBrk="1" hangingPunct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un égouttage par gravitation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702" name="Text Box 14"/>
          <p:cNvSpPr txBox="1">
            <a:spLocks noChangeArrowheads="1"/>
          </p:cNvSpPr>
          <p:nvPr/>
        </p:nvSpPr>
        <p:spPr bwMode="white">
          <a:xfrm>
            <a:off x="3563888" y="4005064"/>
            <a:ext cx="19573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20650" indent="-120650" eaLnBrk="1" hangingPunct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fr-FR" sz="2000" dirty="0" smtClean="0">
                <a:latin typeface="Arial" charset="0"/>
                <a:cs typeface="Arial" charset="0"/>
              </a:rPr>
              <a:t>aspiration d’eau grâce à des pompes à vide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114703" name="Text Box 15"/>
          <p:cNvSpPr txBox="1">
            <a:spLocks noChangeArrowheads="1"/>
          </p:cNvSpPr>
          <p:nvPr/>
        </p:nvSpPr>
        <p:spPr bwMode="white">
          <a:xfrm>
            <a:off x="5796136" y="4077072"/>
            <a:ext cx="19573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20650" indent="-120650" eaLnBrk="1" hangingPunct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des presses pour essorer le reste d’eau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705" name="Text Box 17"/>
          <p:cNvSpPr txBox="1">
            <a:spLocks noChangeArrowheads="1"/>
          </p:cNvSpPr>
          <p:nvPr/>
        </p:nvSpPr>
        <p:spPr bwMode="black">
          <a:xfrm>
            <a:off x="755576" y="1844824"/>
            <a:ext cx="763284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L’objectif est d’éliminer le maximum d’eau par un égouttage étagé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708" name="WordArt 20"/>
          <p:cNvSpPr>
            <a:spLocks noChangeArrowheads="1" noChangeShapeType="1" noTextEdit="1"/>
          </p:cNvSpPr>
          <p:nvPr/>
        </p:nvSpPr>
        <p:spPr bwMode="black">
          <a:xfrm>
            <a:off x="1187624" y="3212976"/>
            <a:ext cx="558800" cy="5318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i="1" kern="10" dirty="0">
                <a:ln w="9525">
                  <a:noFill/>
                  <a:round/>
                  <a:headEnd/>
                  <a:tailEnd/>
                </a:ln>
                <a:solidFill>
                  <a:srgbClr val="FFFFFF">
                    <a:alpha val="50000"/>
                  </a:srgbClr>
                </a:solidFill>
                <a:latin typeface="Arial Black"/>
              </a:rPr>
              <a:t>01</a:t>
            </a:r>
          </a:p>
        </p:txBody>
      </p:sp>
      <p:sp>
        <p:nvSpPr>
          <p:cNvPr id="114709" name="WordArt 21"/>
          <p:cNvSpPr>
            <a:spLocks noChangeArrowheads="1" noChangeShapeType="1" noTextEdit="1"/>
          </p:cNvSpPr>
          <p:nvPr/>
        </p:nvSpPr>
        <p:spPr bwMode="black">
          <a:xfrm>
            <a:off x="3563888" y="2996952"/>
            <a:ext cx="560388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i="1" kern="10" dirty="0">
                <a:ln w="9525">
                  <a:noFill/>
                  <a:round/>
                  <a:headEnd/>
                  <a:tailEnd/>
                </a:ln>
                <a:solidFill>
                  <a:srgbClr val="FFFFFF">
                    <a:alpha val="50000"/>
                  </a:srgbClr>
                </a:solidFill>
                <a:latin typeface="Arial Black"/>
              </a:rPr>
              <a:t>02</a:t>
            </a:r>
          </a:p>
        </p:txBody>
      </p:sp>
      <p:sp>
        <p:nvSpPr>
          <p:cNvPr id="114710" name="WordArt 22"/>
          <p:cNvSpPr>
            <a:spLocks noChangeArrowheads="1" noChangeShapeType="1" noTextEdit="1"/>
          </p:cNvSpPr>
          <p:nvPr/>
        </p:nvSpPr>
        <p:spPr bwMode="black">
          <a:xfrm>
            <a:off x="5796136" y="2996952"/>
            <a:ext cx="560388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i="1" kern="10" dirty="0">
                <a:ln w="9525">
                  <a:noFill/>
                  <a:round/>
                  <a:headEnd/>
                  <a:tailEnd/>
                </a:ln>
                <a:solidFill>
                  <a:srgbClr val="FFFFFF">
                    <a:alpha val="50000"/>
                  </a:srgbClr>
                </a:solidFill>
                <a:latin typeface="Arial Black"/>
              </a:rPr>
              <a:t>03</a:t>
            </a:r>
          </a:p>
        </p:txBody>
      </p:sp>
      <p:sp>
        <p:nvSpPr>
          <p:cNvPr id="114711" name="Rectangle 23"/>
          <p:cNvSpPr>
            <a:spLocks noGrp="1" noRot="1" noChangeArrowheads="1"/>
          </p:cNvSpPr>
          <p:nvPr>
            <p:ph type="title"/>
          </p:nvPr>
        </p:nvSpPr>
        <p:spPr>
          <a:xfrm>
            <a:off x="1547664" y="0"/>
            <a:ext cx="7067128" cy="608112"/>
          </a:xfrm>
        </p:spPr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2800" dirty="0" smtClean="0">
                <a:effectLst/>
                <a:latin typeface="Arial" pitchFamily="34" charset="0"/>
                <a:cs typeface="Arial" pitchFamily="34" charset="0"/>
              </a:rPr>
              <a:t>Partie humide « Formation de la feuille »</a:t>
            </a:r>
          </a:p>
        </p:txBody>
      </p:sp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4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114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114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14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1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2" grpId="0" animBg="1"/>
      <p:bldP spid="114701" grpId="0"/>
      <p:bldP spid="114702" grpId="0"/>
      <p:bldP spid="114703" grpId="0"/>
      <p:bldP spid="114705" grpId="0"/>
      <p:bldP spid="114708" grpId="0"/>
      <p:bldP spid="114709" grpId="0"/>
      <p:bldP spid="1147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98" name="Picture 86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717032"/>
            <a:ext cx="825500" cy="377825"/>
          </a:xfrm>
          <a:prstGeom prst="rect">
            <a:avLst/>
          </a:prstGeom>
          <a:noFill/>
        </p:spPr>
      </p:pic>
      <p:sp>
        <p:nvSpPr>
          <p:cNvPr id="115800" name="Rectangle 88"/>
          <p:cNvSpPr>
            <a:spLocks noGrp="1" noRot="1" noChangeArrowheads="1"/>
          </p:cNvSpPr>
          <p:nvPr>
            <p:ph type="title"/>
          </p:nvPr>
        </p:nvSpPr>
        <p:spPr>
          <a:xfrm>
            <a:off x="1691680" y="228600"/>
            <a:ext cx="7452320" cy="536104"/>
          </a:xfrm>
        </p:spPr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2800" dirty="0" smtClean="0">
                <a:latin typeface="Arial" pitchFamily="34" charset="0"/>
                <a:cs typeface="Arial" pitchFamily="34" charset="0"/>
              </a:rPr>
              <a:t>Partie Sécherie et mise en bobines</a:t>
            </a:r>
          </a:p>
        </p:txBody>
      </p:sp>
      <p:sp>
        <p:nvSpPr>
          <p:cNvPr id="91" name="Ellipse 90"/>
          <p:cNvSpPr/>
          <p:nvPr/>
        </p:nvSpPr>
        <p:spPr bwMode="auto">
          <a:xfrm>
            <a:off x="2195736" y="2204864"/>
            <a:ext cx="4896544" cy="266429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92" name="Text Box 60"/>
          <p:cNvSpPr txBox="1">
            <a:spLocks noChangeArrowheads="1"/>
          </p:cNvSpPr>
          <p:nvPr/>
        </p:nvSpPr>
        <p:spPr bwMode="auto">
          <a:xfrm>
            <a:off x="2987824" y="2924944"/>
            <a:ext cx="3672408" cy="11726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fr-FR" b="1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Cette fois l’égouttage se fait grâce au passage de la feuille par des cylindres chauffants. </a:t>
            </a:r>
            <a:endParaRPr lang="en-US" b="1" dirty="0">
              <a:solidFill>
                <a:schemeClr val="tx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/>
      <p:bldP spid="9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Oval 2"/>
          <p:cNvSpPr>
            <a:spLocks noChangeArrowheads="1"/>
          </p:cNvSpPr>
          <p:nvPr/>
        </p:nvSpPr>
        <p:spPr bwMode="gray">
          <a:xfrm>
            <a:off x="3586163" y="2420938"/>
            <a:ext cx="2211387" cy="2211387"/>
          </a:xfrm>
          <a:prstGeom prst="ellipse">
            <a:avLst/>
          </a:prstGeom>
          <a:gradFill rotWithShape="1">
            <a:gsLst>
              <a:gs pos="0">
                <a:srgbClr val="E6E6E6"/>
              </a:gs>
              <a:gs pos="14999">
                <a:srgbClr val="7D8496"/>
              </a:gs>
              <a:gs pos="53000">
                <a:srgbClr val="E6E6E6"/>
              </a:gs>
              <a:gs pos="67999">
                <a:srgbClr val="7D8496"/>
              </a:gs>
              <a:gs pos="92999">
                <a:srgbClr val="E6E6E6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6739" name="Oval 3"/>
          <p:cNvSpPr>
            <a:spLocks noChangeArrowheads="1"/>
          </p:cNvSpPr>
          <p:nvPr/>
        </p:nvSpPr>
        <p:spPr bwMode="gray">
          <a:xfrm>
            <a:off x="3876675" y="2703513"/>
            <a:ext cx="1624013" cy="1622425"/>
          </a:xfrm>
          <a:prstGeom prst="ellipse">
            <a:avLst/>
          </a:prstGeom>
          <a:gradFill rotWithShape="1">
            <a:gsLst>
              <a:gs pos="0">
                <a:srgbClr val="FFFFFF">
                  <a:gamma/>
                  <a:shade val="63137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63137"/>
                  <a:invGamma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gray">
          <a:xfrm>
            <a:off x="3865563" y="3070225"/>
            <a:ext cx="1662112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fr-FR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fabrication du carton plat couché. 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741" name="Oval 5"/>
          <p:cNvSpPr>
            <a:spLocks noChangeArrowheads="1"/>
          </p:cNvSpPr>
          <p:nvPr/>
        </p:nvSpPr>
        <p:spPr bwMode="gray">
          <a:xfrm>
            <a:off x="6286500" y="4138613"/>
            <a:ext cx="1439863" cy="142557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116742" name="Picture 6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6245225" y="4073525"/>
            <a:ext cx="1511300" cy="1295400"/>
          </a:xfrm>
          <a:prstGeom prst="rect">
            <a:avLst/>
          </a:prstGeom>
          <a:noFill/>
        </p:spPr>
      </p:pic>
      <p:sp>
        <p:nvSpPr>
          <p:cNvPr id="116743" name="Rectangle 7"/>
          <p:cNvSpPr>
            <a:spLocks noChangeArrowheads="1"/>
          </p:cNvSpPr>
          <p:nvPr/>
        </p:nvSpPr>
        <p:spPr bwMode="white">
          <a:xfrm>
            <a:off x="6269038" y="4608513"/>
            <a:ext cx="149383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fr-FR" sz="2000" dirty="0" smtClean="0"/>
              <a:t>cinq couches intérieures 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116744" name="Oval 8"/>
          <p:cNvSpPr>
            <a:spLocks noChangeArrowheads="1"/>
          </p:cNvSpPr>
          <p:nvPr/>
        </p:nvSpPr>
        <p:spPr bwMode="black">
          <a:xfrm>
            <a:off x="6183313" y="4037013"/>
            <a:ext cx="1649412" cy="1647825"/>
          </a:xfrm>
          <a:prstGeom prst="ellipse">
            <a:avLst/>
          </a:prstGeom>
          <a:noFill/>
          <a:ln w="19050" cap="rnd">
            <a:solidFill>
              <a:srgbClr val="EAEAEA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6745" name="Oval 9"/>
          <p:cNvSpPr>
            <a:spLocks noChangeArrowheads="1"/>
          </p:cNvSpPr>
          <p:nvPr/>
        </p:nvSpPr>
        <p:spPr bwMode="black">
          <a:xfrm>
            <a:off x="3443288" y="2281238"/>
            <a:ext cx="2481262" cy="2482850"/>
          </a:xfrm>
          <a:prstGeom prst="ellips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6746" name="Line 10"/>
          <p:cNvSpPr>
            <a:spLocks noChangeShapeType="1"/>
          </p:cNvSpPr>
          <p:nvPr/>
        </p:nvSpPr>
        <p:spPr bwMode="black">
          <a:xfrm flipV="1">
            <a:off x="3144838" y="4259263"/>
            <a:ext cx="487362" cy="304800"/>
          </a:xfrm>
          <a:prstGeom prst="lin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6747" name="Line 11"/>
          <p:cNvSpPr>
            <a:spLocks noChangeShapeType="1"/>
          </p:cNvSpPr>
          <p:nvPr/>
        </p:nvSpPr>
        <p:spPr bwMode="black">
          <a:xfrm flipV="1">
            <a:off x="3060700" y="4108450"/>
            <a:ext cx="485775" cy="304800"/>
          </a:xfrm>
          <a:prstGeom prst="lin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6748" name="Line 12"/>
          <p:cNvSpPr>
            <a:spLocks noChangeShapeType="1"/>
          </p:cNvSpPr>
          <p:nvPr/>
        </p:nvSpPr>
        <p:spPr bwMode="black">
          <a:xfrm flipV="1">
            <a:off x="5757863" y="2590800"/>
            <a:ext cx="487362" cy="304800"/>
          </a:xfrm>
          <a:prstGeom prst="lin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6749" name="Line 13"/>
          <p:cNvSpPr>
            <a:spLocks noChangeShapeType="1"/>
          </p:cNvSpPr>
          <p:nvPr/>
        </p:nvSpPr>
        <p:spPr bwMode="black">
          <a:xfrm flipV="1">
            <a:off x="5649913" y="2457450"/>
            <a:ext cx="488950" cy="304800"/>
          </a:xfrm>
          <a:prstGeom prst="lin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6750" name="Oval 14"/>
          <p:cNvSpPr>
            <a:spLocks noChangeArrowheads="1"/>
          </p:cNvSpPr>
          <p:nvPr/>
        </p:nvSpPr>
        <p:spPr bwMode="gray">
          <a:xfrm>
            <a:off x="1712913" y="4262438"/>
            <a:ext cx="1441450" cy="1425575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116751" name="Picture 15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1673225" y="4197350"/>
            <a:ext cx="1511300" cy="1295400"/>
          </a:xfrm>
          <a:prstGeom prst="rect">
            <a:avLst/>
          </a:prstGeom>
          <a:noFill/>
        </p:spPr>
      </p:pic>
      <p:sp>
        <p:nvSpPr>
          <p:cNvPr id="116752" name="Rectangle 16"/>
          <p:cNvSpPr>
            <a:spLocks noChangeArrowheads="1"/>
          </p:cNvSpPr>
          <p:nvPr/>
        </p:nvSpPr>
        <p:spPr bwMode="white">
          <a:xfrm>
            <a:off x="1691680" y="4509120"/>
            <a:ext cx="149383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2000" b="1" dirty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fr-FR" sz="2000" dirty="0" smtClean="0"/>
              <a:t>une couche toile extérieur 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116753" name="Oval 17"/>
          <p:cNvSpPr>
            <a:spLocks noChangeArrowheads="1"/>
          </p:cNvSpPr>
          <p:nvPr/>
        </p:nvSpPr>
        <p:spPr bwMode="black">
          <a:xfrm>
            <a:off x="1611313" y="4160838"/>
            <a:ext cx="1647825" cy="1646237"/>
          </a:xfrm>
          <a:prstGeom prst="ellipse">
            <a:avLst/>
          </a:prstGeom>
          <a:noFill/>
          <a:ln w="19050" cap="rnd">
            <a:solidFill>
              <a:srgbClr val="EAEAEA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6754" name="Oval 18"/>
          <p:cNvSpPr>
            <a:spLocks noChangeArrowheads="1"/>
          </p:cNvSpPr>
          <p:nvPr/>
        </p:nvSpPr>
        <p:spPr bwMode="gray">
          <a:xfrm>
            <a:off x="1655763" y="1398588"/>
            <a:ext cx="1439862" cy="1423987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116755" name="Picture 19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1614488" y="1333500"/>
            <a:ext cx="1511300" cy="1293813"/>
          </a:xfrm>
          <a:prstGeom prst="rect">
            <a:avLst/>
          </a:prstGeom>
          <a:noFill/>
        </p:spPr>
      </p:pic>
      <p:sp>
        <p:nvSpPr>
          <p:cNvPr id="116756" name="Rectangle 20"/>
          <p:cNvSpPr>
            <a:spLocks noChangeArrowheads="1"/>
          </p:cNvSpPr>
          <p:nvPr/>
        </p:nvSpPr>
        <p:spPr bwMode="white">
          <a:xfrm>
            <a:off x="1691680" y="1628800"/>
            <a:ext cx="149383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fr-FR" sz="2000" dirty="0" smtClean="0"/>
              <a:t>une couche toile intérieur. 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116757" name="Oval 21"/>
          <p:cNvSpPr>
            <a:spLocks noChangeArrowheads="1"/>
          </p:cNvSpPr>
          <p:nvPr/>
        </p:nvSpPr>
        <p:spPr bwMode="black">
          <a:xfrm>
            <a:off x="1552575" y="1295400"/>
            <a:ext cx="1649413" cy="1646238"/>
          </a:xfrm>
          <a:prstGeom prst="ellipse">
            <a:avLst/>
          </a:prstGeom>
          <a:noFill/>
          <a:ln w="19050" cap="rnd">
            <a:solidFill>
              <a:srgbClr val="EAEAEA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6758" name="Line 22"/>
          <p:cNvSpPr>
            <a:spLocks noChangeShapeType="1"/>
          </p:cNvSpPr>
          <p:nvPr/>
        </p:nvSpPr>
        <p:spPr bwMode="black">
          <a:xfrm>
            <a:off x="3076575" y="2500313"/>
            <a:ext cx="561975" cy="342900"/>
          </a:xfrm>
          <a:prstGeom prst="lin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6759" name="Line 23"/>
          <p:cNvSpPr>
            <a:spLocks noChangeShapeType="1"/>
          </p:cNvSpPr>
          <p:nvPr/>
        </p:nvSpPr>
        <p:spPr bwMode="black">
          <a:xfrm>
            <a:off x="2990850" y="2644775"/>
            <a:ext cx="563563" cy="342900"/>
          </a:xfrm>
          <a:prstGeom prst="lin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6760" name="Oval 24"/>
          <p:cNvSpPr>
            <a:spLocks noChangeArrowheads="1"/>
          </p:cNvSpPr>
          <p:nvPr/>
        </p:nvSpPr>
        <p:spPr bwMode="gray">
          <a:xfrm>
            <a:off x="6227763" y="1398588"/>
            <a:ext cx="1439862" cy="1423987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31765"/>
                  <a:invGamma/>
                </a:scheme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116761" name="Picture 25" descr="cir_lighteffect0"/>
          <p:cNvPicPr>
            <a:picLocks noChangeAspect="1" noChangeArrowheads="1"/>
          </p:cNvPicPr>
          <p:nvPr/>
        </p:nvPicPr>
        <p:blipFill>
          <a:blip r:embed="rId2" cstate="print">
            <a:lum bright="18000" contrast="-12000"/>
          </a:blip>
          <a:srcRect/>
          <a:stretch>
            <a:fillRect/>
          </a:stretch>
        </p:blipFill>
        <p:spPr bwMode="gray">
          <a:xfrm>
            <a:off x="6186488" y="1333500"/>
            <a:ext cx="1511300" cy="1293813"/>
          </a:xfrm>
          <a:prstGeom prst="rect">
            <a:avLst/>
          </a:prstGeom>
          <a:noFill/>
        </p:spPr>
      </p:pic>
      <p:sp>
        <p:nvSpPr>
          <p:cNvPr id="116762" name="Rectangle 26"/>
          <p:cNvSpPr>
            <a:spLocks noChangeArrowheads="1"/>
          </p:cNvSpPr>
          <p:nvPr/>
        </p:nvSpPr>
        <p:spPr bwMode="white">
          <a:xfrm>
            <a:off x="6228184" y="1628800"/>
            <a:ext cx="149383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2000" b="1" dirty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fr-FR" sz="2000" dirty="0" smtClean="0"/>
              <a:t>La feuille contient sept couches 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116763" name="Oval 27"/>
          <p:cNvSpPr>
            <a:spLocks noChangeArrowheads="1"/>
          </p:cNvSpPr>
          <p:nvPr/>
        </p:nvSpPr>
        <p:spPr bwMode="black">
          <a:xfrm>
            <a:off x="6091238" y="1295400"/>
            <a:ext cx="1681162" cy="1646238"/>
          </a:xfrm>
          <a:prstGeom prst="ellipse">
            <a:avLst/>
          </a:prstGeom>
          <a:noFill/>
          <a:ln w="19050" cap="rnd">
            <a:solidFill>
              <a:srgbClr val="EAEAEA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6764" name="Line 28"/>
          <p:cNvSpPr>
            <a:spLocks noChangeShapeType="1"/>
          </p:cNvSpPr>
          <p:nvPr/>
        </p:nvSpPr>
        <p:spPr bwMode="black">
          <a:xfrm>
            <a:off x="5840413" y="3962400"/>
            <a:ext cx="561975" cy="342900"/>
          </a:xfrm>
          <a:prstGeom prst="lin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6765" name="Line 29"/>
          <p:cNvSpPr>
            <a:spLocks noChangeShapeType="1"/>
          </p:cNvSpPr>
          <p:nvPr/>
        </p:nvSpPr>
        <p:spPr bwMode="black">
          <a:xfrm>
            <a:off x="5754688" y="4106863"/>
            <a:ext cx="563562" cy="344487"/>
          </a:xfrm>
          <a:prstGeom prst="line">
            <a:avLst/>
          </a:prstGeom>
          <a:noFill/>
          <a:ln w="38100">
            <a:solidFill>
              <a:srgbClr val="EAEAEA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6770" name="Rectangle 34"/>
          <p:cNvSpPr>
            <a:spLocks noGrp="1" noChangeArrowheads="1"/>
          </p:cNvSpPr>
          <p:nvPr>
            <p:ph type="title" idx="4294967295"/>
          </p:nvPr>
        </p:nvSpPr>
        <p:spPr>
          <a:noFill/>
          <a:ln/>
        </p:spPr>
        <p:txBody>
          <a:bodyPr/>
          <a:lstStyle/>
          <a:p>
            <a:r>
              <a:rPr lang="fr-FR" sz="3200" dirty="0" smtClean="0">
                <a:effectLst/>
                <a:latin typeface="Arial" pitchFamily="34" charset="0"/>
                <a:cs typeface="Arial" pitchFamily="34" charset="0"/>
              </a:rPr>
              <a:t>Présentation de la machine 1 </a:t>
            </a:r>
            <a:endParaRPr lang="en-US" sz="32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à coins arrondis 36"/>
          <p:cNvSpPr/>
          <p:nvPr/>
        </p:nvSpPr>
        <p:spPr bwMode="auto">
          <a:xfrm>
            <a:off x="1187624" y="1196752"/>
            <a:ext cx="6984776" cy="45365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270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8" name="Text Box 63"/>
          <p:cNvSpPr txBox="1">
            <a:spLocks noChangeArrowheads="1"/>
          </p:cNvSpPr>
          <p:nvPr/>
        </p:nvSpPr>
        <p:spPr bwMode="auto">
          <a:xfrm>
            <a:off x="1331640" y="1772816"/>
            <a:ext cx="6624736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fr-FR" sz="1400" dirty="0" smtClean="0"/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 Pour les couches toiles extérieures et intérieures :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Pâte noble : kraft blanchi (fibres longues), eucalyptus (fibres courtes)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Vieux papiers : rognures blanches, listing, blanc journaux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 Pour les couches intérieures :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Vieux papiers : journaux, archives, rognures couleurs, carton, magasin, déchets caisserie.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à coins arrondis 38"/>
          <p:cNvSpPr/>
          <p:nvPr/>
        </p:nvSpPr>
        <p:spPr bwMode="auto">
          <a:xfrm>
            <a:off x="-540568" y="1916832"/>
            <a:ext cx="8928992" cy="3384376"/>
          </a:xfrm>
          <a:prstGeom prst="roundRect">
            <a:avLst/>
          </a:prstGeom>
          <a:solidFill>
            <a:srgbClr val="D997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2000" endA="300" endPos="35000" dir="5400000" sy="-100000" algn="bl" rotWithShape="0"/>
          </a:effectLst>
          <a:scene3d>
            <a:camera prst="perspectiveContrastingLeftFacing"/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La fabrication du carton plat passe par les phases suivantes :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Phase de préparation de pate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Phase humide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Phase de séchage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Phase de couchage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Phase de calandrage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Phase de finition et d’enroulage 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 Phase de transformation </a:t>
            </a:r>
          </a:p>
        </p:txBody>
      </p:sp>
      <p:pic>
        <p:nvPicPr>
          <p:cNvPr id="40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500"/>
                                        <p:tgtEl>
                                          <p:spTgt spid="116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16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500"/>
                                        <p:tgtEl>
                                          <p:spTgt spid="116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16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10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2" dur="10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7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10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16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7" dur="10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16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7" dur="1000"/>
                                        <p:tgtEl>
                                          <p:spTgt spid="11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animBg="1"/>
      <p:bldP spid="116739" grpId="0" animBg="1"/>
      <p:bldP spid="116740" grpId="0"/>
      <p:bldP spid="116741" grpId="0" animBg="1"/>
      <p:bldP spid="116743" grpId="0"/>
      <p:bldP spid="116745" grpId="0" animBg="1"/>
      <p:bldP spid="116746" grpId="0" animBg="1"/>
      <p:bldP spid="116747" grpId="0" animBg="1"/>
      <p:bldP spid="116748" grpId="0" animBg="1"/>
      <p:bldP spid="116749" grpId="0" animBg="1"/>
      <p:bldP spid="116750" grpId="0" animBg="1"/>
      <p:bldP spid="116752" grpId="0"/>
      <p:bldP spid="116754" grpId="0" animBg="1"/>
      <p:bldP spid="116756" grpId="0"/>
      <p:bldP spid="116759" grpId="0" animBg="1"/>
      <p:bldP spid="116760" grpId="0" animBg="1"/>
      <p:bldP spid="116762" grpId="0"/>
      <p:bldP spid="116764" grpId="0" animBg="1"/>
      <p:bldP spid="116765" grpId="0" animBg="1"/>
      <p:bldP spid="37" grpId="0" animBg="1"/>
      <p:bldP spid="38" grpId="0"/>
      <p:bldP spid="3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6" name="Group 3"/>
          <p:cNvGrpSpPr>
            <a:grpSpLocks/>
          </p:cNvGrpSpPr>
          <p:nvPr/>
        </p:nvGrpSpPr>
        <p:grpSpPr bwMode="auto">
          <a:xfrm>
            <a:off x="2187575" y="2817813"/>
            <a:ext cx="4905375" cy="2425700"/>
            <a:chOff x="995" y="1472"/>
            <a:chExt cx="3785" cy="1872"/>
          </a:xfrm>
        </p:grpSpPr>
        <p:sp>
          <p:nvSpPr>
            <p:cNvPr id="118787" name="AutoShape 4"/>
            <p:cNvSpPr>
              <a:spLocks noChangeArrowheads="1"/>
            </p:cNvSpPr>
            <p:nvPr/>
          </p:nvSpPr>
          <p:spPr bwMode="gray">
            <a:xfrm>
              <a:off x="995" y="1588"/>
              <a:ext cx="3785" cy="1756"/>
            </a:xfrm>
            <a:custGeom>
              <a:avLst/>
              <a:gdLst>
                <a:gd name="T0" fmla="*/ 1893 w 21600"/>
                <a:gd name="T1" fmla="*/ 0 h 21600"/>
                <a:gd name="T2" fmla="*/ 554 w 21600"/>
                <a:gd name="T3" fmla="*/ 257 h 21600"/>
                <a:gd name="T4" fmla="*/ 0 w 21600"/>
                <a:gd name="T5" fmla="*/ 878 h 21600"/>
                <a:gd name="T6" fmla="*/ 554 w 21600"/>
                <a:gd name="T7" fmla="*/ 1499 h 21600"/>
                <a:gd name="T8" fmla="*/ 1893 w 21600"/>
                <a:gd name="T9" fmla="*/ 1756 h 21600"/>
                <a:gd name="T10" fmla="*/ 3231 w 21600"/>
                <a:gd name="T11" fmla="*/ 1499 h 21600"/>
                <a:gd name="T12" fmla="*/ 3785 w 21600"/>
                <a:gd name="T13" fmla="*/ 878 h 21600"/>
                <a:gd name="T14" fmla="*/ 3231 w 21600"/>
                <a:gd name="T15" fmla="*/ 25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2 w 21600"/>
                <a:gd name="T25" fmla="*/ 3161 h 21600"/>
                <a:gd name="T26" fmla="*/ 18438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13" y="10800"/>
                  </a:moveTo>
                  <a:cubicBezTo>
                    <a:pt x="3013" y="15101"/>
                    <a:pt x="6499" y="18587"/>
                    <a:pt x="10800" y="18587"/>
                  </a:cubicBezTo>
                  <a:cubicBezTo>
                    <a:pt x="15101" y="18587"/>
                    <a:pt x="18587" y="15101"/>
                    <a:pt x="18587" y="10800"/>
                  </a:cubicBezTo>
                  <a:cubicBezTo>
                    <a:pt x="18587" y="6499"/>
                    <a:pt x="15101" y="3013"/>
                    <a:pt x="10800" y="3013"/>
                  </a:cubicBezTo>
                  <a:cubicBezTo>
                    <a:pt x="6499" y="3013"/>
                    <a:pt x="3013" y="6499"/>
                    <a:pt x="3013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3B3B3B"/>
                </a:gs>
                <a:gs pos="50000">
                  <a:srgbClr val="808080"/>
                </a:gs>
                <a:gs pos="100000">
                  <a:srgbClr val="3B3B3B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fr-FR">
                <a:latin typeface="Calibri" pitchFamily="34" charset="0"/>
                <a:cs typeface="Arial" charset="0"/>
              </a:endParaRPr>
            </a:p>
          </p:txBody>
        </p:sp>
        <p:sp>
          <p:nvSpPr>
            <p:cNvPr id="1167365" name="AutoShape 5"/>
            <p:cNvSpPr>
              <a:spLocks noChangeArrowheads="1"/>
            </p:cNvSpPr>
            <p:nvPr/>
          </p:nvSpPr>
          <p:spPr bwMode="gray">
            <a:xfrm>
              <a:off x="995" y="1478"/>
              <a:ext cx="3785" cy="1756"/>
            </a:xfrm>
            <a:custGeom>
              <a:avLst/>
              <a:gdLst>
                <a:gd name="T0" fmla="*/ 1893 w 21600"/>
                <a:gd name="T1" fmla="*/ 0 h 21600"/>
                <a:gd name="T2" fmla="*/ 554 w 21600"/>
                <a:gd name="T3" fmla="*/ 257 h 21600"/>
                <a:gd name="T4" fmla="*/ 0 w 21600"/>
                <a:gd name="T5" fmla="*/ 878 h 21600"/>
                <a:gd name="T6" fmla="*/ 554 w 21600"/>
                <a:gd name="T7" fmla="*/ 1499 h 21600"/>
                <a:gd name="T8" fmla="*/ 1893 w 21600"/>
                <a:gd name="T9" fmla="*/ 1756 h 21600"/>
                <a:gd name="T10" fmla="*/ 3231 w 21600"/>
                <a:gd name="T11" fmla="*/ 1499 h 21600"/>
                <a:gd name="T12" fmla="*/ 3785 w 21600"/>
                <a:gd name="T13" fmla="*/ 878 h 21600"/>
                <a:gd name="T14" fmla="*/ 3231 w 21600"/>
                <a:gd name="T15" fmla="*/ 25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2 w 21600"/>
                <a:gd name="T25" fmla="*/ 3161 h 21600"/>
                <a:gd name="T26" fmla="*/ 18438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13" y="10800"/>
                  </a:moveTo>
                  <a:cubicBezTo>
                    <a:pt x="3013" y="15101"/>
                    <a:pt x="6499" y="18587"/>
                    <a:pt x="10800" y="18587"/>
                  </a:cubicBezTo>
                  <a:cubicBezTo>
                    <a:pt x="15101" y="18587"/>
                    <a:pt x="18587" y="15101"/>
                    <a:pt x="18587" y="10800"/>
                  </a:cubicBezTo>
                  <a:cubicBezTo>
                    <a:pt x="18587" y="6499"/>
                    <a:pt x="15101" y="3013"/>
                    <a:pt x="10800" y="3013"/>
                  </a:cubicBezTo>
                  <a:cubicBezTo>
                    <a:pt x="6499" y="3013"/>
                    <a:pt x="3013" y="6499"/>
                    <a:pt x="3013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tint val="34902"/>
                    <a:invGamma/>
                  </a:schemeClr>
                </a:gs>
                <a:gs pos="100000">
                  <a:schemeClr val="accent2"/>
                </a:gs>
              </a:gsLst>
              <a:path path="rect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8789" name="Line 6"/>
            <p:cNvSpPr>
              <a:spLocks noChangeShapeType="1"/>
            </p:cNvSpPr>
            <p:nvPr/>
          </p:nvSpPr>
          <p:spPr bwMode="gray">
            <a:xfrm flipV="1">
              <a:off x="2872" y="1472"/>
              <a:ext cx="0" cy="35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790" name="Line 7"/>
            <p:cNvSpPr>
              <a:spLocks noChangeShapeType="1"/>
            </p:cNvSpPr>
            <p:nvPr/>
          </p:nvSpPr>
          <p:spPr bwMode="gray">
            <a:xfrm>
              <a:off x="1793" y="1974"/>
              <a:ext cx="0" cy="11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791" name="Line 8"/>
            <p:cNvSpPr>
              <a:spLocks noChangeShapeType="1"/>
            </p:cNvSpPr>
            <p:nvPr/>
          </p:nvSpPr>
          <p:spPr bwMode="gray">
            <a:xfrm>
              <a:off x="3951" y="1959"/>
              <a:ext cx="0" cy="12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792" name="Line 9"/>
            <p:cNvSpPr>
              <a:spLocks noChangeShapeType="1"/>
            </p:cNvSpPr>
            <p:nvPr/>
          </p:nvSpPr>
          <p:spPr bwMode="gray">
            <a:xfrm flipV="1">
              <a:off x="3951" y="1794"/>
              <a:ext cx="384" cy="16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793" name="Line 10"/>
            <p:cNvSpPr>
              <a:spLocks noChangeShapeType="1"/>
            </p:cNvSpPr>
            <p:nvPr/>
          </p:nvSpPr>
          <p:spPr bwMode="gray">
            <a:xfrm flipH="1" flipV="1">
              <a:off x="1413" y="1801"/>
              <a:ext cx="378" cy="17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794" name="Line 11"/>
            <p:cNvSpPr>
              <a:spLocks noChangeShapeType="1"/>
            </p:cNvSpPr>
            <p:nvPr/>
          </p:nvSpPr>
          <p:spPr bwMode="gray">
            <a:xfrm flipH="1">
              <a:off x="1856" y="2884"/>
              <a:ext cx="291" cy="20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795" name="Line 12"/>
            <p:cNvSpPr>
              <a:spLocks noChangeShapeType="1"/>
            </p:cNvSpPr>
            <p:nvPr/>
          </p:nvSpPr>
          <p:spPr bwMode="gray">
            <a:xfrm>
              <a:off x="3752" y="2843"/>
              <a:ext cx="365" cy="18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796" name="Line 13"/>
            <p:cNvSpPr>
              <a:spLocks noChangeShapeType="1"/>
            </p:cNvSpPr>
            <p:nvPr/>
          </p:nvSpPr>
          <p:spPr bwMode="gray">
            <a:xfrm flipH="1">
              <a:off x="1850" y="3090"/>
              <a:ext cx="7" cy="1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797" name="Line 14"/>
            <p:cNvSpPr>
              <a:spLocks noChangeShapeType="1"/>
            </p:cNvSpPr>
            <p:nvPr/>
          </p:nvSpPr>
          <p:spPr bwMode="gray">
            <a:xfrm flipH="1">
              <a:off x="4112" y="3022"/>
              <a:ext cx="7" cy="1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18808" name="Text Box 25"/>
          <p:cNvSpPr txBox="1">
            <a:spLocks noChangeArrowheads="1"/>
          </p:cNvSpPr>
          <p:nvPr/>
        </p:nvSpPr>
        <p:spPr bwMode="black">
          <a:xfrm>
            <a:off x="3581400" y="3397250"/>
            <a:ext cx="2185988" cy="11079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destinée à la fabrication du carton ondulé 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812" name="Rectangle 28"/>
          <p:cNvSpPr>
            <a:spLocks noGrp="1" noChangeArrowheads="1"/>
          </p:cNvSpPr>
          <p:nvPr>
            <p:ph type="title" idx="4294967295"/>
          </p:nvPr>
        </p:nvSpPr>
        <p:spPr>
          <a:noFill/>
          <a:ln/>
        </p:spPr>
        <p:txBody>
          <a:bodyPr/>
          <a:lstStyle/>
          <a:p>
            <a:r>
              <a:rPr lang="fr-FR" sz="3600" dirty="0" smtClean="0">
                <a:effectLst/>
                <a:latin typeface="Arial" pitchFamily="34" charset="0"/>
                <a:cs typeface="Arial" pitchFamily="34" charset="0"/>
              </a:rPr>
              <a:t>Présentation de la machine 3 </a:t>
            </a:r>
            <a:endParaRPr lang="en-US" sz="36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Ellipse 28"/>
          <p:cNvSpPr/>
          <p:nvPr/>
        </p:nvSpPr>
        <p:spPr bwMode="auto">
          <a:xfrm>
            <a:off x="395536" y="836712"/>
            <a:ext cx="8208912" cy="5400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135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8313" y="1700808"/>
            <a:ext cx="5667375" cy="38884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18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000"/>
                                        <p:tgtEl>
                                          <p:spTgt spid="13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08" grpId="0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1" name="AutoShape 3"/>
          <p:cNvSpPr>
            <a:spLocks noChangeArrowheads="1"/>
          </p:cNvSpPr>
          <p:nvPr/>
        </p:nvSpPr>
        <p:spPr bwMode="gray">
          <a:xfrm>
            <a:off x="6248400" y="2212975"/>
            <a:ext cx="2622550" cy="2574925"/>
          </a:xfrm>
          <a:prstGeom prst="homePlate">
            <a:avLst>
              <a:gd name="adj" fmla="val 25462"/>
            </a:avLst>
          </a:prstGeom>
          <a:gradFill rotWithShape="1">
            <a:gsLst>
              <a:gs pos="0">
                <a:srgbClr val="F6F6F6"/>
              </a:gs>
              <a:gs pos="100000">
                <a:schemeClr val="accent2"/>
              </a:gs>
            </a:gsLst>
            <a:lin ang="2700000" scaled="1"/>
          </a:gra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8002" name="Rectangle 1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dirty="0" smtClean="0"/>
              <a:t>Traitement chimique </a:t>
            </a:r>
            <a:endParaRPr lang="en-US" dirty="0"/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gray">
          <a:xfrm>
            <a:off x="4724400" y="2205038"/>
            <a:ext cx="2514600" cy="25749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F6F6F6"/>
              </a:gs>
              <a:gs pos="100000">
                <a:schemeClr val="folHlink"/>
              </a:gs>
            </a:gsLst>
            <a:lin ang="2700000" scaled="1"/>
          </a:gra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04132" name="AutoShape 4"/>
          <p:cNvSpPr>
            <a:spLocks noChangeArrowheads="1"/>
          </p:cNvSpPr>
          <p:nvPr/>
        </p:nvSpPr>
        <p:spPr bwMode="gray">
          <a:xfrm>
            <a:off x="2743200" y="2206625"/>
            <a:ext cx="2809875" cy="2574925"/>
          </a:xfrm>
          <a:prstGeom prst="homePlate">
            <a:avLst>
              <a:gd name="adj" fmla="val 27281"/>
            </a:avLst>
          </a:prstGeom>
          <a:gradFill rotWithShape="1">
            <a:gsLst>
              <a:gs pos="0">
                <a:srgbClr val="FFFFFF"/>
              </a:gs>
              <a:gs pos="100000">
                <a:schemeClr val="hlink"/>
              </a:gs>
            </a:gsLst>
            <a:lin ang="18900000" scaled="1"/>
          </a:gra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04133" name="Freeform 5"/>
          <p:cNvSpPr>
            <a:spLocks/>
          </p:cNvSpPr>
          <p:nvPr/>
        </p:nvSpPr>
        <p:spPr bwMode="gray">
          <a:xfrm>
            <a:off x="2555776" y="1916832"/>
            <a:ext cx="5764213" cy="517525"/>
          </a:xfrm>
          <a:custGeom>
            <a:avLst/>
            <a:gdLst>
              <a:gd name="T0" fmla="*/ 0 w 3454"/>
              <a:gd name="T1" fmla="*/ 0 h 267"/>
              <a:gd name="T2" fmla="*/ 87 w 3454"/>
              <a:gd name="T3" fmla="*/ 267 h 267"/>
              <a:gd name="T4" fmla="*/ 3454 w 3454"/>
              <a:gd name="T5" fmla="*/ 267 h 267"/>
              <a:gd name="T6" fmla="*/ 3292 w 3454"/>
              <a:gd name="T7" fmla="*/ 8 h 267"/>
              <a:gd name="T8" fmla="*/ 0 w 3454"/>
              <a:gd name="T9" fmla="*/ 0 h 2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54"/>
              <a:gd name="T16" fmla="*/ 0 h 267"/>
              <a:gd name="T17" fmla="*/ 3454 w 3454"/>
              <a:gd name="T18" fmla="*/ 267 h 2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54" h="267">
                <a:moveTo>
                  <a:pt x="0" y="0"/>
                </a:moveTo>
                <a:lnTo>
                  <a:pt x="87" y="267"/>
                </a:lnTo>
                <a:lnTo>
                  <a:pt x="3454" y="267"/>
                </a:lnTo>
                <a:lnTo>
                  <a:pt x="3292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noFill/>
            <a:prstDash val="dash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04134" name="AutoShape 6"/>
          <p:cNvSpPr>
            <a:spLocks noChangeArrowheads="1"/>
          </p:cNvSpPr>
          <p:nvPr/>
        </p:nvSpPr>
        <p:spPr bwMode="ltGray">
          <a:xfrm>
            <a:off x="1347788" y="1905000"/>
            <a:ext cx="2400300" cy="2895600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tint val="66667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12700" algn="ctr">
            <a:noFill/>
            <a:prstDash val="dash"/>
            <a:miter lim="800000"/>
            <a:headEnd/>
            <a:tailEnd/>
          </a:ln>
          <a:effectLst>
            <a:outerShdw dist="56796" dir="3806097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8007" name="Rectangle 7"/>
          <p:cNvSpPr>
            <a:spLocks noChangeArrowheads="1"/>
          </p:cNvSpPr>
          <p:nvPr/>
        </p:nvSpPr>
        <p:spPr bwMode="black">
          <a:xfrm>
            <a:off x="1331640" y="2564904"/>
            <a:ext cx="2138883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fr-FR" sz="1600" b="1" dirty="0" smtClean="0">
                <a:latin typeface="Arial" pitchFamily="34" charset="0"/>
                <a:cs typeface="Arial" pitchFamily="34" charset="0"/>
              </a:rPr>
              <a:t>Pour améliorer les caractéristiques de la fibre récupérée ce qui permet d’avoir un papier stable et de qualité </a:t>
            </a:r>
            <a:endParaRPr lang="en-US" sz="16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008" name="Rectangle 8"/>
          <p:cNvSpPr>
            <a:spLocks noChangeArrowheads="1"/>
          </p:cNvSpPr>
          <p:nvPr/>
        </p:nvSpPr>
        <p:spPr bwMode="white">
          <a:xfrm>
            <a:off x="3286125" y="1933575"/>
            <a:ext cx="463867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fr-FR" b="1" dirty="0" smtClean="0">
                <a:latin typeface="Arial" pitchFamily="34" charset="0"/>
                <a:cs typeface="Arial" pitchFamily="34" charset="0"/>
              </a:rPr>
              <a:t>le processus passe par plusieurs agents </a:t>
            </a:r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5486400" y="2957513"/>
            <a:ext cx="1670050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 sz="1400" dirty="0" smtClean="0"/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Agents de biocides </a:t>
            </a:r>
          </a:p>
        </p:txBody>
      </p:sp>
      <p:sp>
        <p:nvSpPr>
          <p:cNvPr id="128011" name="Rectangle 11"/>
          <p:cNvSpPr>
            <a:spLocks noChangeArrowheads="1"/>
          </p:cNvSpPr>
          <p:nvPr/>
        </p:nvSpPr>
        <p:spPr bwMode="auto">
          <a:xfrm>
            <a:off x="3709988" y="2954338"/>
            <a:ext cx="1670050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Agents de rétention </a:t>
            </a:r>
          </a:p>
        </p:txBody>
      </p:sp>
      <p:sp>
        <p:nvSpPr>
          <p:cNvPr id="128014" name="Rectangle 9"/>
          <p:cNvSpPr>
            <a:spLocks noChangeArrowheads="1"/>
          </p:cNvSpPr>
          <p:nvPr/>
        </p:nvSpPr>
        <p:spPr bwMode="auto">
          <a:xfrm>
            <a:off x="7169150" y="2973388"/>
            <a:ext cx="1670050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 sz="1400" dirty="0" smtClean="0"/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Agents de lavage </a:t>
            </a:r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0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0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1000"/>
                                        <p:tgtEl>
                                          <p:spTgt spid="12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1000"/>
                                        <p:tgtEl>
                                          <p:spTgt spid="12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0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1000"/>
                                        <p:tgtEl>
                                          <p:spTgt spid="128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1" grpId="0" animBg="1"/>
      <p:bldP spid="2" grpId="0" animBg="1"/>
      <p:bldP spid="304132" grpId="0" animBg="1"/>
      <p:bldP spid="304133" grpId="0" animBg="1"/>
      <p:bldP spid="304134" grpId="0" animBg="1"/>
      <p:bldP spid="128007" grpId="0"/>
      <p:bldP spid="128008" grpId="0"/>
      <p:bldP spid="128009" grpId="0"/>
      <p:bldP spid="128011" grpId="0"/>
      <p:bldP spid="1280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332656"/>
            <a:ext cx="6781800" cy="884238"/>
          </a:xfrm>
        </p:spPr>
        <p:txBody>
          <a:bodyPr/>
          <a:lstStyle/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description de la zone étudiée MPP </a:t>
            </a:r>
            <a:endParaRPr lang="en-US" sz="2800" dirty="0"/>
          </a:p>
        </p:txBody>
      </p:sp>
      <p:sp>
        <p:nvSpPr>
          <p:cNvPr id="77827" name="AutoShape 3"/>
          <p:cNvSpPr>
            <a:spLocks noChangeArrowheads="1"/>
          </p:cNvSpPr>
          <p:nvPr/>
        </p:nvSpPr>
        <p:spPr bwMode="gray">
          <a:xfrm rot="5400000">
            <a:off x="741363" y="3803650"/>
            <a:ext cx="2181225" cy="202882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FFFFF">
                  <a:gamma/>
                  <a:shade val="78824"/>
                  <a:invGamma/>
                  <a:alpha val="98000"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78824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7828" name="Freeform 4"/>
          <p:cNvSpPr>
            <a:spLocks/>
          </p:cNvSpPr>
          <p:nvPr/>
        </p:nvSpPr>
        <p:spPr bwMode="gray">
          <a:xfrm>
            <a:off x="828675" y="3725863"/>
            <a:ext cx="2006600" cy="481012"/>
          </a:xfrm>
          <a:custGeom>
            <a:avLst/>
            <a:gdLst/>
            <a:ahLst/>
            <a:cxnLst>
              <a:cxn ang="0">
                <a:pos x="5" y="303"/>
              </a:cxn>
              <a:cxn ang="0">
                <a:pos x="21" y="177"/>
              </a:cxn>
              <a:cxn ang="0">
                <a:pos x="172" y="22"/>
              </a:cxn>
              <a:cxn ang="0">
                <a:pos x="361" y="11"/>
              </a:cxn>
              <a:cxn ang="0">
                <a:pos x="932" y="12"/>
              </a:cxn>
              <a:cxn ang="0">
                <a:pos x="1070" y="14"/>
              </a:cxn>
              <a:cxn ang="0">
                <a:pos x="1260" y="189"/>
              </a:cxn>
              <a:cxn ang="0">
                <a:pos x="1266" y="302"/>
              </a:cxn>
              <a:cxn ang="0">
                <a:pos x="5" y="303"/>
              </a:cxn>
            </a:cxnLst>
            <a:rect l="0" t="0" r="r" b="b"/>
            <a:pathLst>
              <a:path w="1270" h="303">
                <a:moveTo>
                  <a:pt x="5" y="303"/>
                </a:moveTo>
                <a:cubicBezTo>
                  <a:pt x="5" y="303"/>
                  <a:pt x="0" y="253"/>
                  <a:pt x="21" y="177"/>
                </a:cubicBezTo>
                <a:cubicBezTo>
                  <a:pt x="48" y="130"/>
                  <a:pt x="69" y="44"/>
                  <a:pt x="172" y="22"/>
                </a:cubicBezTo>
                <a:cubicBezTo>
                  <a:pt x="275" y="0"/>
                  <a:pt x="235" y="13"/>
                  <a:pt x="361" y="11"/>
                </a:cubicBezTo>
                <a:cubicBezTo>
                  <a:pt x="487" y="9"/>
                  <a:pt x="813" y="12"/>
                  <a:pt x="932" y="12"/>
                </a:cubicBezTo>
                <a:cubicBezTo>
                  <a:pt x="1050" y="12"/>
                  <a:pt x="998" y="2"/>
                  <a:pt x="1070" y="14"/>
                </a:cubicBezTo>
                <a:cubicBezTo>
                  <a:pt x="1143" y="26"/>
                  <a:pt x="1215" y="84"/>
                  <a:pt x="1260" y="189"/>
                </a:cubicBezTo>
                <a:cubicBezTo>
                  <a:pt x="1270" y="262"/>
                  <a:pt x="1266" y="302"/>
                  <a:pt x="1266" y="302"/>
                </a:cubicBezTo>
                <a:lnTo>
                  <a:pt x="5" y="30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38100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gray">
          <a:xfrm>
            <a:off x="827584" y="4293096"/>
            <a:ext cx="2011362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vieux </a:t>
            </a: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papier</a:t>
            </a:r>
          </a:p>
          <a:p>
            <a:pPr algn="ctr"/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pâte à papier </a:t>
            </a: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produits chimiques</a:t>
            </a:r>
            <a:endParaRPr lang="en-US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831" name="AutoShape 7"/>
          <p:cNvSpPr>
            <a:spLocks noChangeArrowheads="1"/>
          </p:cNvSpPr>
          <p:nvPr/>
        </p:nvSpPr>
        <p:spPr bwMode="gray">
          <a:xfrm rot="5400000">
            <a:off x="3484563" y="3803650"/>
            <a:ext cx="2181225" cy="202882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FFFFF">
                  <a:gamma/>
                  <a:shade val="78824"/>
                  <a:invGamma/>
                  <a:alpha val="98000"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78824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7832" name="Freeform 8"/>
          <p:cNvSpPr>
            <a:spLocks/>
          </p:cNvSpPr>
          <p:nvPr/>
        </p:nvSpPr>
        <p:spPr bwMode="gray">
          <a:xfrm>
            <a:off x="3576638" y="3724275"/>
            <a:ext cx="2001837" cy="481013"/>
          </a:xfrm>
          <a:custGeom>
            <a:avLst/>
            <a:gdLst/>
            <a:ahLst/>
            <a:cxnLst>
              <a:cxn ang="0">
                <a:pos x="6" y="297"/>
              </a:cxn>
              <a:cxn ang="0">
                <a:pos x="18" y="174"/>
              </a:cxn>
              <a:cxn ang="0">
                <a:pos x="171" y="30"/>
              </a:cxn>
              <a:cxn ang="0">
                <a:pos x="352" y="13"/>
              </a:cxn>
              <a:cxn ang="0">
                <a:pos x="922" y="10"/>
              </a:cxn>
              <a:cxn ang="0">
                <a:pos x="1061" y="12"/>
              </a:cxn>
              <a:cxn ang="0">
                <a:pos x="1251" y="190"/>
              </a:cxn>
              <a:cxn ang="0">
                <a:pos x="1257" y="303"/>
              </a:cxn>
              <a:cxn ang="0">
                <a:pos x="6" y="297"/>
              </a:cxn>
            </a:cxnLst>
            <a:rect l="0" t="0" r="r" b="b"/>
            <a:pathLst>
              <a:path w="1261" h="303">
                <a:moveTo>
                  <a:pt x="6" y="297"/>
                </a:moveTo>
                <a:cubicBezTo>
                  <a:pt x="6" y="297"/>
                  <a:pt x="0" y="225"/>
                  <a:pt x="18" y="174"/>
                </a:cubicBezTo>
                <a:cubicBezTo>
                  <a:pt x="36" y="123"/>
                  <a:pt x="105" y="45"/>
                  <a:pt x="171" y="30"/>
                </a:cubicBezTo>
                <a:cubicBezTo>
                  <a:pt x="237" y="15"/>
                  <a:pt x="227" y="16"/>
                  <a:pt x="352" y="13"/>
                </a:cubicBezTo>
                <a:cubicBezTo>
                  <a:pt x="477" y="10"/>
                  <a:pt x="804" y="10"/>
                  <a:pt x="922" y="10"/>
                </a:cubicBezTo>
                <a:cubicBezTo>
                  <a:pt x="1039" y="10"/>
                  <a:pt x="988" y="0"/>
                  <a:pt x="1061" y="12"/>
                </a:cubicBezTo>
                <a:cubicBezTo>
                  <a:pt x="1133" y="24"/>
                  <a:pt x="1206" y="83"/>
                  <a:pt x="1251" y="190"/>
                </a:cubicBezTo>
                <a:cubicBezTo>
                  <a:pt x="1261" y="263"/>
                  <a:pt x="1257" y="303"/>
                  <a:pt x="1257" y="303"/>
                </a:cubicBezTo>
                <a:lnTo>
                  <a:pt x="6" y="297"/>
                </a:lnTo>
                <a:close/>
              </a:path>
            </a:pathLst>
          </a:custGeom>
          <a:solidFill>
            <a:schemeClr val="hlink">
              <a:alpha val="50000"/>
            </a:schemeClr>
          </a:solidFill>
          <a:ln w="38100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7835" name="AutoShape 11"/>
          <p:cNvSpPr>
            <a:spLocks noChangeArrowheads="1"/>
          </p:cNvSpPr>
          <p:nvPr/>
        </p:nvSpPr>
        <p:spPr bwMode="gray">
          <a:xfrm rot="5400000">
            <a:off x="6189663" y="3803650"/>
            <a:ext cx="2181225" cy="202882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FFFFF">
                  <a:gamma/>
                  <a:shade val="78824"/>
                  <a:invGamma/>
                  <a:alpha val="98000"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78824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7836" name="Freeform 12"/>
          <p:cNvSpPr>
            <a:spLocks/>
          </p:cNvSpPr>
          <p:nvPr/>
        </p:nvSpPr>
        <p:spPr bwMode="gray">
          <a:xfrm>
            <a:off x="6276975" y="3743325"/>
            <a:ext cx="2000250" cy="463550"/>
          </a:xfrm>
          <a:custGeom>
            <a:avLst/>
            <a:gdLst/>
            <a:ahLst/>
            <a:cxnLst>
              <a:cxn ang="0">
                <a:pos x="5" y="292"/>
              </a:cxn>
              <a:cxn ang="0">
                <a:pos x="192" y="0"/>
              </a:cxn>
              <a:cxn ang="0">
                <a:pos x="1060" y="0"/>
              </a:cxn>
              <a:cxn ang="0">
                <a:pos x="1254" y="291"/>
              </a:cxn>
              <a:cxn ang="0">
                <a:pos x="5" y="292"/>
              </a:cxn>
            </a:cxnLst>
            <a:rect l="0" t="0" r="r" b="b"/>
            <a:pathLst>
              <a:path w="1260" h="292">
                <a:moveTo>
                  <a:pt x="5" y="292"/>
                </a:moveTo>
                <a:cubicBezTo>
                  <a:pt x="0" y="270"/>
                  <a:pt x="16" y="49"/>
                  <a:pt x="192" y="0"/>
                </a:cubicBezTo>
                <a:lnTo>
                  <a:pt x="1060" y="0"/>
                </a:lnTo>
                <a:cubicBezTo>
                  <a:pt x="1241" y="48"/>
                  <a:pt x="1260" y="186"/>
                  <a:pt x="1254" y="291"/>
                </a:cubicBezTo>
                <a:lnTo>
                  <a:pt x="5" y="292"/>
                </a:lnTo>
                <a:close/>
              </a:path>
            </a:pathLst>
          </a:custGeom>
          <a:solidFill>
            <a:schemeClr val="folHlink">
              <a:alpha val="50000"/>
            </a:schemeClr>
          </a:solidFill>
          <a:ln w="38100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7838" name="Text Box 14"/>
          <p:cNvSpPr txBox="1">
            <a:spLocks noChangeArrowheads="1"/>
          </p:cNvSpPr>
          <p:nvPr/>
        </p:nvSpPr>
        <p:spPr bwMode="gray">
          <a:xfrm>
            <a:off x="6300192" y="4365104"/>
            <a:ext cx="2011362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les machines en balles de déchets selon les compositions demandées</a:t>
            </a:r>
            <a:r>
              <a:rPr lang="fr-FR" sz="1400" dirty="0" smtClean="0"/>
              <a:t>.</a:t>
            </a:r>
            <a:endParaRPr lang="en-US" sz="1300" dirty="0">
              <a:solidFill>
                <a:srgbClr val="1C1C1C"/>
              </a:solidFill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378200" y="1771650"/>
            <a:ext cx="2382838" cy="538163"/>
            <a:chOff x="2251" y="1126"/>
            <a:chExt cx="1501" cy="339"/>
          </a:xfrm>
        </p:grpSpPr>
        <p:sp>
          <p:nvSpPr>
            <p:cNvPr id="77840" name="AutoShape 16"/>
            <p:cNvSpPr>
              <a:spLocks noChangeArrowheads="1"/>
            </p:cNvSpPr>
            <p:nvPr/>
          </p:nvSpPr>
          <p:spPr bwMode="gray">
            <a:xfrm>
              <a:off x="2251" y="1126"/>
              <a:ext cx="1501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AEAEA">
                    <a:gamma/>
                    <a:shade val="36078"/>
                    <a:invGamma/>
                  </a:srgbClr>
                </a:gs>
                <a:gs pos="50000">
                  <a:srgbClr val="EAEAEA"/>
                </a:gs>
                <a:gs pos="100000">
                  <a:srgbClr val="EAEAEA">
                    <a:gamma/>
                    <a:shade val="36078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7841" name="AutoShape 17"/>
            <p:cNvSpPr>
              <a:spLocks noChangeArrowheads="1"/>
            </p:cNvSpPr>
            <p:nvPr/>
          </p:nvSpPr>
          <p:spPr bwMode="gray">
            <a:xfrm>
              <a:off x="2269" y="1145"/>
              <a:ext cx="1465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>
                    <a:alpha val="89999"/>
                  </a:schemeClr>
                </a:gs>
                <a:gs pos="5000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89999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7842" name="Rectangle 18"/>
          <p:cNvSpPr>
            <a:spLocks noChangeArrowheads="1"/>
          </p:cNvSpPr>
          <p:nvPr/>
        </p:nvSpPr>
        <p:spPr bwMode="gray">
          <a:xfrm>
            <a:off x="4032344" y="1841500"/>
            <a:ext cx="10967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gestion</a:t>
            </a:r>
            <a:endParaRPr lang="en-US" sz="2000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105525" y="1771650"/>
            <a:ext cx="2384425" cy="538163"/>
            <a:chOff x="3969" y="1126"/>
            <a:chExt cx="1502" cy="339"/>
          </a:xfrm>
        </p:grpSpPr>
        <p:sp>
          <p:nvSpPr>
            <p:cNvPr id="77844" name="AutoShape 20"/>
            <p:cNvSpPr>
              <a:spLocks noChangeArrowheads="1"/>
            </p:cNvSpPr>
            <p:nvPr/>
          </p:nvSpPr>
          <p:spPr bwMode="gray">
            <a:xfrm>
              <a:off x="3969" y="1126"/>
              <a:ext cx="1502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AEAEA">
                    <a:gamma/>
                    <a:shade val="36078"/>
                    <a:invGamma/>
                  </a:srgbClr>
                </a:gs>
                <a:gs pos="50000">
                  <a:srgbClr val="EAEAEA"/>
                </a:gs>
                <a:gs pos="100000">
                  <a:srgbClr val="EAEAEA">
                    <a:gamma/>
                    <a:shade val="36078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7845" name="AutoShape 21"/>
            <p:cNvSpPr>
              <a:spLocks noChangeArrowheads="1"/>
            </p:cNvSpPr>
            <p:nvPr/>
          </p:nvSpPr>
          <p:spPr bwMode="gray">
            <a:xfrm>
              <a:off x="3988" y="1145"/>
              <a:ext cx="1464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alpha val="89999"/>
                  </a:schemeClr>
                </a:gs>
                <a:gs pos="50000">
                  <a:schemeClr val="folHlink">
                    <a:gamma/>
                    <a:tint val="33725"/>
                    <a:invGamma/>
                  </a:schemeClr>
                </a:gs>
                <a:gs pos="100000">
                  <a:schemeClr val="folHlink">
                    <a:alpha val="89999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7846" name="Rectangle 22"/>
          <p:cNvSpPr>
            <a:spLocks noChangeArrowheads="1"/>
          </p:cNvSpPr>
          <p:nvPr/>
        </p:nvSpPr>
        <p:spPr bwMode="gray">
          <a:xfrm>
            <a:off x="6442254" y="1841500"/>
            <a:ext cx="173637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Alimentation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685800" y="1771650"/>
            <a:ext cx="2384425" cy="538163"/>
            <a:chOff x="555" y="1126"/>
            <a:chExt cx="1502" cy="339"/>
          </a:xfrm>
        </p:grpSpPr>
        <p:sp>
          <p:nvSpPr>
            <p:cNvPr id="77848" name="AutoShape 24"/>
            <p:cNvSpPr>
              <a:spLocks noChangeArrowheads="1"/>
            </p:cNvSpPr>
            <p:nvPr/>
          </p:nvSpPr>
          <p:spPr bwMode="gray">
            <a:xfrm>
              <a:off x="555" y="1126"/>
              <a:ext cx="1502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gamma/>
                    <a:shade val="36078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7849" name="AutoShape 25"/>
            <p:cNvSpPr>
              <a:spLocks noChangeArrowheads="1"/>
            </p:cNvSpPr>
            <p:nvPr/>
          </p:nvSpPr>
          <p:spPr bwMode="gray">
            <a:xfrm>
              <a:off x="574" y="1145"/>
              <a:ext cx="1464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alpha val="89999"/>
                  </a:schemeClr>
                </a:gs>
                <a:gs pos="5000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>
                    <a:alpha val="89999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7850" name="Rectangle 26"/>
          <p:cNvSpPr>
            <a:spLocks noChangeArrowheads="1"/>
          </p:cNvSpPr>
          <p:nvPr/>
        </p:nvSpPr>
        <p:spPr bwMode="gray">
          <a:xfrm>
            <a:off x="899593" y="1841500"/>
            <a:ext cx="160584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réception</a:t>
            </a:r>
            <a:endParaRPr lang="en-US" sz="2000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851" name="AutoShape 27"/>
          <p:cNvSpPr>
            <a:spLocks noChangeArrowheads="1"/>
          </p:cNvSpPr>
          <p:nvPr/>
        </p:nvSpPr>
        <p:spPr bwMode="gray">
          <a:xfrm flipV="1">
            <a:off x="871538" y="2324100"/>
            <a:ext cx="1981200" cy="13716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7852" name="AutoShape 28"/>
          <p:cNvSpPr>
            <a:spLocks noChangeArrowheads="1"/>
          </p:cNvSpPr>
          <p:nvPr/>
        </p:nvSpPr>
        <p:spPr bwMode="gray">
          <a:xfrm flipV="1">
            <a:off x="3538538" y="2324100"/>
            <a:ext cx="1981200" cy="13716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7853" name="AutoShape 29"/>
          <p:cNvSpPr>
            <a:spLocks noChangeArrowheads="1"/>
          </p:cNvSpPr>
          <p:nvPr/>
        </p:nvSpPr>
        <p:spPr bwMode="gray">
          <a:xfrm flipV="1">
            <a:off x="6281738" y="2324100"/>
            <a:ext cx="1981200" cy="13716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" name="Text Box 6"/>
          <p:cNvSpPr txBox="1">
            <a:spLocks noChangeArrowheads="1"/>
          </p:cNvSpPr>
          <p:nvPr/>
        </p:nvSpPr>
        <p:spPr bwMode="gray">
          <a:xfrm>
            <a:off x="3563888" y="4365104"/>
            <a:ext cx="2011362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vieux </a:t>
            </a: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papier</a:t>
            </a:r>
          </a:p>
          <a:p>
            <a:pPr algn="ctr"/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pâte à papier </a:t>
            </a: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produits chimiques</a:t>
            </a:r>
            <a:endParaRPr lang="en-US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description de la zone étudiée MPP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9829" name="AutoShape 56"/>
          <p:cNvSpPr>
            <a:spLocks noChangeArrowheads="1"/>
          </p:cNvSpPr>
          <p:nvPr/>
        </p:nvSpPr>
        <p:spPr bwMode="ltGray">
          <a:xfrm>
            <a:off x="2411760" y="1556792"/>
            <a:ext cx="6264696" cy="1656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Arial" charset="0"/>
              </a:rPr>
              <a:t>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30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personnes qui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assurent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différentes tâches :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comptabilité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contrôle qualité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, préparation, conduction. </a:t>
            </a:r>
          </a:p>
          <a:p>
            <a:pPr algn="ctr"/>
            <a:endParaRPr lang="en-US" dirty="0">
              <a:latin typeface="Arial" charset="0"/>
              <a:cs typeface="Arial" charset="0"/>
            </a:endParaRPr>
          </a:p>
        </p:txBody>
      </p:sp>
      <p:grpSp>
        <p:nvGrpSpPr>
          <p:cNvPr id="119836" name="Group 63"/>
          <p:cNvGrpSpPr>
            <a:grpSpLocks/>
          </p:cNvGrpSpPr>
          <p:nvPr/>
        </p:nvGrpSpPr>
        <p:grpSpPr bwMode="auto">
          <a:xfrm>
            <a:off x="0" y="1268760"/>
            <a:ext cx="2101850" cy="1938337"/>
            <a:chOff x="2208" y="1392"/>
            <a:chExt cx="1132" cy="1055"/>
          </a:xfrm>
        </p:grpSpPr>
        <p:sp>
          <p:nvSpPr>
            <p:cNvPr id="119837" name="Freeform 64"/>
            <p:cNvSpPr>
              <a:spLocks/>
            </p:cNvSpPr>
            <p:nvPr/>
          </p:nvSpPr>
          <p:spPr bwMode="gray">
            <a:xfrm>
              <a:off x="2332" y="2158"/>
              <a:ext cx="467" cy="232"/>
            </a:xfrm>
            <a:custGeom>
              <a:avLst/>
              <a:gdLst>
                <a:gd name="T0" fmla="*/ 0 w 335"/>
                <a:gd name="T1" fmla="*/ 166 h 173"/>
                <a:gd name="T2" fmla="*/ 58 w 335"/>
                <a:gd name="T3" fmla="*/ 173 h 173"/>
                <a:gd name="T4" fmla="*/ 297 w 335"/>
                <a:gd name="T5" fmla="*/ 32 h 173"/>
                <a:gd name="T6" fmla="*/ 289 w 335"/>
                <a:gd name="T7" fmla="*/ 8 h 173"/>
                <a:gd name="T8" fmla="*/ 223 w 335"/>
                <a:gd name="T9" fmla="*/ 26 h 173"/>
                <a:gd name="T10" fmla="*/ 0 w 335"/>
                <a:gd name="T11" fmla="*/ 166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5"/>
                <a:gd name="T19" fmla="*/ 0 h 173"/>
                <a:gd name="T20" fmla="*/ 335 w 335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5" h="173">
                  <a:moveTo>
                    <a:pt x="0" y="166"/>
                  </a:moveTo>
                  <a:lnTo>
                    <a:pt x="58" y="173"/>
                  </a:lnTo>
                  <a:lnTo>
                    <a:pt x="297" y="32"/>
                  </a:lnTo>
                  <a:cubicBezTo>
                    <a:pt x="335" y="5"/>
                    <a:pt x="301" y="9"/>
                    <a:pt x="289" y="8"/>
                  </a:cubicBezTo>
                  <a:cubicBezTo>
                    <a:pt x="277" y="7"/>
                    <a:pt x="271" y="0"/>
                    <a:pt x="223" y="26"/>
                  </a:cubicBezTo>
                  <a:lnTo>
                    <a:pt x="0" y="166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sp>
          <p:nvSpPr>
            <p:cNvPr id="119838" name="Freeform 65"/>
            <p:cNvSpPr>
              <a:spLocks/>
            </p:cNvSpPr>
            <p:nvPr/>
          </p:nvSpPr>
          <p:spPr bwMode="gray">
            <a:xfrm>
              <a:off x="2208" y="1553"/>
              <a:ext cx="312" cy="837"/>
            </a:xfrm>
            <a:custGeom>
              <a:avLst/>
              <a:gdLst>
                <a:gd name="T0" fmla="*/ 103 w 224"/>
                <a:gd name="T1" fmla="*/ 101 h 569"/>
                <a:gd name="T2" fmla="*/ 74 w 224"/>
                <a:gd name="T3" fmla="*/ 50 h 569"/>
                <a:gd name="T4" fmla="*/ 121 w 224"/>
                <a:gd name="T5" fmla="*/ 1 h 569"/>
                <a:gd name="T6" fmla="*/ 171 w 224"/>
                <a:gd name="T7" fmla="*/ 52 h 569"/>
                <a:gd name="T8" fmla="*/ 135 w 224"/>
                <a:gd name="T9" fmla="*/ 101 h 569"/>
                <a:gd name="T10" fmla="*/ 134 w 224"/>
                <a:gd name="T11" fmla="*/ 124 h 569"/>
                <a:gd name="T12" fmla="*/ 209 w 224"/>
                <a:gd name="T13" fmla="*/ 145 h 569"/>
                <a:gd name="T14" fmla="*/ 221 w 224"/>
                <a:gd name="T15" fmla="*/ 204 h 569"/>
                <a:gd name="T16" fmla="*/ 218 w 224"/>
                <a:gd name="T17" fmla="*/ 321 h 569"/>
                <a:gd name="T18" fmla="*/ 209 w 224"/>
                <a:gd name="T19" fmla="*/ 365 h 569"/>
                <a:gd name="T20" fmla="*/ 196 w 224"/>
                <a:gd name="T21" fmla="*/ 308 h 569"/>
                <a:gd name="T22" fmla="*/ 187 w 224"/>
                <a:gd name="T23" fmla="*/ 202 h 569"/>
                <a:gd name="T24" fmla="*/ 170 w 224"/>
                <a:gd name="T25" fmla="*/ 321 h 569"/>
                <a:gd name="T26" fmla="*/ 144 w 224"/>
                <a:gd name="T27" fmla="*/ 569 h 569"/>
                <a:gd name="T28" fmla="*/ 78 w 224"/>
                <a:gd name="T29" fmla="*/ 565 h 569"/>
                <a:gd name="T30" fmla="*/ 50 w 224"/>
                <a:gd name="T31" fmla="*/ 325 h 569"/>
                <a:gd name="T32" fmla="*/ 33 w 224"/>
                <a:gd name="T33" fmla="*/ 208 h 569"/>
                <a:gd name="T34" fmla="*/ 25 w 224"/>
                <a:gd name="T35" fmla="*/ 310 h 569"/>
                <a:gd name="T36" fmla="*/ 12 w 224"/>
                <a:gd name="T37" fmla="*/ 365 h 569"/>
                <a:gd name="T38" fmla="*/ 1 w 224"/>
                <a:gd name="T39" fmla="*/ 305 h 569"/>
                <a:gd name="T40" fmla="*/ 7 w 224"/>
                <a:gd name="T41" fmla="*/ 184 h 569"/>
                <a:gd name="T42" fmla="*/ 23 w 224"/>
                <a:gd name="T43" fmla="*/ 140 h 569"/>
                <a:gd name="T44" fmla="*/ 102 w 224"/>
                <a:gd name="T45" fmla="*/ 124 h 569"/>
                <a:gd name="T46" fmla="*/ 103 w 224"/>
                <a:gd name="T47" fmla="*/ 101 h 56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24"/>
                <a:gd name="T73" fmla="*/ 0 h 569"/>
                <a:gd name="T74" fmla="*/ 224 w 224"/>
                <a:gd name="T75" fmla="*/ 569 h 56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24" h="569">
                  <a:moveTo>
                    <a:pt x="103" y="101"/>
                  </a:moveTo>
                  <a:cubicBezTo>
                    <a:pt x="87" y="94"/>
                    <a:pt x="75" y="75"/>
                    <a:pt x="74" y="50"/>
                  </a:cubicBezTo>
                  <a:cubicBezTo>
                    <a:pt x="72" y="26"/>
                    <a:pt x="90" y="0"/>
                    <a:pt x="121" y="1"/>
                  </a:cubicBezTo>
                  <a:cubicBezTo>
                    <a:pt x="152" y="2"/>
                    <a:pt x="172" y="18"/>
                    <a:pt x="171" y="52"/>
                  </a:cubicBezTo>
                  <a:cubicBezTo>
                    <a:pt x="170" y="85"/>
                    <a:pt x="151" y="96"/>
                    <a:pt x="135" y="101"/>
                  </a:cubicBezTo>
                  <a:cubicBezTo>
                    <a:pt x="132" y="111"/>
                    <a:pt x="132" y="118"/>
                    <a:pt x="134" y="124"/>
                  </a:cubicBezTo>
                  <a:cubicBezTo>
                    <a:pt x="151" y="131"/>
                    <a:pt x="194" y="132"/>
                    <a:pt x="209" y="145"/>
                  </a:cubicBezTo>
                  <a:cubicBezTo>
                    <a:pt x="224" y="156"/>
                    <a:pt x="219" y="175"/>
                    <a:pt x="221" y="204"/>
                  </a:cubicBezTo>
                  <a:lnTo>
                    <a:pt x="218" y="321"/>
                  </a:lnTo>
                  <a:cubicBezTo>
                    <a:pt x="216" y="348"/>
                    <a:pt x="212" y="367"/>
                    <a:pt x="209" y="365"/>
                  </a:cubicBezTo>
                  <a:cubicBezTo>
                    <a:pt x="199" y="370"/>
                    <a:pt x="200" y="335"/>
                    <a:pt x="196" y="308"/>
                  </a:cubicBezTo>
                  <a:lnTo>
                    <a:pt x="187" y="202"/>
                  </a:lnTo>
                  <a:cubicBezTo>
                    <a:pt x="182" y="204"/>
                    <a:pt x="177" y="260"/>
                    <a:pt x="170" y="321"/>
                  </a:cubicBezTo>
                  <a:lnTo>
                    <a:pt x="144" y="569"/>
                  </a:lnTo>
                  <a:lnTo>
                    <a:pt x="78" y="565"/>
                  </a:lnTo>
                  <a:lnTo>
                    <a:pt x="50" y="325"/>
                  </a:lnTo>
                  <a:cubicBezTo>
                    <a:pt x="39" y="255"/>
                    <a:pt x="37" y="211"/>
                    <a:pt x="33" y="208"/>
                  </a:cubicBezTo>
                  <a:lnTo>
                    <a:pt x="25" y="310"/>
                  </a:lnTo>
                  <a:cubicBezTo>
                    <a:pt x="22" y="336"/>
                    <a:pt x="16" y="366"/>
                    <a:pt x="12" y="365"/>
                  </a:cubicBezTo>
                  <a:cubicBezTo>
                    <a:pt x="4" y="365"/>
                    <a:pt x="2" y="335"/>
                    <a:pt x="1" y="305"/>
                  </a:cubicBezTo>
                  <a:cubicBezTo>
                    <a:pt x="0" y="275"/>
                    <a:pt x="3" y="212"/>
                    <a:pt x="7" y="184"/>
                  </a:cubicBezTo>
                  <a:cubicBezTo>
                    <a:pt x="12" y="157"/>
                    <a:pt x="7" y="150"/>
                    <a:pt x="23" y="140"/>
                  </a:cubicBezTo>
                  <a:cubicBezTo>
                    <a:pt x="39" y="131"/>
                    <a:pt x="89" y="131"/>
                    <a:pt x="102" y="124"/>
                  </a:cubicBezTo>
                  <a:cubicBezTo>
                    <a:pt x="106" y="120"/>
                    <a:pt x="108" y="108"/>
                    <a:pt x="103" y="10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899999" rev="0"/>
              </a:camera>
              <a:lightRig rig="legacyFlat1" dir="t"/>
            </a:scene3d>
            <a:sp3d extrusionH="36500" prstMaterial="legacyMetal">
              <a:bevelT w="13500" h="13500" prst="angle"/>
              <a:bevelB w="13500" h="13500" prst="angle"/>
              <a:extrusionClr>
                <a:srgbClr val="333333"/>
              </a:extrusionClr>
            </a:sp3d>
          </p:spPr>
          <p:txBody>
            <a:bodyPr>
              <a:flatTx/>
            </a:bodyPr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sp>
          <p:nvSpPr>
            <p:cNvPr id="119839" name="Freeform 66"/>
            <p:cNvSpPr>
              <a:spLocks/>
            </p:cNvSpPr>
            <p:nvPr/>
          </p:nvSpPr>
          <p:spPr bwMode="gray">
            <a:xfrm>
              <a:off x="2630" y="2172"/>
              <a:ext cx="578" cy="275"/>
            </a:xfrm>
            <a:custGeom>
              <a:avLst/>
              <a:gdLst>
                <a:gd name="T0" fmla="*/ 0 w 367"/>
                <a:gd name="T1" fmla="*/ 158 h 170"/>
                <a:gd name="T2" fmla="*/ 80 w 367"/>
                <a:gd name="T3" fmla="*/ 170 h 170"/>
                <a:gd name="T4" fmla="*/ 332 w 367"/>
                <a:gd name="T5" fmla="*/ 37 h 170"/>
                <a:gd name="T6" fmla="*/ 292 w 367"/>
                <a:gd name="T7" fmla="*/ 1 h 170"/>
                <a:gd name="T8" fmla="*/ 230 w 367"/>
                <a:gd name="T9" fmla="*/ 29 h 170"/>
                <a:gd name="T10" fmla="*/ 0 w 367"/>
                <a:gd name="T11" fmla="*/ 158 h 1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170"/>
                <a:gd name="T20" fmla="*/ 367 w 367"/>
                <a:gd name="T21" fmla="*/ 170 h 1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170">
                  <a:moveTo>
                    <a:pt x="0" y="158"/>
                  </a:moveTo>
                  <a:lnTo>
                    <a:pt x="80" y="170"/>
                  </a:lnTo>
                  <a:lnTo>
                    <a:pt x="332" y="37"/>
                  </a:lnTo>
                  <a:cubicBezTo>
                    <a:pt x="367" y="9"/>
                    <a:pt x="309" y="2"/>
                    <a:pt x="292" y="1"/>
                  </a:cubicBezTo>
                  <a:cubicBezTo>
                    <a:pt x="280" y="0"/>
                    <a:pt x="279" y="3"/>
                    <a:pt x="230" y="29"/>
                  </a:cubicBezTo>
                  <a:lnTo>
                    <a:pt x="0" y="15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sp>
          <p:nvSpPr>
            <p:cNvPr id="119840" name="Freeform 67"/>
            <p:cNvSpPr>
              <a:spLocks/>
            </p:cNvSpPr>
            <p:nvPr/>
          </p:nvSpPr>
          <p:spPr bwMode="gray">
            <a:xfrm>
              <a:off x="3014" y="2205"/>
              <a:ext cx="326" cy="150"/>
            </a:xfrm>
            <a:custGeom>
              <a:avLst/>
              <a:gdLst>
                <a:gd name="T0" fmla="*/ 0 w 234"/>
                <a:gd name="T1" fmla="*/ 98 h 112"/>
                <a:gd name="T2" fmla="*/ 61 w 234"/>
                <a:gd name="T3" fmla="*/ 112 h 112"/>
                <a:gd name="T4" fmla="*/ 218 w 234"/>
                <a:gd name="T5" fmla="*/ 32 h 112"/>
                <a:gd name="T6" fmla="*/ 157 w 234"/>
                <a:gd name="T7" fmla="*/ 11 h 112"/>
                <a:gd name="T8" fmla="*/ 0 w 234"/>
                <a:gd name="T9" fmla="*/ 98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4"/>
                <a:gd name="T16" fmla="*/ 0 h 112"/>
                <a:gd name="T17" fmla="*/ 234 w 234"/>
                <a:gd name="T18" fmla="*/ 112 h 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4" h="112">
                  <a:moveTo>
                    <a:pt x="0" y="98"/>
                  </a:moveTo>
                  <a:lnTo>
                    <a:pt x="61" y="112"/>
                  </a:lnTo>
                  <a:lnTo>
                    <a:pt x="218" y="32"/>
                  </a:lnTo>
                  <a:cubicBezTo>
                    <a:pt x="234" y="15"/>
                    <a:pt x="193" y="0"/>
                    <a:pt x="157" y="11"/>
                  </a:cubicBezTo>
                  <a:lnTo>
                    <a:pt x="0" y="9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sp>
          <p:nvSpPr>
            <p:cNvPr id="119841" name="Freeform 68"/>
            <p:cNvSpPr>
              <a:spLocks/>
            </p:cNvSpPr>
            <p:nvPr/>
          </p:nvSpPr>
          <p:spPr bwMode="gray">
            <a:xfrm>
              <a:off x="2899" y="1513"/>
              <a:ext cx="313" cy="837"/>
            </a:xfrm>
            <a:custGeom>
              <a:avLst/>
              <a:gdLst>
                <a:gd name="T0" fmla="*/ 103 w 224"/>
                <a:gd name="T1" fmla="*/ 101 h 569"/>
                <a:gd name="T2" fmla="*/ 74 w 224"/>
                <a:gd name="T3" fmla="*/ 50 h 569"/>
                <a:gd name="T4" fmla="*/ 121 w 224"/>
                <a:gd name="T5" fmla="*/ 1 h 569"/>
                <a:gd name="T6" fmla="*/ 171 w 224"/>
                <a:gd name="T7" fmla="*/ 52 h 569"/>
                <a:gd name="T8" fmla="*/ 135 w 224"/>
                <a:gd name="T9" fmla="*/ 101 h 569"/>
                <a:gd name="T10" fmla="*/ 134 w 224"/>
                <a:gd name="T11" fmla="*/ 124 h 569"/>
                <a:gd name="T12" fmla="*/ 209 w 224"/>
                <a:gd name="T13" fmla="*/ 145 h 569"/>
                <a:gd name="T14" fmla="*/ 221 w 224"/>
                <a:gd name="T15" fmla="*/ 204 h 569"/>
                <a:gd name="T16" fmla="*/ 218 w 224"/>
                <a:gd name="T17" fmla="*/ 321 h 569"/>
                <a:gd name="T18" fmla="*/ 209 w 224"/>
                <a:gd name="T19" fmla="*/ 365 h 569"/>
                <a:gd name="T20" fmla="*/ 196 w 224"/>
                <a:gd name="T21" fmla="*/ 308 h 569"/>
                <a:gd name="T22" fmla="*/ 187 w 224"/>
                <a:gd name="T23" fmla="*/ 202 h 569"/>
                <a:gd name="T24" fmla="*/ 170 w 224"/>
                <a:gd name="T25" fmla="*/ 321 h 569"/>
                <a:gd name="T26" fmla="*/ 144 w 224"/>
                <a:gd name="T27" fmla="*/ 569 h 569"/>
                <a:gd name="T28" fmla="*/ 78 w 224"/>
                <a:gd name="T29" fmla="*/ 565 h 569"/>
                <a:gd name="T30" fmla="*/ 50 w 224"/>
                <a:gd name="T31" fmla="*/ 325 h 569"/>
                <a:gd name="T32" fmla="*/ 33 w 224"/>
                <a:gd name="T33" fmla="*/ 208 h 569"/>
                <a:gd name="T34" fmla="*/ 25 w 224"/>
                <a:gd name="T35" fmla="*/ 310 h 569"/>
                <a:gd name="T36" fmla="*/ 12 w 224"/>
                <a:gd name="T37" fmla="*/ 365 h 569"/>
                <a:gd name="T38" fmla="*/ 1 w 224"/>
                <a:gd name="T39" fmla="*/ 305 h 569"/>
                <a:gd name="T40" fmla="*/ 7 w 224"/>
                <a:gd name="T41" fmla="*/ 184 h 569"/>
                <a:gd name="T42" fmla="*/ 23 w 224"/>
                <a:gd name="T43" fmla="*/ 140 h 569"/>
                <a:gd name="T44" fmla="*/ 102 w 224"/>
                <a:gd name="T45" fmla="*/ 124 h 569"/>
                <a:gd name="T46" fmla="*/ 103 w 224"/>
                <a:gd name="T47" fmla="*/ 101 h 56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24"/>
                <a:gd name="T73" fmla="*/ 0 h 569"/>
                <a:gd name="T74" fmla="*/ 224 w 224"/>
                <a:gd name="T75" fmla="*/ 569 h 56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24" h="569">
                  <a:moveTo>
                    <a:pt x="103" y="101"/>
                  </a:moveTo>
                  <a:cubicBezTo>
                    <a:pt x="87" y="94"/>
                    <a:pt x="75" y="75"/>
                    <a:pt x="74" y="50"/>
                  </a:cubicBezTo>
                  <a:cubicBezTo>
                    <a:pt x="72" y="26"/>
                    <a:pt x="90" y="0"/>
                    <a:pt x="121" y="1"/>
                  </a:cubicBezTo>
                  <a:cubicBezTo>
                    <a:pt x="152" y="2"/>
                    <a:pt x="172" y="18"/>
                    <a:pt x="171" y="52"/>
                  </a:cubicBezTo>
                  <a:cubicBezTo>
                    <a:pt x="170" y="85"/>
                    <a:pt x="151" y="96"/>
                    <a:pt x="135" y="101"/>
                  </a:cubicBezTo>
                  <a:cubicBezTo>
                    <a:pt x="132" y="111"/>
                    <a:pt x="132" y="118"/>
                    <a:pt x="134" y="124"/>
                  </a:cubicBezTo>
                  <a:cubicBezTo>
                    <a:pt x="151" y="131"/>
                    <a:pt x="194" y="132"/>
                    <a:pt x="209" y="145"/>
                  </a:cubicBezTo>
                  <a:cubicBezTo>
                    <a:pt x="224" y="156"/>
                    <a:pt x="219" y="175"/>
                    <a:pt x="221" y="204"/>
                  </a:cubicBezTo>
                  <a:lnTo>
                    <a:pt x="218" y="321"/>
                  </a:lnTo>
                  <a:cubicBezTo>
                    <a:pt x="216" y="348"/>
                    <a:pt x="212" y="367"/>
                    <a:pt x="209" y="365"/>
                  </a:cubicBezTo>
                  <a:cubicBezTo>
                    <a:pt x="199" y="370"/>
                    <a:pt x="200" y="335"/>
                    <a:pt x="196" y="308"/>
                  </a:cubicBezTo>
                  <a:lnTo>
                    <a:pt x="187" y="202"/>
                  </a:lnTo>
                  <a:cubicBezTo>
                    <a:pt x="182" y="204"/>
                    <a:pt x="177" y="260"/>
                    <a:pt x="170" y="321"/>
                  </a:cubicBezTo>
                  <a:lnTo>
                    <a:pt x="144" y="569"/>
                  </a:lnTo>
                  <a:lnTo>
                    <a:pt x="78" y="565"/>
                  </a:lnTo>
                  <a:lnTo>
                    <a:pt x="50" y="325"/>
                  </a:lnTo>
                  <a:cubicBezTo>
                    <a:pt x="39" y="255"/>
                    <a:pt x="37" y="211"/>
                    <a:pt x="33" y="208"/>
                  </a:cubicBezTo>
                  <a:lnTo>
                    <a:pt x="25" y="310"/>
                  </a:lnTo>
                  <a:cubicBezTo>
                    <a:pt x="22" y="336"/>
                    <a:pt x="16" y="366"/>
                    <a:pt x="12" y="365"/>
                  </a:cubicBezTo>
                  <a:cubicBezTo>
                    <a:pt x="4" y="365"/>
                    <a:pt x="2" y="335"/>
                    <a:pt x="1" y="305"/>
                  </a:cubicBezTo>
                  <a:cubicBezTo>
                    <a:pt x="0" y="275"/>
                    <a:pt x="3" y="212"/>
                    <a:pt x="7" y="184"/>
                  </a:cubicBezTo>
                  <a:cubicBezTo>
                    <a:pt x="12" y="157"/>
                    <a:pt x="7" y="150"/>
                    <a:pt x="23" y="140"/>
                  </a:cubicBezTo>
                  <a:cubicBezTo>
                    <a:pt x="39" y="131"/>
                    <a:pt x="89" y="131"/>
                    <a:pt x="102" y="124"/>
                  </a:cubicBezTo>
                  <a:cubicBezTo>
                    <a:pt x="106" y="120"/>
                    <a:pt x="108" y="108"/>
                    <a:pt x="103" y="10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899999" rev="0"/>
              </a:camera>
              <a:lightRig rig="legacyFlat1" dir="t"/>
            </a:scene3d>
            <a:sp3d extrusionH="36500" prstMaterial="legacyMetal">
              <a:bevelT w="13500" h="13500" prst="angle"/>
              <a:bevelB w="13500" h="13500" prst="angle"/>
              <a:extrusionClr>
                <a:srgbClr val="333333"/>
              </a:extrusionClr>
            </a:sp3d>
          </p:spPr>
          <p:txBody>
            <a:bodyPr>
              <a:flatTx/>
            </a:bodyPr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sp>
          <p:nvSpPr>
            <p:cNvPr id="119842" name="Freeform 69"/>
            <p:cNvSpPr>
              <a:spLocks/>
            </p:cNvSpPr>
            <p:nvPr/>
          </p:nvSpPr>
          <p:spPr bwMode="gray">
            <a:xfrm>
              <a:off x="2473" y="1392"/>
              <a:ext cx="393" cy="1054"/>
            </a:xfrm>
            <a:custGeom>
              <a:avLst/>
              <a:gdLst>
                <a:gd name="T0" fmla="*/ 103 w 224"/>
                <a:gd name="T1" fmla="*/ 101 h 569"/>
                <a:gd name="T2" fmla="*/ 74 w 224"/>
                <a:gd name="T3" fmla="*/ 50 h 569"/>
                <a:gd name="T4" fmla="*/ 121 w 224"/>
                <a:gd name="T5" fmla="*/ 1 h 569"/>
                <a:gd name="T6" fmla="*/ 171 w 224"/>
                <a:gd name="T7" fmla="*/ 52 h 569"/>
                <a:gd name="T8" fmla="*/ 135 w 224"/>
                <a:gd name="T9" fmla="*/ 101 h 569"/>
                <a:gd name="T10" fmla="*/ 134 w 224"/>
                <a:gd name="T11" fmla="*/ 124 h 569"/>
                <a:gd name="T12" fmla="*/ 209 w 224"/>
                <a:gd name="T13" fmla="*/ 145 h 569"/>
                <a:gd name="T14" fmla="*/ 221 w 224"/>
                <a:gd name="T15" fmla="*/ 204 h 569"/>
                <a:gd name="T16" fmla="*/ 218 w 224"/>
                <a:gd name="T17" fmla="*/ 321 h 569"/>
                <a:gd name="T18" fmla="*/ 209 w 224"/>
                <a:gd name="T19" fmla="*/ 365 h 569"/>
                <a:gd name="T20" fmla="*/ 196 w 224"/>
                <a:gd name="T21" fmla="*/ 308 h 569"/>
                <a:gd name="T22" fmla="*/ 187 w 224"/>
                <a:gd name="T23" fmla="*/ 202 h 569"/>
                <a:gd name="T24" fmla="*/ 170 w 224"/>
                <a:gd name="T25" fmla="*/ 321 h 569"/>
                <a:gd name="T26" fmla="*/ 144 w 224"/>
                <a:gd name="T27" fmla="*/ 569 h 569"/>
                <a:gd name="T28" fmla="*/ 78 w 224"/>
                <a:gd name="T29" fmla="*/ 565 h 569"/>
                <a:gd name="T30" fmla="*/ 50 w 224"/>
                <a:gd name="T31" fmla="*/ 325 h 569"/>
                <a:gd name="T32" fmla="*/ 33 w 224"/>
                <a:gd name="T33" fmla="*/ 208 h 569"/>
                <a:gd name="T34" fmla="*/ 25 w 224"/>
                <a:gd name="T35" fmla="*/ 310 h 569"/>
                <a:gd name="T36" fmla="*/ 12 w 224"/>
                <a:gd name="T37" fmla="*/ 365 h 569"/>
                <a:gd name="T38" fmla="*/ 1 w 224"/>
                <a:gd name="T39" fmla="*/ 305 h 569"/>
                <a:gd name="T40" fmla="*/ 7 w 224"/>
                <a:gd name="T41" fmla="*/ 184 h 569"/>
                <a:gd name="T42" fmla="*/ 23 w 224"/>
                <a:gd name="T43" fmla="*/ 140 h 569"/>
                <a:gd name="T44" fmla="*/ 102 w 224"/>
                <a:gd name="T45" fmla="*/ 124 h 569"/>
                <a:gd name="T46" fmla="*/ 103 w 224"/>
                <a:gd name="T47" fmla="*/ 101 h 56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24"/>
                <a:gd name="T73" fmla="*/ 0 h 569"/>
                <a:gd name="T74" fmla="*/ 224 w 224"/>
                <a:gd name="T75" fmla="*/ 569 h 56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24" h="569">
                  <a:moveTo>
                    <a:pt x="103" y="101"/>
                  </a:moveTo>
                  <a:cubicBezTo>
                    <a:pt x="87" y="94"/>
                    <a:pt x="75" y="75"/>
                    <a:pt x="74" y="50"/>
                  </a:cubicBezTo>
                  <a:cubicBezTo>
                    <a:pt x="72" y="26"/>
                    <a:pt x="90" y="0"/>
                    <a:pt x="121" y="1"/>
                  </a:cubicBezTo>
                  <a:cubicBezTo>
                    <a:pt x="152" y="2"/>
                    <a:pt x="172" y="18"/>
                    <a:pt x="171" y="52"/>
                  </a:cubicBezTo>
                  <a:cubicBezTo>
                    <a:pt x="170" y="85"/>
                    <a:pt x="151" y="96"/>
                    <a:pt x="135" y="101"/>
                  </a:cubicBezTo>
                  <a:cubicBezTo>
                    <a:pt x="132" y="111"/>
                    <a:pt x="132" y="118"/>
                    <a:pt x="134" y="124"/>
                  </a:cubicBezTo>
                  <a:cubicBezTo>
                    <a:pt x="151" y="131"/>
                    <a:pt x="194" y="132"/>
                    <a:pt x="209" y="145"/>
                  </a:cubicBezTo>
                  <a:cubicBezTo>
                    <a:pt x="224" y="156"/>
                    <a:pt x="219" y="175"/>
                    <a:pt x="221" y="204"/>
                  </a:cubicBezTo>
                  <a:lnTo>
                    <a:pt x="218" y="321"/>
                  </a:lnTo>
                  <a:cubicBezTo>
                    <a:pt x="216" y="348"/>
                    <a:pt x="212" y="367"/>
                    <a:pt x="209" y="365"/>
                  </a:cubicBezTo>
                  <a:cubicBezTo>
                    <a:pt x="199" y="370"/>
                    <a:pt x="200" y="335"/>
                    <a:pt x="196" y="308"/>
                  </a:cubicBezTo>
                  <a:lnTo>
                    <a:pt x="187" y="202"/>
                  </a:lnTo>
                  <a:cubicBezTo>
                    <a:pt x="182" y="204"/>
                    <a:pt x="177" y="260"/>
                    <a:pt x="170" y="321"/>
                  </a:cubicBezTo>
                  <a:lnTo>
                    <a:pt x="144" y="569"/>
                  </a:lnTo>
                  <a:lnTo>
                    <a:pt x="78" y="565"/>
                  </a:lnTo>
                  <a:lnTo>
                    <a:pt x="50" y="325"/>
                  </a:lnTo>
                  <a:cubicBezTo>
                    <a:pt x="39" y="255"/>
                    <a:pt x="37" y="211"/>
                    <a:pt x="33" y="208"/>
                  </a:cubicBezTo>
                  <a:lnTo>
                    <a:pt x="25" y="310"/>
                  </a:lnTo>
                  <a:cubicBezTo>
                    <a:pt x="22" y="336"/>
                    <a:pt x="16" y="366"/>
                    <a:pt x="12" y="365"/>
                  </a:cubicBezTo>
                  <a:cubicBezTo>
                    <a:pt x="4" y="365"/>
                    <a:pt x="2" y="335"/>
                    <a:pt x="1" y="305"/>
                  </a:cubicBezTo>
                  <a:cubicBezTo>
                    <a:pt x="0" y="275"/>
                    <a:pt x="3" y="212"/>
                    <a:pt x="7" y="184"/>
                  </a:cubicBezTo>
                  <a:cubicBezTo>
                    <a:pt x="12" y="157"/>
                    <a:pt x="7" y="150"/>
                    <a:pt x="23" y="140"/>
                  </a:cubicBezTo>
                  <a:cubicBezTo>
                    <a:pt x="39" y="131"/>
                    <a:pt x="89" y="131"/>
                    <a:pt x="102" y="124"/>
                  </a:cubicBezTo>
                  <a:cubicBezTo>
                    <a:pt x="106" y="120"/>
                    <a:pt x="108" y="108"/>
                    <a:pt x="103" y="10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899999" rev="0"/>
              </a:camera>
              <a:lightRig rig="legacyFlat1" dir="t"/>
            </a:scene3d>
            <a:sp3d extrusionH="36500" prstMaterial="legacyMetal">
              <a:bevelT w="13500" h="13500" prst="angle"/>
              <a:bevelB w="13500" h="13500" prst="angle"/>
              <a:extrusionClr>
                <a:srgbClr val="333333"/>
              </a:extrusionClr>
            </a:sp3d>
          </p:spPr>
          <p:txBody>
            <a:bodyPr>
              <a:flatTx/>
            </a:bodyPr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</p:grpSp>
      <p:grpSp>
        <p:nvGrpSpPr>
          <p:cNvPr id="119843" name="Group 70"/>
          <p:cNvGrpSpPr>
            <a:grpSpLocks/>
          </p:cNvGrpSpPr>
          <p:nvPr/>
        </p:nvGrpSpPr>
        <p:grpSpPr bwMode="auto">
          <a:xfrm>
            <a:off x="899592" y="2564904"/>
            <a:ext cx="838200" cy="1527175"/>
            <a:chOff x="1536" y="2592"/>
            <a:chExt cx="437" cy="839"/>
          </a:xfrm>
        </p:grpSpPr>
        <p:sp>
          <p:nvSpPr>
            <p:cNvPr id="119844" name="Freeform 71"/>
            <p:cNvSpPr>
              <a:spLocks/>
            </p:cNvSpPr>
            <p:nvPr/>
          </p:nvSpPr>
          <p:spPr bwMode="gray">
            <a:xfrm>
              <a:off x="1647" y="3281"/>
              <a:ext cx="326" cy="150"/>
            </a:xfrm>
            <a:custGeom>
              <a:avLst/>
              <a:gdLst>
                <a:gd name="T0" fmla="*/ 0 w 234"/>
                <a:gd name="T1" fmla="*/ 98 h 112"/>
                <a:gd name="T2" fmla="*/ 61 w 234"/>
                <a:gd name="T3" fmla="*/ 112 h 112"/>
                <a:gd name="T4" fmla="*/ 218 w 234"/>
                <a:gd name="T5" fmla="*/ 32 h 112"/>
                <a:gd name="T6" fmla="*/ 157 w 234"/>
                <a:gd name="T7" fmla="*/ 11 h 112"/>
                <a:gd name="T8" fmla="*/ 0 w 234"/>
                <a:gd name="T9" fmla="*/ 98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4"/>
                <a:gd name="T16" fmla="*/ 0 h 112"/>
                <a:gd name="T17" fmla="*/ 234 w 234"/>
                <a:gd name="T18" fmla="*/ 112 h 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4" h="112">
                  <a:moveTo>
                    <a:pt x="0" y="98"/>
                  </a:moveTo>
                  <a:lnTo>
                    <a:pt x="61" y="112"/>
                  </a:lnTo>
                  <a:lnTo>
                    <a:pt x="218" y="32"/>
                  </a:lnTo>
                  <a:cubicBezTo>
                    <a:pt x="234" y="15"/>
                    <a:pt x="193" y="0"/>
                    <a:pt x="157" y="11"/>
                  </a:cubicBezTo>
                  <a:lnTo>
                    <a:pt x="0" y="98"/>
                  </a:ln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0"/>
                  </a:srgbClr>
                </a:gs>
                <a:gs pos="100000">
                  <a:srgbClr val="5F5F5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sp>
          <p:nvSpPr>
            <p:cNvPr id="119845" name="Freeform 72"/>
            <p:cNvSpPr>
              <a:spLocks/>
            </p:cNvSpPr>
            <p:nvPr/>
          </p:nvSpPr>
          <p:spPr bwMode="gray">
            <a:xfrm>
              <a:off x="1536" y="2592"/>
              <a:ext cx="313" cy="837"/>
            </a:xfrm>
            <a:custGeom>
              <a:avLst/>
              <a:gdLst>
                <a:gd name="T0" fmla="*/ 103 w 224"/>
                <a:gd name="T1" fmla="*/ 101 h 569"/>
                <a:gd name="T2" fmla="*/ 74 w 224"/>
                <a:gd name="T3" fmla="*/ 50 h 569"/>
                <a:gd name="T4" fmla="*/ 121 w 224"/>
                <a:gd name="T5" fmla="*/ 1 h 569"/>
                <a:gd name="T6" fmla="*/ 171 w 224"/>
                <a:gd name="T7" fmla="*/ 52 h 569"/>
                <a:gd name="T8" fmla="*/ 135 w 224"/>
                <a:gd name="T9" fmla="*/ 101 h 569"/>
                <a:gd name="T10" fmla="*/ 134 w 224"/>
                <a:gd name="T11" fmla="*/ 124 h 569"/>
                <a:gd name="T12" fmla="*/ 209 w 224"/>
                <a:gd name="T13" fmla="*/ 145 h 569"/>
                <a:gd name="T14" fmla="*/ 221 w 224"/>
                <a:gd name="T15" fmla="*/ 204 h 569"/>
                <a:gd name="T16" fmla="*/ 218 w 224"/>
                <a:gd name="T17" fmla="*/ 321 h 569"/>
                <a:gd name="T18" fmla="*/ 209 w 224"/>
                <a:gd name="T19" fmla="*/ 365 h 569"/>
                <a:gd name="T20" fmla="*/ 196 w 224"/>
                <a:gd name="T21" fmla="*/ 308 h 569"/>
                <a:gd name="T22" fmla="*/ 187 w 224"/>
                <a:gd name="T23" fmla="*/ 202 h 569"/>
                <a:gd name="T24" fmla="*/ 170 w 224"/>
                <a:gd name="T25" fmla="*/ 321 h 569"/>
                <a:gd name="T26" fmla="*/ 144 w 224"/>
                <a:gd name="T27" fmla="*/ 569 h 569"/>
                <a:gd name="T28" fmla="*/ 78 w 224"/>
                <a:gd name="T29" fmla="*/ 565 h 569"/>
                <a:gd name="T30" fmla="*/ 50 w 224"/>
                <a:gd name="T31" fmla="*/ 325 h 569"/>
                <a:gd name="T32" fmla="*/ 33 w 224"/>
                <a:gd name="T33" fmla="*/ 208 h 569"/>
                <a:gd name="T34" fmla="*/ 25 w 224"/>
                <a:gd name="T35" fmla="*/ 310 h 569"/>
                <a:gd name="T36" fmla="*/ 12 w 224"/>
                <a:gd name="T37" fmla="*/ 365 h 569"/>
                <a:gd name="T38" fmla="*/ 1 w 224"/>
                <a:gd name="T39" fmla="*/ 305 h 569"/>
                <a:gd name="T40" fmla="*/ 7 w 224"/>
                <a:gd name="T41" fmla="*/ 184 h 569"/>
                <a:gd name="T42" fmla="*/ 23 w 224"/>
                <a:gd name="T43" fmla="*/ 140 h 569"/>
                <a:gd name="T44" fmla="*/ 102 w 224"/>
                <a:gd name="T45" fmla="*/ 124 h 569"/>
                <a:gd name="T46" fmla="*/ 103 w 224"/>
                <a:gd name="T47" fmla="*/ 101 h 56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24"/>
                <a:gd name="T73" fmla="*/ 0 h 569"/>
                <a:gd name="T74" fmla="*/ 224 w 224"/>
                <a:gd name="T75" fmla="*/ 569 h 56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24" h="569">
                  <a:moveTo>
                    <a:pt x="103" y="101"/>
                  </a:moveTo>
                  <a:cubicBezTo>
                    <a:pt x="87" y="94"/>
                    <a:pt x="75" y="75"/>
                    <a:pt x="74" y="50"/>
                  </a:cubicBezTo>
                  <a:cubicBezTo>
                    <a:pt x="72" y="26"/>
                    <a:pt x="90" y="0"/>
                    <a:pt x="121" y="1"/>
                  </a:cubicBezTo>
                  <a:cubicBezTo>
                    <a:pt x="152" y="2"/>
                    <a:pt x="172" y="18"/>
                    <a:pt x="171" y="52"/>
                  </a:cubicBezTo>
                  <a:cubicBezTo>
                    <a:pt x="170" y="85"/>
                    <a:pt x="151" y="96"/>
                    <a:pt x="135" y="101"/>
                  </a:cubicBezTo>
                  <a:cubicBezTo>
                    <a:pt x="132" y="111"/>
                    <a:pt x="132" y="118"/>
                    <a:pt x="134" y="124"/>
                  </a:cubicBezTo>
                  <a:cubicBezTo>
                    <a:pt x="151" y="131"/>
                    <a:pt x="194" y="132"/>
                    <a:pt x="209" y="145"/>
                  </a:cubicBezTo>
                  <a:cubicBezTo>
                    <a:pt x="224" y="156"/>
                    <a:pt x="219" y="175"/>
                    <a:pt x="221" y="204"/>
                  </a:cubicBezTo>
                  <a:lnTo>
                    <a:pt x="218" y="321"/>
                  </a:lnTo>
                  <a:cubicBezTo>
                    <a:pt x="216" y="348"/>
                    <a:pt x="212" y="367"/>
                    <a:pt x="209" y="365"/>
                  </a:cubicBezTo>
                  <a:cubicBezTo>
                    <a:pt x="199" y="370"/>
                    <a:pt x="200" y="335"/>
                    <a:pt x="196" y="308"/>
                  </a:cubicBezTo>
                  <a:lnTo>
                    <a:pt x="187" y="202"/>
                  </a:lnTo>
                  <a:cubicBezTo>
                    <a:pt x="182" y="204"/>
                    <a:pt x="177" y="260"/>
                    <a:pt x="170" y="321"/>
                  </a:cubicBezTo>
                  <a:lnTo>
                    <a:pt x="144" y="569"/>
                  </a:lnTo>
                  <a:lnTo>
                    <a:pt x="78" y="565"/>
                  </a:lnTo>
                  <a:lnTo>
                    <a:pt x="50" y="325"/>
                  </a:lnTo>
                  <a:cubicBezTo>
                    <a:pt x="39" y="255"/>
                    <a:pt x="37" y="211"/>
                    <a:pt x="33" y="208"/>
                  </a:cubicBezTo>
                  <a:lnTo>
                    <a:pt x="25" y="310"/>
                  </a:lnTo>
                  <a:cubicBezTo>
                    <a:pt x="22" y="336"/>
                    <a:pt x="16" y="366"/>
                    <a:pt x="12" y="365"/>
                  </a:cubicBezTo>
                  <a:cubicBezTo>
                    <a:pt x="4" y="365"/>
                    <a:pt x="2" y="335"/>
                    <a:pt x="1" y="305"/>
                  </a:cubicBezTo>
                  <a:cubicBezTo>
                    <a:pt x="0" y="275"/>
                    <a:pt x="3" y="212"/>
                    <a:pt x="7" y="184"/>
                  </a:cubicBezTo>
                  <a:cubicBezTo>
                    <a:pt x="12" y="157"/>
                    <a:pt x="7" y="150"/>
                    <a:pt x="23" y="140"/>
                  </a:cubicBezTo>
                  <a:cubicBezTo>
                    <a:pt x="39" y="131"/>
                    <a:pt x="89" y="131"/>
                    <a:pt x="102" y="124"/>
                  </a:cubicBezTo>
                  <a:cubicBezTo>
                    <a:pt x="106" y="120"/>
                    <a:pt x="108" y="108"/>
                    <a:pt x="103" y="10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899999" rev="0"/>
              </a:camera>
              <a:lightRig rig="legacyFlat1" dir="t"/>
            </a:scene3d>
            <a:sp3d extrusionH="36500" prstMaterial="legacyMetal">
              <a:bevelT w="13500" h="13500" prst="angle"/>
              <a:bevelB w="13500" h="13500" prst="angle"/>
              <a:extrusionClr>
                <a:srgbClr val="333333"/>
              </a:extrusionClr>
            </a:sp3d>
          </p:spPr>
          <p:txBody>
            <a:bodyPr>
              <a:flatTx/>
            </a:bodyPr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</p:grpSp>
      <p:sp>
        <p:nvSpPr>
          <p:cNvPr id="41" name="AutoShape 56"/>
          <p:cNvSpPr>
            <a:spLocks noChangeArrowheads="1"/>
          </p:cNvSpPr>
          <p:nvPr/>
        </p:nvSpPr>
        <p:spPr bwMode="ltGray">
          <a:xfrm>
            <a:off x="1475656" y="4005064"/>
            <a:ext cx="6264696" cy="1656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Arial" charset="0"/>
              </a:rPr>
              <a:t>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 smtClean="0"/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La réserve du parc MPP varie dans les alentours de 10000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T</a:t>
            </a: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et il alimente les machines quotidiennement avec une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quantité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qui varie autour de 300T. </a:t>
            </a:r>
          </a:p>
          <a:p>
            <a:pPr algn="ctr"/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ln/>
        </p:spPr>
        <p:txBody>
          <a:bodyPr/>
          <a:lstStyle/>
          <a:p>
            <a:r>
              <a:rPr lang="fr-FR" dirty="0" smtClean="0"/>
              <a:t>ANALYSE DES RISQUES </a:t>
            </a:r>
            <a:endParaRPr lang="en-US" dirty="0"/>
          </a:p>
        </p:txBody>
      </p:sp>
      <p:sp>
        <p:nvSpPr>
          <p:cNvPr id="124931" name="Freeform 3"/>
          <p:cNvSpPr>
            <a:spLocks/>
          </p:cNvSpPr>
          <p:nvPr/>
        </p:nvSpPr>
        <p:spPr bwMode="gray">
          <a:xfrm>
            <a:off x="996950" y="2794000"/>
            <a:ext cx="7373938" cy="2676525"/>
          </a:xfrm>
          <a:custGeom>
            <a:avLst/>
            <a:gdLst/>
            <a:ahLst/>
            <a:cxnLst>
              <a:cxn ang="0">
                <a:pos x="1422" y="3"/>
              </a:cxn>
              <a:cxn ang="0">
                <a:pos x="192" y="705"/>
              </a:cxn>
              <a:cxn ang="0">
                <a:pos x="1096" y="1292"/>
              </a:cxn>
              <a:cxn ang="0">
                <a:pos x="2388" y="1428"/>
              </a:cxn>
              <a:cxn ang="0">
                <a:pos x="3672" y="1275"/>
              </a:cxn>
              <a:cxn ang="0">
                <a:pos x="4524" y="705"/>
              </a:cxn>
              <a:cxn ang="0">
                <a:pos x="3294" y="27"/>
              </a:cxn>
              <a:cxn ang="0">
                <a:pos x="4704" y="717"/>
              </a:cxn>
              <a:cxn ang="0">
                <a:pos x="3798" y="1488"/>
              </a:cxn>
              <a:cxn ang="0">
                <a:pos x="2412" y="1683"/>
              </a:cxn>
              <a:cxn ang="0">
                <a:pos x="972" y="1506"/>
              </a:cxn>
              <a:cxn ang="0">
                <a:pos x="24" y="723"/>
              </a:cxn>
              <a:cxn ang="0">
                <a:pos x="1422" y="3"/>
              </a:cxn>
            </a:cxnLst>
            <a:rect l="0" t="0" r="r" b="b"/>
            <a:pathLst>
              <a:path w="4728" h="1686">
                <a:moveTo>
                  <a:pt x="1422" y="3"/>
                </a:moveTo>
                <a:cubicBezTo>
                  <a:pt x="1450" y="0"/>
                  <a:pt x="252" y="159"/>
                  <a:pt x="192" y="705"/>
                </a:cubicBezTo>
                <a:cubicBezTo>
                  <a:pt x="222" y="1041"/>
                  <a:pt x="828" y="1203"/>
                  <a:pt x="1096" y="1292"/>
                </a:cubicBezTo>
                <a:cubicBezTo>
                  <a:pt x="1364" y="1381"/>
                  <a:pt x="1955" y="1428"/>
                  <a:pt x="2388" y="1428"/>
                </a:cubicBezTo>
                <a:cubicBezTo>
                  <a:pt x="2821" y="1428"/>
                  <a:pt x="3307" y="1379"/>
                  <a:pt x="3672" y="1275"/>
                </a:cubicBezTo>
                <a:cubicBezTo>
                  <a:pt x="4037" y="1171"/>
                  <a:pt x="4506" y="987"/>
                  <a:pt x="4524" y="705"/>
                </a:cubicBezTo>
                <a:cubicBezTo>
                  <a:pt x="4518" y="207"/>
                  <a:pt x="3269" y="50"/>
                  <a:pt x="3294" y="27"/>
                </a:cubicBezTo>
                <a:cubicBezTo>
                  <a:pt x="3324" y="29"/>
                  <a:pt x="4674" y="201"/>
                  <a:pt x="4704" y="717"/>
                </a:cubicBezTo>
                <a:cubicBezTo>
                  <a:pt x="4728" y="1077"/>
                  <a:pt x="4236" y="1365"/>
                  <a:pt x="3798" y="1488"/>
                </a:cubicBezTo>
                <a:cubicBezTo>
                  <a:pt x="3360" y="1611"/>
                  <a:pt x="2883" y="1680"/>
                  <a:pt x="2412" y="1683"/>
                </a:cubicBezTo>
                <a:cubicBezTo>
                  <a:pt x="1941" y="1686"/>
                  <a:pt x="1374" y="1644"/>
                  <a:pt x="972" y="1506"/>
                </a:cubicBezTo>
                <a:cubicBezTo>
                  <a:pt x="570" y="1368"/>
                  <a:pt x="0" y="1173"/>
                  <a:pt x="24" y="723"/>
                </a:cubicBezTo>
                <a:cubicBezTo>
                  <a:pt x="42" y="117"/>
                  <a:pt x="1394" y="6"/>
                  <a:pt x="1422" y="3"/>
                </a:cubicBezTo>
                <a:close/>
              </a:path>
            </a:pathLst>
          </a:custGeom>
          <a:gradFill rotWithShape="1">
            <a:gsLst>
              <a:gs pos="0">
                <a:srgbClr val="080808"/>
              </a:gs>
              <a:gs pos="100000">
                <a:srgbClr val="080808">
                  <a:gamma/>
                  <a:tint val="19216"/>
                  <a:invGamma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  <a:scene3d>
            <a:camera prst="legacyObliqueBottom">
              <a:rot lat="21299999" lon="0" rev="0"/>
            </a:camera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080808"/>
            </a:extrusionClr>
          </a:sp3d>
        </p:spPr>
        <p:txBody>
          <a:bodyPr wrap="none" anchor="ctr">
            <a:flatTx/>
          </a:bodyPr>
          <a:lstStyle/>
          <a:p>
            <a:endParaRPr lang="fr-FR"/>
          </a:p>
        </p:txBody>
      </p:sp>
      <p:sp>
        <p:nvSpPr>
          <p:cNvPr id="124932" name="AutoShape 4"/>
          <p:cNvSpPr>
            <a:spLocks noChangeArrowheads="1"/>
          </p:cNvSpPr>
          <p:nvPr/>
        </p:nvSpPr>
        <p:spPr bwMode="ltGray">
          <a:xfrm>
            <a:off x="769938" y="1124744"/>
            <a:ext cx="7906518" cy="93900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8575" algn="ctr">
            <a:solidFill>
              <a:srgbClr val="FEFEFE"/>
            </a:solidFill>
            <a:round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gray">
          <a:xfrm>
            <a:off x="1216025" y="2282825"/>
            <a:ext cx="2208213" cy="1582738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Right"/>
            <a:lightRig rig="legacyFlat3" dir="r"/>
          </a:scene3d>
          <a:sp3d extrusionH="121893000" prstMaterial="legacyMetal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fr-FR"/>
          </a:p>
        </p:txBody>
      </p:sp>
      <p:sp>
        <p:nvSpPr>
          <p:cNvPr id="124934" name="Rectangle 6"/>
          <p:cNvSpPr>
            <a:spLocks noChangeArrowheads="1"/>
          </p:cNvSpPr>
          <p:nvPr/>
        </p:nvSpPr>
        <p:spPr bwMode="gray">
          <a:xfrm>
            <a:off x="5854700" y="2282825"/>
            <a:ext cx="2206625" cy="1582738"/>
          </a:xfrm>
          <a:prstGeom prst="rect">
            <a:avLst/>
          </a:prstGeom>
          <a:solidFill>
            <a:srgbClr val="BBC557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Left"/>
            <a:lightRig rig="legacyFlat3" dir="r"/>
          </a:scene3d>
          <a:sp3d extrusionH="121893000" prstMaterial="legacyMetal">
            <a:bevelT w="13500" h="13500" prst="angle"/>
            <a:bevelB w="13500" h="13500" prst="angle"/>
            <a:extrusionClr>
              <a:srgbClr val="BBC557"/>
            </a:extrusionClr>
          </a:sp3d>
        </p:spPr>
        <p:txBody>
          <a:bodyPr wrap="none" anchor="ctr">
            <a:flatTx/>
          </a:bodyPr>
          <a:lstStyle/>
          <a:p>
            <a:endParaRPr lang="fr-FR"/>
          </a:p>
        </p:txBody>
      </p:sp>
      <p:sp>
        <p:nvSpPr>
          <p:cNvPr id="124935" name="Rectangle 7"/>
          <p:cNvSpPr>
            <a:spLocks noChangeArrowheads="1"/>
          </p:cNvSpPr>
          <p:nvPr/>
        </p:nvSpPr>
        <p:spPr bwMode="gray">
          <a:xfrm>
            <a:off x="3535363" y="2282825"/>
            <a:ext cx="2208212" cy="1582738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r"/>
          </a:scene3d>
          <a:sp3d extrusionH="1218930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fr-FR"/>
          </a:p>
        </p:txBody>
      </p:sp>
      <p:sp>
        <p:nvSpPr>
          <p:cNvPr id="124936" name="AutoShape 8"/>
          <p:cNvSpPr>
            <a:spLocks noChangeArrowheads="1"/>
          </p:cNvSpPr>
          <p:nvPr/>
        </p:nvSpPr>
        <p:spPr bwMode="ltGray">
          <a:xfrm>
            <a:off x="1347788" y="2393950"/>
            <a:ext cx="1947862" cy="1368425"/>
          </a:xfrm>
          <a:prstGeom prst="bevel">
            <a:avLst>
              <a:gd name="adj" fmla="val 1648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4937" name="AutoShape 9"/>
          <p:cNvSpPr>
            <a:spLocks noChangeArrowheads="1"/>
          </p:cNvSpPr>
          <p:nvPr/>
        </p:nvSpPr>
        <p:spPr bwMode="ltGray">
          <a:xfrm>
            <a:off x="3657600" y="2386013"/>
            <a:ext cx="1966913" cy="1384300"/>
          </a:xfrm>
          <a:prstGeom prst="bevel">
            <a:avLst>
              <a:gd name="adj" fmla="val 1648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4938" name="AutoShape 10"/>
          <p:cNvSpPr>
            <a:spLocks noChangeArrowheads="1"/>
          </p:cNvSpPr>
          <p:nvPr/>
        </p:nvSpPr>
        <p:spPr bwMode="ltGray">
          <a:xfrm>
            <a:off x="5986463" y="2393950"/>
            <a:ext cx="1947862" cy="1368425"/>
          </a:xfrm>
          <a:prstGeom prst="bevel">
            <a:avLst>
              <a:gd name="adj" fmla="val 1648"/>
            </a:avLst>
          </a:prstGeom>
          <a:solidFill>
            <a:srgbClr val="BBC55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635896" y="4365104"/>
            <a:ext cx="2020887" cy="1958975"/>
            <a:chOff x="2457" y="2000"/>
            <a:chExt cx="901" cy="888"/>
          </a:xfrm>
        </p:grpSpPr>
        <p:pic>
          <p:nvPicPr>
            <p:cNvPr id="124940" name="Picture 12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ltGray">
            <a:xfrm>
              <a:off x="2457" y="2000"/>
              <a:ext cx="901" cy="886"/>
            </a:xfrm>
            <a:prstGeom prst="rect">
              <a:avLst/>
            </a:prstGeom>
            <a:noFill/>
          </p:spPr>
        </p:pic>
        <p:sp>
          <p:nvSpPr>
            <p:cNvPr id="124941" name="Oval 13"/>
            <p:cNvSpPr>
              <a:spLocks noChangeArrowheads="1"/>
            </p:cNvSpPr>
            <p:nvPr/>
          </p:nvSpPr>
          <p:spPr bwMode="ltGray">
            <a:xfrm>
              <a:off x="2457" y="2000"/>
              <a:ext cx="895" cy="888"/>
            </a:xfrm>
            <a:prstGeom prst="ellipse">
              <a:avLst/>
            </a:prstGeom>
            <a:gradFill rotWithShape="1">
              <a:gsLst>
                <a:gs pos="0">
                  <a:srgbClr val="F8F8F8">
                    <a:gamma/>
                    <a:shade val="26275"/>
                    <a:invGamma/>
                    <a:alpha val="89999"/>
                  </a:srgbClr>
                </a:gs>
                <a:gs pos="50000">
                  <a:srgbClr val="F8F8F8">
                    <a:alpha val="45000"/>
                  </a:srgbClr>
                </a:gs>
                <a:gs pos="100000">
                  <a:srgbClr val="F8F8F8">
                    <a:gamma/>
                    <a:shade val="26275"/>
                    <a:invGamma/>
                    <a:alpha val="89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942" name="Freeform 14"/>
            <p:cNvSpPr>
              <a:spLocks/>
            </p:cNvSpPr>
            <p:nvPr/>
          </p:nvSpPr>
          <p:spPr bwMode="ltGray">
            <a:xfrm>
              <a:off x="2550" y="2018"/>
              <a:ext cx="703" cy="308"/>
            </a:xfrm>
            <a:custGeom>
              <a:avLst/>
              <a:gdLst/>
              <a:ahLst/>
              <a:cxnLst>
                <a:cxn ang="0">
                  <a:pos x="1301" y="401"/>
                </a:cxn>
                <a:cxn ang="0">
                  <a:pos x="1317" y="442"/>
                </a:cxn>
                <a:cxn ang="0">
                  <a:pos x="1321" y="481"/>
                </a:cxn>
                <a:cxn ang="0">
                  <a:pos x="1315" y="516"/>
                </a:cxn>
                <a:cxn ang="0">
                  <a:pos x="1298" y="550"/>
                </a:cxn>
                <a:cxn ang="0">
                  <a:pos x="1272" y="579"/>
                </a:cxn>
                <a:cxn ang="0">
                  <a:pos x="1239" y="604"/>
                </a:cxn>
                <a:cxn ang="0">
                  <a:pos x="1196" y="628"/>
                </a:cxn>
                <a:cxn ang="0">
                  <a:pos x="1147" y="649"/>
                </a:cxn>
                <a:cxn ang="0">
                  <a:pos x="1092" y="667"/>
                </a:cxn>
                <a:cxn ang="0">
                  <a:pos x="1031" y="683"/>
                </a:cxn>
                <a:cxn ang="0">
                  <a:pos x="967" y="694"/>
                </a:cxn>
                <a:cxn ang="0">
                  <a:pos x="896" y="704"/>
                </a:cxn>
                <a:cxn ang="0">
                  <a:pos x="824" y="710"/>
                </a:cxn>
                <a:cxn ang="0">
                  <a:pos x="795" y="712"/>
                </a:cxn>
                <a:cxn ang="0">
                  <a:pos x="476" y="712"/>
                </a:cxn>
                <a:cxn ang="0">
                  <a:pos x="472" y="712"/>
                </a:cxn>
                <a:cxn ang="0">
                  <a:pos x="409" y="708"/>
                </a:cxn>
                <a:cxn ang="0">
                  <a:pos x="348" y="704"/>
                </a:cxn>
                <a:cxn ang="0">
                  <a:pos x="290" y="696"/>
                </a:cxn>
                <a:cxn ang="0">
                  <a:pos x="235" y="689"/>
                </a:cxn>
                <a:cxn ang="0">
                  <a:pos x="186" y="677"/>
                </a:cxn>
                <a:cxn ang="0">
                  <a:pos x="141" y="663"/>
                </a:cxn>
                <a:cxn ang="0">
                  <a:pos x="102" y="648"/>
                </a:cxn>
                <a:cxn ang="0">
                  <a:pos x="67" y="630"/>
                </a:cxn>
                <a:cxn ang="0">
                  <a:pos x="39" y="608"/>
                </a:cxn>
                <a:cxn ang="0">
                  <a:pos x="18" y="583"/>
                </a:cxn>
                <a:cxn ang="0">
                  <a:pos x="6" y="554"/>
                </a:cxn>
                <a:cxn ang="0">
                  <a:pos x="0" y="524"/>
                </a:cxn>
                <a:cxn ang="0">
                  <a:pos x="0" y="520"/>
                </a:cxn>
                <a:cxn ang="0">
                  <a:pos x="4" y="487"/>
                </a:cxn>
                <a:cxn ang="0">
                  <a:pos x="16" y="446"/>
                </a:cxn>
                <a:cxn ang="0">
                  <a:pos x="51" y="370"/>
                </a:cxn>
                <a:cxn ang="0">
                  <a:pos x="94" y="299"/>
                </a:cxn>
                <a:cxn ang="0">
                  <a:pos x="147" y="235"/>
                </a:cxn>
                <a:cxn ang="0">
                  <a:pos x="204" y="176"/>
                </a:cxn>
                <a:cxn ang="0">
                  <a:pos x="270" y="125"/>
                </a:cxn>
                <a:cxn ang="0">
                  <a:pos x="341" y="82"/>
                </a:cxn>
                <a:cxn ang="0">
                  <a:pos x="415" y="47"/>
                </a:cxn>
                <a:cxn ang="0">
                  <a:pos x="497" y="21"/>
                </a:cxn>
                <a:cxn ang="0">
                  <a:pos x="581" y="6"/>
                </a:cxn>
                <a:cxn ang="0">
                  <a:pos x="667" y="0"/>
                </a:cxn>
                <a:cxn ang="0">
                  <a:pos x="667" y="0"/>
                </a:cxn>
                <a:cxn ang="0">
                  <a:pos x="759" y="6"/>
                </a:cxn>
                <a:cxn ang="0">
                  <a:pos x="847" y="23"/>
                </a:cxn>
                <a:cxn ang="0">
                  <a:pos x="932" y="53"/>
                </a:cxn>
                <a:cxn ang="0">
                  <a:pos x="1010" y="90"/>
                </a:cxn>
                <a:cxn ang="0">
                  <a:pos x="1082" y="137"/>
                </a:cxn>
                <a:cxn ang="0">
                  <a:pos x="1149" y="194"/>
                </a:cxn>
                <a:cxn ang="0">
                  <a:pos x="1208" y="256"/>
                </a:cxn>
                <a:cxn ang="0">
                  <a:pos x="1258" y="325"/>
                </a:cxn>
                <a:cxn ang="0">
                  <a:pos x="1301" y="401"/>
                </a:cxn>
                <a:cxn ang="0">
                  <a:pos x="1301" y="401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 rot="-1297425" flipH="1" flipV="1">
              <a:off x="2525" y="2693"/>
              <a:ext cx="781" cy="188"/>
              <a:chOff x="2532" y="1051"/>
              <a:chExt cx="893" cy="246"/>
            </a:xfrm>
          </p:grpSpPr>
          <p:grpSp>
            <p:nvGrpSpPr>
              <p:cNvPr id="4" name="Group 16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24945" name="AutoShape 17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4946" name="AutoShape 18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4947" name="AutoShape 19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4948" name="AutoShape 20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" name="Group 21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24950" name="AutoShape 22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4951" name="AutoShape 23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4952" name="AutoShape 24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4953" name="AutoShape 25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124954" name="Text Box 26"/>
          <p:cNvSpPr txBox="1">
            <a:spLocks noChangeArrowheads="1"/>
          </p:cNvSpPr>
          <p:nvPr/>
        </p:nvSpPr>
        <p:spPr bwMode="auto">
          <a:xfrm>
            <a:off x="1259632" y="1124744"/>
            <a:ext cx="708501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fr-FR" dirty="0" smtClean="0"/>
              <a:t>Tout employeur est tenu d’évaluer les risques éventuels et de prendre toutes les mesures nécessaires pour assurer la sécurité et protéger la santé des salariés de son entreprise. </a:t>
            </a:r>
            <a:endParaRPr lang="en-US" b="1" dirty="0">
              <a:solidFill>
                <a:srgbClr val="FEFEFE"/>
              </a:solidFill>
              <a:latin typeface="Arial" charset="0"/>
              <a:cs typeface="Arial" charset="0"/>
            </a:endParaRPr>
          </a:p>
        </p:txBody>
      </p:sp>
      <p:sp>
        <p:nvSpPr>
          <p:cNvPr id="124955" name="Rectangle 27"/>
          <p:cNvSpPr>
            <a:spLocks noChangeArrowheads="1"/>
          </p:cNvSpPr>
          <p:nvPr/>
        </p:nvSpPr>
        <p:spPr bwMode="auto">
          <a:xfrm>
            <a:off x="1547664" y="2780928"/>
            <a:ext cx="15335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danger</a:t>
            </a:r>
            <a:r>
              <a:rPr lang="fr-FR" sz="2400" b="1" dirty="0" smtClean="0"/>
              <a:t> </a:t>
            </a:r>
            <a:endParaRPr lang="en-US" sz="2400" b="1" dirty="0">
              <a:solidFill>
                <a:srgbClr val="FEFEFE"/>
              </a:solidFill>
              <a:latin typeface="Arial" charset="0"/>
              <a:cs typeface="Arial" charset="0"/>
            </a:endParaRPr>
          </a:p>
        </p:txBody>
      </p:sp>
      <p:sp>
        <p:nvSpPr>
          <p:cNvPr id="124956" name="Rectangle 28"/>
          <p:cNvSpPr>
            <a:spLocks noChangeArrowheads="1"/>
          </p:cNvSpPr>
          <p:nvPr/>
        </p:nvSpPr>
        <p:spPr bwMode="auto">
          <a:xfrm>
            <a:off x="3844925" y="2501900"/>
            <a:ext cx="18071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 err="1" smtClean="0">
                <a:solidFill>
                  <a:srgbClr val="FEFEFE"/>
                </a:solidFill>
                <a:latin typeface="Arial" charset="0"/>
                <a:cs typeface="Arial" charset="0"/>
              </a:rPr>
              <a:t>niveau</a:t>
            </a:r>
            <a:r>
              <a:rPr lang="en-US" sz="2400" b="1" dirty="0" smtClean="0">
                <a:solidFill>
                  <a:srgbClr val="FEFEFE"/>
                </a:solidFill>
                <a:latin typeface="Arial" charset="0"/>
                <a:cs typeface="Arial" charset="0"/>
              </a:rPr>
              <a:t> acceptable</a:t>
            </a:r>
            <a:endParaRPr lang="en-US" sz="2400" b="1" dirty="0">
              <a:solidFill>
                <a:srgbClr val="FEFEFE"/>
              </a:solidFill>
              <a:latin typeface="Arial" charset="0"/>
              <a:cs typeface="Arial" charset="0"/>
            </a:endParaRPr>
          </a:p>
        </p:txBody>
      </p:sp>
      <p:sp>
        <p:nvSpPr>
          <p:cNvPr id="124957" name="Rectangle 29"/>
          <p:cNvSpPr>
            <a:spLocks noChangeArrowheads="1"/>
          </p:cNvSpPr>
          <p:nvPr/>
        </p:nvSpPr>
        <p:spPr bwMode="auto">
          <a:xfrm>
            <a:off x="6156176" y="2780928"/>
            <a:ext cx="15335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risque</a:t>
            </a:r>
            <a:r>
              <a:rPr lang="fr-FR" sz="2400" b="1" dirty="0" smtClean="0"/>
              <a:t> </a:t>
            </a:r>
            <a:endParaRPr lang="en-US" sz="2400" b="1" dirty="0">
              <a:solidFill>
                <a:srgbClr val="FEFEFE"/>
              </a:solidFill>
              <a:latin typeface="Arial" charset="0"/>
              <a:cs typeface="Arial" charset="0"/>
            </a:endParaRPr>
          </a:p>
        </p:txBody>
      </p:sp>
      <p:sp>
        <p:nvSpPr>
          <p:cNvPr id="124958" name="Rectangle 30"/>
          <p:cNvSpPr>
            <a:spLocks noChangeArrowheads="1"/>
          </p:cNvSpPr>
          <p:nvPr/>
        </p:nvSpPr>
        <p:spPr bwMode="auto">
          <a:xfrm>
            <a:off x="3822700" y="4975225"/>
            <a:ext cx="1670050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fr-FR" sz="2200" b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L’industrie </a:t>
            </a:r>
            <a:endParaRPr lang="en-US" sz="2200" b="1" i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4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4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24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24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24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animBg="1"/>
      <p:bldP spid="124932" grpId="0" animBg="1"/>
      <p:bldP spid="124933" grpId="0" animBg="1"/>
      <p:bldP spid="124934" grpId="0" animBg="1"/>
      <p:bldP spid="124935" grpId="0" animBg="1"/>
      <p:bldP spid="124936" grpId="0" animBg="1"/>
      <p:bldP spid="124937" grpId="0" animBg="1"/>
      <p:bldP spid="124938" grpId="0" animBg="1"/>
      <p:bldP spid="124954" grpId="0"/>
      <p:bldP spid="124955" grpId="0"/>
      <p:bldP spid="124956" grpId="0"/>
      <p:bldP spid="124957" grpId="0"/>
      <p:bldP spid="1249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54275" y="2274888"/>
            <a:ext cx="3962400" cy="3730625"/>
            <a:chOff x="184" y="2688"/>
            <a:chExt cx="1268" cy="1194"/>
          </a:xfrm>
        </p:grpSpPr>
        <p:sp>
          <p:nvSpPr>
            <p:cNvPr id="135171" name="Freeform 3"/>
            <p:cNvSpPr>
              <a:spLocks/>
            </p:cNvSpPr>
            <p:nvPr/>
          </p:nvSpPr>
          <p:spPr bwMode="ltGray">
            <a:xfrm>
              <a:off x="184" y="2692"/>
              <a:ext cx="770" cy="942"/>
            </a:xfrm>
            <a:custGeom>
              <a:avLst/>
              <a:gdLst/>
              <a:ahLst/>
              <a:cxnLst>
                <a:cxn ang="0">
                  <a:pos x="636" y="0"/>
                </a:cxn>
                <a:cxn ang="0">
                  <a:pos x="770" y="602"/>
                </a:cxn>
                <a:cxn ang="0">
                  <a:pos x="270" y="942"/>
                </a:cxn>
                <a:cxn ang="0">
                  <a:pos x="0" y="216"/>
                </a:cxn>
                <a:cxn ang="0">
                  <a:pos x="636" y="0"/>
                </a:cxn>
              </a:cxnLst>
              <a:rect l="0" t="0" r="r" b="b"/>
              <a:pathLst>
                <a:path w="770" h="942">
                  <a:moveTo>
                    <a:pt x="636" y="0"/>
                  </a:moveTo>
                  <a:lnTo>
                    <a:pt x="770" y="602"/>
                  </a:lnTo>
                  <a:lnTo>
                    <a:pt x="270" y="942"/>
                  </a:lnTo>
                  <a:lnTo>
                    <a:pt x="0" y="216"/>
                  </a:lnTo>
                  <a:lnTo>
                    <a:pt x="636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172" name="Freeform 4"/>
            <p:cNvSpPr>
              <a:spLocks/>
            </p:cNvSpPr>
            <p:nvPr/>
          </p:nvSpPr>
          <p:spPr bwMode="ltGray">
            <a:xfrm>
              <a:off x="816" y="2688"/>
              <a:ext cx="636" cy="72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38" y="606"/>
                </a:cxn>
                <a:cxn ang="0">
                  <a:pos x="636" y="724"/>
                </a:cxn>
                <a:cxn ang="0">
                  <a:pos x="574" y="0"/>
                </a:cxn>
                <a:cxn ang="0">
                  <a:pos x="0" y="2"/>
                </a:cxn>
              </a:cxnLst>
              <a:rect l="0" t="0" r="r" b="b"/>
              <a:pathLst>
                <a:path w="636" h="724">
                  <a:moveTo>
                    <a:pt x="0" y="2"/>
                  </a:moveTo>
                  <a:lnTo>
                    <a:pt x="138" y="606"/>
                  </a:lnTo>
                  <a:lnTo>
                    <a:pt x="636" y="724"/>
                  </a:lnTo>
                  <a:lnTo>
                    <a:pt x="57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173" name="Freeform 5"/>
            <p:cNvSpPr>
              <a:spLocks/>
            </p:cNvSpPr>
            <p:nvPr/>
          </p:nvSpPr>
          <p:spPr bwMode="ltGray">
            <a:xfrm>
              <a:off x="452" y="3296"/>
              <a:ext cx="998" cy="586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00" y="0"/>
                </a:cxn>
                <a:cxn ang="0">
                  <a:pos x="998" y="116"/>
                </a:cxn>
                <a:cxn ang="0">
                  <a:pos x="540" y="586"/>
                </a:cxn>
                <a:cxn ang="0">
                  <a:pos x="0" y="340"/>
                </a:cxn>
              </a:cxnLst>
              <a:rect l="0" t="0" r="r" b="b"/>
              <a:pathLst>
                <a:path w="998" h="586">
                  <a:moveTo>
                    <a:pt x="0" y="340"/>
                  </a:moveTo>
                  <a:lnTo>
                    <a:pt x="500" y="0"/>
                  </a:lnTo>
                  <a:lnTo>
                    <a:pt x="998" y="116"/>
                  </a:lnTo>
                  <a:lnTo>
                    <a:pt x="540" y="586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843808" y="2636912"/>
            <a:ext cx="3203575" cy="3016250"/>
            <a:chOff x="184" y="2688"/>
            <a:chExt cx="1268" cy="1194"/>
          </a:xfrm>
        </p:grpSpPr>
        <p:sp>
          <p:nvSpPr>
            <p:cNvPr id="135176" name="Freeform 8"/>
            <p:cNvSpPr>
              <a:spLocks/>
            </p:cNvSpPr>
            <p:nvPr/>
          </p:nvSpPr>
          <p:spPr bwMode="gray">
            <a:xfrm>
              <a:off x="184" y="2692"/>
              <a:ext cx="770" cy="942"/>
            </a:xfrm>
            <a:custGeom>
              <a:avLst/>
              <a:gdLst/>
              <a:ahLst/>
              <a:cxnLst>
                <a:cxn ang="0">
                  <a:pos x="636" y="0"/>
                </a:cxn>
                <a:cxn ang="0">
                  <a:pos x="770" y="602"/>
                </a:cxn>
                <a:cxn ang="0">
                  <a:pos x="270" y="942"/>
                </a:cxn>
                <a:cxn ang="0">
                  <a:pos x="0" y="216"/>
                </a:cxn>
                <a:cxn ang="0">
                  <a:pos x="636" y="0"/>
                </a:cxn>
              </a:cxnLst>
              <a:rect l="0" t="0" r="r" b="b"/>
              <a:pathLst>
                <a:path w="770" h="942">
                  <a:moveTo>
                    <a:pt x="636" y="0"/>
                  </a:moveTo>
                  <a:lnTo>
                    <a:pt x="770" y="602"/>
                  </a:lnTo>
                  <a:lnTo>
                    <a:pt x="270" y="942"/>
                  </a:lnTo>
                  <a:lnTo>
                    <a:pt x="0" y="216"/>
                  </a:lnTo>
                  <a:lnTo>
                    <a:pt x="63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tint val="63529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177" name="Freeform 9"/>
            <p:cNvSpPr>
              <a:spLocks/>
            </p:cNvSpPr>
            <p:nvPr/>
          </p:nvSpPr>
          <p:spPr bwMode="gray">
            <a:xfrm>
              <a:off x="816" y="2688"/>
              <a:ext cx="636" cy="72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38" y="606"/>
                </a:cxn>
                <a:cxn ang="0">
                  <a:pos x="636" y="724"/>
                </a:cxn>
                <a:cxn ang="0">
                  <a:pos x="574" y="0"/>
                </a:cxn>
                <a:cxn ang="0">
                  <a:pos x="0" y="2"/>
                </a:cxn>
              </a:cxnLst>
              <a:rect l="0" t="0" r="r" b="b"/>
              <a:pathLst>
                <a:path w="636" h="724">
                  <a:moveTo>
                    <a:pt x="0" y="2"/>
                  </a:moveTo>
                  <a:lnTo>
                    <a:pt x="138" y="606"/>
                  </a:lnTo>
                  <a:lnTo>
                    <a:pt x="636" y="724"/>
                  </a:lnTo>
                  <a:lnTo>
                    <a:pt x="574" y="0"/>
                  </a:lnTo>
                  <a:lnTo>
                    <a:pt x="0" y="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69804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178" name="Freeform 10"/>
            <p:cNvSpPr>
              <a:spLocks/>
            </p:cNvSpPr>
            <p:nvPr/>
          </p:nvSpPr>
          <p:spPr bwMode="gray">
            <a:xfrm>
              <a:off x="452" y="3296"/>
              <a:ext cx="998" cy="586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00" y="0"/>
                </a:cxn>
                <a:cxn ang="0">
                  <a:pos x="998" y="116"/>
                </a:cxn>
                <a:cxn ang="0">
                  <a:pos x="540" y="586"/>
                </a:cxn>
                <a:cxn ang="0">
                  <a:pos x="0" y="340"/>
                </a:cxn>
              </a:cxnLst>
              <a:rect l="0" t="0" r="r" b="b"/>
              <a:pathLst>
                <a:path w="998" h="586">
                  <a:moveTo>
                    <a:pt x="0" y="340"/>
                  </a:moveTo>
                  <a:lnTo>
                    <a:pt x="500" y="0"/>
                  </a:lnTo>
                  <a:lnTo>
                    <a:pt x="998" y="116"/>
                  </a:lnTo>
                  <a:lnTo>
                    <a:pt x="540" y="586"/>
                  </a:lnTo>
                  <a:lnTo>
                    <a:pt x="0" y="34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75686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5180" name="Text Box 12"/>
          <p:cNvSpPr txBox="1">
            <a:spLocks noChangeArrowheads="1"/>
          </p:cNvSpPr>
          <p:nvPr/>
        </p:nvSpPr>
        <p:spPr bwMode="gray">
          <a:xfrm>
            <a:off x="3698206" y="3719513"/>
            <a:ext cx="223971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292929"/>
            </a:outerShdw>
          </a:effec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4800" b="1" dirty="0" smtClean="0">
                <a:latin typeface="Arial" charset="0"/>
                <a:cs typeface="Arial" charset="0"/>
              </a:rPr>
              <a:t>danger</a:t>
            </a:r>
            <a:endParaRPr lang="en-US" sz="4800" b="1" dirty="0">
              <a:latin typeface="Arial" charset="0"/>
              <a:cs typeface="Arial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 rot="4976862" flipH="1">
            <a:off x="5724525" y="2563813"/>
            <a:ext cx="323850" cy="311150"/>
            <a:chOff x="1944" y="1111"/>
            <a:chExt cx="204" cy="196"/>
          </a:xfrm>
        </p:grpSpPr>
        <p:pic>
          <p:nvPicPr>
            <p:cNvPr id="135182" name="Picture 14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 flipH="1">
              <a:off x="1961" y="1124"/>
              <a:ext cx="174" cy="172"/>
            </a:xfrm>
            <a:prstGeom prst="rect">
              <a:avLst/>
            </a:prstGeom>
            <a:noFill/>
          </p:spPr>
        </p:pic>
        <p:sp>
          <p:nvSpPr>
            <p:cNvPr id="135183" name="Oval 15"/>
            <p:cNvSpPr>
              <a:spLocks noChangeArrowheads="1"/>
            </p:cNvSpPr>
            <p:nvPr/>
          </p:nvSpPr>
          <p:spPr bwMode="gray">
            <a:xfrm flipH="1">
              <a:off x="1962" y="1124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>
                    <a:alpha val="50000"/>
                  </a:srgbClr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rot="1297425" flipV="1">
              <a:off x="1971" y="1258"/>
              <a:ext cx="151" cy="37"/>
              <a:chOff x="2532" y="1051"/>
              <a:chExt cx="893" cy="246"/>
            </a:xfrm>
          </p:grpSpPr>
          <p:grpSp>
            <p:nvGrpSpPr>
              <p:cNvPr id="6" name="Group 17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35186" name="AutoShape 1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87" name="AutoShape 1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88" name="AutoShape 2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89" name="AutoShape 2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7" name="Group 22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5191" name="AutoShape 2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92" name="AutoShape 2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93" name="AutoShape 2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94" name="AutoShape 2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35195" name="Arc 27"/>
            <p:cNvSpPr>
              <a:spLocks/>
            </p:cNvSpPr>
            <p:nvPr/>
          </p:nvSpPr>
          <p:spPr bwMode="gray">
            <a:xfrm rot="25447716">
              <a:off x="1948" y="1107"/>
              <a:ext cx="196" cy="2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155"/>
                <a:gd name="T2" fmla="*/ 22996 w 43200"/>
                <a:gd name="T3" fmla="*/ 43155 h 43155"/>
                <a:gd name="T4" fmla="*/ 21600 w 43200"/>
                <a:gd name="T5" fmla="*/ 21600 h 43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55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</a:path>
                <a:path w="43200" h="43155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35196" name="Picture 28" descr="light_shadow1"/>
            <p:cNvPicPr>
              <a:picLocks noChangeAspect="1" noChangeArrowheads="1"/>
            </p:cNvPicPr>
            <p:nvPr/>
          </p:nvPicPr>
          <p:blipFill>
            <a:blip r:embed="rId3" cstate="print"/>
            <a:srcRect t="23740"/>
            <a:stretch>
              <a:fillRect/>
            </a:stretch>
          </p:blipFill>
          <p:spPr bwMode="gray">
            <a:xfrm rot="2569845" flipH="1">
              <a:off x="2015" y="1139"/>
              <a:ext cx="129" cy="84"/>
            </a:xfrm>
            <a:prstGeom prst="rect">
              <a:avLst/>
            </a:prstGeom>
            <a:noFill/>
          </p:spPr>
        </p:pic>
      </p:grpSp>
      <p:grpSp>
        <p:nvGrpSpPr>
          <p:cNvPr id="8" name="Group 29"/>
          <p:cNvGrpSpPr>
            <a:grpSpLocks/>
          </p:cNvGrpSpPr>
          <p:nvPr/>
        </p:nvGrpSpPr>
        <p:grpSpPr bwMode="auto">
          <a:xfrm rot="4976862" flipH="1">
            <a:off x="2755900" y="3067050"/>
            <a:ext cx="323850" cy="311150"/>
            <a:chOff x="1944" y="1111"/>
            <a:chExt cx="204" cy="196"/>
          </a:xfrm>
        </p:grpSpPr>
        <p:pic>
          <p:nvPicPr>
            <p:cNvPr id="135198" name="Picture 30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 flipH="1">
              <a:off x="1961" y="1124"/>
              <a:ext cx="174" cy="172"/>
            </a:xfrm>
            <a:prstGeom prst="rect">
              <a:avLst/>
            </a:prstGeom>
            <a:noFill/>
          </p:spPr>
        </p:pic>
        <p:sp>
          <p:nvSpPr>
            <p:cNvPr id="135199" name="Oval 31"/>
            <p:cNvSpPr>
              <a:spLocks noChangeArrowheads="1"/>
            </p:cNvSpPr>
            <p:nvPr/>
          </p:nvSpPr>
          <p:spPr bwMode="gray">
            <a:xfrm flipH="1">
              <a:off x="1962" y="1124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>
                    <a:alpha val="50000"/>
                  </a:srgbClr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9" name="Group 32"/>
            <p:cNvGrpSpPr>
              <a:grpSpLocks/>
            </p:cNvGrpSpPr>
            <p:nvPr/>
          </p:nvGrpSpPr>
          <p:grpSpPr bwMode="auto">
            <a:xfrm rot="1297425" flipV="1">
              <a:off x="1971" y="1258"/>
              <a:ext cx="151" cy="37"/>
              <a:chOff x="2532" y="1051"/>
              <a:chExt cx="893" cy="246"/>
            </a:xfrm>
          </p:grpSpPr>
          <p:grpSp>
            <p:nvGrpSpPr>
              <p:cNvPr id="10" name="Group 33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35202" name="AutoShape 34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3" name="AutoShape 35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4" name="AutoShape 36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5" name="AutoShape 37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1" name="Group 38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5207" name="AutoShape 39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8" name="AutoShape 40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9" name="AutoShape 41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10" name="AutoShape 42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35211" name="Arc 43"/>
            <p:cNvSpPr>
              <a:spLocks/>
            </p:cNvSpPr>
            <p:nvPr/>
          </p:nvSpPr>
          <p:spPr bwMode="gray">
            <a:xfrm rot="25447716">
              <a:off x="1948" y="1107"/>
              <a:ext cx="196" cy="2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155"/>
                <a:gd name="T2" fmla="*/ 22996 w 43200"/>
                <a:gd name="T3" fmla="*/ 43155 h 43155"/>
                <a:gd name="T4" fmla="*/ 21600 w 43200"/>
                <a:gd name="T5" fmla="*/ 21600 h 43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55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</a:path>
                <a:path w="43200" h="43155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35212" name="Picture 44" descr="light_shadow1"/>
            <p:cNvPicPr>
              <a:picLocks noChangeAspect="1" noChangeArrowheads="1"/>
            </p:cNvPicPr>
            <p:nvPr/>
          </p:nvPicPr>
          <p:blipFill>
            <a:blip r:embed="rId3" cstate="print"/>
            <a:srcRect t="23740"/>
            <a:stretch>
              <a:fillRect/>
            </a:stretch>
          </p:blipFill>
          <p:spPr bwMode="gray">
            <a:xfrm rot="2569845" flipH="1">
              <a:off x="2015" y="1139"/>
              <a:ext cx="129" cy="84"/>
            </a:xfrm>
            <a:prstGeom prst="rect">
              <a:avLst/>
            </a:prstGeom>
            <a:noFill/>
          </p:spPr>
        </p:pic>
      </p:grpSp>
      <p:grpSp>
        <p:nvGrpSpPr>
          <p:cNvPr id="12" name="Group 45"/>
          <p:cNvGrpSpPr>
            <a:grpSpLocks/>
          </p:cNvGrpSpPr>
          <p:nvPr/>
        </p:nvGrpSpPr>
        <p:grpSpPr bwMode="auto">
          <a:xfrm rot="4976862" flipH="1">
            <a:off x="4729163" y="5513388"/>
            <a:ext cx="323850" cy="311150"/>
            <a:chOff x="1944" y="1111"/>
            <a:chExt cx="204" cy="196"/>
          </a:xfrm>
        </p:grpSpPr>
        <p:pic>
          <p:nvPicPr>
            <p:cNvPr id="135214" name="Picture 46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 flipH="1">
              <a:off x="1961" y="1124"/>
              <a:ext cx="174" cy="172"/>
            </a:xfrm>
            <a:prstGeom prst="rect">
              <a:avLst/>
            </a:prstGeom>
            <a:noFill/>
          </p:spPr>
        </p:pic>
        <p:sp>
          <p:nvSpPr>
            <p:cNvPr id="135215" name="Oval 47"/>
            <p:cNvSpPr>
              <a:spLocks noChangeArrowheads="1"/>
            </p:cNvSpPr>
            <p:nvPr/>
          </p:nvSpPr>
          <p:spPr bwMode="gray">
            <a:xfrm flipH="1">
              <a:off x="1962" y="1124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>
                    <a:alpha val="50000"/>
                  </a:srgbClr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3" name="Group 48"/>
            <p:cNvGrpSpPr>
              <a:grpSpLocks/>
            </p:cNvGrpSpPr>
            <p:nvPr/>
          </p:nvGrpSpPr>
          <p:grpSpPr bwMode="auto">
            <a:xfrm rot="1297425" flipV="1">
              <a:off x="1971" y="1258"/>
              <a:ext cx="151" cy="37"/>
              <a:chOff x="2532" y="1051"/>
              <a:chExt cx="893" cy="246"/>
            </a:xfrm>
          </p:grpSpPr>
          <p:grpSp>
            <p:nvGrpSpPr>
              <p:cNvPr id="14" name="Group 4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35218" name="AutoShape 50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19" name="AutoShape 51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0" name="AutoShape 52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1" name="AutoShape 53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5" name="Group 5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5223" name="AutoShape 55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4" name="AutoShape 56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5" name="AutoShape 57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6" name="AutoShape 58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35227" name="Arc 59"/>
            <p:cNvSpPr>
              <a:spLocks/>
            </p:cNvSpPr>
            <p:nvPr/>
          </p:nvSpPr>
          <p:spPr bwMode="gray">
            <a:xfrm rot="25447716">
              <a:off x="1948" y="1107"/>
              <a:ext cx="196" cy="2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155"/>
                <a:gd name="T2" fmla="*/ 22996 w 43200"/>
                <a:gd name="T3" fmla="*/ 43155 h 43155"/>
                <a:gd name="T4" fmla="*/ 21600 w 43200"/>
                <a:gd name="T5" fmla="*/ 21600 h 43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55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</a:path>
                <a:path w="43200" h="43155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35228" name="Picture 60" descr="light_shadow1"/>
            <p:cNvPicPr>
              <a:picLocks noChangeAspect="1" noChangeArrowheads="1"/>
            </p:cNvPicPr>
            <p:nvPr/>
          </p:nvPicPr>
          <p:blipFill>
            <a:blip r:embed="rId3" cstate="print"/>
            <a:srcRect t="23740"/>
            <a:stretch>
              <a:fillRect/>
            </a:stretch>
          </p:blipFill>
          <p:spPr bwMode="gray">
            <a:xfrm rot="2569845" flipH="1">
              <a:off x="2015" y="1139"/>
              <a:ext cx="129" cy="84"/>
            </a:xfrm>
            <a:prstGeom prst="rect">
              <a:avLst/>
            </a:prstGeom>
            <a:noFill/>
          </p:spPr>
        </p:pic>
      </p:grpSp>
      <p:sp>
        <p:nvSpPr>
          <p:cNvPr id="135232" name="AutoShape 64"/>
          <p:cNvSpPr>
            <a:spLocks/>
          </p:cNvSpPr>
          <p:nvPr/>
        </p:nvSpPr>
        <p:spPr bwMode="auto">
          <a:xfrm>
            <a:off x="6948264" y="1412776"/>
            <a:ext cx="2195736" cy="2016224"/>
          </a:xfrm>
          <a:prstGeom prst="accentCallout2">
            <a:avLst>
              <a:gd name="adj1" fmla="val 29883"/>
              <a:gd name="adj2" fmla="val -15445"/>
              <a:gd name="adj3" fmla="val 31167"/>
              <a:gd name="adj4" fmla="val -38907"/>
              <a:gd name="adj5" fmla="val 103463"/>
              <a:gd name="adj6" fmla="val -73185"/>
            </a:avLst>
          </a:prstGeom>
          <a:noFill/>
          <a:ln w="9525">
            <a:solidFill>
              <a:schemeClr val="accent1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une propriété intrinsèque d’une substance, d’un équipement, d’une situation, d’un système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3" name="AutoShape 65"/>
          <p:cNvSpPr>
            <a:spLocks/>
          </p:cNvSpPr>
          <p:nvPr/>
        </p:nvSpPr>
        <p:spPr bwMode="auto">
          <a:xfrm>
            <a:off x="6102350" y="5157192"/>
            <a:ext cx="1782018" cy="564158"/>
          </a:xfrm>
          <a:prstGeom prst="accentCallout2">
            <a:avLst>
              <a:gd name="adj1" fmla="val 31167"/>
              <a:gd name="adj2" fmla="val -5046"/>
              <a:gd name="adj3" fmla="val 31167"/>
              <a:gd name="adj4" fmla="val -38907"/>
              <a:gd name="adj5" fmla="val 103463"/>
              <a:gd name="adj6" fmla="val -73185"/>
            </a:avLst>
          </a:prstGeom>
          <a:noFill/>
          <a:ln w="9525">
            <a:solidFill>
              <a:schemeClr val="accent1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r>
              <a:rPr lang="fr-FR" sz="1600" dirty="0" smtClean="0">
                <a:latin typeface="Arial" pitchFamily="34" charset="0"/>
                <a:cs typeface="Arial" pitchFamily="34" charset="0"/>
              </a:rPr>
              <a:t>causer des </a:t>
            </a:r>
            <a:r>
              <a:rPr lang="fr-FR" sz="1600" b="1" dirty="0" smtClean="0">
                <a:latin typeface="Arial" pitchFamily="34" charset="0"/>
                <a:cs typeface="Arial" pitchFamily="34" charset="0"/>
              </a:rPr>
              <a:t>dommages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4" name="AutoShape 66"/>
          <p:cNvSpPr>
            <a:spLocks/>
          </p:cNvSpPr>
          <p:nvPr/>
        </p:nvSpPr>
        <p:spPr bwMode="auto">
          <a:xfrm>
            <a:off x="0" y="2060848"/>
            <a:ext cx="2051720" cy="1728192"/>
          </a:xfrm>
          <a:prstGeom prst="accentCallout2">
            <a:avLst>
              <a:gd name="adj1" fmla="val 31167"/>
              <a:gd name="adj2" fmla="val 105046"/>
              <a:gd name="adj3" fmla="val 31167"/>
              <a:gd name="adj4" fmla="val 131333"/>
              <a:gd name="adj5" fmla="val 103463"/>
              <a:gd name="adj6" fmla="val 158046"/>
            </a:avLst>
          </a:prstGeom>
          <a:noFill/>
          <a:ln w="9525">
            <a:solidFill>
              <a:schemeClr val="accent1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aux personnes, aux biens ou à l’environnement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itre 6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0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13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5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35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3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0" grpId="0"/>
      <p:bldP spid="135232" grpId="0" animBg="1"/>
      <p:bldP spid="135233" grpId="0" animBg="1"/>
      <p:bldP spid="1352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54275" y="2274888"/>
            <a:ext cx="3962400" cy="3730625"/>
            <a:chOff x="184" y="2688"/>
            <a:chExt cx="1268" cy="1194"/>
          </a:xfrm>
        </p:grpSpPr>
        <p:sp>
          <p:nvSpPr>
            <p:cNvPr id="135171" name="Freeform 3"/>
            <p:cNvSpPr>
              <a:spLocks/>
            </p:cNvSpPr>
            <p:nvPr/>
          </p:nvSpPr>
          <p:spPr bwMode="ltGray">
            <a:xfrm>
              <a:off x="184" y="2692"/>
              <a:ext cx="770" cy="942"/>
            </a:xfrm>
            <a:custGeom>
              <a:avLst/>
              <a:gdLst/>
              <a:ahLst/>
              <a:cxnLst>
                <a:cxn ang="0">
                  <a:pos x="636" y="0"/>
                </a:cxn>
                <a:cxn ang="0">
                  <a:pos x="770" y="602"/>
                </a:cxn>
                <a:cxn ang="0">
                  <a:pos x="270" y="942"/>
                </a:cxn>
                <a:cxn ang="0">
                  <a:pos x="0" y="216"/>
                </a:cxn>
                <a:cxn ang="0">
                  <a:pos x="636" y="0"/>
                </a:cxn>
              </a:cxnLst>
              <a:rect l="0" t="0" r="r" b="b"/>
              <a:pathLst>
                <a:path w="770" h="942">
                  <a:moveTo>
                    <a:pt x="636" y="0"/>
                  </a:moveTo>
                  <a:lnTo>
                    <a:pt x="770" y="602"/>
                  </a:lnTo>
                  <a:lnTo>
                    <a:pt x="270" y="942"/>
                  </a:lnTo>
                  <a:lnTo>
                    <a:pt x="0" y="216"/>
                  </a:lnTo>
                  <a:lnTo>
                    <a:pt x="636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172" name="Freeform 4"/>
            <p:cNvSpPr>
              <a:spLocks/>
            </p:cNvSpPr>
            <p:nvPr/>
          </p:nvSpPr>
          <p:spPr bwMode="ltGray">
            <a:xfrm>
              <a:off x="816" y="2688"/>
              <a:ext cx="636" cy="72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38" y="606"/>
                </a:cxn>
                <a:cxn ang="0">
                  <a:pos x="636" y="724"/>
                </a:cxn>
                <a:cxn ang="0">
                  <a:pos x="574" y="0"/>
                </a:cxn>
                <a:cxn ang="0">
                  <a:pos x="0" y="2"/>
                </a:cxn>
              </a:cxnLst>
              <a:rect l="0" t="0" r="r" b="b"/>
              <a:pathLst>
                <a:path w="636" h="724">
                  <a:moveTo>
                    <a:pt x="0" y="2"/>
                  </a:moveTo>
                  <a:lnTo>
                    <a:pt x="138" y="606"/>
                  </a:lnTo>
                  <a:lnTo>
                    <a:pt x="636" y="724"/>
                  </a:lnTo>
                  <a:lnTo>
                    <a:pt x="57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173" name="Freeform 5"/>
            <p:cNvSpPr>
              <a:spLocks/>
            </p:cNvSpPr>
            <p:nvPr/>
          </p:nvSpPr>
          <p:spPr bwMode="ltGray">
            <a:xfrm>
              <a:off x="452" y="3296"/>
              <a:ext cx="998" cy="586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00" y="0"/>
                </a:cxn>
                <a:cxn ang="0">
                  <a:pos x="998" y="116"/>
                </a:cxn>
                <a:cxn ang="0">
                  <a:pos x="540" y="586"/>
                </a:cxn>
                <a:cxn ang="0">
                  <a:pos x="0" y="340"/>
                </a:cxn>
              </a:cxnLst>
              <a:rect l="0" t="0" r="r" b="b"/>
              <a:pathLst>
                <a:path w="998" h="586">
                  <a:moveTo>
                    <a:pt x="0" y="340"/>
                  </a:moveTo>
                  <a:lnTo>
                    <a:pt x="500" y="0"/>
                  </a:lnTo>
                  <a:lnTo>
                    <a:pt x="998" y="116"/>
                  </a:lnTo>
                  <a:lnTo>
                    <a:pt x="540" y="586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843808" y="2636912"/>
            <a:ext cx="3203575" cy="3016250"/>
            <a:chOff x="184" y="2688"/>
            <a:chExt cx="1268" cy="1194"/>
          </a:xfrm>
        </p:grpSpPr>
        <p:sp>
          <p:nvSpPr>
            <p:cNvPr id="135176" name="Freeform 8"/>
            <p:cNvSpPr>
              <a:spLocks/>
            </p:cNvSpPr>
            <p:nvPr/>
          </p:nvSpPr>
          <p:spPr bwMode="gray">
            <a:xfrm>
              <a:off x="184" y="2692"/>
              <a:ext cx="770" cy="942"/>
            </a:xfrm>
            <a:custGeom>
              <a:avLst/>
              <a:gdLst/>
              <a:ahLst/>
              <a:cxnLst>
                <a:cxn ang="0">
                  <a:pos x="636" y="0"/>
                </a:cxn>
                <a:cxn ang="0">
                  <a:pos x="770" y="602"/>
                </a:cxn>
                <a:cxn ang="0">
                  <a:pos x="270" y="942"/>
                </a:cxn>
                <a:cxn ang="0">
                  <a:pos x="0" y="216"/>
                </a:cxn>
                <a:cxn ang="0">
                  <a:pos x="636" y="0"/>
                </a:cxn>
              </a:cxnLst>
              <a:rect l="0" t="0" r="r" b="b"/>
              <a:pathLst>
                <a:path w="770" h="942">
                  <a:moveTo>
                    <a:pt x="636" y="0"/>
                  </a:moveTo>
                  <a:lnTo>
                    <a:pt x="770" y="602"/>
                  </a:lnTo>
                  <a:lnTo>
                    <a:pt x="270" y="942"/>
                  </a:lnTo>
                  <a:lnTo>
                    <a:pt x="0" y="216"/>
                  </a:lnTo>
                  <a:lnTo>
                    <a:pt x="63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tint val="63529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177" name="Freeform 9"/>
            <p:cNvSpPr>
              <a:spLocks/>
            </p:cNvSpPr>
            <p:nvPr/>
          </p:nvSpPr>
          <p:spPr bwMode="gray">
            <a:xfrm>
              <a:off x="816" y="2688"/>
              <a:ext cx="636" cy="72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38" y="606"/>
                </a:cxn>
                <a:cxn ang="0">
                  <a:pos x="636" y="724"/>
                </a:cxn>
                <a:cxn ang="0">
                  <a:pos x="574" y="0"/>
                </a:cxn>
                <a:cxn ang="0">
                  <a:pos x="0" y="2"/>
                </a:cxn>
              </a:cxnLst>
              <a:rect l="0" t="0" r="r" b="b"/>
              <a:pathLst>
                <a:path w="636" h="724">
                  <a:moveTo>
                    <a:pt x="0" y="2"/>
                  </a:moveTo>
                  <a:lnTo>
                    <a:pt x="138" y="606"/>
                  </a:lnTo>
                  <a:lnTo>
                    <a:pt x="636" y="724"/>
                  </a:lnTo>
                  <a:lnTo>
                    <a:pt x="574" y="0"/>
                  </a:lnTo>
                  <a:lnTo>
                    <a:pt x="0" y="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69804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178" name="Freeform 10"/>
            <p:cNvSpPr>
              <a:spLocks/>
            </p:cNvSpPr>
            <p:nvPr/>
          </p:nvSpPr>
          <p:spPr bwMode="gray">
            <a:xfrm>
              <a:off x="452" y="3296"/>
              <a:ext cx="998" cy="586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00" y="0"/>
                </a:cxn>
                <a:cxn ang="0">
                  <a:pos x="998" y="116"/>
                </a:cxn>
                <a:cxn ang="0">
                  <a:pos x="540" y="586"/>
                </a:cxn>
                <a:cxn ang="0">
                  <a:pos x="0" y="340"/>
                </a:cxn>
              </a:cxnLst>
              <a:rect l="0" t="0" r="r" b="b"/>
              <a:pathLst>
                <a:path w="998" h="586">
                  <a:moveTo>
                    <a:pt x="0" y="340"/>
                  </a:moveTo>
                  <a:lnTo>
                    <a:pt x="500" y="0"/>
                  </a:lnTo>
                  <a:lnTo>
                    <a:pt x="998" y="116"/>
                  </a:lnTo>
                  <a:lnTo>
                    <a:pt x="540" y="586"/>
                  </a:lnTo>
                  <a:lnTo>
                    <a:pt x="0" y="34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75686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5180" name="Text Box 12"/>
          <p:cNvSpPr txBox="1">
            <a:spLocks noChangeArrowheads="1"/>
          </p:cNvSpPr>
          <p:nvPr/>
        </p:nvSpPr>
        <p:spPr bwMode="gray">
          <a:xfrm>
            <a:off x="3800798" y="3719513"/>
            <a:ext cx="2034531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292929"/>
            </a:outerShdw>
          </a:effec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4800" b="1" dirty="0" err="1" smtClean="0">
                <a:latin typeface="Arial" charset="0"/>
                <a:cs typeface="Arial" charset="0"/>
              </a:rPr>
              <a:t>risque</a:t>
            </a:r>
            <a:endParaRPr lang="en-US" sz="4800" b="1" dirty="0">
              <a:latin typeface="Arial" charset="0"/>
              <a:cs typeface="Arial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 rot="4976862" flipH="1">
            <a:off x="5724525" y="2563813"/>
            <a:ext cx="323850" cy="311150"/>
            <a:chOff x="1944" y="1111"/>
            <a:chExt cx="204" cy="196"/>
          </a:xfrm>
        </p:grpSpPr>
        <p:pic>
          <p:nvPicPr>
            <p:cNvPr id="135182" name="Picture 14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 flipH="1">
              <a:off x="1961" y="1124"/>
              <a:ext cx="174" cy="172"/>
            </a:xfrm>
            <a:prstGeom prst="rect">
              <a:avLst/>
            </a:prstGeom>
            <a:noFill/>
          </p:spPr>
        </p:pic>
        <p:sp>
          <p:nvSpPr>
            <p:cNvPr id="135183" name="Oval 15"/>
            <p:cNvSpPr>
              <a:spLocks noChangeArrowheads="1"/>
            </p:cNvSpPr>
            <p:nvPr/>
          </p:nvSpPr>
          <p:spPr bwMode="gray">
            <a:xfrm flipH="1">
              <a:off x="1962" y="1124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>
                    <a:alpha val="50000"/>
                  </a:srgbClr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rot="1297425" flipV="1">
              <a:off x="1971" y="1258"/>
              <a:ext cx="151" cy="37"/>
              <a:chOff x="2532" y="1051"/>
              <a:chExt cx="893" cy="246"/>
            </a:xfrm>
          </p:grpSpPr>
          <p:grpSp>
            <p:nvGrpSpPr>
              <p:cNvPr id="6" name="Group 17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35186" name="AutoShape 1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87" name="AutoShape 1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88" name="AutoShape 2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89" name="AutoShape 2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7" name="Group 22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5191" name="AutoShape 2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92" name="AutoShape 2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93" name="AutoShape 2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194" name="AutoShape 2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35195" name="Arc 27"/>
            <p:cNvSpPr>
              <a:spLocks/>
            </p:cNvSpPr>
            <p:nvPr/>
          </p:nvSpPr>
          <p:spPr bwMode="gray">
            <a:xfrm rot="25447716">
              <a:off x="1948" y="1107"/>
              <a:ext cx="196" cy="2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155"/>
                <a:gd name="T2" fmla="*/ 22996 w 43200"/>
                <a:gd name="T3" fmla="*/ 43155 h 43155"/>
                <a:gd name="T4" fmla="*/ 21600 w 43200"/>
                <a:gd name="T5" fmla="*/ 21600 h 43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55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</a:path>
                <a:path w="43200" h="43155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35196" name="Picture 28" descr="light_shadow1"/>
            <p:cNvPicPr>
              <a:picLocks noChangeAspect="1" noChangeArrowheads="1"/>
            </p:cNvPicPr>
            <p:nvPr/>
          </p:nvPicPr>
          <p:blipFill>
            <a:blip r:embed="rId3" cstate="print"/>
            <a:srcRect t="23740"/>
            <a:stretch>
              <a:fillRect/>
            </a:stretch>
          </p:blipFill>
          <p:spPr bwMode="gray">
            <a:xfrm rot="2569845" flipH="1">
              <a:off x="2015" y="1139"/>
              <a:ext cx="129" cy="84"/>
            </a:xfrm>
            <a:prstGeom prst="rect">
              <a:avLst/>
            </a:prstGeom>
            <a:noFill/>
          </p:spPr>
        </p:pic>
      </p:grpSp>
      <p:grpSp>
        <p:nvGrpSpPr>
          <p:cNvPr id="8" name="Group 29"/>
          <p:cNvGrpSpPr>
            <a:grpSpLocks/>
          </p:cNvGrpSpPr>
          <p:nvPr/>
        </p:nvGrpSpPr>
        <p:grpSpPr bwMode="auto">
          <a:xfrm rot="4976862" flipH="1">
            <a:off x="2755900" y="3067050"/>
            <a:ext cx="323850" cy="311150"/>
            <a:chOff x="1944" y="1111"/>
            <a:chExt cx="204" cy="196"/>
          </a:xfrm>
        </p:grpSpPr>
        <p:pic>
          <p:nvPicPr>
            <p:cNvPr id="135198" name="Picture 30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 flipH="1">
              <a:off x="1961" y="1124"/>
              <a:ext cx="174" cy="172"/>
            </a:xfrm>
            <a:prstGeom prst="rect">
              <a:avLst/>
            </a:prstGeom>
            <a:noFill/>
          </p:spPr>
        </p:pic>
        <p:sp>
          <p:nvSpPr>
            <p:cNvPr id="135199" name="Oval 31"/>
            <p:cNvSpPr>
              <a:spLocks noChangeArrowheads="1"/>
            </p:cNvSpPr>
            <p:nvPr/>
          </p:nvSpPr>
          <p:spPr bwMode="gray">
            <a:xfrm flipH="1">
              <a:off x="1962" y="1124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>
                    <a:alpha val="50000"/>
                  </a:srgbClr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9" name="Group 32"/>
            <p:cNvGrpSpPr>
              <a:grpSpLocks/>
            </p:cNvGrpSpPr>
            <p:nvPr/>
          </p:nvGrpSpPr>
          <p:grpSpPr bwMode="auto">
            <a:xfrm rot="1297425" flipV="1">
              <a:off x="1971" y="1258"/>
              <a:ext cx="151" cy="37"/>
              <a:chOff x="2532" y="1051"/>
              <a:chExt cx="893" cy="246"/>
            </a:xfrm>
          </p:grpSpPr>
          <p:grpSp>
            <p:nvGrpSpPr>
              <p:cNvPr id="10" name="Group 33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35202" name="AutoShape 34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3" name="AutoShape 35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4" name="AutoShape 36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5" name="AutoShape 37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1" name="Group 38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5207" name="AutoShape 39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8" name="AutoShape 40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09" name="AutoShape 41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10" name="AutoShape 42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35211" name="Arc 43"/>
            <p:cNvSpPr>
              <a:spLocks/>
            </p:cNvSpPr>
            <p:nvPr/>
          </p:nvSpPr>
          <p:spPr bwMode="gray">
            <a:xfrm rot="25447716">
              <a:off x="1948" y="1107"/>
              <a:ext cx="196" cy="2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155"/>
                <a:gd name="T2" fmla="*/ 22996 w 43200"/>
                <a:gd name="T3" fmla="*/ 43155 h 43155"/>
                <a:gd name="T4" fmla="*/ 21600 w 43200"/>
                <a:gd name="T5" fmla="*/ 21600 h 43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55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</a:path>
                <a:path w="43200" h="43155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35212" name="Picture 44" descr="light_shadow1"/>
            <p:cNvPicPr>
              <a:picLocks noChangeAspect="1" noChangeArrowheads="1"/>
            </p:cNvPicPr>
            <p:nvPr/>
          </p:nvPicPr>
          <p:blipFill>
            <a:blip r:embed="rId3" cstate="print"/>
            <a:srcRect t="23740"/>
            <a:stretch>
              <a:fillRect/>
            </a:stretch>
          </p:blipFill>
          <p:spPr bwMode="gray">
            <a:xfrm rot="2569845" flipH="1">
              <a:off x="2015" y="1139"/>
              <a:ext cx="129" cy="84"/>
            </a:xfrm>
            <a:prstGeom prst="rect">
              <a:avLst/>
            </a:prstGeom>
            <a:noFill/>
          </p:spPr>
        </p:pic>
      </p:grpSp>
      <p:grpSp>
        <p:nvGrpSpPr>
          <p:cNvPr id="12" name="Group 45"/>
          <p:cNvGrpSpPr>
            <a:grpSpLocks/>
          </p:cNvGrpSpPr>
          <p:nvPr/>
        </p:nvGrpSpPr>
        <p:grpSpPr bwMode="auto">
          <a:xfrm rot="4976862" flipH="1">
            <a:off x="4729163" y="5513388"/>
            <a:ext cx="323850" cy="311150"/>
            <a:chOff x="1944" y="1111"/>
            <a:chExt cx="204" cy="196"/>
          </a:xfrm>
        </p:grpSpPr>
        <p:pic>
          <p:nvPicPr>
            <p:cNvPr id="135214" name="Picture 46" descr="circuler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 flipH="1">
              <a:off x="1961" y="1124"/>
              <a:ext cx="174" cy="172"/>
            </a:xfrm>
            <a:prstGeom prst="rect">
              <a:avLst/>
            </a:prstGeom>
            <a:noFill/>
          </p:spPr>
        </p:pic>
        <p:sp>
          <p:nvSpPr>
            <p:cNvPr id="135215" name="Oval 47"/>
            <p:cNvSpPr>
              <a:spLocks noChangeArrowheads="1"/>
            </p:cNvSpPr>
            <p:nvPr/>
          </p:nvSpPr>
          <p:spPr bwMode="gray">
            <a:xfrm flipH="1">
              <a:off x="1962" y="1124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>
                    <a:alpha val="50000"/>
                  </a:srgbClr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3" name="Group 48"/>
            <p:cNvGrpSpPr>
              <a:grpSpLocks/>
            </p:cNvGrpSpPr>
            <p:nvPr/>
          </p:nvGrpSpPr>
          <p:grpSpPr bwMode="auto">
            <a:xfrm rot="1297425" flipV="1">
              <a:off x="1971" y="1258"/>
              <a:ext cx="151" cy="37"/>
              <a:chOff x="2532" y="1051"/>
              <a:chExt cx="893" cy="246"/>
            </a:xfrm>
          </p:grpSpPr>
          <p:grpSp>
            <p:nvGrpSpPr>
              <p:cNvPr id="14" name="Group 4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35218" name="AutoShape 50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19" name="AutoShape 51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0" name="AutoShape 52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1" name="AutoShape 53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5" name="Group 5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5223" name="AutoShape 55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4" name="AutoShape 56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5" name="AutoShape 57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5226" name="AutoShape 58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35227" name="Arc 59"/>
            <p:cNvSpPr>
              <a:spLocks/>
            </p:cNvSpPr>
            <p:nvPr/>
          </p:nvSpPr>
          <p:spPr bwMode="gray">
            <a:xfrm rot="25447716">
              <a:off x="1948" y="1107"/>
              <a:ext cx="196" cy="2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155"/>
                <a:gd name="T2" fmla="*/ 22996 w 43200"/>
                <a:gd name="T3" fmla="*/ 43155 h 43155"/>
                <a:gd name="T4" fmla="*/ 21600 w 43200"/>
                <a:gd name="T5" fmla="*/ 21600 h 43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55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</a:path>
                <a:path w="43200" h="43155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35228" name="Picture 60" descr="light_shadow1"/>
            <p:cNvPicPr>
              <a:picLocks noChangeAspect="1" noChangeArrowheads="1"/>
            </p:cNvPicPr>
            <p:nvPr/>
          </p:nvPicPr>
          <p:blipFill>
            <a:blip r:embed="rId3" cstate="print"/>
            <a:srcRect t="23740"/>
            <a:stretch>
              <a:fillRect/>
            </a:stretch>
          </p:blipFill>
          <p:spPr bwMode="gray">
            <a:xfrm rot="2569845" flipH="1">
              <a:off x="2015" y="1139"/>
              <a:ext cx="129" cy="84"/>
            </a:xfrm>
            <a:prstGeom prst="rect">
              <a:avLst/>
            </a:prstGeom>
            <a:noFill/>
          </p:spPr>
        </p:pic>
      </p:grpSp>
      <p:sp>
        <p:nvSpPr>
          <p:cNvPr id="135232" name="AutoShape 64"/>
          <p:cNvSpPr>
            <a:spLocks/>
          </p:cNvSpPr>
          <p:nvPr/>
        </p:nvSpPr>
        <p:spPr bwMode="auto">
          <a:xfrm>
            <a:off x="6948264" y="1412776"/>
            <a:ext cx="2195736" cy="2016224"/>
          </a:xfrm>
          <a:prstGeom prst="accentCallout2">
            <a:avLst>
              <a:gd name="adj1" fmla="val 29883"/>
              <a:gd name="adj2" fmla="val -15445"/>
              <a:gd name="adj3" fmla="val 31167"/>
              <a:gd name="adj4" fmla="val -38907"/>
              <a:gd name="adj5" fmla="val 103463"/>
              <a:gd name="adj6" fmla="val -73185"/>
            </a:avLst>
          </a:prstGeom>
          <a:noFill/>
          <a:ln w="9525">
            <a:solidFill>
              <a:schemeClr val="accent1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la probabilité d’occurrence d’un dommage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3" name="AutoShape 65"/>
          <p:cNvSpPr>
            <a:spLocks/>
          </p:cNvSpPr>
          <p:nvPr/>
        </p:nvSpPr>
        <p:spPr bwMode="auto">
          <a:xfrm>
            <a:off x="6102350" y="5157192"/>
            <a:ext cx="1782018" cy="564158"/>
          </a:xfrm>
          <a:prstGeom prst="accentCallout2">
            <a:avLst>
              <a:gd name="adj1" fmla="val 31167"/>
              <a:gd name="adj2" fmla="val -5046"/>
              <a:gd name="adj3" fmla="val 31167"/>
              <a:gd name="adj4" fmla="val -38907"/>
              <a:gd name="adj5" fmla="val 103463"/>
              <a:gd name="adj6" fmla="val -73185"/>
            </a:avLst>
          </a:prstGeom>
          <a:noFill/>
          <a:ln w="9525">
            <a:solidFill>
              <a:schemeClr val="accent1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r>
              <a:rPr lang="fr-FR" sz="1600" dirty="0" smtClean="0">
                <a:latin typeface="Arial" pitchFamily="34" charset="0"/>
                <a:cs typeface="Arial" pitchFamily="34" charset="0"/>
              </a:rPr>
              <a:t>d’une exposition à un danger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4" name="AutoShape 66"/>
          <p:cNvSpPr>
            <a:spLocks/>
          </p:cNvSpPr>
          <p:nvPr/>
        </p:nvSpPr>
        <p:spPr bwMode="auto">
          <a:xfrm>
            <a:off x="0" y="2132856"/>
            <a:ext cx="2051720" cy="1728192"/>
          </a:xfrm>
          <a:prstGeom prst="accentCallout2">
            <a:avLst>
              <a:gd name="adj1" fmla="val 31167"/>
              <a:gd name="adj2" fmla="val 105046"/>
              <a:gd name="adj3" fmla="val 31167"/>
              <a:gd name="adj4" fmla="val 131333"/>
              <a:gd name="adj5" fmla="val 103463"/>
              <a:gd name="adj6" fmla="val 158046"/>
            </a:avLst>
          </a:prstGeom>
          <a:noFill/>
          <a:ln w="9525">
            <a:solidFill>
              <a:schemeClr val="accent1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probabilité et gravité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itre 6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0"/>
            <a:ext cx="1152128" cy="84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13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5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35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3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0" grpId="0"/>
      <p:bldP spid="135232" grpId="0" animBg="1"/>
      <p:bldP spid="135233" grpId="0" animBg="1"/>
      <p:bldP spid="1352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AutoShape 3"/>
          <p:cNvSpPr>
            <a:spLocks noChangeArrowheads="1"/>
          </p:cNvSpPr>
          <p:nvPr/>
        </p:nvSpPr>
        <p:spPr bwMode="gray">
          <a:xfrm rot="-3154669">
            <a:off x="2736851" y="3817937"/>
            <a:ext cx="1655762" cy="595313"/>
          </a:xfrm>
          <a:prstGeom prst="rightArrow">
            <a:avLst>
              <a:gd name="adj1" fmla="val 49380"/>
              <a:gd name="adj2" fmla="val 68709"/>
            </a:avLst>
          </a:prstGeom>
          <a:gradFill rotWithShape="1">
            <a:gsLst>
              <a:gs pos="0">
                <a:srgbClr val="595959">
                  <a:alpha val="0"/>
                </a:srgbClr>
              </a:gs>
              <a:gs pos="100000">
                <a:srgbClr val="C0C0C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123908" name="AutoShape 4"/>
          <p:cNvSpPr>
            <a:spLocks noChangeArrowheads="1"/>
          </p:cNvSpPr>
          <p:nvPr/>
        </p:nvSpPr>
        <p:spPr bwMode="gray">
          <a:xfrm rot="3096833">
            <a:off x="4549775" y="3598863"/>
            <a:ext cx="1508125" cy="615950"/>
          </a:xfrm>
          <a:prstGeom prst="rightArrow">
            <a:avLst>
              <a:gd name="adj1" fmla="val 49380"/>
              <a:gd name="adj2" fmla="val 60486"/>
            </a:avLst>
          </a:prstGeom>
          <a:gradFill rotWithShape="1">
            <a:gsLst>
              <a:gs pos="0">
                <a:srgbClr val="595959">
                  <a:alpha val="0"/>
                </a:srgbClr>
              </a:gs>
              <a:gs pos="100000">
                <a:srgbClr val="C0C0C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123909" name="AutoShape 5"/>
          <p:cNvSpPr>
            <a:spLocks noChangeArrowheads="1"/>
          </p:cNvSpPr>
          <p:nvPr/>
        </p:nvSpPr>
        <p:spPr bwMode="gray">
          <a:xfrm rot="10800000">
            <a:off x="3770313" y="4848225"/>
            <a:ext cx="1597025" cy="595313"/>
          </a:xfrm>
          <a:prstGeom prst="rightArrow">
            <a:avLst>
              <a:gd name="adj1" fmla="val 49380"/>
              <a:gd name="adj2" fmla="val 66272"/>
            </a:avLst>
          </a:prstGeom>
          <a:gradFill rotWithShape="1">
            <a:gsLst>
              <a:gs pos="0">
                <a:srgbClr val="595959">
                  <a:alpha val="0"/>
                </a:srgbClr>
              </a:gs>
              <a:gs pos="100000">
                <a:srgbClr val="C0C0C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fr-FR">
              <a:latin typeface="Arial" charset="0"/>
              <a:cs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848100" y="2211388"/>
            <a:ext cx="1289050" cy="1317625"/>
            <a:chOff x="1851" y="624"/>
            <a:chExt cx="812" cy="830"/>
          </a:xfrm>
        </p:grpSpPr>
        <p:sp>
          <p:nvSpPr>
            <p:cNvPr id="123912" name="Oval 8"/>
            <p:cNvSpPr>
              <a:spLocks noChangeArrowheads="1"/>
            </p:cNvSpPr>
            <p:nvPr/>
          </p:nvSpPr>
          <p:spPr bwMode="gray">
            <a:xfrm>
              <a:off x="1851" y="652"/>
              <a:ext cx="812" cy="802"/>
            </a:xfrm>
            <a:prstGeom prst="ellipse">
              <a:avLst/>
            </a:prstGeom>
            <a:solidFill>
              <a:schemeClr val="accent1"/>
            </a:solidFill>
            <a:ln w="63500" algn="ctr">
              <a:solidFill>
                <a:srgbClr val="DDDDDD">
                  <a:alpha val="70195"/>
                </a:srgb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pic>
          <p:nvPicPr>
            <p:cNvPr id="123913" name="Picture 9" descr="cir_lighteffect0"/>
            <p:cNvPicPr>
              <a:picLocks noChangeAspect="1" noChangeArrowheads="1"/>
            </p:cNvPicPr>
            <p:nvPr/>
          </p:nvPicPr>
          <p:blipFill>
            <a:blip r:embed="rId2" cstate="print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1920" y="624"/>
              <a:ext cx="670" cy="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914" name="Rectangle 10"/>
          <p:cNvSpPr>
            <a:spLocks noChangeArrowheads="1"/>
          </p:cNvSpPr>
          <p:nvPr/>
        </p:nvSpPr>
        <p:spPr bwMode="gray">
          <a:xfrm>
            <a:off x="3924155" y="2724150"/>
            <a:ext cx="114646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F8F8F8"/>
                </a:solidFill>
                <a:latin typeface="Arial" charset="0"/>
                <a:cs typeface="Arial" charset="0"/>
              </a:rPr>
              <a:t>recenser</a:t>
            </a:r>
            <a:endParaRPr lang="en-US" b="1" dirty="0">
              <a:solidFill>
                <a:srgbClr val="F8F8F8"/>
              </a:solidFill>
              <a:latin typeface="Arial" charset="0"/>
              <a:cs typeface="Arial" charset="0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300663" y="4473575"/>
            <a:ext cx="1289050" cy="1317625"/>
            <a:chOff x="1851" y="624"/>
            <a:chExt cx="812" cy="830"/>
          </a:xfrm>
        </p:grpSpPr>
        <p:sp>
          <p:nvSpPr>
            <p:cNvPr id="123916" name="Oval 12"/>
            <p:cNvSpPr>
              <a:spLocks noChangeArrowheads="1"/>
            </p:cNvSpPr>
            <p:nvPr/>
          </p:nvSpPr>
          <p:spPr bwMode="gray">
            <a:xfrm>
              <a:off x="1851" y="652"/>
              <a:ext cx="812" cy="802"/>
            </a:xfrm>
            <a:prstGeom prst="ellipse">
              <a:avLst/>
            </a:prstGeom>
            <a:solidFill>
              <a:schemeClr val="accent2"/>
            </a:solidFill>
            <a:ln w="63500" algn="ctr">
              <a:solidFill>
                <a:srgbClr val="DDDDDD">
                  <a:alpha val="70195"/>
                </a:srgb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pic>
          <p:nvPicPr>
            <p:cNvPr id="123917" name="Picture 13" descr="cir_lighteffect0"/>
            <p:cNvPicPr>
              <a:picLocks noChangeAspect="1" noChangeArrowheads="1"/>
            </p:cNvPicPr>
            <p:nvPr/>
          </p:nvPicPr>
          <p:blipFill>
            <a:blip r:embed="rId2" cstate="print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1920" y="624"/>
              <a:ext cx="670" cy="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918" name="Rectangle 14"/>
          <p:cNvSpPr>
            <a:spLocks noChangeArrowheads="1"/>
          </p:cNvSpPr>
          <p:nvPr/>
        </p:nvSpPr>
        <p:spPr bwMode="gray">
          <a:xfrm>
            <a:off x="5357482" y="4986338"/>
            <a:ext cx="118494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F8F8F8"/>
                </a:solidFill>
                <a:latin typeface="Arial" charset="0"/>
                <a:cs typeface="Arial" charset="0"/>
              </a:rPr>
              <a:t>classifier</a:t>
            </a:r>
            <a:endParaRPr lang="en-US" b="1" dirty="0">
              <a:solidFill>
                <a:srgbClr val="F8F8F8"/>
              </a:solidFill>
              <a:latin typeface="Arial" charset="0"/>
              <a:cs typeface="Arial" charset="0"/>
            </a:endParaRPr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438400" y="4473575"/>
            <a:ext cx="1289050" cy="1317625"/>
            <a:chOff x="1851" y="624"/>
            <a:chExt cx="812" cy="830"/>
          </a:xfrm>
        </p:grpSpPr>
        <p:sp>
          <p:nvSpPr>
            <p:cNvPr id="123920" name="Oval 16"/>
            <p:cNvSpPr>
              <a:spLocks noChangeArrowheads="1"/>
            </p:cNvSpPr>
            <p:nvPr/>
          </p:nvSpPr>
          <p:spPr bwMode="gray">
            <a:xfrm>
              <a:off x="1851" y="652"/>
              <a:ext cx="812" cy="802"/>
            </a:xfrm>
            <a:prstGeom prst="ellipse">
              <a:avLst/>
            </a:prstGeom>
            <a:solidFill>
              <a:schemeClr val="hlink"/>
            </a:solidFill>
            <a:ln w="63500" algn="ctr">
              <a:solidFill>
                <a:srgbClr val="DDDDDD">
                  <a:alpha val="70195"/>
                </a:srgb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>
                <a:latin typeface="Arial" charset="0"/>
                <a:cs typeface="Arial" charset="0"/>
              </a:endParaRPr>
            </a:p>
          </p:txBody>
        </p:sp>
        <p:pic>
          <p:nvPicPr>
            <p:cNvPr id="123921" name="Picture 17" descr="cir_lighteffect0"/>
            <p:cNvPicPr>
              <a:picLocks noChangeAspect="1" noChangeArrowheads="1"/>
            </p:cNvPicPr>
            <p:nvPr/>
          </p:nvPicPr>
          <p:blipFill>
            <a:blip r:embed="rId2" cstate="print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1920" y="624"/>
              <a:ext cx="670" cy="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922" name="Rectangle 18"/>
          <p:cNvSpPr>
            <a:spLocks noChangeArrowheads="1"/>
          </p:cNvSpPr>
          <p:nvPr/>
        </p:nvSpPr>
        <p:spPr bwMode="gray">
          <a:xfrm>
            <a:off x="2463158" y="4986338"/>
            <a:ext cx="124906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fr-FR" b="1" dirty="0" smtClean="0">
                <a:latin typeface="Arial" pitchFamily="34" charset="0"/>
                <a:cs typeface="Arial" pitchFamily="34" charset="0"/>
              </a:rPr>
              <a:t>proposer </a:t>
            </a:r>
            <a:endParaRPr lang="en-US" b="1" dirty="0">
              <a:solidFill>
                <a:srgbClr val="F8F8F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3925" name="Rectangle 21"/>
          <p:cNvSpPr>
            <a:spLocks noChangeArrowheads="1"/>
          </p:cNvSpPr>
          <p:nvPr/>
        </p:nvSpPr>
        <p:spPr bwMode="auto">
          <a:xfrm>
            <a:off x="1763688" y="1628800"/>
            <a:ext cx="6324600" cy="39703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un document d'évaluation des risques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itr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59" name="Rectangle 2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Politique</a:t>
            </a:r>
            <a:r>
              <a:rPr lang="en-US" dirty="0" smtClean="0"/>
              <a:t> </a:t>
            </a:r>
            <a:r>
              <a:rPr lang="en-US" dirty="0" smtClean="0"/>
              <a:t>de la CMCP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827584" y="2492896"/>
            <a:ext cx="7920880" cy="30963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buFont typeface="Wingdings" pitchFamily="2" charset="2"/>
              <a:buChar char="v"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à coins arrondis 29"/>
          <p:cNvSpPr/>
          <p:nvPr/>
        </p:nvSpPr>
        <p:spPr bwMode="auto">
          <a:xfrm>
            <a:off x="1619672" y="3140968"/>
            <a:ext cx="6264696" cy="187220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buFont typeface="Wingdings" pitchFamily="2" charset="2"/>
              <a:buChar char="v"/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Danger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lié aux équipement ( sécurité technique)</a:t>
            </a:r>
          </a:p>
          <a:p>
            <a:pPr algn="ctr">
              <a:buFont typeface="Wingdings" pitchFamily="2" charset="2"/>
              <a:buChar char="v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Danger due au comportement de l ’opérateur dans le poste de travail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11560" y="1340768"/>
            <a:ext cx="7992888" cy="50405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6336703" cy="4874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1219200"/>
            <a:ext cx="7772400" cy="685800"/>
          </a:xfrm>
        </p:spPr>
        <p:txBody>
          <a:bodyPr/>
          <a:lstStyle/>
          <a:p>
            <a:pPr>
              <a:spcAft>
                <a:spcPct val="100000"/>
              </a:spcAft>
              <a:tabLst>
                <a:tab pos="4521200" algn="l"/>
                <a:tab pos="4625975" algn="l"/>
              </a:tabLst>
            </a:pPr>
            <a:r>
              <a:rPr lang="fr-FR" sz="3600"/>
              <a:t>  Chaque accident peut être évité</a:t>
            </a:r>
          </a:p>
        </p:txBody>
      </p:sp>
      <p:graphicFrame>
        <p:nvGraphicFramePr>
          <p:cNvPr id="10256" name="Object 16"/>
          <p:cNvGraphicFramePr>
            <a:graphicFrameLocks noChangeAspect="1"/>
          </p:cNvGraphicFramePr>
          <p:nvPr/>
        </p:nvGraphicFramePr>
        <p:xfrm>
          <a:off x="467544" y="1268760"/>
          <a:ext cx="8305800" cy="5154612"/>
        </p:xfrm>
        <a:graphic>
          <a:graphicData uri="http://schemas.openxmlformats.org/presentationml/2006/ole">
            <p:oleObj spid="_x0000_s168962" name="Chart" r:id="rId3" imgW="4619955" imgH="2867342" progId="Excel.Chart.8">
              <p:embed/>
            </p:oleObj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9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" y="1628800"/>
            <a:ext cx="7629525" cy="373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Identification des dangers 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323528" y="1916833"/>
          <a:ext cx="822960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696" y="0"/>
            <a:ext cx="6781800" cy="884238"/>
          </a:xfrm>
        </p:spPr>
        <p:txBody>
          <a:bodyPr/>
          <a:lstStyle/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>Qu’est ce que l’analyse de la sécurité des taches ? </a:t>
            </a:r>
            <a:endParaRPr lang="fr-F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979712" y="2060848"/>
            <a:ext cx="5400600" cy="388843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  <a:scene3d>
            <a:camera prst="perspectiveContrastingLeftFacing"/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une méthode d’analyse structurée permettant d’identifier les risques reliés aux différentes étapes de réalisation d’une tâche afin de les éliminer ou de les contrôler. </a:t>
            </a:r>
            <a:endParaRPr kumimoji="0" lang="fr-FR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lèche courbée vers la droite 7"/>
          <p:cNvSpPr/>
          <p:nvPr/>
        </p:nvSpPr>
        <p:spPr bwMode="auto">
          <a:xfrm>
            <a:off x="1259632" y="1556792"/>
            <a:ext cx="731520" cy="1216152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0"/>
            <a:ext cx="6781800" cy="884238"/>
          </a:xfrm>
        </p:spPr>
        <p:txBody>
          <a:bodyPr/>
          <a:lstStyle/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Pourquoi faire l’analyse de la sécurité des taches ? 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lèche courbée vers la droite 4"/>
          <p:cNvSpPr/>
          <p:nvPr/>
        </p:nvSpPr>
        <p:spPr bwMode="auto">
          <a:xfrm>
            <a:off x="1043608" y="2060848"/>
            <a:ext cx="731520" cy="1216152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2627784" y="2780928"/>
            <a:ext cx="5400600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0000" endA="300" endPos="38500" dist="50800" dir="5400000" sy="-100000" algn="bl" rotWithShape="0"/>
            <a:softEdge rad="1270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FR" dirty="0" smtClean="0"/>
          </a:p>
          <a:p>
            <a:pPr algn="ctr"/>
            <a:r>
              <a:rPr lang="fr-FR" dirty="0" smtClean="0"/>
              <a:t>•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éliminer ou contrôler les risques de lésions professionnelles.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2771800" y="2924944"/>
            <a:ext cx="5184576" cy="151216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2000" endA="300" endPos="35000" dir="5400000" sy="-100000" algn="bl" rotWithShape="0"/>
            <a:softEdge rad="1270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fr-FR" dirty="0" smtClean="0"/>
              <a:t> </a:t>
            </a:r>
          </a:p>
          <a:p>
            <a:pPr algn="ctr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développer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des méthodes de travail sécuritaires et efficaces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 bwMode="auto">
          <a:xfrm>
            <a:off x="2627784" y="2924944"/>
            <a:ext cx="5328592" cy="158417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identifier les habiletés préventives des travailleurs et les intégrer dans la réalisation des tâches.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 bwMode="auto">
          <a:xfrm>
            <a:off x="2649488" y="2924944"/>
            <a:ext cx="5450904" cy="170648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0000" endA="300" endPos="38500" dist="50800" dir="5400000" sy="-100000" algn="bl" rotWithShape="0"/>
            <a:softEdge rad="1270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Identifier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les dangers du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poste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allAtOnce" animBg="1"/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7704" y="0"/>
            <a:ext cx="6781800" cy="884238"/>
          </a:xfrm>
        </p:spPr>
        <p:txBody>
          <a:bodyPr/>
          <a:lstStyle/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>Les étapes suivies pour établir une fiche JSA </a:t>
            </a:r>
            <a:endParaRPr lang="fr-FR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1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412776"/>
            <a:ext cx="4564533" cy="4826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exemple</a:t>
            </a:r>
            <a:endParaRPr lang="fr-FR" dirty="0"/>
          </a:p>
        </p:txBody>
      </p:sp>
      <p:pic>
        <p:nvPicPr>
          <p:cNvPr id="172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457" y="2204864"/>
            <a:ext cx="8460097" cy="2676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Evaluation des risques </a:t>
            </a:r>
            <a:endParaRPr lang="fr-FR" dirty="0"/>
          </a:p>
        </p:txBody>
      </p:sp>
      <p:pic>
        <p:nvPicPr>
          <p:cNvPr id="173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43753"/>
            <a:ext cx="8064896" cy="353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Gravité (G) </a:t>
            </a:r>
            <a:endParaRPr lang="fr-FR" dirty="0"/>
          </a:p>
        </p:txBody>
      </p:sp>
      <p:pic>
        <p:nvPicPr>
          <p:cNvPr id="174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2315369"/>
            <a:ext cx="7056784" cy="348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7704" y="332656"/>
            <a:ext cx="6781800" cy="1512168"/>
          </a:xfrm>
        </p:spPr>
        <p:txBody>
          <a:bodyPr/>
          <a:lstStyle/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La fréquence (F) ou La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Probabilité</a:t>
            </a:r>
            <a:br>
              <a:rPr lang="fr-FR" sz="2800" dirty="0" smtClean="0">
                <a:latin typeface="Arial" pitchFamily="34" charset="0"/>
                <a:cs typeface="Arial" pitchFamily="34" charset="0"/>
              </a:rPr>
            </a:br>
            <a:r>
              <a:rPr lang="fr-F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D (degré d’exposition) +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N (protections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)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5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962104"/>
            <a:ext cx="6006202" cy="411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7" y="2060848"/>
            <a:ext cx="5904656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1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5" y="2009774"/>
            <a:ext cx="5950566" cy="4433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1" dur="2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1" dur="1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</a:t>
            </a:r>
            <a:endParaRPr lang="fr-FR" dirty="0"/>
          </a:p>
        </p:txBody>
      </p:sp>
      <p:pic>
        <p:nvPicPr>
          <p:cNvPr id="176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628800"/>
            <a:ext cx="5976664" cy="444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Travail effectué </a:t>
            </a:r>
            <a:endParaRPr lang="fr-FR" dirty="0"/>
          </a:p>
        </p:txBody>
      </p:sp>
      <p:pic>
        <p:nvPicPr>
          <p:cNvPr id="177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875" y="2348880"/>
            <a:ext cx="8966125" cy="334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100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8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889248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10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fiches JSA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Chef d’équipe:</a:t>
            </a:r>
            <a:endParaRPr lang="fr-FR" dirty="0"/>
          </a:p>
        </p:txBody>
      </p:sp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225" y="2171700"/>
            <a:ext cx="8591550" cy="3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01008"/>
            <a:ext cx="858202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19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latin typeface="Arial" pitchFamily="34" charset="0"/>
                <a:cs typeface="Arial" pitchFamily="34" charset="0"/>
              </a:rPr>
              <a:t>Conducteur presse à balles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76872"/>
            <a:ext cx="8902005" cy="289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675" y="3284984"/>
            <a:ext cx="92106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9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19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 d’évaluation</a:t>
            </a:r>
            <a:endParaRPr lang="fr-FR" dirty="0"/>
          </a:p>
        </p:txBody>
      </p:sp>
      <p:pic>
        <p:nvPicPr>
          <p:cNvPr id="1955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843528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84984"/>
            <a:ext cx="8362454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284984"/>
            <a:ext cx="8352928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llipse 8"/>
          <p:cNvSpPr/>
          <p:nvPr/>
        </p:nvSpPr>
        <p:spPr bwMode="auto">
          <a:xfrm>
            <a:off x="1259632" y="980728"/>
            <a:ext cx="3816424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manutentionnaire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95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9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195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llipse 4"/>
          <p:cNvSpPr/>
          <p:nvPr/>
        </p:nvSpPr>
        <p:spPr bwMode="auto">
          <a:xfrm>
            <a:off x="1115616" y="1556792"/>
            <a:ext cx="4320480" cy="7200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Conducteur d’engin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66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88066"/>
            <a:ext cx="8363272" cy="2845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12976"/>
            <a:ext cx="83164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12976"/>
            <a:ext cx="84349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1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212976"/>
            <a:ext cx="8460432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19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19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19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val 2"/>
          <p:cNvSpPr>
            <a:spLocks noChangeArrowheads="1"/>
          </p:cNvSpPr>
          <p:nvPr/>
        </p:nvSpPr>
        <p:spPr bwMode="gray">
          <a:xfrm>
            <a:off x="2514600" y="2271713"/>
            <a:ext cx="2743200" cy="2743200"/>
          </a:xfrm>
          <a:prstGeom prst="ellipse">
            <a:avLst/>
          </a:prstGeom>
          <a:solidFill>
            <a:srgbClr val="FFFFFF">
              <a:alpha val="8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467" name="Oval 3"/>
          <p:cNvSpPr>
            <a:spLocks noChangeArrowheads="1"/>
          </p:cNvSpPr>
          <p:nvPr/>
        </p:nvSpPr>
        <p:spPr bwMode="gray">
          <a:xfrm>
            <a:off x="3657600" y="2786063"/>
            <a:ext cx="1619250" cy="1619250"/>
          </a:xfrm>
          <a:prstGeom prst="ellipse">
            <a:avLst/>
          </a:prstGeom>
          <a:solidFill>
            <a:srgbClr val="DCDCDC">
              <a:alpha val="5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468" name="Line 4"/>
          <p:cNvSpPr>
            <a:spLocks noChangeShapeType="1"/>
          </p:cNvSpPr>
          <p:nvPr/>
        </p:nvSpPr>
        <p:spPr bwMode="gray">
          <a:xfrm flipV="1">
            <a:off x="2915816" y="3865240"/>
            <a:ext cx="1596008" cy="21183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469" name="Line 5"/>
          <p:cNvSpPr>
            <a:spLocks noChangeShapeType="1"/>
          </p:cNvSpPr>
          <p:nvPr/>
        </p:nvSpPr>
        <p:spPr bwMode="gray">
          <a:xfrm>
            <a:off x="3733800" y="2424113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gray">
          <a:xfrm flipH="1">
            <a:off x="3829050" y="3948113"/>
            <a:ext cx="819150" cy="140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471" name="Line 7"/>
          <p:cNvSpPr>
            <a:spLocks noChangeShapeType="1"/>
          </p:cNvSpPr>
          <p:nvPr/>
        </p:nvSpPr>
        <p:spPr bwMode="gray">
          <a:xfrm>
            <a:off x="5004048" y="4005064"/>
            <a:ext cx="288032" cy="50405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472" name="Line 8"/>
          <p:cNvSpPr>
            <a:spLocks noChangeShapeType="1"/>
          </p:cNvSpPr>
          <p:nvPr/>
        </p:nvSpPr>
        <p:spPr bwMode="gray">
          <a:xfrm flipV="1">
            <a:off x="5029200" y="2576513"/>
            <a:ext cx="5334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473" name="Oval 9"/>
          <p:cNvSpPr>
            <a:spLocks noChangeArrowheads="1"/>
          </p:cNvSpPr>
          <p:nvPr/>
        </p:nvSpPr>
        <p:spPr bwMode="gray">
          <a:xfrm>
            <a:off x="4295775" y="3176588"/>
            <a:ext cx="895350" cy="895350"/>
          </a:xfrm>
          <a:prstGeom prst="ellipse">
            <a:avLst/>
          </a:prstGeom>
          <a:solidFill>
            <a:srgbClr val="C0C0C0">
              <a:alpha val="5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47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Les actions</a:t>
            </a:r>
            <a:endParaRPr lang="en-US" dirty="0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771800" y="1052736"/>
            <a:ext cx="2232248" cy="1879377"/>
            <a:chOff x="2064" y="1008"/>
            <a:chExt cx="722" cy="872"/>
          </a:xfrm>
        </p:grpSpPr>
        <p:sp>
          <p:nvSpPr>
            <p:cNvPr id="62476" name="Oval 12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62478" name="Picture 14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62479" name="Oval 15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hlink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62480" name="Picture 16" descr="light_shadow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4" name="Group 17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5" name="Group 18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2483" name="AutoShape 1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484" name="AutoShape 2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485" name="AutoShape 2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486" name="AutoShape 2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" name="Group 23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2488" name="AutoShape 2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489" name="AutoShape 2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490" name="AutoShape 2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491" name="AutoShape 2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8" name="Group 2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62494" name="AutoShape 30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495" name="AutoShape 31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496" name="AutoShape 32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497" name="AutoShape 33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9" name="Group 3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62499" name="AutoShape 35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00" name="AutoShape 36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01" name="AutoShape 37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02" name="AutoShape 38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62503" name="Rectangle 39"/>
            <p:cNvSpPr>
              <a:spLocks noChangeArrowheads="1"/>
            </p:cNvSpPr>
            <p:nvPr/>
          </p:nvSpPr>
          <p:spPr bwMode="gray">
            <a:xfrm>
              <a:off x="2242" y="1272"/>
              <a:ext cx="403" cy="3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flatTx/>
            </a:bodyPr>
            <a:lstStyle/>
            <a:p>
              <a:endParaRPr lang="fr-FR" sz="1600" dirty="0" smtClean="0"/>
            </a:p>
            <a:p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Formation </a:t>
              </a:r>
            </a:p>
            <a:p>
              <a:pPr algn="ctr"/>
              <a:endParaRPr lang="en-US" sz="16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40"/>
          <p:cNvGrpSpPr>
            <a:grpSpLocks/>
          </p:cNvGrpSpPr>
          <p:nvPr/>
        </p:nvGrpSpPr>
        <p:grpSpPr bwMode="auto">
          <a:xfrm>
            <a:off x="1043608" y="3645024"/>
            <a:ext cx="2076971" cy="1606599"/>
            <a:chOff x="2064" y="1008"/>
            <a:chExt cx="722" cy="872"/>
          </a:xfrm>
        </p:grpSpPr>
        <p:sp>
          <p:nvSpPr>
            <p:cNvPr id="62505" name="Oval 41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1" name="Group 42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62507" name="Picture 43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62508" name="Oval 44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accent2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62509" name="Picture 45" descr="light_shadow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12" name="Group 46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13" name="Group 4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2512" name="AutoShape 4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13" name="AutoShape 4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14" name="AutoShape 5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15" name="AutoShape 5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4" name="Group 5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2517" name="AutoShape 5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18" name="AutoShape 5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19" name="AutoShape 5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20" name="AutoShape 5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15" name="Group 57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16" name="Group 58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62523" name="AutoShape 5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24" name="AutoShape 6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25" name="AutoShape 6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26" name="AutoShape 6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" name="Group 63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62528" name="AutoShape 6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29" name="AutoShape 6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30" name="AutoShape 6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31" name="AutoShape 6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62532" name="Rectangle 68"/>
            <p:cNvSpPr>
              <a:spLocks noChangeArrowheads="1"/>
            </p:cNvSpPr>
            <p:nvPr/>
          </p:nvSpPr>
          <p:spPr bwMode="gray">
            <a:xfrm>
              <a:off x="2114" y="1177"/>
              <a:ext cx="507" cy="3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  <a:flatTx/>
            </a:bodyPr>
            <a:lstStyle/>
            <a:p>
              <a:endParaRPr lang="fr-FR" sz="1600" dirty="0" smtClean="0"/>
            </a:p>
            <a:p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individuelles </a:t>
              </a:r>
            </a:p>
          </p:txBody>
        </p:sp>
      </p:grpSp>
      <p:grpSp>
        <p:nvGrpSpPr>
          <p:cNvPr id="18" name="Group 69"/>
          <p:cNvGrpSpPr>
            <a:grpSpLocks/>
          </p:cNvGrpSpPr>
          <p:nvPr/>
        </p:nvGrpSpPr>
        <p:grpSpPr bwMode="auto">
          <a:xfrm>
            <a:off x="2267745" y="5178424"/>
            <a:ext cx="1821656" cy="1679575"/>
            <a:chOff x="2064" y="1008"/>
            <a:chExt cx="722" cy="872"/>
          </a:xfrm>
        </p:grpSpPr>
        <p:sp>
          <p:nvSpPr>
            <p:cNvPr id="62534" name="Oval 70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9" name="Group 71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62536" name="Picture 72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62537" name="Oval 73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62538" name="Picture 74" descr="light_shadow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915" cy="785"/>
              </a:xfrm>
              <a:prstGeom prst="rect">
                <a:avLst/>
              </a:prstGeom>
              <a:noFill/>
            </p:spPr>
          </p:pic>
          <p:grpSp>
            <p:nvGrpSpPr>
              <p:cNvPr id="20" name="Group 75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21" name="Group 76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2541" name="AutoShape 77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42" name="AutoShape 78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43" name="AutoShape 79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44" name="AutoShape 80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2" name="Group 81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2546" name="AutoShape 82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47" name="AutoShape 83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48" name="AutoShape 84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49" name="AutoShape 85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23" name="Group 86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24" name="Group 87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62552" name="AutoShape 88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53" name="AutoShape 89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54" name="AutoShape 90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55" name="AutoShape 91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5" name="Group 92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62557" name="AutoShape 93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58" name="AutoShape 94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59" name="AutoShape 95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60" name="AutoShape 96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62561" name="Rectangle 97"/>
            <p:cNvSpPr>
              <a:spLocks noChangeArrowheads="1"/>
            </p:cNvSpPr>
            <p:nvPr/>
          </p:nvSpPr>
          <p:spPr bwMode="gray">
            <a:xfrm>
              <a:off x="2207" y="1184"/>
              <a:ext cx="512" cy="3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flatTx/>
            </a:bodyPr>
            <a:lstStyle/>
            <a:p>
              <a:endParaRPr lang="fr-FR" sz="1600" dirty="0" smtClean="0"/>
            </a:p>
            <a:p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collectives </a:t>
              </a:r>
            </a:p>
          </p:txBody>
        </p:sp>
      </p:grpSp>
      <p:grpSp>
        <p:nvGrpSpPr>
          <p:cNvPr id="26" name="Group 98"/>
          <p:cNvGrpSpPr>
            <a:grpSpLocks/>
          </p:cNvGrpSpPr>
          <p:nvPr/>
        </p:nvGrpSpPr>
        <p:grpSpPr bwMode="auto">
          <a:xfrm>
            <a:off x="4860032" y="4149080"/>
            <a:ext cx="2552402" cy="1869727"/>
            <a:chOff x="2064" y="1008"/>
            <a:chExt cx="722" cy="872"/>
          </a:xfrm>
        </p:grpSpPr>
        <p:sp>
          <p:nvSpPr>
            <p:cNvPr id="62563" name="Oval 99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7" name="Group 100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62565" name="Picture 101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62566" name="Oval 102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62567" name="Picture 103" descr="light_shadow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28" name="Group 104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29" name="Group 105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2570" name="AutoShape 106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71" name="AutoShape 107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72" name="AutoShape 108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73" name="AutoShape 109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0" name="Group 110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2575" name="AutoShape 111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76" name="AutoShape 112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77" name="AutoShape 113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578" name="AutoShape 114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31" name="Group 115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62498" name="Group 116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62581" name="AutoShape 117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82" name="AutoShape 118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83" name="AutoShape 119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84" name="AutoShape 120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2504" name="Group 121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62586" name="AutoShape 122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87" name="AutoShape 123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88" name="AutoShape 124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89" name="AutoShape 125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62590" name="Rectangle 126"/>
            <p:cNvSpPr>
              <a:spLocks noChangeArrowheads="1"/>
            </p:cNvSpPr>
            <p:nvPr/>
          </p:nvSpPr>
          <p:spPr bwMode="gray">
            <a:xfrm>
              <a:off x="2155" y="1141"/>
              <a:ext cx="466" cy="3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  <a:flatTx/>
            </a:bodyPr>
            <a:lstStyle/>
            <a:p>
              <a:endParaRPr lang="fr-FR" sz="1600" dirty="0" smtClean="0"/>
            </a:p>
            <a:p>
              <a:pPr algn="ctr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Intégrées </a:t>
              </a:r>
            </a:p>
            <a:p>
              <a:pPr algn="ctr"/>
              <a:endParaRPr lang="en-US" sz="16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2506" name="Group 127"/>
          <p:cNvGrpSpPr>
            <a:grpSpLocks/>
          </p:cNvGrpSpPr>
          <p:nvPr/>
        </p:nvGrpSpPr>
        <p:grpSpPr bwMode="auto">
          <a:xfrm>
            <a:off x="4932040" y="1988840"/>
            <a:ext cx="2736304" cy="2520280"/>
            <a:chOff x="2064" y="1008"/>
            <a:chExt cx="795" cy="872"/>
          </a:xfrm>
        </p:grpSpPr>
        <p:sp>
          <p:nvSpPr>
            <p:cNvPr id="62592" name="Oval 128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62510" name="Group 129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62594" name="Picture 130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62595" name="Oval 131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folHlink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62596" name="Picture 132" descr="light_shadow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62511" name="Group 133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62516" name="Group 134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2599" name="AutoShape 135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600" name="AutoShape 136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601" name="AutoShape 137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602" name="AutoShape 138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2521" name="Group 139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2604" name="AutoShape 140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605" name="AutoShape 141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606" name="AutoShape 142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607" name="AutoShape 143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62522" name="Group 144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62527" name="Group 145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62610" name="AutoShape 146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11" name="AutoShape 147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12" name="AutoShape 148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13" name="AutoShape 149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2533" name="Group 150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62615" name="AutoShape 151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16" name="AutoShape 152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17" name="AutoShape 153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18" name="AutoShape 154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62619" name="Rectangle 155"/>
            <p:cNvSpPr>
              <a:spLocks noChangeArrowheads="1"/>
            </p:cNvSpPr>
            <p:nvPr/>
          </p:nvSpPr>
          <p:spPr bwMode="gray">
            <a:xfrm>
              <a:off x="2081" y="1207"/>
              <a:ext cx="778" cy="2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flatTx/>
            </a:bodyPr>
            <a:lstStyle/>
            <a:p>
              <a:endParaRPr lang="fr-FR" sz="1600" dirty="0" smtClean="0"/>
            </a:p>
            <a:p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Organisationnelles </a:t>
              </a:r>
            </a:p>
          </p:txBody>
        </p:sp>
      </p:grpSp>
      <p:grpSp>
        <p:nvGrpSpPr>
          <p:cNvPr id="62535" name="Group 156"/>
          <p:cNvGrpSpPr>
            <a:grpSpLocks/>
          </p:cNvGrpSpPr>
          <p:nvPr/>
        </p:nvGrpSpPr>
        <p:grpSpPr bwMode="auto">
          <a:xfrm rot="4976862" flipH="1">
            <a:off x="4483100" y="3351213"/>
            <a:ext cx="673100" cy="647700"/>
            <a:chOff x="1944" y="1111"/>
            <a:chExt cx="204" cy="196"/>
          </a:xfrm>
        </p:grpSpPr>
        <p:pic>
          <p:nvPicPr>
            <p:cNvPr id="62621" name="Picture 157" descr="circuler_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gray">
            <a:xfrm flipH="1">
              <a:off x="1961" y="1124"/>
              <a:ext cx="174" cy="172"/>
            </a:xfrm>
            <a:prstGeom prst="rect">
              <a:avLst/>
            </a:prstGeom>
            <a:noFill/>
          </p:spPr>
        </p:pic>
        <p:sp>
          <p:nvSpPr>
            <p:cNvPr id="62622" name="Oval 158"/>
            <p:cNvSpPr>
              <a:spLocks noChangeArrowheads="1"/>
            </p:cNvSpPr>
            <p:nvPr/>
          </p:nvSpPr>
          <p:spPr bwMode="gray">
            <a:xfrm flipH="1">
              <a:off x="1962" y="1124"/>
              <a:ext cx="173" cy="172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>
                    <a:alpha val="50000"/>
                  </a:schemeClr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62539" name="Group 159"/>
            <p:cNvGrpSpPr>
              <a:grpSpLocks/>
            </p:cNvGrpSpPr>
            <p:nvPr/>
          </p:nvGrpSpPr>
          <p:grpSpPr bwMode="auto">
            <a:xfrm rot="1297425" flipV="1">
              <a:off x="1971" y="1258"/>
              <a:ext cx="151" cy="37"/>
              <a:chOff x="2532" y="1051"/>
              <a:chExt cx="893" cy="246"/>
            </a:xfrm>
          </p:grpSpPr>
          <p:grpSp>
            <p:nvGrpSpPr>
              <p:cNvPr id="62540" name="Group 160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62625" name="AutoShape 161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26" name="AutoShape 162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27" name="AutoShape 163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28" name="AutoShape 164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2545" name="Group 165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62630" name="AutoShape 166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31" name="AutoShape 167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32" name="AutoShape 168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33" name="AutoShape 169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62634" name="Arc 170"/>
            <p:cNvSpPr>
              <a:spLocks/>
            </p:cNvSpPr>
            <p:nvPr/>
          </p:nvSpPr>
          <p:spPr bwMode="gray">
            <a:xfrm rot="25447716">
              <a:off x="1948" y="1107"/>
              <a:ext cx="196" cy="2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155"/>
                <a:gd name="T2" fmla="*/ 22996 w 43200"/>
                <a:gd name="T3" fmla="*/ 43155 h 43155"/>
                <a:gd name="T4" fmla="*/ 21600 w 43200"/>
                <a:gd name="T5" fmla="*/ 21600 h 43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55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</a:path>
                <a:path w="43200" h="43155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62635" name="Picture 171" descr="light_shadow1"/>
            <p:cNvPicPr>
              <a:picLocks noChangeAspect="1" noChangeArrowheads="1"/>
            </p:cNvPicPr>
            <p:nvPr/>
          </p:nvPicPr>
          <p:blipFill>
            <a:blip r:embed="rId6" cstate="print"/>
            <a:srcRect t="23740"/>
            <a:stretch>
              <a:fillRect/>
            </a:stretch>
          </p:blipFill>
          <p:spPr bwMode="gray">
            <a:xfrm rot="2569845" flipH="1">
              <a:off x="2015" y="1139"/>
              <a:ext cx="129" cy="84"/>
            </a:xfrm>
            <a:prstGeom prst="rect">
              <a:avLst/>
            </a:prstGeom>
            <a:noFill/>
          </p:spPr>
        </p:pic>
      </p:grpSp>
      <p:sp>
        <p:nvSpPr>
          <p:cNvPr id="179" name="Line 5"/>
          <p:cNvSpPr>
            <a:spLocks noChangeShapeType="1"/>
          </p:cNvSpPr>
          <p:nvPr/>
        </p:nvSpPr>
        <p:spPr bwMode="gray">
          <a:xfrm>
            <a:off x="2483768" y="2780928"/>
            <a:ext cx="2160240" cy="7920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80" name="Group 40"/>
          <p:cNvGrpSpPr>
            <a:grpSpLocks/>
          </p:cNvGrpSpPr>
          <p:nvPr/>
        </p:nvGrpSpPr>
        <p:grpSpPr bwMode="auto">
          <a:xfrm>
            <a:off x="755576" y="2060848"/>
            <a:ext cx="2076971" cy="1606599"/>
            <a:chOff x="2064" y="1008"/>
            <a:chExt cx="722" cy="872"/>
          </a:xfrm>
        </p:grpSpPr>
        <p:sp>
          <p:nvSpPr>
            <p:cNvPr id="181" name="Oval 41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82" name="Group 42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195" name="Picture 43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196" name="Oval 44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accent2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pic>
            <p:nvPicPr>
              <p:cNvPr id="197" name="Picture 45" descr="light_shadow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198" name="Group 46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199" name="Group 4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205" name="AutoShape 4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6" name="AutoShape 4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7" name="AutoShape 5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8" name="AutoShape 5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00" name="Group 5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201" name="AutoShape 5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2" name="AutoShape 5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3" name="AutoShape 5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4" name="AutoShape 5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183" name="Group 57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185" name="Group 58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91" name="AutoShape 5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2" name="AutoShape 6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3" name="AutoShape 6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4" name="AutoShape 6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86" name="Group 63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87" name="AutoShape 6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8" name="AutoShape 6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9" name="AutoShape 6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0" name="AutoShape 6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84" name="Rectangle 68"/>
            <p:cNvSpPr>
              <a:spLocks noChangeArrowheads="1"/>
            </p:cNvSpPr>
            <p:nvPr/>
          </p:nvSpPr>
          <p:spPr bwMode="gray">
            <a:xfrm>
              <a:off x="2164" y="1177"/>
              <a:ext cx="457" cy="3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  <a:flatTx/>
            </a:bodyPr>
            <a:lstStyle/>
            <a:p>
              <a:endParaRPr lang="fr-FR" sz="1600" dirty="0" smtClean="0"/>
            </a:p>
            <a:p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information </a:t>
              </a:r>
              <a:endParaRPr lang="fr-FR" sz="1600" b="1" dirty="0" smtClean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25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sz="36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fr-FR" sz="36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fr-FR" sz="3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conclusion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559 0.06425 -0.31163 0.1285 -0.30226 0.19806 C -0.29288 0.26762 -0.05451 0.43541 0.0559 0.41784 C 0.16632 0.40028 0.3533 0.14028 0.36059 0.09291 C 0.36788 0.04553 0.05226 0.02981 0.1 0.13312 C 0.14774 0.23642 0.55538 0.61567 0.64653 0.71204 " pathEditMode="relative" ptsTypes="aaaaaA">
                                      <p:cBhvr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WordArt 2"/>
          <p:cNvSpPr>
            <a:spLocks noChangeArrowheads="1" noChangeShapeType="1" noTextEdit="1"/>
          </p:cNvSpPr>
          <p:nvPr/>
        </p:nvSpPr>
        <p:spPr bwMode="gray">
          <a:xfrm>
            <a:off x="3733800" y="1371600"/>
            <a:ext cx="4953000" cy="685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fr-FR" sz="54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MERCI DE VOTRE ATTENTION</a:t>
            </a:r>
            <a:r>
              <a:rPr lang="fr-FR" sz="54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!</a:t>
            </a:r>
            <a:endParaRPr lang="fr-FR" sz="54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latin typeface="Verdana"/>
              <a:ea typeface="Verdana"/>
              <a:cs typeface="Verdana"/>
            </a:endParaRPr>
          </a:p>
        </p:txBody>
      </p:sp>
      <p:pic>
        <p:nvPicPr>
          <p:cNvPr id="4" name="Picture 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408820"/>
            <a:ext cx="3312368" cy="2124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 prst="slope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wine">
  <a:themeElements>
    <a:clrScheme name="Stream 1">
      <a:dk1>
        <a:srgbClr val="000000"/>
      </a:dk1>
      <a:lt1>
        <a:srgbClr val="FFFFFF"/>
      </a:lt1>
      <a:dk2>
        <a:srgbClr val="445E7A"/>
      </a:dk2>
      <a:lt2>
        <a:srgbClr val="DDDDDD"/>
      </a:lt2>
      <a:accent1>
        <a:srgbClr val="417799"/>
      </a:accent1>
      <a:accent2>
        <a:srgbClr val="009999"/>
      </a:accent2>
      <a:accent3>
        <a:srgbClr val="B0B6BE"/>
      </a:accent3>
      <a:accent4>
        <a:srgbClr val="DADADA"/>
      </a:accent4>
      <a:accent5>
        <a:srgbClr val="B0BDCA"/>
      </a:accent5>
      <a:accent6>
        <a:srgbClr val="008A8A"/>
      </a:accent6>
      <a:hlink>
        <a:srgbClr val="C47C40"/>
      </a:hlink>
      <a:folHlink>
        <a:srgbClr val="E25832"/>
      </a:folHlink>
    </a:clrScheme>
    <a:fontScheme name="Stream">
      <a:majorFont>
        <a:latin typeface="Lucida Sans Unicode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000"/>
        </a:dk1>
        <a:lt1>
          <a:srgbClr val="FFFFFF"/>
        </a:lt1>
        <a:dk2>
          <a:srgbClr val="445E7A"/>
        </a:dk2>
        <a:lt2>
          <a:srgbClr val="DDDDDD"/>
        </a:lt2>
        <a:accent1>
          <a:srgbClr val="417799"/>
        </a:accent1>
        <a:accent2>
          <a:srgbClr val="009999"/>
        </a:accent2>
        <a:accent3>
          <a:srgbClr val="B0B6BE"/>
        </a:accent3>
        <a:accent4>
          <a:srgbClr val="DADADA"/>
        </a:accent4>
        <a:accent5>
          <a:srgbClr val="B0BDCA"/>
        </a:accent5>
        <a:accent6>
          <a:srgbClr val="008A8A"/>
        </a:accent6>
        <a:hlink>
          <a:srgbClr val="C47C40"/>
        </a:hlink>
        <a:folHlink>
          <a:srgbClr val="E2583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2A7CD6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CBFE8"/>
        </a:accent5>
        <a:accent6>
          <a:srgbClr val="9879CB"/>
        </a:accent6>
        <a:hlink>
          <a:srgbClr val="25B9E7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000000"/>
        </a:dk1>
        <a:lt1>
          <a:srgbClr val="FFFFFF"/>
        </a:lt1>
        <a:dk2>
          <a:srgbClr val="445E7A"/>
        </a:dk2>
        <a:lt2>
          <a:srgbClr val="DDDDDD"/>
        </a:lt2>
        <a:accent1>
          <a:srgbClr val="3468A6"/>
        </a:accent1>
        <a:accent2>
          <a:srgbClr val="E49D1C"/>
        </a:accent2>
        <a:accent3>
          <a:srgbClr val="B0B6BE"/>
        </a:accent3>
        <a:accent4>
          <a:srgbClr val="DADADA"/>
        </a:accent4>
        <a:accent5>
          <a:srgbClr val="AEB9D0"/>
        </a:accent5>
        <a:accent6>
          <a:srgbClr val="CF8E18"/>
        </a:accent6>
        <a:hlink>
          <a:srgbClr val="4EA5B6"/>
        </a:hlink>
        <a:folHlink>
          <a:srgbClr val="E2583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zwine</Template>
  <TotalTime>2705</TotalTime>
  <Words>1317</Words>
  <Application>Microsoft Office PowerPoint</Application>
  <PresentationFormat>Affichage à l'écran (4:3)</PresentationFormat>
  <Paragraphs>216</Paragraphs>
  <Slides>41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3" baseType="lpstr">
      <vt:lpstr>zwine</vt:lpstr>
      <vt:lpstr>Microsoft Excel Chart</vt:lpstr>
      <vt:lpstr>Analyse de sécurité des  taches liées aux postes de  la zone MPP</vt:lpstr>
      <vt:lpstr>Plan</vt:lpstr>
      <vt:lpstr>Plan</vt:lpstr>
      <vt:lpstr>INTRODUCTION </vt:lpstr>
      <vt:lpstr>Diapositive 5</vt:lpstr>
      <vt:lpstr>PRESENTATION DE LA CMCP </vt:lpstr>
      <vt:lpstr>Fiche signalétique de l’entreprise </vt:lpstr>
      <vt:lpstr>Processus de fabrication </vt:lpstr>
      <vt:lpstr>Partie de préparation de pâte </vt:lpstr>
      <vt:lpstr> Partie humide « Formation de la feuille »</vt:lpstr>
      <vt:lpstr> Partie Sécherie et mise en bobines</vt:lpstr>
      <vt:lpstr>Présentation de la machine 1 </vt:lpstr>
      <vt:lpstr>Présentation de la machine 3 </vt:lpstr>
      <vt:lpstr>Traitement chimique </vt:lpstr>
      <vt:lpstr>description de la zone étudiée MPP </vt:lpstr>
      <vt:lpstr>description de la zone étudiée MPP </vt:lpstr>
      <vt:lpstr>ANALYSE DES RISQUES </vt:lpstr>
      <vt:lpstr>Diapositive 18</vt:lpstr>
      <vt:lpstr>Diapositive 19</vt:lpstr>
      <vt:lpstr>Diapositive 20</vt:lpstr>
      <vt:lpstr>Politique de la CMCP</vt:lpstr>
      <vt:lpstr>Diapositive 22</vt:lpstr>
      <vt:lpstr>Diapositive 23</vt:lpstr>
      <vt:lpstr>Identification des dangers </vt:lpstr>
      <vt:lpstr>Qu’est ce que l’analyse de la sécurité des taches ? </vt:lpstr>
      <vt:lpstr>Pourquoi faire l’analyse de la sécurité des taches ? </vt:lpstr>
      <vt:lpstr>Les étapes suivies pour établir une fiche JSA </vt:lpstr>
      <vt:lpstr>Un exemple</vt:lpstr>
      <vt:lpstr>Evaluation des risques </vt:lpstr>
      <vt:lpstr>La Gravité (G) </vt:lpstr>
      <vt:lpstr>La fréquence (F) ou La Probabilité  = D (degré d’exposition) + N (protections) </vt:lpstr>
      <vt:lpstr>Résultats </vt:lpstr>
      <vt:lpstr>Travail effectué </vt:lpstr>
      <vt:lpstr>Diapositive 34</vt:lpstr>
      <vt:lpstr>Les fiches JSA</vt:lpstr>
      <vt:lpstr>Conducteur presse à balles</vt:lpstr>
      <vt:lpstr>Tableaux d’évaluation</vt:lpstr>
      <vt:lpstr>Diapositive 38</vt:lpstr>
      <vt:lpstr>Les actions</vt:lpstr>
      <vt:lpstr>Diapositive 40</vt:lpstr>
      <vt:lpstr>Diapositive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Analyse de sécurité des  taches liées aux postes de  la zone MPP</dc:title>
  <dc:creator>nazik</dc:creator>
  <cp:lastModifiedBy>nazik</cp:lastModifiedBy>
  <cp:revision>41</cp:revision>
  <dcterms:created xsi:type="dcterms:W3CDTF">2012-11-19T14:23:08Z</dcterms:created>
  <dcterms:modified xsi:type="dcterms:W3CDTF">2012-11-22T01:27:44Z</dcterms:modified>
</cp:coreProperties>
</file>