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2"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1" d="100"/>
          <a:sy n="51" d="100"/>
        </p:scale>
        <p:origin x="-118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A31AE7-12BA-4795-9424-A63EE5EDF834}" type="doc">
      <dgm:prSet loTypeId="urn:microsoft.com/office/officeart/2005/8/layout/hProcess7" loCatId="process" qsTypeId="urn:microsoft.com/office/officeart/2005/8/quickstyle/3d1" qsCatId="3D" csTypeId="urn:microsoft.com/office/officeart/2005/8/colors/colorful2" csCatId="colorful" phldr="1"/>
      <dgm:spPr/>
      <dgm:t>
        <a:bodyPr/>
        <a:lstStyle/>
        <a:p>
          <a:endParaRPr lang="fr-FR"/>
        </a:p>
      </dgm:t>
    </dgm:pt>
    <dgm:pt modelId="{002E6E67-3C0D-4A7D-9ABE-7744488669B2}">
      <dgm:prSet phldrT="[Texte]"/>
      <dgm:spPr/>
      <dgm:t>
        <a:bodyPr/>
        <a:lstStyle/>
        <a:p>
          <a:r>
            <a:rPr lang="fr-FR" dirty="0" smtClean="0"/>
            <a:t>Les différents types de conflits</a:t>
          </a:r>
          <a:endParaRPr lang="fr-FR" dirty="0"/>
        </a:p>
      </dgm:t>
    </dgm:pt>
    <dgm:pt modelId="{41CECF2B-F791-4A4A-BC38-0356AE9180CF}" type="parTrans" cxnId="{C8D194FB-40CC-4FF2-9A0F-325924F905D5}">
      <dgm:prSet/>
      <dgm:spPr/>
      <dgm:t>
        <a:bodyPr/>
        <a:lstStyle/>
        <a:p>
          <a:endParaRPr lang="fr-FR"/>
        </a:p>
      </dgm:t>
    </dgm:pt>
    <dgm:pt modelId="{F3453237-7F5C-49F1-BB2D-43FA39820289}" type="sibTrans" cxnId="{C8D194FB-40CC-4FF2-9A0F-325924F905D5}">
      <dgm:prSet/>
      <dgm:spPr/>
      <dgm:t>
        <a:bodyPr/>
        <a:lstStyle/>
        <a:p>
          <a:endParaRPr lang="fr-FR"/>
        </a:p>
      </dgm:t>
    </dgm:pt>
    <dgm:pt modelId="{03A3FA6E-C661-4A97-8D7A-91E458EA3CF3}">
      <dgm:prSet phldrT="[Texte]"/>
      <dgm:spPr/>
      <dgm:t>
        <a:bodyPr/>
        <a:lstStyle/>
        <a:p>
          <a:endParaRPr lang="fr-FR" dirty="0"/>
        </a:p>
      </dgm:t>
    </dgm:pt>
    <dgm:pt modelId="{3297B064-541A-4C6E-854C-F373250D3288}" type="parTrans" cxnId="{5D212E5F-2471-44FE-A564-F470DD902123}">
      <dgm:prSet/>
      <dgm:spPr/>
      <dgm:t>
        <a:bodyPr/>
        <a:lstStyle/>
        <a:p>
          <a:endParaRPr lang="fr-FR"/>
        </a:p>
      </dgm:t>
    </dgm:pt>
    <dgm:pt modelId="{2C7D7DEB-48C2-42AB-9271-FA99BB799A40}" type="sibTrans" cxnId="{5D212E5F-2471-44FE-A564-F470DD902123}">
      <dgm:prSet/>
      <dgm:spPr/>
      <dgm:t>
        <a:bodyPr/>
        <a:lstStyle/>
        <a:p>
          <a:endParaRPr lang="fr-FR"/>
        </a:p>
      </dgm:t>
    </dgm:pt>
    <dgm:pt modelId="{E824656B-F1C8-44CA-AE27-1EF55D5CE9CF}">
      <dgm:prSet phldrT="[Texte]"/>
      <dgm:spPr/>
      <dgm:t>
        <a:bodyPr/>
        <a:lstStyle/>
        <a:p>
          <a:r>
            <a:rPr lang="fr-FR" dirty="0" smtClean="0"/>
            <a:t>Le processus de conflit</a:t>
          </a:r>
          <a:endParaRPr lang="fr-FR" dirty="0"/>
        </a:p>
      </dgm:t>
    </dgm:pt>
    <dgm:pt modelId="{9EDE97D3-2347-41DE-8968-C316F31ED407}" type="parTrans" cxnId="{156932E6-29AE-4F4D-BC8F-D8702184CCCC}">
      <dgm:prSet/>
      <dgm:spPr/>
      <dgm:t>
        <a:bodyPr/>
        <a:lstStyle/>
        <a:p>
          <a:endParaRPr lang="fr-FR"/>
        </a:p>
      </dgm:t>
    </dgm:pt>
    <dgm:pt modelId="{8F72CC3B-B403-4516-9967-829BF6AAE4AC}" type="sibTrans" cxnId="{156932E6-29AE-4F4D-BC8F-D8702184CCCC}">
      <dgm:prSet/>
      <dgm:spPr/>
      <dgm:t>
        <a:bodyPr/>
        <a:lstStyle/>
        <a:p>
          <a:endParaRPr lang="fr-FR"/>
        </a:p>
      </dgm:t>
    </dgm:pt>
    <dgm:pt modelId="{A98FF272-5FD0-4D37-B967-54D2523F37DD}">
      <dgm:prSet phldrT="[Texte]"/>
      <dgm:spPr/>
      <dgm:t>
        <a:bodyPr/>
        <a:lstStyle/>
        <a:p>
          <a:endParaRPr lang="fr-FR" dirty="0"/>
        </a:p>
      </dgm:t>
    </dgm:pt>
    <dgm:pt modelId="{842F8949-1883-4366-B493-8F91500DD7D0}" type="parTrans" cxnId="{6B0B684A-9019-4B86-89D2-A6F639940B46}">
      <dgm:prSet/>
      <dgm:spPr/>
      <dgm:t>
        <a:bodyPr/>
        <a:lstStyle/>
        <a:p>
          <a:endParaRPr lang="fr-FR"/>
        </a:p>
      </dgm:t>
    </dgm:pt>
    <dgm:pt modelId="{1C7D30F0-A529-49DF-8F1F-4CEA7E841003}" type="sibTrans" cxnId="{6B0B684A-9019-4B86-89D2-A6F639940B46}">
      <dgm:prSet/>
      <dgm:spPr/>
      <dgm:t>
        <a:bodyPr/>
        <a:lstStyle/>
        <a:p>
          <a:endParaRPr lang="fr-FR"/>
        </a:p>
      </dgm:t>
    </dgm:pt>
    <dgm:pt modelId="{D2014EE8-C1FA-441A-9BFC-DDD41A5D1DC0}">
      <dgm:prSet phldrT="[Texte]"/>
      <dgm:spPr/>
      <dgm:t>
        <a:bodyPr/>
        <a:lstStyle/>
        <a:p>
          <a:r>
            <a:rPr lang="fr-FR" dirty="0" smtClean="0"/>
            <a:t>Les différentes sources de conflits</a:t>
          </a:r>
          <a:endParaRPr lang="fr-FR" dirty="0"/>
        </a:p>
      </dgm:t>
    </dgm:pt>
    <dgm:pt modelId="{96B45344-CBBE-45DC-AC43-86D726A700C7}" type="parTrans" cxnId="{7BE2FB59-D82C-4D51-A66F-AC5D66E031CE}">
      <dgm:prSet/>
      <dgm:spPr/>
      <dgm:t>
        <a:bodyPr/>
        <a:lstStyle/>
        <a:p>
          <a:endParaRPr lang="fr-FR"/>
        </a:p>
      </dgm:t>
    </dgm:pt>
    <dgm:pt modelId="{5A64C071-0D8B-4E27-A37B-BB715D6B57EC}" type="sibTrans" cxnId="{7BE2FB59-D82C-4D51-A66F-AC5D66E031CE}">
      <dgm:prSet/>
      <dgm:spPr/>
      <dgm:t>
        <a:bodyPr/>
        <a:lstStyle/>
        <a:p>
          <a:endParaRPr lang="fr-FR"/>
        </a:p>
      </dgm:t>
    </dgm:pt>
    <dgm:pt modelId="{50F03BCA-001A-4663-93B9-8EE2088187B9}">
      <dgm:prSet phldrT="[Texte]"/>
      <dgm:spPr/>
      <dgm:t>
        <a:bodyPr/>
        <a:lstStyle/>
        <a:p>
          <a:endParaRPr lang="fr-FR" dirty="0"/>
        </a:p>
      </dgm:t>
    </dgm:pt>
    <dgm:pt modelId="{A57225E4-AB2E-488C-9526-12BD637BFD01}" type="sibTrans" cxnId="{21E42C49-0E4D-4C46-8096-F09FE7556B5C}">
      <dgm:prSet/>
      <dgm:spPr/>
      <dgm:t>
        <a:bodyPr/>
        <a:lstStyle/>
        <a:p>
          <a:endParaRPr lang="fr-FR"/>
        </a:p>
      </dgm:t>
    </dgm:pt>
    <dgm:pt modelId="{7B4EAA89-65CA-42C7-895F-8283961ACE29}" type="parTrans" cxnId="{21E42C49-0E4D-4C46-8096-F09FE7556B5C}">
      <dgm:prSet/>
      <dgm:spPr/>
      <dgm:t>
        <a:bodyPr/>
        <a:lstStyle/>
        <a:p>
          <a:endParaRPr lang="fr-FR"/>
        </a:p>
      </dgm:t>
    </dgm:pt>
    <dgm:pt modelId="{D3D9E9D7-A94D-4CA0-9963-B3B79A7910C7}">
      <dgm:prSet phldrT="[Texte]"/>
      <dgm:spPr/>
      <dgm:t>
        <a:bodyPr/>
        <a:lstStyle/>
        <a:p>
          <a:r>
            <a:rPr lang="fr-FR" dirty="0" smtClean="0"/>
            <a:t>Les attitudes face aux conflits</a:t>
          </a:r>
          <a:endParaRPr lang="fr-FR" dirty="0"/>
        </a:p>
      </dgm:t>
    </dgm:pt>
    <dgm:pt modelId="{8C643E92-5FDC-44C6-BE38-0AC5D30CAEEE}" type="parTrans" cxnId="{23C31DFB-D661-4FA6-9760-E18C6EFDFFD1}">
      <dgm:prSet/>
      <dgm:spPr/>
      <dgm:t>
        <a:bodyPr/>
        <a:lstStyle/>
        <a:p>
          <a:endParaRPr lang="fr-FR"/>
        </a:p>
      </dgm:t>
    </dgm:pt>
    <dgm:pt modelId="{5789D92B-85D9-483A-B560-EAFE06800FCA}" type="sibTrans" cxnId="{23C31DFB-D661-4FA6-9760-E18C6EFDFFD1}">
      <dgm:prSet/>
      <dgm:spPr/>
      <dgm:t>
        <a:bodyPr/>
        <a:lstStyle/>
        <a:p>
          <a:endParaRPr lang="fr-FR"/>
        </a:p>
      </dgm:t>
    </dgm:pt>
    <dgm:pt modelId="{8100D29C-13EF-41D1-8F18-61B5BE191DA4}">
      <dgm:prSet phldrT="[Texte]"/>
      <dgm:spPr/>
      <dgm:t>
        <a:bodyPr/>
        <a:lstStyle/>
        <a:p>
          <a:endParaRPr lang="fr-FR" dirty="0"/>
        </a:p>
      </dgm:t>
    </dgm:pt>
    <dgm:pt modelId="{C4D6F80B-58C7-459E-89A0-C1F4B61191C6}" type="parTrans" cxnId="{00FF8C7B-D8DF-474F-B941-C3C220E99C0B}">
      <dgm:prSet/>
      <dgm:spPr/>
      <dgm:t>
        <a:bodyPr/>
        <a:lstStyle/>
        <a:p>
          <a:endParaRPr lang="fr-FR"/>
        </a:p>
      </dgm:t>
    </dgm:pt>
    <dgm:pt modelId="{DA2C96A8-3B61-4725-864D-70C2B10A1ABD}" type="sibTrans" cxnId="{00FF8C7B-D8DF-474F-B941-C3C220E99C0B}">
      <dgm:prSet/>
      <dgm:spPr/>
      <dgm:t>
        <a:bodyPr/>
        <a:lstStyle/>
        <a:p>
          <a:endParaRPr lang="fr-FR"/>
        </a:p>
      </dgm:t>
    </dgm:pt>
    <dgm:pt modelId="{BC43DC46-8BAB-474D-B7BD-F9CE10EE31C2}" type="pres">
      <dgm:prSet presAssocID="{4AA31AE7-12BA-4795-9424-A63EE5EDF834}" presName="Name0" presStyleCnt="0">
        <dgm:presLayoutVars>
          <dgm:dir/>
          <dgm:animLvl val="lvl"/>
          <dgm:resizeHandles val="exact"/>
        </dgm:presLayoutVars>
      </dgm:prSet>
      <dgm:spPr/>
      <dgm:t>
        <a:bodyPr/>
        <a:lstStyle/>
        <a:p>
          <a:endParaRPr lang="fr-FR"/>
        </a:p>
      </dgm:t>
    </dgm:pt>
    <dgm:pt modelId="{D1CD4623-B26F-4023-A585-0FC43E47F9E7}" type="pres">
      <dgm:prSet presAssocID="{50F03BCA-001A-4663-93B9-8EE2088187B9}" presName="compositeNode" presStyleCnt="0">
        <dgm:presLayoutVars>
          <dgm:bulletEnabled val="1"/>
        </dgm:presLayoutVars>
      </dgm:prSet>
      <dgm:spPr/>
    </dgm:pt>
    <dgm:pt modelId="{7FB2312F-C9FC-435F-BC3D-1D39FAE457A8}" type="pres">
      <dgm:prSet presAssocID="{50F03BCA-001A-4663-93B9-8EE2088187B9}" presName="bgRect" presStyleLbl="node1" presStyleIdx="0" presStyleCnt="4"/>
      <dgm:spPr/>
      <dgm:t>
        <a:bodyPr/>
        <a:lstStyle/>
        <a:p>
          <a:endParaRPr lang="fr-FR"/>
        </a:p>
      </dgm:t>
    </dgm:pt>
    <dgm:pt modelId="{466EA0BD-7EB4-426F-9EEB-AB43E82DC834}" type="pres">
      <dgm:prSet presAssocID="{50F03BCA-001A-4663-93B9-8EE2088187B9}" presName="parentNode" presStyleLbl="node1" presStyleIdx="0" presStyleCnt="4">
        <dgm:presLayoutVars>
          <dgm:chMax val="0"/>
          <dgm:bulletEnabled val="1"/>
        </dgm:presLayoutVars>
      </dgm:prSet>
      <dgm:spPr/>
      <dgm:t>
        <a:bodyPr/>
        <a:lstStyle/>
        <a:p>
          <a:endParaRPr lang="fr-FR"/>
        </a:p>
      </dgm:t>
    </dgm:pt>
    <dgm:pt modelId="{57E13F00-6858-4903-9EEF-CDAAF852B1FE}" type="pres">
      <dgm:prSet presAssocID="{50F03BCA-001A-4663-93B9-8EE2088187B9}" presName="childNode" presStyleLbl="node1" presStyleIdx="0" presStyleCnt="4">
        <dgm:presLayoutVars>
          <dgm:bulletEnabled val="1"/>
        </dgm:presLayoutVars>
      </dgm:prSet>
      <dgm:spPr/>
      <dgm:t>
        <a:bodyPr/>
        <a:lstStyle/>
        <a:p>
          <a:endParaRPr lang="fr-FR"/>
        </a:p>
      </dgm:t>
    </dgm:pt>
    <dgm:pt modelId="{10B1B01D-424F-43FA-B207-5828B9436338}" type="pres">
      <dgm:prSet presAssocID="{A57225E4-AB2E-488C-9526-12BD637BFD01}" presName="hSp" presStyleCnt="0"/>
      <dgm:spPr/>
    </dgm:pt>
    <dgm:pt modelId="{40195B0D-7F8A-453A-B7EF-0470096F12B3}" type="pres">
      <dgm:prSet presAssocID="{A57225E4-AB2E-488C-9526-12BD637BFD01}" presName="vProcSp" presStyleCnt="0"/>
      <dgm:spPr/>
    </dgm:pt>
    <dgm:pt modelId="{9B446481-2AAA-4BA8-85D1-01F3A72A741B}" type="pres">
      <dgm:prSet presAssocID="{A57225E4-AB2E-488C-9526-12BD637BFD01}" presName="vSp1" presStyleCnt="0"/>
      <dgm:spPr/>
    </dgm:pt>
    <dgm:pt modelId="{E9EDFBBD-C95A-4E24-9322-2EA82D3F8C16}" type="pres">
      <dgm:prSet presAssocID="{A57225E4-AB2E-488C-9526-12BD637BFD01}" presName="simulatedConn" presStyleLbl="solidFgAcc1" presStyleIdx="0" presStyleCnt="3"/>
      <dgm:spPr/>
    </dgm:pt>
    <dgm:pt modelId="{6CD88732-E26E-4FDD-9179-5AB34E5046FD}" type="pres">
      <dgm:prSet presAssocID="{A57225E4-AB2E-488C-9526-12BD637BFD01}" presName="vSp2" presStyleCnt="0"/>
      <dgm:spPr/>
    </dgm:pt>
    <dgm:pt modelId="{8B2F8BEB-9822-49DA-BB8D-544C01361F5D}" type="pres">
      <dgm:prSet presAssocID="{A57225E4-AB2E-488C-9526-12BD637BFD01}" presName="sibTrans" presStyleCnt="0"/>
      <dgm:spPr/>
    </dgm:pt>
    <dgm:pt modelId="{3F5C9B54-6101-4420-990B-DDC1A620785D}" type="pres">
      <dgm:prSet presAssocID="{03A3FA6E-C661-4A97-8D7A-91E458EA3CF3}" presName="compositeNode" presStyleCnt="0">
        <dgm:presLayoutVars>
          <dgm:bulletEnabled val="1"/>
        </dgm:presLayoutVars>
      </dgm:prSet>
      <dgm:spPr/>
    </dgm:pt>
    <dgm:pt modelId="{97403F36-BF08-434B-BD36-A26D7A9DEFCC}" type="pres">
      <dgm:prSet presAssocID="{03A3FA6E-C661-4A97-8D7A-91E458EA3CF3}" presName="bgRect" presStyleLbl="node1" presStyleIdx="1" presStyleCnt="4"/>
      <dgm:spPr/>
      <dgm:t>
        <a:bodyPr/>
        <a:lstStyle/>
        <a:p>
          <a:endParaRPr lang="fr-FR"/>
        </a:p>
      </dgm:t>
    </dgm:pt>
    <dgm:pt modelId="{63D067C1-0F81-41B0-9A58-DF7A0E97F1B8}" type="pres">
      <dgm:prSet presAssocID="{03A3FA6E-C661-4A97-8D7A-91E458EA3CF3}" presName="parentNode" presStyleLbl="node1" presStyleIdx="1" presStyleCnt="4">
        <dgm:presLayoutVars>
          <dgm:chMax val="0"/>
          <dgm:bulletEnabled val="1"/>
        </dgm:presLayoutVars>
      </dgm:prSet>
      <dgm:spPr/>
      <dgm:t>
        <a:bodyPr/>
        <a:lstStyle/>
        <a:p>
          <a:endParaRPr lang="fr-FR"/>
        </a:p>
      </dgm:t>
    </dgm:pt>
    <dgm:pt modelId="{077A520F-1AB2-409D-8D35-4CCB7276AC17}" type="pres">
      <dgm:prSet presAssocID="{03A3FA6E-C661-4A97-8D7A-91E458EA3CF3}" presName="childNode" presStyleLbl="node1" presStyleIdx="1" presStyleCnt="4">
        <dgm:presLayoutVars>
          <dgm:bulletEnabled val="1"/>
        </dgm:presLayoutVars>
      </dgm:prSet>
      <dgm:spPr/>
      <dgm:t>
        <a:bodyPr/>
        <a:lstStyle/>
        <a:p>
          <a:endParaRPr lang="fr-FR"/>
        </a:p>
      </dgm:t>
    </dgm:pt>
    <dgm:pt modelId="{071914F5-CFCC-4D3F-87BE-AE14BEB85EBB}" type="pres">
      <dgm:prSet presAssocID="{2C7D7DEB-48C2-42AB-9271-FA99BB799A40}" presName="hSp" presStyleCnt="0"/>
      <dgm:spPr/>
    </dgm:pt>
    <dgm:pt modelId="{179E6A81-AF2B-4FCD-A60A-59AFD77AD730}" type="pres">
      <dgm:prSet presAssocID="{2C7D7DEB-48C2-42AB-9271-FA99BB799A40}" presName="vProcSp" presStyleCnt="0"/>
      <dgm:spPr/>
    </dgm:pt>
    <dgm:pt modelId="{56A99121-8FEC-4755-8DA7-E9CD0A6EF31C}" type="pres">
      <dgm:prSet presAssocID="{2C7D7DEB-48C2-42AB-9271-FA99BB799A40}" presName="vSp1" presStyleCnt="0"/>
      <dgm:spPr/>
    </dgm:pt>
    <dgm:pt modelId="{C2D2BCA3-6D00-497C-82A7-D39D5CE7E02A}" type="pres">
      <dgm:prSet presAssocID="{2C7D7DEB-48C2-42AB-9271-FA99BB799A40}" presName="simulatedConn" presStyleLbl="solidFgAcc1" presStyleIdx="1" presStyleCnt="3"/>
      <dgm:spPr/>
    </dgm:pt>
    <dgm:pt modelId="{F870D359-8AA0-4682-80F1-348489EEA41B}" type="pres">
      <dgm:prSet presAssocID="{2C7D7DEB-48C2-42AB-9271-FA99BB799A40}" presName="vSp2" presStyleCnt="0"/>
      <dgm:spPr/>
    </dgm:pt>
    <dgm:pt modelId="{40A8BF90-D35A-4E47-8FE1-048CB8E079DC}" type="pres">
      <dgm:prSet presAssocID="{2C7D7DEB-48C2-42AB-9271-FA99BB799A40}" presName="sibTrans" presStyleCnt="0"/>
      <dgm:spPr/>
    </dgm:pt>
    <dgm:pt modelId="{16FA1C9A-CEA0-4E72-B6AD-1916C7D134B1}" type="pres">
      <dgm:prSet presAssocID="{A98FF272-5FD0-4D37-B967-54D2523F37DD}" presName="compositeNode" presStyleCnt="0">
        <dgm:presLayoutVars>
          <dgm:bulletEnabled val="1"/>
        </dgm:presLayoutVars>
      </dgm:prSet>
      <dgm:spPr/>
    </dgm:pt>
    <dgm:pt modelId="{D3F9EE47-6138-439A-936C-D193FAD1A660}" type="pres">
      <dgm:prSet presAssocID="{A98FF272-5FD0-4D37-B967-54D2523F37DD}" presName="bgRect" presStyleLbl="node1" presStyleIdx="2" presStyleCnt="4"/>
      <dgm:spPr/>
      <dgm:t>
        <a:bodyPr/>
        <a:lstStyle/>
        <a:p>
          <a:endParaRPr lang="fr-FR"/>
        </a:p>
      </dgm:t>
    </dgm:pt>
    <dgm:pt modelId="{A4130420-A4C7-4562-BB81-1E0A065963A7}" type="pres">
      <dgm:prSet presAssocID="{A98FF272-5FD0-4D37-B967-54D2523F37DD}" presName="parentNode" presStyleLbl="node1" presStyleIdx="2" presStyleCnt="4">
        <dgm:presLayoutVars>
          <dgm:chMax val="0"/>
          <dgm:bulletEnabled val="1"/>
        </dgm:presLayoutVars>
      </dgm:prSet>
      <dgm:spPr/>
      <dgm:t>
        <a:bodyPr/>
        <a:lstStyle/>
        <a:p>
          <a:endParaRPr lang="fr-FR"/>
        </a:p>
      </dgm:t>
    </dgm:pt>
    <dgm:pt modelId="{0B5A1953-956E-4A87-8585-AEE617CAB0A0}" type="pres">
      <dgm:prSet presAssocID="{A98FF272-5FD0-4D37-B967-54D2523F37DD}" presName="childNode" presStyleLbl="node1" presStyleIdx="2" presStyleCnt="4">
        <dgm:presLayoutVars>
          <dgm:bulletEnabled val="1"/>
        </dgm:presLayoutVars>
      </dgm:prSet>
      <dgm:spPr/>
      <dgm:t>
        <a:bodyPr/>
        <a:lstStyle/>
        <a:p>
          <a:endParaRPr lang="fr-FR"/>
        </a:p>
      </dgm:t>
    </dgm:pt>
    <dgm:pt modelId="{D8AC6367-F6AE-4447-B2D6-D9E4B9E6311B}" type="pres">
      <dgm:prSet presAssocID="{1C7D30F0-A529-49DF-8F1F-4CEA7E841003}" presName="hSp" presStyleCnt="0"/>
      <dgm:spPr/>
    </dgm:pt>
    <dgm:pt modelId="{F3CB27C6-0307-48DC-80B2-6685EF7907B5}" type="pres">
      <dgm:prSet presAssocID="{1C7D30F0-A529-49DF-8F1F-4CEA7E841003}" presName="vProcSp" presStyleCnt="0"/>
      <dgm:spPr/>
    </dgm:pt>
    <dgm:pt modelId="{892E9B60-A816-4166-847C-E855B720F92A}" type="pres">
      <dgm:prSet presAssocID="{1C7D30F0-A529-49DF-8F1F-4CEA7E841003}" presName="vSp1" presStyleCnt="0"/>
      <dgm:spPr/>
    </dgm:pt>
    <dgm:pt modelId="{393BC2B2-AA90-4940-9B26-7B80779A78B5}" type="pres">
      <dgm:prSet presAssocID="{1C7D30F0-A529-49DF-8F1F-4CEA7E841003}" presName="simulatedConn" presStyleLbl="solidFgAcc1" presStyleIdx="2" presStyleCnt="3"/>
      <dgm:spPr/>
    </dgm:pt>
    <dgm:pt modelId="{7F1D160A-5361-4251-A566-0280910FF514}" type="pres">
      <dgm:prSet presAssocID="{1C7D30F0-A529-49DF-8F1F-4CEA7E841003}" presName="vSp2" presStyleCnt="0"/>
      <dgm:spPr/>
    </dgm:pt>
    <dgm:pt modelId="{26D84F2F-77BE-417D-A5B7-3650A964D25B}" type="pres">
      <dgm:prSet presAssocID="{1C7D30F0-A529-49DF-8F1F-4CEA7E841003}" presName="sibTrans" presStyleCnt="0"/>
      <dgm:spPr/>
    </dgm:pt>
    <dgm:pt modelId="{25AC9809-7A2D-4A85-8631-03D48A01339A}" type="pres">
      <dgm:prSet presAssocID="{8100D29C-13EF-41D1-8F18-61B5BE191DA4}" presName="compositeNode" presStyleCnt="0">
        <dgm:presLayoutVars>
          <dgm:bulletEnabled val="1"/>
        </dgm:presLayoutVars>
      </dgm:prSet>
      <dgm:spPr/>
    </dgm:pt>
    <dgm:pt modelId="{E3136F72-7400-4EA9-8A29-E8DF50D5FF09}" type="pres">
      <dgm:prSet presAssocID="{8100D29C-13EF-41D1-8F18-61B5BE191DA4}" presName="bgRect" presStyleLbl="node1" presStyleIdx="3" presStyleCnt="4"/>
      <dgm:spPr/>
      <dgm:t>
        <a:bodyPr/>
        <a:lstStyle/>
        <a:p>
          <a:endParaRPr lang="fr-FR"/>
        </a:p>
      </dgm:t>
    </dgm:pt>
    <dgm:pt modelId="{63398C43-4600-46CC-B96D-EFDEA7F046A7}" type="pres">
      <dgm:prSet presAssocID="{8100D29C-13EF-41D1-8F18-61B5BE191DA4}" presName="parentNode" presStyleLbl="node1" presStyleIdx="3" presStyleCnt="4">
        <dgm:presLayoutVars>
          <dgm:chMax val="0"/>
          <dgm:bulletEnabled val="1"/>
        </dgm:presLayoutVars>
      </dgm:prSet>
      <dgm:spPr/>
      <dgm:t>
        <a:bodyPr/>
        <a:lstStyle/>
        <a:p>
          <a:endParaRPr lang="fr-FR"/>
        </a:p>
      </dgm:t>
    </dgm:pt>
    <dgm:pt modelId="{C6E9F0DA-64BA-4A19-9619-8C9A3781BA7D}" type="pres">
      <dgm:prSet presAssocID="{8100D29C-13EF-41D1-8F18-61B5BE191DA4}" presName="childNode" presStyleLbl="node1" presStyleIdx="3" presStyleCnt="4">
        <dgm:presLayoutVars>
          <dgm:bulletEnabled val="1"/>
        </dgm:presLayoutVars>
      </dgm:prSet>
      <dgm:spPr/>
      <dgm:t>
        <a:bodyPr/>
        <a:lstStyle/>
        <a:p>
          <a:endParaRPr lang="fr-FR"/>
        </a:p>
      </dgm:t>
    </dgm:pt>
  </dgm:ptLst>
  <dgm:cxnLst>
    <dgm:cxn modelId="{C8D194FB-40CC-4FF2-9A0F-325924F905D5}" srcId="{50F03BCA-001A-4663-93B9-8EE2088187B9}" destId="{002E6E67-3C0D-4A7D-9ABE-7744488669B2}" srcOrd="0" destOrd="0" parTransId="{41CECF2B-F791-4A4A-BC38-0356AE9180CF}" sibTransId="{F3453237-7F5C-49F1-BB2D-43FA39820289}"/>
    <dgm:cxn modelId="{5D212E5F-2471-44FE-A564-F470DD902123}" srcId="{4AA31AE7-12BA-4795-9424-A63EE5EDF834}" destId="{03A3FA6E-C661-4A97-8D7A-91E458EA3CF3}" srcOrd="1" destOrd="0" parTransId="{3297B064-541A-4C6E-854C-F373250D3288}" sibTransId="{2C7D7DEB-48C2-42AB-9271-FA99BB799A40}"/>
    <dgm:cxn modelId="{7E3C496D-3D10-4DD5-BB98-398F09A50D56}" type="presOf" srcId="{A98FF272-5FD0-4D37-B967-54D2523F37DD}" destId="{A4130420-A4C7-4562-BB81-1E0A065963A7}" srcOrd="1" destOrd="0" presId="urn:microsoft.com/office/officeart/2005/8/layout/hProcess7"/>
    <dgm:cxn modelId="{156932E6-29AE-4F4D-BC8F-D8702184CCCC}" srcId="{03A3FA6E-C661-4A97-8D7A-91E458EA3CF3}" destId="{E824656B-F1C8-44CA-AE27-1EF55D5CE9CF}" srcOrd="0" destOrd="0" parTransId="{9EDE97D3-2347-41DE-8968-C316F31ED407}" sibTransId="{8F72CC3B-B403-4516-9967-829BF6AAE4AC}"/>
    <dgm:cxn modelId="{00FF8C7B-D8DF-474F-B941-C3C220E99C0B}" srcId="{4AA31AE7-12BA-4795-9424-A63EE5EDF834}" destId="{8100D29C-13EF-41D1-8F18-61B5BE191DA4}" srcOrd="3" destOrd="0" parTransId="{C4D6F80B-58C7-459E-89A0-C1F4B61191C6}" sibTransId="{DA2C96A8-3B61-4725-864D-70C2B10A1ABD}"/>
    <dgm:cxn modelId="{27AD8039-2A07-4EAA-97D2-076DD949C80F}" type="presOf" srcId="{50F03BCA-001A-4663-93B9-8EE2088187B9}" destId="{7FB2312F-C9FC-435F-BC3D-1D39FAE457A8}" srcOrd="0" destOrd="0" presId="urn:microsoft.com/office/officeart/2005/8/layout/hProcess7"/>
    <dgm:cxn modelId="{38589665-106E-4B9F-ABF0-77628ED1435B}" type="presOf" srcId="{D3D9E9D7-A94D-4CA0-9963-B3B79A7910C7}" destId="{C6E9F0DA-64BA-4A19-9619-8C9A3781BA7D}" srcOrd="0" destOrd="0" presId="urn:microsoft.com/office/officeart/2005/8/layout/hProcess7"/>
    <dgm:cxn modelId="{CE7297F5-3C90-414D-9A11-EB92E3F09FF6}" type="presOf" srcId="{8100D29C-13EF-41D1-8F18-61B5BE191DA4}" destId="{63398C43-4600-46CC-B96D-EFDEA7F046A7}" srcOrd="1" destOrd="0" presId="urn:microsoft.com/office/officeart/2005/8/layout/hProcess7"/>
    <dgm:cxn modelId="{21E42C49-0E4D-4C46-8096-F09FE7556B5C}" srcId="{4AA31AE7-12BA-4795-9424-A63EE5EDF834}" destId="{50F03BCA-001A-4663-93B9-8EE2088187B9}" srcOrd="0" destOrd="0" parTransId="{7B4EAA89-65CA-42C7-895F-8283961ACE29}" sibTransId="{A57225E4-AB2E-488C-9526-12BD637BFD01}"/>
    <dgm:cxn modelId="{5742E146-3587-4F5F-AEA8-641044953961}" type="presOf" srcId="{E824656B-F1C8-44CA-AE27-1EF55D5CE9CF}" destId="{077A520F-1AB2-409D-8D35-4CCB7276AC17}" srcOrd="0" destOrd="0" presId="urn:microsoft.com/office/officeart/2005/8/layout/hProcess7"/>
    <dgm:cxn modelId="{6B0B684A-9019-4B86-89D2-A6F639940B46}" srcId="{4AA31AE7-12BA-4795-9424-A63EE5EDF834}" destId="{A98FF272-5FD0-4D37-B967-54D2523F37DD}" srcOrd="2" destOrd="0" parTransId="{842F8949-1883-4366-B493-8F91500DD7D0}" sibTransId="{1C7D30F0-A529-49DF-8F1F-4CEA7E841003}"/>
    <dgm:cxn modelId="{69D641C9-635D-42AB-8E09-99CB1BFF7C8E}" type="presOf" srcId="{50F03BCA-001A-4663-93B9-8EE2088187B9}" destId="{466EA0BD-7EB4-426F-9EEB-AB43E82DC834}" srcOrd="1" destOrd="0" presId="urn:microsoft.com/office/officeart/2005/8/layout/hProcess7"/>
    <dgm:cxn modelId="{9A5EF8E9-0400-46CA-B19B-4D662CE2AF3B}" type="presOf" srcId="{03A3FA6E-C661-4A97-8D7A-91E458EA3CF3}" destId="{97403F36-BF08-434B-BD36-A26D7A9DEFCC}" srcOrd="0" destOrd="0" presId="urn:microsoft.com/office/officeart/2005/8/layout/hProcess7"/>
    <dgm:cxn modelId="{BE54D888-0601-4C0D-8D6A-C8CAB7D90710}" type="presOf" srcId="{D2014EE8-C1FA-441A-9BFC-DDD41A5D1DC0}" destId="{0B5A1953-956E-4A87-8585-AEE617CAB0A0}" srcOrd="0" destOrd="0" presId="urn:microsoft.com/office/officeart/2005/8/layout/hProcess7"/>
    <dgm:cxn modelId="{7BE2FB59-D82C-4D51-A66F-AC5D66E031CE}" srcId="{A98FF272-5FD0-4D37-B967-54D2523F37DD}" destId="{D2014EE8-C1FA-441A-9BFC-DDD41A5D1DC0}" srcOrd="0" destOrd="0" parTransId="{96B45344-CBBE-45DC-AC43-86D726A700C7}" sibTransId="{5A64C071-0D8B-4E27-A37B-BB715D6B57EC}"/>
    <dgm:cxn modelId="{94691A15-390F-4882-86C6-AB887D8025FA}" type="presOf" srcId="{4AA31AE7-12BA-4795-9424-A63EE5EDF834}" destId="{BC43DC46-8BAB-474D-B7BD-F9CE10EE31C2}" srcOrd="0" destOrd="0" presId="urn:microsoft.com/office/officeart/2005/8/layout/hProcess7"/>
    <dgm:cxn modelId="{91B08382-181D-4AC4-8E82-5E60988ADB42}" type="presOf" srcId="{8100D29C-13EF-41D1-8F18-61B5BE191DA4}" destId="{E3136F72-7400-4EA9-8A29-E8DF50D5FF09}" srcOrd="0" destOrd="0" presId="urn:microsoft.com/office/officeart/2005/8/layout/hProcess7"/>
    <dgm:cxn modelId="{EF851074-A5FE-45DC-851C-48112A86D4AC}" type="presOf" srcId="{03A3FA6E-C661-4A97-8D7A-91E458EA3CF3}" destId="{63D067C1-0F81-41B0-9A58-DF7A0E97F1B8}" srcOrd="1" destOrd="0" presId="urn:microsoft.com/office/officeart/2005/8/layout/hProcess7"/>
    <dgm:cxn modelId="{C194D47E-D6CF-4E41-AABB-3E2B93FBDF64}" type="presOf" srcId="{002E6E67-3C0D-4A7D-9ABE-7744488669B2}" destId="{57E13F00-6858-4903-9EEF-CDAAF852B1FE}" srcOrd="0" destOrd="0" presId="urn:microsoft.com/office/officeart/2005/8/layout/hProcess7"/>
    <dgm:cxn modelId="{23C31DFB-D661-4FA6-9760-E18C6EFDFFD1}" srcId="{8100D29C-13EF-41D1-8F18-61B5BE191DA4}" destId="{D3D9E9D7-A94D-4CA0-9963-B3B79A7910C7}" srcOrd="0" destOrd="0" parTransId="{8C643E92-5FDC-44C6-BE38-0AC5D30CAEEE}" sibTransId="{5789D92B-85D9-483A-B560-EAFE06800FCA}"/>
    <dgm:cxn modelId="{9FD7C194-5D5D-4C9C-A632-AAB03B8DF926}" type="presOf" srcId="{A98FF272-5FD0-4D37-B967-54D2523F37DD}" destId="{D3F9EE47-6138-439A-936C-D193FAD1A660}" srcOrd="0" destOrd="0" presId="urn:microsoft.com/office/officeart/2005/8/layout/hProcess7"/>
    <dgm:cxn modelId="{A7ACDC95-20A3-4177-ACAE-06B562EAC7F2}" type="presParOf" srcId="{BC43DC46-8BAB-474D-B7BD-F9CE10EE31C2}" destId="{D1CD4623-B26F-4023-A585-0FC43E47F9E7}" srcOrd="0" destOrd="0" presId="urn:microsoft.com/office/officeart/2005/8/layout/hProcess7"/>
    <dgm:cxn modelId="{D07A1E8B-9745-4F0C-A86F-117C8B6906B7}" type="presParOf" srcId="{D1CD4623-B26F-4023-A585-0FC43E47F9E7}" destId="{7FB2312F-C9FC-435F-BC3D-1D39FAE457A8}" srcOrd="0" destOrd="0" presId="urn:microsoft.com/office/officeart/2005/8/layout/hProcess7"/>
    <dgm:cxn modelId="{221D95B1-6656-4FE4-B655-EE257BF05B68}" type="presParOf" srcId="{D1CD4623-B26F-4023-A585-0FC43E47F9E7}" destId="{466EA0BD-7EB4-426F-9EEB-AB43E82DC834}" srcOrd="1" destOrd="0" presId="urn:microsoft.com/office/officeart/2005/8/layout/hProcess7"/>
    <dgm:cxn modelId="{8969EC6A-AFF5-4A34-9C76-FEE1F7912825}" type="presParOf" srcId="{D1CD4623-B26F-4023-A585-0FC43E47F9E7}" destId="{57E13F00-6858-4903-9EEF-CDAAF852B1FE}" srcOrd="2" destOrd="0" presId="urn:microsoft.com/office/officeart/2005/8/layout/hProcess7"/>
    <dgm:cxn modelId="{B0127819-97D2-4446-9794-2CE09E07DC0B}" type="presParOf" srcId="{BC43DC46-8BAB-474D-B7BD-F9CE10EE31C2}" destId="{10B1B01D-424F-43FA-B207-5828B9436338}" srcOrd="1" destOrd="0" presId="urn:microsoft.com/office/officeart/2005/8/layout/hProcess7"/>
    <dgm:cxn modelId="{FE5E7DCC-AA88-40CA-A158-8C58B1BCAB16}" type="presParOf" srcId="{BC43DC46-8BAB-474D-B7BD-F9CE10EE31C2}" destId="{40195B0D-7F8A-453A-B7EF-0470096F12B3}" srcOrd="2" destOrd="0" presId="urn:microsoft.com/office/officeart/2005/8/layout/hProcess7"/>
    <dgm:cxn modelId="{D6D4627F-DFCC-404F-BA87-4C8711BAF72D}" type="presParOf" srcId="{40195B0D-7F8A-453A-B7EF-0470096F12B3}" destId="{9B446481-2AAA-4BA8-85D1-01F3A72A741B}" srcOrd="0" destOrd="0" presId="urn:microsoft.com/office/officeart/2005/8/layout/hProcess7"/>
    <dgm:cxn modelId="{301F9A2A-138A-4EAD-8D9A-C0544850B691}" type="presParOf" srcId="{40195B0D-7F8A-453A-B7EF-0470096F12B3}" destId="{E9EDFBBD-C95A-4E24-9322-2EA82D3F8C16}" srcOrd="1" destOrd="0" presId="urn:microsoft.com/office/officeart/2005/8/layout/hProcess7"/>
    <dgm:cxn modelId="{E7D28CCE-34BF-4CDD-AA4D-0CF1B406400A}" type="presParOf" srcId="{40195B0D-7F8A-453A-B7EF-0470096F12B3}" destId="{6CD88732-E26E-4FDD-9179-5AB34E5046FD}" srcOrd="2" destOrd="0" presId="urn:microsoft.com/office/officeart/2005/8/layout/hProcess7"/>
    <dgm:cxn modelId="{11EB9879-B3A5-41C6-A9ED-C96A91170C3D}" type="presParOf" srcId="{BC43DC46-8BAB-474D-B7BD-F9CE10EE31C2}" destId="{8B2F8BEB-9822-49DA-BB8D-544C01361F5D}" srcOrd="3" destOrd="0" presId="urn:microsoft.com/office/officeart/2005/8/layout/hProcess7"/>
    <dgm:cxn modelId="{D0FC7B92-300F-455B-B370-062BD4600292}" type="presParOf" srcId="{BC43DC46-8BAB-474D-B7BD-F9CE10EE31C2}" destId="{3F5C9B54-6101-4420-990B-DDC1A620785D}" srcOrd="4" destOrd="0" presId="urn:microsoft.com/office/officeart/2005/8/layout/hProcess7"/>
    <dgm:cxn modelId="{887BAFF0-4B7A-48AA-BF06-79C4CD3F9E08}" type="presParOf" srcId="{3F5C9B54-6101-4420-990B-DDC1A620785D}" destId="{97403F36-BF08-434B-BD36-A26D7A9DEFCC}" srcOrd="0" destOrd="0" presId="urn:microsoft.com/office/officeart/2005/8/layout/hProcess7"/>
    <dgm:cxn modelId="{653CA4B4-5C03-4ADD-91FD-41849C802E7D}" type="presParOf" srcId="{3F5C9B54-6101-4420-990B-DDC1A620785D}" destId="{63D067C1-0F81-41B0-9A58-DF7A0E97F1B8}" srcOrd="1" destOrd="0" presId="urn:microsoft.com/office/officeart/2005/8/layout/hProcess7"/>
    <dgm:cxn modelId="{2182A974-037E-4030-AED3-B6734FF8BF12}" type="presParOf" srcId="{3F5C9B54-6101-4420-990B-DDC1A620785D}" destId="{077A520F-1AB2-409D-8D35-4CCB7276AC17}" srcOrd="2" destOrd="0" presId="urn:microsoft.com/office/officeart/2005/8/layout/hProcess7"/>
    <dgm:cxn modelId="{DBCBC85F-B15B-48EA-9455-BBE1B15414DE}" type="presParOf" srcId="{BC43DC46-8BAB-474D-B7BD-F9CE10EE31C2}" destId="{071914F5-CFCC-4D3F-87BE-AE14BEB85EBB}" srcOrd="5" destOrd="0" presId="urn:microsoft.com/office/officeart/2005/8/layout/hProcess7"/>
    <dgm:cxn modelId="{1B863B48-0B8F-4A29-B6EB-64A4233D38B8}" type="presParOf" srcId="{BC43DC46-8BAB-474D-B7BD-F9CE10EE31C2}" destId="{179E6A81-AF2B-4FCD-A60A-59AFD77AD730}" srcOrd="6" destOrd="0" presId="urn:microsoft.com/office/officeart/2005/8/layout/hProcess7"/>
    <dgm:cxn modelId="{5C52CB89-93D9-4D11-BBDC-C20B4E89BD6D}" type="presParOf" srcId="{179E6A81-AF2B-4FCD-A60A-59AFD77AD730}" destId="{56A99121-8FEC-4755-8DA7-E9CD0A6EF31C}" srcOrd="0" destOrd="0" presId="urn:microsoft.com/office/officeart/2005/8/layout/hProcess7"/>
    <dgm:cxn modelId="{CE0FD7C4-AE0B-4CA3-8B75-C15C2835BA74}" type="presParOf" srcId="{179E6A81-AF2B-4FCD-A60A-59AFD77AD730}" destId="{C2D2BCA3-6D00-497C-82A7-D39D5CE7E02A}" srcOrd="1" destOrd="0" presId="urn:microsoft.com/office/officeart/2005/8/layout/hProcess7"/>
    <dgm:cxn modelId="{3627F7EA-6977-41B9-888D-10D34C9D640F}" type="presParOf" srcId="{179E6A81-AF2B-4FCD-A60A-59AFD77AD730}" destId="{F870D359-8AA0-4682-80F1-348489EEA41B}" srcOrd="2" destOrd="0" presId="urn:microsoft.com/office/officeart/2005/8/layout/hProcess7"/>
    <dgm:cxn modelId="{8FAC9DC3-4DC6-4B5F-85D5-DEF4B5DF4CE5}" type="presParOf" srcId="{BC43DC46-8BAB-474D-B7BD-F9CE10EE31C2}" destId="{40A8BF90-D35A-4E47-8FE1-048CB8E079DC}" srcOrd="7" destOrd="0" presId="urn:microsoft.com/office/officeart/2005/8/layout/hProcess7"/>
    <dgm:cxn modelId="{8A0896F5-4812-44D9-B762-6BF31C505F6F}" type="presParOf" srcId="{BC43DC46-8BAB-474D-B7BD-F9CE10EE31C2}" destId="{16FA1C9A-CEA0-4E72-B6AD-1916C7D134B1}" srcOrd="8" destOrd="0" presId="urn:microsoft.com/office/officeart/2005/8/layout/hProcess7"/>
    <dgm:cxn modelId="{3CC8ABB4-1651-424C-BC52-84CED2921036}" type="presParOf" srcId="{16FA1C9A-CEA0-4E72-B6AD-1916C7D134B1}" destId="{D3F9EE47-6138-439A-936C-D193FAD1A660}" srcOrd="0" destOrd="0" presId="urn:microsoft.com/office/officeart/2005/8/layout/hProcess7"/>
    <dgm:cxn modelId="{537F4988-4212-461F-9830-87549206FEC1}" type="presParOf" srcId="{16FA1C9A-CEA0-4E72-B6AD-1916C7D134B1}" destId="{A4130420-A4C7-4562-BB81-1E0A065963A7}" srcOrd="1" destOrd="0" presId="urn:microsoft.com/office/officeart/2005/8/layout/hProcess7"/>
    <dgm:cxn modelId="{750CE50D-2665-4A7B-9B38-A1B450488F67}" type="presParOf" srcId="{16FA1C9A-CEA0-4E72-B6AD-1916C7D134B1}" destId="{0B5A1953-956E-4A87-8585-AEE617CAB0A0}" srcOrd="2" destOrd="0" presId="urn:microsoft.com/office/officeart/2005/8/layout/hProcess7"/>
    <dgm:cxn modelId="{7E6997C4-51AC-4E73-81F0-FE78714FF673}" type="presParOf" srcId="{BC43DC46-8BAB-474D-B7BD-F9CE10EE31C2}" destId="{D8AC6367-F6AE-4447-B2D6-D9E4B9E6311B}" srcOrd="9" destOrd="0" presId="urn:microsoft.com/office/officeart/2005/8/layout/hProcess7"/>
    <dgm:cxn modelId="{55800F82-B238-404B-AC36-2C6C209B2CCF}" type="presParOf" srcId="{BC43DC46-8BAB-474D-B7BD-F9CE10EE31C2}" destId="{F3CB27C6-0307-48DC-80B2-6685EF7907B5}" srcOrd="10" destOrd="0" presId="urn:microsoft.com/office/officeart/2005/8/layout/hProcess7"/>
    <dgm:cxn modelId="{348696A5-983A-4795-A356-26CF7B0D2B4D}" type="presParOf" srcId="{F3CB27C6-0307-48DC-80B2-6685EF7907B5}" destId="{892E9B60-A816-4166-847C-E855B720F92A}" srcOrd="0" destOrd="0" presId="urn:microsoft.com/office/officeart/2005/8/layout/hProcess7"/>
    <dgm:cxn modelId="{DA7DCBC7-6CB9-4532-A9BB-292C98CB8E67}" type="presParOf" srcId="{F3CB27C6-0307-48DC-80B2-6685EF7907B5}" destId="{393BC2B2-AA90-4940-9B26-7B80779A78B5}" srcOrd="1" destOrd="0" presId="urn:microsoft.com/office/officeart/2005/8/layout/hProcess7"/>
    <dgm:cxn modelId="{44C09310-E002-4983-9F9F-A9A95180C45A}" type="presParOf" srcId="{F3CB27C6-0307-48DC-80B2-6685EF7907B5}" destId="{7F1D160A-5361-4251-A566-0280910FF514}" srcOrd="2" destOrd="0" presId="urn:microsoft.com/office/officeart/2005/8/layout/hProcess7"/>
    <dgm:cxn modelId="{E7B11E1D-F75F-4E1A-95EF-36215A73F51C}" type="presParOf" srcId="{BC43DC46-8BAB-474D-B7BD-F9CE10EE31C2}" destId="{26D84F2F-77BE-417D-A5B7-3650A964D25B}" srcOrd="11" destOrd="0" presId="urn:microsoft.com/office/officeart/2005/8/layout/hProcess7"/>
    <dgm:cxn modelId="{C72F4A46-C9E4-4472-8018-ABDEAFA8E561}" type="presParOf" srcId="{BC43DC46-8BAB-474D-B7BD-F9CE10EE31C2}" destId="{25AC9809-7A2D-4A85-8631-03D48A01339A}" srcOrd="12" destOrd="0" presId="urn:microsoft.com/office/officeart/2005/8/layout/hProcess7"/>
    <dgm:cxn modelId="{C6DAF4B5-7851-486F-B1A4-F5E330708C88}" type="presParOf" srcId="{25AC9809-7A2D-4A85-8631-03D48A01339A}" destId="{E3136F72-7400-4EA9-8A29-E8DF50D5FF09}" srcOrd="0" destOrd="0" presId="urn:microsoft.com/office/officeart/2005/8/layout/hProcess7"/>
    <dgm:cxn modelId="{A993E6F1-7EC2-4F83-AFB8-81C823B0B220}" type="presParOf" srcId="{25AC9809-7A2D-4A85-8631-03D48A01339A}" destId="{63398C43-4600-46CC-B96D-EFDEA7F046A7}" srcOrd="1" destOrd="0" presId="urn:microsoft.com/office/officeart/2005/8/layout/hProcess7"/>
    <dgm:cxn modelId="{58487690-B6ED-402B-BE2D-0A1FA54D8302}" type="presParOf" srcId="{25AC9809-7A2D-4A85-8631-03D48A01339A}" destId="{C6E9F0DA-64BA-4A19-9619-8C9A3781BA7D}" srcOrd="2" destOrd="0" presId="urn:microsoft.com/office/officeart/2005/8/layout/hProcess7"/>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B339AE-B188-483B-8300-52B8C31BC34D}" type="doc">
      <dgm:prSet loTypeId="urn:microsoft.com/office/officeart/2005/8/layout/chart3" loCatId="relationship" qsTypeId="urn:microsoft.com/office/officeart/2005/8/quickstyle/simple4" qsCatId="simple" csTypeId="urn:microsoft.com/office/officeart/2005/8/colors/accent2_3" csCatId="accent2" phldr="1"/>
      <dgm:spPr/>
    </dgm:pt>
    <dgm:pt modelId="{EC3EE298-A21D-4763-B50F-D483198D22DB}">
      <dgm:prSet phldrT="[Texte]"/>
      <dgm:spPr/>
      <dgm:t>
        <a:bodyPr/>
        <a:lstStyle/>
        <a:p>
          <a:r>
            <a:rPr lang="fr-FR" dirty="0" smtClean="0"/>
            <a:t>Conflit de ressources</a:t>
          </a:r>
          <a:endParaRPr lang="fr-FR" dirty="0"/>
        </a:p>
      </dgm:t>
    </dgm:pt>
    <dgm:pt modelId="{69EA1B0F-D4EE-4F51-BFAA-E57EF5AF7A87}" type="parTrans" cxnId="{E29EB17B-35E3-46E7-8479-26FC5040C104}">
      <dgm:prSet/>
      <dgm:spPr/>
      <dgm:t>
        <a:bodyPr/>
        <a:lstStyle/>
        <a:p>
          <a:endParaRPr lang="fr-FR"/>
        </a:p>
      </dgm:t>
    </dgm:pt>
    <dgm:pt modelId="{E7E7331E-06BF-4E10-8AEF-D72EFE00FB98}" type="sibTrans" cxnId="{E29EB17B-35E3-46E7-8479-26FC5040C104}">
      <dgm:prSet/>
      <dgm:spPr/>
      <dgm:t>
        <a:bodyPr/>
        <a:lstStyle/>
        <a:p>
          <a:endParaRPr lang="fr-FR"/>
        </a:p>
      </dgm:t>
    </dgm:pt>
    <dgm:pt modelId="{6B7E4499-EF0C-4F57-BBD3-5DAB019965C8}">
      <dgm:prSet phldrT="[Texte]"/>
      <dgm:spPr/>
      <dgm:t>
        <a:bodyPr/>
        <a:lstStyle/>
        <a:p>
          <a:r>
            <a:rPr lang="fr-FR" dirty="0" smtClean="0"/>
            <a:t>Conflit de pouvoir</a:t>
          </a:r>
          <a:endParaRPr lang="fr-FR" dirty="0"/>
        </a:p>
      </dgm:t>
    </dgm:pt>
    <dgm:pt modelId="{62A02C60-52E8-4883-83C9-03919279E2B9}" type="parTrans" cxnId="{07F95D6C-BC53-4513-AAE8-EE2906621DF3}">
      <dgm:prSet/>
      <dgm:spPr/>
      <dgm:t>
        <a:bodyPr/>
        <a:lstStyle/>
        <a:p>
          <a:endParaRPr lang="fr-FR"/>
        </a:p>
      </dgm:t>
    </dgm:pt>
    <dgm:pt modelId="{F5DE16B9-AFCA-4150-9E20-993737130EB5}" type="sibTrans" cxnId="{07F95D6C-BC53-4513-AAE8-EE2906621DF3}">
      <dgm:prSet/>
      <dgm:spPr/>
      <dgm:t>
        <a:bodyPr/>
        <a:lstStyle/>
        <a:p>
          <a:endParaRPr lang="fr-FR"/>
        </a:p>
      </dgm:t>
    </dgm:pt>
    <dgm:pt modelId="{919C5BCA-C182-4726-9D42-5A9A4E2A2405}">
      <dgm:prSet phldrT="[Texte]"/>
      <dgm:spPr/>
      <dgm:t>
        <a:bodyPr/>
        <a:lstStyle/>
        <a:p>
          <a:r>
            <a:rPr lang="fr-FR" dirty="0" smtClean="0"/>
            <a:t>Conflit de valeurs</a:t>
          </a:r>
          <a:endParaRPr lang="fr-FR" dirty="0"/>
        </a:p>
      </dgm:t>
    </dgm:pt>
    <dgm:pt modelId="{0C28C409-90D4-49CB-A4CF-D5C189E37EC1}" type="parTrans" cxnId="{A32374A5-159C-49E0-B24E-5EF365E4D13E}">
      <dgm:prSet/>
      <dgm:spPr/>
      <dgm:t>
        <a:bodyPr/>
        <a:lstStyle/>
        <a:p>
          <a:endParaRPr lang="fr-FR"/>
        </a:p>
      </dgm:t>
    </dgm:pt>
    <dgm:pt modelId="{30B1C73F-5A28-4D27-B2E1-75CEE6D6191C}" type="sibTrans" cxnId="{A32374A5-159C-49E0-B24E-5EF365E4D13E}">
      <dgm:prSet/>
      <dgm:spPr/>
      <dgm:t>
        <a:bodyPr/>
        <a:lstStyle/>
        <a:p>
          <a:endParaRPr lang="fr-FR"/>
        </a:p>
      </dgm:t>
    </dgm:pt>
    <dgm:pt modelId="{418D7B4E-B1DA-4239-89F7-CFE9D9B4F298}">
      <dgm:prSet phldrT="[Texte]"/>
      <dgm:spPr/>
      <dgm:t>
        <a:bodyPr/>
        <a:lstStyle/>
        <a:p>
          <a:r>
            <a:rPr lang="fr-FR" dirty="0" smtClean="0"/>
            <a:t>Conflit de besoins</a:t>
          </a:r>
          <a:endParaRPr lang="fr-FR" dirty="0"/>
        </a:p>
      </dgm:t>
    </dgm:pt>
    <dgm:pt modelId="{05315CE4-47D5-4A5F-BEF6-84132A734864}" type="parTrans" cxnId="{5E929D40-54E3-4F17-8FDE-DD6007847F10}">
      <dgm:prSet/>
      <dgm:spPr/>
      <dgm:t>
        <a:bodyPr/>
        <a:lstStyle/>
        <a:p>
          <a:endParaRPr lang="fr-FR"/>
        </a:p>
      </dgm:t>
    </dgm:pt>
    <dgm:pt modelId="{FFA42786-B971-42E1-A5C4-46B5444B2ABB}" type="sibTrans" cxnId="{5E929D40-54E3-4F17-8FDE-DD6007847F10}">
      <dgm:prSet/>
      <dgm:spPr/>
      <dgm:t>
        <a:bodyPr/>
        <a:lstStyle/>
        <a:p>
          <a:endParaRPr lang="fr-FR"/>
        </a:p>
      </dgm:t>
    </dgm:pt>
    <dgm:pt modelId="{08501ECE-5B66-4C8F-9B17-33795363174B}" type="pres">
      <dgm:prSet presAssocID="{83B339AE-B188-483B-8300-52B8C31BC34D}" presName="compositeShape" presStyleCnt="0">
        <dgm:presLayoutVars>
          <dgm:chMax val="7"/>
          <dgm:dir/>
          <dgm:resizeHandles val="exact"/>
        </dgm:presLayoutVars>
      </dgm:prSet>
      <dgm:spPr/>
    </dgm:pt>
    <dgm:pt modelId="{5074D1B5-F33B-4BBF-A8A2-3F295B89054F}" type="pres">
      <dgm:prSet presAssocID="{83B339AE-B188-483B-8300-52B8C31BC34D}" presName="wedge1" presStyleLbl="node1" presStyleIdx="0" presStyleCnt="4"/>
      <dgm:spPr/>
      <dgm:t>
        <a:bodyPr/>
        <a:lstStyle/>
        <a:p>
          <a:endParaRPr lang="fr-FR"/>
        </a:p>
      </dgm:t>
    </dgm:pt>
    <dgm:pt modelId="{C797C81C-C371-4D29-8308-9C0D851D19C5}" type="pres">
      <dgm:prSet presAssocID="{83B339AE-B188-483B-8300-52B8C31BC34D}" presName="wedge1Tx" presStyleLbl="node1" presStyleIdx="0" presStyleCnt="4">
        <dgm:presLayoutVars>
          <dgm:chMax val="0"/>
          <dgm:chPref val="0"/>
          <dgm:bulletEnabled val="1"/>
        </dgm:presLayoutVars>
      </dgm:prSet>
      <dgm:spPr/>
      <dgm:t>
        <a:bodyPr/>
        <a:lstStyle/>
        <a:p>
          <a:endParaRPr lang="fr-FR"/>
        </a:p>
      </dgm:t>
    </dgm:pt>
    <dgm:pt modelId="{A95E8A46-D76C-42F4-8F84-08963AC68E44}" type="pres">
      <dgm:prSet presAssocID="{83B339AE-B188-483B-8300-52B8C31BC34D}" presName="wedge2" presStyleLbl="node1" presStyleIdx="1" presStyleCnt="4"/>
      <dgm:spPr/>
      <dgm:t>
        <a:bodyPr/>
        <a:lstStyle/>
        <a:p>
          <a:endParaRPr lang="fr-FR"/>
        </a:p>
      </dgm:t>
    </dgm:pt>
    <dgm:pt modelId="{2BC72435-D6B3-4AF1-AB15-ABD20C629C6B}" type="pres">
      <dgm:prSet presAssocID="{83B339AE-B188-483B-8300-52B8C31BC34D}" presName="wedge2Tx" presStyleLbl="node1" presStyleIdx="1" presStyleCnt="4">
        <dgm:presLayoutVars>
          <dgm:chMax val="0"/>
          <dgm:chPref val="0"/>
          <dgm:bulletEnabled val="1"/>
        </dgm:presLayoutVars>
      </dgm:prSet>
      <dgm:spPr/>
      <dgm:t>
        <a:bodyPr/>
        <a:lstStyle/>
        <a:p>
          <a:endParaRPr lang="fr-FR"/>
        </a:p>
      </dgm:t>
    </dgm:pt>
    <dgm:pt modelId="{04468A90-B926-4679-93F8-109DC907961C}" type="pres">
      <dgm:prSet presAssocID="{83B339AE-B188-483B-8300-52B8C31BC34D}" presName="wedge3" presStyleLbl="node1" presStyleIdx="2" presStyleCnt="4"/>
      <dgm:spPr/>
      <dgm:t>
        <a:bodyPr/>
        <a:lstStyle/>
        <a:p>
          <a:endParaRPr lang="fr-FR"/>
        </a:p>
      </dgm:t>
    </dgm:pt>
    <dgm:pt modelId="{8B6F5536-211E-41BA-9BCA-3A41D35D0DE4}" type="pres">
      <dgm:prSet presAssocID="{83B339AE-B188-483B-8300-52B8C31BC34D}" presName="wedge3Tx" presStyleLbl="node1" presStyleIdx="2" presStyleCnt="4">
        <dgm:presLayoutVars>
          <dgm:chMax val="0"/>
          <dgm:chPref val="0"/>
          <dgm:bulletEnabled val="1"/>
        </dgm:presLayoutVars>
      </dgm:prSet>
      <dgm:spPr/>
      <dgm:t>
        <a:bodyPr/>
        <a:lstStyle/>
        <a:p>
          <a:endParaRPr lang="fr-FR"/>
        </a:p>
      </dgm:t>
    </dgm:pt>
    <dgm:pt modelId="{6F19066B-DC07-4B42-9019-F6ED2B3EFAC8}" type="pres">
      <dgm:prSet presAssocID="{83B339AE-B188-483B-8300-52B8C31BC34D}" presName="wedge4" presStyleLbl="node1" presStyleIdx="3" presStyleCnt="4"/>
      <dgm:spPr/>
      <dgm:t>
        <a:bodyPr/>
        <a:lstStyle/>
        <a:p>
          <a:endParaRPr lang="fr-FR"/>
        </a:p>
      </dgm:t>
    </dgm:pt>
    <dgm:pt modelId="{745B946B-73F7-4688-A700-1CD6B1B53D68}" type="pres">
      <dgm:prSet presAssocID="{83B339AE-B188-483B-8300-52B8C31BC34D}" presName="wedge4Tx" presStyleLbl="node1" presStyleIdx="3" presStyleCnt="4">
        <dgm:presLayoutVars>
          <dgm:chMax val="0"/>
          <dgm:chPref val="0"/>
          <dgm:bulletEnabled val="1"/>
        </dgm:presLayoutVars>
      </dgm:prSet>
      <dgm:spPr/>
      <dgm:t>
        <a:bodyPr/>
        <a:lstStyle/>
        <a:p>
          <a:endParaRPr lang="fr-FR"/>
        </a:p>
      </dgm:t>
    </dgm:pt>
  </dgm:ptLst>
  <dgm:cxnLst>
    <dgm:cxn modelId="{48AB03D4-0712-423A-9850-CB46C00428BF}" type="presOf" srcId="{EC3EE298-A21D-4763-B50F-D483198D22DB}" destId="{C797C81C-C371-4D29-8308-9C0D851D19C5}" srcOrd="1" destOrd="0" presId="urn:microsoft.com/office/officeart/2005/8/layout/chart3"/>
    <dgm:cxn modelId="{B55DB5F7-4611-49A8-B837-3FDF5FFD44A2}" type="presOf" srcId="{83B339AE-B188-483B-8300-52B8C31BC34D}" destId="{08501ECE-5B66-4C8F-9B17-33795363174B}" srcOrd="0" destOrd="0" presId="urn:microsoft.com/office/officeart/2005/8/layout/chart3"/>
    <dgm:cxn modelId="{35537B97-1B18-475F-9FF2-87B7B55E8ECB}" type="presOf" srcId="{EC3EE298-A21D-4763-B50F-D483198D22DB}" destId="{5074D1B5-F33B-4BBF-A8A2-3F295B89054F}" srcOrd="0" destOrd="0" presId="urn:microsoft.com/office/officeart/2005/8/layout/chart3"/>
    <dgm:cxn modelId="{A32374A5-159C-49E0-B24E-5EF365E4D13E}" srcId="{83B339AE-B188-483B-8300-52B8C31BC34D}" destId="{919C5BCA-C182-4726-9D42-5A9A4E2A2405}" srcOrd="2" destOrd="0" parTransId="{0C28C409-90D4-49CB-A4CF-D5C189E37EC1}" sibTransId="{30B1C73F-5A28-4D27-B2E1-75CEE6D6191C}"/>
    <dgm:cxn modelId="{40E303E7-4144-47D6-8F9D-D9EE7B0515F3}" type="presOf" srcId="{919C5BCA-C182-4726-9D42-5A9A4E2A2405}" destId="{04468A90-B926-4679-93F8-109DC907961C}" srcOrd="0" destOrd="0" presId="urn:microsoft.com/office/officeart/2005/8/layout/chart3"/>
    <dgm:cxn modelId="{3B483E9E-93B5-4601-9A3B-BE221A6DBBDE}" type="presOf" srcId="{6B7E4499-EF0C-4F57-BBD3-5DAB019965C8}" destId="{A95E8A46-D76C-42F4-8F84-08963AC68E44}" srcOrd="0" destOrd="0" presId="urn:microsoft.com/office/officeart/2005/8/layout/chart3"/>
    <dgm:cxn modelId="{07F95D6C-BC53-4513-AAE8-EE2906621DF3}" srcId="{83B339AE-B188-483B-8300-52B8C31BC34D}" destId="{6B7E4499-EF0C-4F57-BBD3-5DAB019965C8}" srcOrd="1" destOrd="0" parTransId="{62A02C60-52E8-4883-83C9-03919279E2B9}" sibTransId="{F5DE16B9-AFCA-4150-9E20-993737130EB5}"/>
    <dgm:cxn modelId="{E29EB17B-35E3-46E7-8479-26FC5040C104}" srcId="{83B339AE-B188-483B-8300-52B8C31BC34D}" destId="{EC3EE298-A21D-4763-B50F-D483198D22DB}" srcOrd="0" destOrd="0" parTransId="{69EA1B0F-D4EE-4F51-BFAA-E57EF5AF7A87}" sibTransId="{E7E7331E-06BF-4E10-8AEF-D72EFE00FB98}"/>
    <dgm:cxn modelId="{66EF0AA2-8A35-489B-8AEA-3437E5A17042}" type="presOf" srcId="{418D7B4E-B1DA-4239-89F7-CFE9D9B4F298}" destId="{745B946B-73F7-4688-A700-1CD6B1B53D68}" srcOrd="1" destOrd="0" presId="urn:microsoft.com/office/officeart/2005/8/layout/chart3"/>
    <dgm:cxn modelId="{4091FF97-EE22-485C-A66C-77318514CB93}" type="presOf" srcId="{418D7B4E-B1DA-4239-89F7-CFE9D9B4F298}" destId="{6F19066B-DC07-4B42-9019-F6ED2B3EFAC8}" srcOrd="0" destOrd="0" presId="urn:microsoft.com/office/officeart/2005/8/layout/chart3"/>
    <dgm:cxn modelId="{5E929D40-54E3-4F17-8FDE-DD6007847F10}" srcId="{83B339AE-B188-483B-8300-52B8C31BC34D}" destId="{418D7B4E-B1DA-4239-89F7-CFE9D9B4F298}" srcOrd="3" destOrd="0" parTransId="{05315CE4-47D5-4A5F-BEF6-84132A734864}" sibTransId="{FFA42786-B971-42E1-A5C4-46B5444B2ABB}"/>
    <dgm:cxn modelId="{8D13D646-0667-4DC2-96E0-6F597E3133DD}" type="presOf" srcId="{6B7E4499-EF0C-4F57-BBD3-5DAB019965C8}" destId="{2BC72435-D6B3-4AF1-AB15-ABD20C629C6B}" srcOrd="1" destOrd="0" presId="urn:microsoft.com/office/officeart/2005/8/layout/chart3"/>
    <dgm:cxn modelId="{1DD6B6C1-2658-4969-B717-2D86137FEABD}" type="presOf" srcId="{919C5BCA-C182-4726-9D42-5A9A4E2A2405}" destId="{8B6F5536-211E-41BA-9BCA-3A41D35D0DE4}" srcOrd="1" destOrd="0" presId="urn:microsoft.com/office/officeart/2005/8/layout/chart3"/>
    <dgm:cxn modelId="{8CFAA333-872B-481E-9FFB-794517AB8EDD}" type="presParOf" srcId="{08501ECE-5B66-4C8F-9B17-33795363174B}" destId="{5074D1B5-F33B-4BBF-A8A2-3F295B89054F}" srcOrd="0" destOrd="0" presId="urn:microsoft.com/office/officeart/2005/8/layout/chart3"/>
    <dgm:cxn modelId="{ED5821C8-DDF4-478F-B95F-CCA89DC57381}" type="presParOf" srcId="{08501ECE-5B66-4C8F-9B17-33795363174B}" destId="{C797C81C-C371-4D29-8308-9C0D851D19C5}" srcOrd="1" destOrd="0" presId="urn:microsoft.com/office/officeart/2005/8/layout/chart3"/>
    <dgm:cxn modelId="{462432C6-567A-4661-BE2C-765B4E00CF84}" type="presParOf" srcId="{08501ECE-5B66-4C8F-9B17-33795363174B}" destId="{A95E8A46-D76C-42F4-8F84-08963AC68E44}" srcOrd="2" destOrd="0" presId="urn:microsoft.com/office/officeart/2005/8/layout/chart3"/>
    <dgm:cxn modelId="{522A9FEC-C22E-482B-B29A-3016B3013098}" type="presParOf" srcId="{08501ECE-5B66-4C8F-9B17-33795363174B}" destId="{2BC72435-D6B3-4AF1-AB15-ABD20C629C6B}" srcOrd="3" destOrd="0" presId="urn:microsoft.com/office/officeart/2005/8/layout/chart3"/>
    <dgm:cxn modelId="{CB442D14-072A-44E7-AEF0-DEC928E87510}" type="presParOf" srcId="{08501ECE-5B66-4C8F-9B17-33795363174B}" destId="{04468A90-B926-4679-93F8-109DC907961C}" srcOrd="4" destOrd="0" presId="urn:microsoft.com/office/officeart/2005/8/layout/chart3"/>
    <dgm:cxn modelId="{76297B82-243D-4551-B004-FBBDC9592B52}" type="presParOf" srcId="{08501ECE-5B66-4C8F-9B17-33795363174B}" destId="{8B6F5536-211E-41BA-9BCA-3A41D35D0DE4}" srcOrd="5" destOrd="0" presId="urn:microsoft.com/office/officeart/2005/8/layout/chart3"/>
    <dgm:cxn modelId="{D95E2BFC-0988-4AE8-B10F-517A0884A2AD}" type="presParOf" srcId="{08501ECE-5B66-4C8F-9B17-33795363174B}" destId="{6F19066B-DC07-4B42-9019-F6ED2B3EFAC8}" srcOrd="6" destOrd="0" presId="urn:microsoft.com/office/officeart/2005/8/layout/chart3"/>
    <dgm:cxn modelId="{A4014DB4-7E7C-4391-AEFE-1DC2694ACA9F}" type="presParOf" srcId="{08501ECE-5B66-4C8F-9B17-33795363174B}" destId="{745B946B-73F7-4688-A700-1CD6B1B53D68}" srcOrd="7" destOrd="0" presId="urn:microsoft.com/office/officeart/2005/8/layout/chart3"/>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3B339AE-B188-483B-8300-52B8C31BC34D}" type="doc">
      <dgm:prSet loTypeId="urn:microsoft.com/office/officeart/2005/8/layout/chart3" loCatId="relationship" qsTypeId="urn:microsoft.com/office/officeart/2005/8/quickstyle/simple4" qsCatId="simple" csTypeId="urn:microsoft.com/office/officeart/2005/8/colors/accent3_3" csCatId="accent3" phldr="1"/>
      <dgm:spPr/>
    </dgm:pt>
    <dgm:pt modelId="{EC3EE298-A21D-4763-B50F-D483198D22DB}">
      <dgm:prSet phldrT="[Texte]"/>
      <dgm:spPr/>
      <dgm:t>
        <a:bodyPr/>
        <a:lstStyle/>
        <a:p>
          <a:r>
            <a:rPr lang="fr-FR" dirty="0" smtClean="0"/>
            <a:t>Conflit de relation</a:t>
          </a:r>
          <a:endParaRPr lang="fr-FR" dirty="0"/>
        </a:p>
      </dgm:t>
    </dgm:pt>
    <dgm:pt modelId="{69EA1B0F-D4EE-4F51-BFAA-E57EF5AF7A87}" type="parTrans" cxnId="{E29EB17B-35E3-46E7-8479-26FC5040C104}">
      <dgm:prSet/>
      <dgm:spPr/>
      <dgm:t>
        <a:bodyPr/>
        <a:lstStyle/>
        <a:p>
          <a:endParaRPr lang="fr-FR"/>
        </a:p>
      </dgm:t>
    </dgm:pt>
    <dgm:pt modelId="{E7E7331E-06BF-4E10-8AEF-D72EFE00FB98}" type="sibTrans" cxnId="{E29EB17B-35E3-46E7-8479-26FC5040C104}">
      <dgm:prSet/>
      <dgm:spPr/>
      <dgm:t>
        <a:bodyPr/>
        <a:lstStyle/>
        <a:p>
          <a:endParaRPr lang="fr-FR"/>
        </a:p>
      </dgm:t>
    </dgm:pt>
    <dgm:pt modelId="{6B7E4499-EF0C-4F57-BBD3-5DAB019965C8}">
      <dgm:prSet phldrT="[Texte]"/>
      <dgm:spPr/>
      <dgm:t>
        <a:bodyPr/>
        <a:lstStyle/>
        <a:p>
          <a:r>
            <a:rPr lang="fr-FR" dirty="0" smtClean="0"/>
            <a:t>Conflit de procédé</a:t>
          </a:r>
          <a:endParaRPr lang="fr-FR" dirty="0"/>
        </a:p>
      </dgm:t>
    </dgm:pt>
    <dgm:pt modelId="{62A02C60-52E8-4883-83C9-03919279E2B9}" type="parTrans" cxnId="{07F95D6C-BC53-4513-AAE8-EE2906621DF3}">
      <dgm:prSet/>
      <dgm:spPr/>
      <dgm:t>
        <a:bodyPr/>
        <a:lstStyle/>
        <a:p>
          <a:endParaRPr lang="fr-FR"/>
        </a:p>
      </dgm:t>
    </dgm:pt>
    <dgm:pt modelId="{F5DE16B9-AFCA-4150-9E20-993737130EB5}" type="sibTrans" cxnId="{07F95D6C-BC53-4513-AAE8-EE2906621DF3}">
      <dgm:prSet/>
      <dgm:spPr/>
      <dgm:t>
        <a:bodyPr/>
        <a:lstStyle/>
        <a:p>
          <a:endParaRPr lang="fr-FR"/>
        </a:p>
      </dgm:t>
    </dgm:pt>
    <dgm:pt modelId="{919C5BCA-C182-4726-9D42-5A9A4E2A2405}">
      <dgm:prSet phldrT="[Texte]"/>
      <dgm:spPr/>
      <dgm:t>
        <a:bodyPr/>
        <a:lstStyle/>
        <a:p>
          <a:r>
            <a:rPr lang="fr-FR" dirty="0" smtClean="0"/>
            <a:t>Conflit de tâche</a:t>
          </a:r>
          <a:endParaRPr lang="fr-FR" dirty="0"/>
        </a:p>
      </dgm:t>
    </dgm:pt>
    <dgm:pt modelId="{0C28C409-90D4-49CB-A4CF-D5C189E37EC1}" type="parTrans" cxnId="{A32374A5-159C-49E0-B24E-5EF365E4D13E}">
      <dgm:prSet/>
      <dgm:spPr/>
      <dgm:t>
        <a:bodyPr/>
        <a:lstStyle/>
        <a:p>
          <a:endParaRPr lang="fr-FR"/>
        </a:p>
      </dgm:t>
    </dgm:pt>
    <dgm:pt modelId="{30B1C73F-5A28-4D27-B2E1-75CEE6D6191C}" type="sibTrans" cxnId="{A32374A5-159C-49E0-B24E-5EF365E4D13E}">
      <dgm:prSet/>
      <dgm:spPr/>
      <dgm:t>
        <a:bodyPr/>
        <a:lstStyle/>
        <a:p>
          <a:endParaRPr lang="fr-FR"/>
        </a:p>
      </dgm:t>
    </dgm:pt>
    <dgm:pt modelId="{08501ECE-5B66-4C8F-9B17-33795363174B}" type="pres">
      <dgm:prSet presAssocID="{83B339AE-B188-483B-8300-52B8C31BC34D}" presName="compositeShape" presStyleCnt="0">
        <dgm:presLayoutVars>
          <dgm:chMax val="7"/>
          <dgm:dir/>
          <dgm:resizeHandles val="exact"/>
        </dgm:presLayoutVars>
      </dgm:prSet>
      <dgm:spPr/>
    </dgm:pt>
    <dgm:pt modelId="{5074D1B5-F33B-4BBF-A8A2-3F295B89054F}" type="pres">
      <dgm:prSet presAssocID="{83B339AE-B188-483B-8300-52B8C31BC34D}" presName="wedge1" presStyleLbl="node1" presStyleIdx="0" presStyleCnt="3"/>
      <dgm:spPr/>
      <dgm:t>
        <a:bodyPr/>
        <a:lstStyle/>
        <a:p>
          <a:endParaRPr lang="fr-FR"/>
        </a:p>
      </dgm:t>
    </dgm:pt>
    <dgm:pt modelId="{C797C81C-C371-4D29-8308-9C0D851D19C5}" type="pres">
      <dgm:prSet presAssocID="{83B339AE-B188-483B-8300-52B8C31BC34D}" presName="wedge1Tx" presStyleLbl="node1" presStyleIdx="0" presStyleCnt="3">
        <dgm:presLayoutVars>
          <dgm:chMax val="0"/>
          <dgm:chPref val="0"/>
          <dgm:bulletEnabled val="1"/>
        </dgm:presLayoutVars>
      </dgm:prSet>
      <dgm:spPr/>
      <dgm:t>
        <a:bodyPr/>
        <a:lstStyle/>
        <a:p>
          <a:endParaRPr lang="fr-FR"/>
        </a:p>
      </dgm:t>
    </dgm:pt>
    <dgm:pt modelId="{A95E8A46-D76C-42F4-8F84-08963AC68E44}" type="pres">
      <dgm:prSet presAssocID="{83B339AE-B188-483B-8300-52B8C31BC34D}" presName="wedge2" presStyleLbl="node1" presStyleIdx="1" presStyleCnt="3"/>
      <dgm:spPr/>
      <dgm:t>
        <a:bodyPr/>
        <a:lstStyle/>
        <a:p>
          <a:endParaRPr lang="fr-FR"/>
        </a:p>
      </dgm:t>
    </dgm:pt>
    <dgm:pt modelId="{2BC72435-D6B3-4AF1-AB15-ABD20C629C6B}" type="pres">
      <dgm:prSet presAssocID="{83B339AE-B188-483B-8300-52B8C31BC34D}" presName="wedge2Tx" presStyleLbl="node1" presStyleIdx="1" presStyleCnt="3">
        <dgm:presLayoutVars>
          <dgm:chMax val="0"/>
          <dgm:chPref val="0"/>
          <dgm:bulletEnabled val="1"/>
        </dgm:presLayoutVars>
      </dgm:prSet>
      <dgm:spPr/>
      <dgm:t>
        <a:bodyPr/>
        <a:lstStyle/>
        <a:p>
          <a:endParaRPr lang="fr-FR"/>
        </a:p>
      </dgm:t>
    </dgm:pt>
    <dgm:pt modelId="{04468A90-B926-4679-93F8-109DC907961C}" type="pres">
      <dgm:prSet presAssocID="{83B339AE-B188-483B-8300-52B8C31BC34D}" presName="wedge3" presStyleLbl="node1" presStyleIdx="2" presStyleCnt="3"/>
      <dgm:spPr/>
      <dgm:t>
        <a:bodyPr/>
        <a:lstStyle/>
        <a:p>
          <a:endParaRPr lang="fr-FR"/>
        </a:p>
      </dgm:t>
    </dgm:pt>
    <dgm:pt modelId="{8B6F5536-211E-41BA-9BCA-3A41D35D0DE4}" type="pres">
      <dgm:prSet presAssocID="{83B339AE-B188-483B-8300-52B8C31BC34D}" presName="wedge3Tx" presStyleLbl="node1" presStyleIdx="2" presStyleCnt="3">
        <dgm:presLayoutVars>
          <dgm:chMax val="0"/>
          <dgm:chPref val="0"/>
          <dgm:bulletEnabled val="1"/>
        </dgm:presLayoutVars>
      </dgm:prSet>
      <dgm:spPr/>
      <dgm:t>
        <a:bodyPr/>
        <a:lstStyle/>
        <a:p>
          <a:endParaRPr lang="fr-FR"/>
        </a:p>
      </dgm:t>
    </dgm:pt>
  </dgm:ptLst>
  <dgm:cxnLst>
    <dgm:cxn modelId="{D57F9541-0EB7-469F-9527-33D2B32587FD}" type="presOf" srcId="{919C5BCA-C182-4726-9D42-5A9A4E2A2405}" destId="{04468A90-B926-4679-93F8-109DC907961C}" srcOrd="0" destOrd="0" presId="urn:microsoft.com/office/officeart/2005/8/layout/chart3"/>
    <dgm:cxn modelId="{86F3422E-6409-4E1B-A978-5A73E07562D0}" type="presOf" srcId="{919C5BCA-C182-4726-9D42-5A9A4E2A2405}" destId="{8B6F5536-211E-41BA-9BCA-3A41D35D0DE4}" srcOrd="1" destOrd="0" presId="urn:microsoft.com/office/officeart/2005/8/layout/chart3"/>
    <dgm:cxn modelId="{1B103C7A-DD29-4257-AF87-23F60CA4F7BF}" type="presOf" srcId="{6B7E4499-EF0C-4F57-BBD3-5DAB019965C8}" destId="{2BC72435-D6B3-4AF1-AB15-ABD20C629C6B}" srcOrd="1" destOrd="0" presId="urn:microsoft.com/office/officeart/2005/8/layout/chart3"/>
    <dgm:cxn modelId="{6CC93799-660B-41EE-9936-E0277B8DCBA5}" type="presOf" srcId="{6B7E4499-EF0C-4F57-BBD3-5DAB019965C8}" destId="{A95E8A46-D76C-42F4-8F84-08963AC68E44}" srcOrd="0" destOrd="0" presId="urn:microsoft.com/office/officeart/2005/8/layout/chart3"/>
    <dgm:cxn modelId="{A32374A5-159C-49E0-B24E-5EF365E4D13E}" srcId="{83B339AE-B188-483B-8300-52B8C31BC34D}" destId="{919C5BCA-C182-4726-9D42-5A9A4E2A2405}" srcOrd="2" destOrd="0" parTransId="{0C28C409-90D4-49CB-A4CF-D5C189E37EC1}" sibTransId="{30B1C73F-5A28-4D27-B2E1-75CEE6D6191C}"/>
    <dgm:cxn modelId="{07F95D6C-BC53-4513-AAE8-EE2906621DF3}" srcId="{83B339AE-B188-483B-8300-52B8C31BC34D}" destId="{6B7E4499-EF0C-4F57-BBD3-5DAB019965C8}" srcOrd="1" destOrd="0" parTransId="{62A02C60-52E8-4883-83C9-03919279E2B9}" sibTransId="{F5DE16B9-AFCA-4150-9E20-993737130EB5}"/>
    <dgm:cxn modelId="{E29EB17B-35E3-46E7-8479-26FC5040C104}" srcId="{83B339AE-B188-483B-8300-52B8C31BC34D}" destId="{EC3EE298-A21D-4763-B50F-D483198D22DB}" srcOrd="0" destOrd="0" parTransId="{69EA1B0F-D4EE-4F51-BFAA-E57EF5AF7A87}" sibTransId="{E7E7331E-06BF-4E10-8AEF-D72EFE00FB98}"/>
    <dgm:cxn modelId="{952EACD8-0A47-45A6-A2CF-30C9D0F5CF98}" type="presOf" srcId="{EC3EE298-A21D-4763-B50F-D483198D22DB}" destId="{C797C81C-C371-4D29-8308-9C0D851D19C5}" srcOrd="1" destOrd="0" presId="urn:microsoft.com/office/officeart/2005/8/layout/chart3"/>
    <dgm:cxn modelId="{069C0F59-F03D-4201-AA44-B972C0888DC2}" type="presOf" srcId="{EC3EE298-A21D-4763-B50F-D483198D22DB}" destId="{5074D1B5-F33B-4BBF-A8A2-3F295B89054F}" srcOrd="0" destOrd="0" presId="urn:microsoft.com/office/officeart/2005/8/layout/chart3"/>
    <dgm:cxn modelId="{CC0D264F-D915-4266-86E3-7850335A045C}" type="presOf" srcId="{83B339AE-B188-483B-8300-52B8C31BC34D}" destId="{08501ECE-5B66-4C8F-9B17-33795363174B}" srcOrd="0" destOrd="0" presId="urn:microsoft.com/office/officeart/2005/8/layout/chart3"/>
    <dgm:cxn modelId="{AB5E2C50-2EC3-4B60-A636-10D23533C92B}" type="presParOf" srcId="{08501ECE-5B66-4C8F-9B17-33795363174B}" destId="{5074D1B5-F33B-4BBF-A8A2-3F295B89054F}" srcOrd="0" destOrd="0" presId="urn:microsoft.com/office/officeart/2005/8/layout/chart3"/>
    <dgm:cxn modelId="{03C105DB-DC4B-4BCF-825D-9D7E93DA7826}" type="presParOf" srcId="{08501ECE-5B66-4C8F-9B17-33795363174B}" destId="{C797C81C-C371-4D29-8308-9C0D851D19C5}" srcOrd="1" destOrd="0" presId="urn:microsoft.com/office/officeart/2005/8/layout/chart3"/>
    <dgm:cxn modelId="{02FA0256-73CC-4B0E-AB5F-6C25527A71A6}" type="presParOf" srcId="{08501ECE-5B66-4C8F-9B17-33795363174B}" destId="{A95E8A46-D76C-42F4-8F84-08963AC68E44}" srcOrd="2" destOrd="0" presId="urn:microsoft.com/office/officeart/2005/8/layout/chart3"/>
    <dgm:cxn modelId="{3072BC78-CFE7-4327-BCAC-098DE8923CBC}" type="presParOf" srcId="{08501ECE-5B66-4C8F-9B17-33795363174B}" destId="{2BC72435-D6B3-4AF1-AB15-ABD20C629C6B}" srcOrd="3" destOrd="0" presId="urn:microsoft.com/office/officeart/2005/8/layout/chart3"/>
    <dgm:cxn modelId="{CF45BBD9-D3C0-4082-A4AA-231A3C0C65AC}" type="presParOf" srcId="{08501ECE-5B66-4C8F-9B17-33795363174B}" destId="{04468A90-B926-4679-93F8-109DC907961C}" srcOrd="4" destOrd="0" presId="urn:microsoft.com/office/officeart/2005/8/layout/chart3"/>
    <dgm:cxn modelId="{163CE624-D934-462F-BAFC-8AF7B2FF143C}" type="presParOf" srcId="{08501ECE-5B66-4C8F-9B17-33795363174B}" destId="{8B6F5536-211E-41BA-9BCA-3A41D35D0DE4}" srcOrd="5" destOrd="0" presId="urn:microsoft.com/office/officeart/2005/8/layout/chart3"/>
  </dgm:cxnLst>
  <dgm:bg/>
  <dgm:whole/>
  <dgm:extLst>
    <a:ext uri="http://schemas.microsoft.com/office/drawing/2008/diagram">
      <dsp:dataModelExt xmlns=""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3B339AE-B188-483B-8300-52B8C31BC34D}" type="doc">
      <dgm:prSet loTypeId="urn:microsoft.com/office/officeart/2005/8/layout/chart3" loCatId="relationship" qsTypeId="urn:microsoft.com/office/officeart/2005/8/quickstyle/simple4" qsCatId="simple" csTypeId="urn:microsoft.com/office/officeart/2005/8/colors/accent4_3" csCatId="accent4" phldr="1"/>
      <dgm:spPr/>
    </dgm:pt>
    <dgm:pt modelId="{EC3EE298-A21D-4763-B50F-D483198D22DB}">
      <dgm:prSet phldrT="[Texte]" custT="1"/>
      <dgm:spPr/>
      <dgm:t>
        <a:bodyPr/>
        <a:lstStyle/>
        <a:p>
          <a:r>
            <a:rPr lang="fr-FR" sz="900" dirty="0" smtClean="0"/>
            <a:t>Conflit de socio-émotif</a:t>
          </a:r>
          <a:endParaRPr lang="fr-FR" sz="900" dirty="0"/>
        </a:p>
      </dgm:t>
    </dgm:pt>
    <dgm:pt modelId="{69EA1B0F-D4EE-4F51-BFAA-E57EF5AF7A87}" type="parTrans" cxnId="{E29EB17B-35E3-46E7-8479-26FC5040C104}">
      <dgm:prSet/>
      <dgm:spPr/>
      <dgm:t>
        <a:bodyPr/>
        <a:lstStyle/>
        <a:p>
          <a:endParaRPr lang="fr-FR"/>
        </a:p>
      </dgm:t>
    </dgm:pt>
    <dgm:pt modelId="{E7E7331E-06BF-4E10-8AEF-D72EFE00FB98}" type="sibTrans" cxnId="{E29EB17B-35E3-46E7-8479-26FC5040C104}">
      <dgm:prSet/>
      <dgm:spPr/>
      <dgm:t>
        <a:bodyPr/>
        <a:lstStyle/>
        <a:p>
          <a:endParaRPr lang="fr-FR"/>
        </a:p>
      </dgm:t>
    </dgm:pt>
    <dgm:pt modelId="{6B7E4499-EF0C-4F57-BBD3-5DAB019965C8}">
      <dgm:prSet phldrT="[Texte]"/>
      <dgm:spPr/>
      <dgm:t>
        <a:bodyPr/>
        <a:lstStyle/>
        <a:p>
          <a:r>
            <a:rPr lang="fr-FR" dirty="0" smtClean="0"/>
            <a:t>Conflit de pouvoir</a:t>
          </a:r>
          <a:endParaRPr lang="fr-FR" dirty="0"/>
        </a:p>
      </dgm:t>
    </dgm:pt>
    <dgm:pt modelId="{62A02C60-52E8-4883-83C9-03919279E2B9}" type="parTrans" cxnId="{07F95D6C-BC53-4513-AAE8-EE2906621DF3}">
      <dgm:prSet/>
      <dgm:spPr/>
      <dgm:t>
        <a:bodyPr/>
        <a:lstStyle/>
        <a:p>
          <a:endParaRPr lang="fr-FR"/>
        </a:p>
      </dgm:t>
    </dgm:pt>
    <dgm:pt modelId="{F5DE16B9-AFCA-4150-9E20-993737130EB5}" type="sibTrans" cxnId="{07F95D6C-BC53-4513-AAE8-EE2906621DF3}">
      <dgm:prSet/>
      <dgm:spPr/>
      <dgm:t>
        <a:bodyPr/>
        <a:lstStyle/>
        <a:p>
          <a:endParaRPr lang="fr-FR"/>
        </a:p>
      </dgm:t>
    </dgm:pt>
    <dgm:pt modelId="{919C5BCA-C182-4726-9D42-5A9A4E2A2405}">
      <dgm:prSet phldrT="[Texte]"/>
      <dgm:spPr/>
      <dgm:t>
        <a:bodyPr/>
        <a:lstStyle/>
        <a:p>
          <a:r>
            <a:rPr lang="fr-FR" dirty="0" smtClean="0"/>
            <a:t>Conflit instrumental</a:t>
          </a:r>
          <a:endParaRPr lang="fr-FR" dirty="0"/>
        </a:p>
      </dgm:t>
    </dgm:pt>
    <dgm:pt modelId="{0C28C409-90D4-49CB-A4CF-D5C189E37EC1}" type="parTrans" cxnId="{A32374A5-159C-49E0-B24E-5EF365E4D13E}">
      <dgm:prSet/>
      <dgm:spPr/>
      <dgm:t>
        <a:bodyPr/>
        <a:lstStyle/>
        <a:p>
          <a:endParaRPr lang="fr-FR"/>
        </a:p>
      </dgm:t>
    </dgm:pt>
    <dgm:pt modelId="{30B1C73F-5A28-4D27-B2E1-75CEE6D6191C}" type="sibTrans" cxnId="{A32374A5-159C-49E0-B24E-5EF365E4D13E}">
      <dgm:prSet/>
      <dgm:spPr/>
      <dgm:t>
        <a:bodyPr/>
        <a:lstStyle/>
        <a:p>
          <a:endParaRPr lang="fr-FR"/>
        </a:p>
      </dgm:t>
    </dgm:pt>
    <dgm:pt modelId="{08501ECE-5B66-4C8F-9B17-33795363174B}" type="pres">
      <dgm:prSet presAssocID="{83B339AE-B188-483B-8300-52B8C31BC34D}" presName="compositeShape" presStyleCnt="0">
        <dgm:presLayoutVars>
          <dgm:chMax val="7"/>
          <dgm:dir/>
          <dgm:resizeHandles val="exact"/>
        </dgm:presLayoutVars>
      </dgm:prSet>
      <dgm:spPr/>
    </dgm:pt>
    <dgm:pt modelId="{5074D1B5-F33B-4BBF-A8A2-3F295B89054F}" type="pres">
      <dgm:prSet presAssocID="{83B339AE-B188-483B-8300-52B8C31BC34D}" presName="wedge1" presStyleLbl="node1" presStyleIdx="0" presStyleCnt="3"/>
      <dgm:spPr/>
      <dgm:t>
        <a:bodyPr/>
        <a:lstStyle/>
        <a:p>
          <a:endParaRPr lang="fr-FR"/>
        </a:p>
      </dgm:t>
    </dgm:pt>
    <dgm:pt modelId="{C797C81C-C371-4D29-8308-9C0D851D19C5}" type="pres">
      <dgm:prSet presAssocID="{83B339AE-B188-483B-8300-52B8C31BC34D}" presName="wedge1Tx" presStyleLbl="node1" presStyleIdx="0" presStyleCnt="3">
        <dgm:presLayoutVars>
          <dgm:chMax val="0"/>
          <dgm:chPref val="0"/>
          <dgm:bulletEnabled val="1"/>
        </dgm:presLayoutVars>
      </dgm:prSet>
      <dgm:spPr/>
      <dgm:t>
        <a:bodyPr/>
        <a:lstStyle/>
        <a:p>
          <a:endParaRPr lang="fr-FR"/>
        </a:p>
      </dgm:t>
    </dgm:pt>
    <dgm:pt modelId="{A95E8A46-D76C-42F4-8F84-08963AC68E44}" type="pres">
      <dgm:prSet presAssocID="{83B339AE-B188-483B-8300-52B8C31BC34D}" presName="wedge2" presStyleLbl="node1" presStyleIdx="1" presStyleCnt="3"/>
      <dgm:spPr/>
      <dgm:t>
        <a:bodyPr/>
        <a:lstStyle/>
        <a:p>
          <a:endParaRPr lang="fr-FR"/>
        </a:p>
      </dgm:t>
    </dgm:pt>
    <dgm:pt modelId="{2BC72435-D6B3-4AF1-AB15-ABD20C629C6B}" type="pres">
      <dgm:prSet presAssocID="{83B339AE-B188-483B-8300-52B8C31BC34D}" presName="wedge2Tx" presStyleLbl="node1" presStyleIdx="1" presStyleCnt="3">
        <dgm:presLayoutVars>
          <dgm:chMax val="0"/>
          <dgm:chPref val="0"/>
          <dgm:bulletEnabled val="1"/>
        </dgm:presLayoutVars>
      </dgm:prSet>
      <dgm:spPr/>
      <dgm:t>
        <a:bodyPr/>
        <a:lstStyle/>
        <a:p>
          <a:endParaRPr lang="fr-FR"/>
        </a:p>
      </dgm:t>
    </dgm:pt>
    <dgm:pt modelId="{04468A90-B926-4679-93F8-109DC907961C}" type="pres">
      <dgm:prSet presAssocID="{83B339AE-B188-483B-8300-52B8C31BC34D}" presName="wedge3" presStyleLbl="node1" presStyleIdx="2" presStyleCnt="3"/>
      <dgm:spPr/>
      <dgm:t>
        <a:bodyPr/>
        <a:lstStyle/>
        <a:p>
          <a:endParaRPr lang="fr-FR"/>
        </a:p>
      </dgm:t>
    </dgm:pt>
    <dgm:pt modelId="{8B6F5536-211E-41BA-9BCA-3A41D35D0DE4}" type="pres">
      <dgm:prSet presAssocID="{83B339AE-B188-483B-8300-52B8C31BC34D}" presName="wedge3Tx" presStyleLbl="node1" presStyleIdx="2" presStyleCnt="3">
        <dgm:presLayoutVars>
          <dgm:chMax val="0"/>
          <dgm:chPref val="0"/>
          <dgm:bulletEnabled val="1"/>
        </dgm:presLayoutVars>
      </dgm:prSet>
      <dgm:spPr/>
      <dgm:t>
        <a:bodyPr/>
        <a:lstStyle/>
        <a:p>
          <a:endParaRPr lang="fr-FR"/>
        </a:p>
      </dgm:t>
    </dgm:pt>
  </dgm:ptLst>
  <dgm:cxnLst>
    <dgm:cxn modelId="{C1C4E66D-8253-48EA-A7DA-A61E3C48FAEF}" type="presOf" srcId="{EC3EE298-A21D-4763-B50F-D483198D22DB}" destId="{C797C81C-C371-4D29-8308-9C0D851D19C5}" srcOrd="1" destOrd="0" presId="urn:microsoft.com/office/officeart/2005/8/layout/chart3"/>
    <dgm:cxn modelId="{F93C3BB0-7E6F-4AFF-BE34-D3FC062F5765}" type="presOf" srcId="{6B7E4499-EF0C-4F57-BBD3-5DAB019965C8}" destId="{2BC72435-D6B3-4AF1-AB15-ABD20C629C6B}" srcOrd="1" destOrd="0" presId="urn:microsoft.com/office/officeart/2005/8/layout/chart3"/>
    <dgm:cxn modelId="{9AB92646-0FC5-47B5-BA30-502D2C1EED16}" type="presOf" srcId="{EC3EE298-A21D-4763-B50F-D483198D22DB}" destId="{5074D1B5-F33B-4BBF-A8A2-3F295B89054F}" srcOrd="0" destOrd="0" presId="urn:microsoft.com/office/officeart/2005/8/layout/chart3"/>
    <dgm:cxn modelId="{A32374A5-159C-49E0-B24E-5EF365E4D13E}" srcId="{83B339AE-B188-483B-8300-52B8C31BC34D}" destId="{919C5BCA-C182-4726-9D42-5A9A4E2A2405}" srcOrd="2" destOrd="0" parTransId="{0C28C409-90D4-49CB-A4CF-D5C189E37EC1}" sibTransId="{30B1C73F-5A28-4D27-B2E1-75CEE6D6191C}"/>
    <dgm:cxn modelId="{6225930F-8F71-4945-AA3E-61173331308C}" type="presOf" srcId="{919C5BCA-C182-4726-9D42-5A9A4E2A2405}" destId="{04468A90-B926-4679-93F8-109DC907961C}" srcOrd="0" destOrd="0" presId="urn:microsoft.com/office/officeart/2005/8/layout/chart3"/>
    <dgm:cxn modelId="{07F95D6C-BC53-4513-AAE8-EE2906621DF3}" srcId="{83B339AE-B188-483B-8300-52B8C31BC34D}" destId="{6B7E4499-EF0C-4F57-BBD3-5DAB019965C8}" srcOrd="1" destOrd="0" parTransId="{62A02C60-52E8-4883-83C9-03919279E2B9}" sibTransId="{F5DE16B9-AFCA-4150-9E20-993737130EB5}"/>
    <dgm:cxn modelId="{E29EB17B-35E3-46E7-8479-26FC5040C104}" srcId="{83B339AE-B188-483B-8300-52B8C31BC34D}" destId="{EC3EE298-A21D-4763-B50F-D483198D22DB}" srcOrd="0" destOrd="0" parTransId="{69EA1B0F-D4EE-4F51-BFAA-E57EF5AF7A87}" sibTransId="{E7E7331E-06BF-4E10-8AEF-D72EFE00FB98}"/>
    <dgm:cxn modelId="{D51AB570-9E3A-4A6A-B218-6ACEBF2B0361}" type="presOf" srcId="{919C5BCA-C182-4726-9D42-5A9A4E2A2405}" destId="{8B6F5536-211E-41BA-9BCA-3A41D35D0DE4}" srcOrd="1" destOrd="0" presId="urn:microsoft.com/office/officeart/2005/8/layout/chart3"/>
    <dgm:cxn modelId="{3CEC7274-8E0D-4200-8CE4-2F8353408CB4}" type="presOf" srcId="{83B339AE-B188-483B-8300-52B8C31BC34D}" destId="{08501ECE-5B66-4C8F-9B17-33795363174B}" srcOrd="0" destOrd="0" presId="urn:microsoft.com/office/officeart/2005/8/layout/chart3"/>
    <dgm:cxn modelId="{788A4E3F-F96B-471C-820E-63E69A0125CD}" type="presOf" srcId="{6B7E4499-EF0C-4F57-BBD3-5DAB019965C8}" destId="{A95E8A46-D76C-42F4-8F84-08963AC68E44}" srcOrd="0" destOrd="0" presId="urn:microsoft.com/office/officeart/2005/8/layout/chart3"/>
    <dgm:cxn modelId="{82D17907-C4B6-4EC9-BCDE-B0ABF2114C23}" type="presParOf" srcId="{08501ECE-5B66-4C8F-9B17-33795363174B}" destId="{5074D1B5-F33B-4BBF-A8A2-3F295B89054F}" srcOrd="0" destOrd="0" presId="urn:microsoft.com/office/officeart/2005/8/layout/chart3"/>
    <dgm:cxn modelId="{035B858D-F3BA-42A7-9E55-AB490C39A8D1}" type="presParOf" srcId="{08501ECE-5B66-4C8F-9B17-33795363174B}" destId="{C797C81C-C371-4D29-8308-9C0D851D19C5}" srcOrd="1" destOrd="0" presId="urn:microsoft.com/office/officeart/2005/8/layout/chart3"/>
    <dgm:cxn modelId="{4009B65B-9993-47D5-8E3C-309148F26C49}" type="presParOf" srcId="{08501ECE-5B66-4C8F-9B17-33795363174B}" destId="{A95E8A46-D76C-42F4-8F84-08963AC68E44}" srcOrd="2" destOrd="0" presId="urn:microsoft.com/office/officeart/2005/8/layout/chart3"/>
    <dgm:cxn modelId="{C7C842A5-B57A-4678-B62A-32A290FA1B2D}" type="presParOf" srcId="{08501ECE-5B66-4C8F-9B17-33795363174B}" destId="{2BC72435-D6B3-4AF1-AB15-ABD20C629C6B}" srcOrd="3" destOrd="0" presId="urn:microsoft.com/office/officeart/2005/8/layout/chart3"/>
    <dgm:cxn modelId="{1C075FB6-A388-4548-9F86-79132203AC0D}" type="presParOf" srcId="{08501ECE-5B66-4C8F-9B17-33795363174B}" destId="{04468A90-B926-4679-93F8-109DC907961C}" srcOrd="4" destOrd="0" presId="urn:microsoft.com/office/officeart/2005/8/layout/chart3"/>
    <dgm:cxn modelId="{CC0B913A-FAC5-444C-BA2E-BBC4949028E1}" type="presParOf" srcId="{08501ECE-5B66-4C8F-9B17-33795363174B}" destId="{8B6F5536-211E-41BA-9BCA-3A41D35D0DE4}" srcOrd="5" destOrd="0" presId="urn:microsoft.com/office/officeart/2005/8/layout/chart3"/>
  </dgm:cxnLst>
  <dgm:bg/>
  <dgm:whole/>
  <dgm:extLst>
    <a:ext uri="http://schemas.microsoft.com/office/drawing/2008/diagram">
      <dsp:dataModelExt xmlns=""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presOf axis="self"/>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presOf axis="self"/>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3.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4.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0" name="Triangle rect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r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fr-FR" smtClean="0"/>
              <a:t>Cliquez pour modifier le style du titre</a:t>
            </a:r>
            <a:endParaRPr kumimoji="0" lang="en-US"/>
          </a:p>
        </p:txBody>
      </p:sp>
      <p:sp>
        <p:nvSpPr>
          <p:cNvPr id="17" name="Sous-titr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Cliquez pour modifier le style des sous-titres du masque</a:t>
            </a:r>
            <a:endParaRPr kumimoji="0" lang="en-US"/>
          </a:p>
        </p:txBody>
      </p:sp>
      <p:grpSp>
        <p:nvGrpSpPr>
          <p:cNvPr id="2" name="Groupe 1"/>
          <p:cNvGrpSpPr/>
          <p:nvPr/>
        </p:nvGrpSpPr>
        <p:grpSpPr>
          <a:xfrm>
            <a:off x="-3765" y="4953000"/>
            <a:ext cx="9147765" cy="1912088"/>
            <a:chOff x="-3765" y="4832896"/>
            <a:chExt cx="9147765" cy="2032192"/>
          </a:xfrm>
        </p:grpSpPr>
        <p:sp>
          <p:nvSpPr>
            <p:cNvPr id="7" name="Forme libre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orme libre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orme libre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Connecteur droit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Espace réservé de la date 29"/>
          <p:cNvSpPr>
            <a:spLocks noGrp="1"/>
          </p:cNvSpPr>
          <p:nvPr>
            <p:ph type="dt" sz="half" idx="10"/>
          </p:nvPr>
        </p:nvSpPr>
        <p:spPr/>
        <p:txBody>
          <a:bodyPr/>
          <a:lstStyle>
            <a:lvl1pPr>
              <a:defRPr>
                <a:solidFill>
                  <a:srgbClr val="FFFFFF"/>
                </a:solidFill>
              </a:defRPr>
            </a:lvl1pPr>
            <a:extLst/>
          </a:lstStyle>
          <a:p>
            <a:fld id="{B63CF3CD-8350-407A-BE11-E1CFA644A4A5}" type="datetimeFigureOut">
              <a:rPr lang="fr-FR" smtClean="0"/>
              <a:pPr/>
              <a:t>22/02/2013</a:t>
            </a:fld>
            <a:endParaRPr lang="fr-FR" dirty="0"/>
          </a:p>
        </p:txBody>
      </p:sp>
      <p:sp>
        <p:nvSpPr>
          <p:cNvPr id="19" name="Espace réservé du pied de page 18"/>
          <p:cNvSpPr>
            <a:spLocks noGrp="1"/>
          </p:cNvSpPr>
          <p:nvPr>
            <p:ph type="ftr" sz="quarter" idx="11"/>
          </p:nvPr>
        </p:nvSpPr>
        <p:spPr/>
        <p:txBody>
          <a:bodyPr/>
          <a:lstStyle>
            <a:lvl1pPr>
              <a:defRPr>
                <a:solidFill>
                  <a:schemeClr val="accent1">
                    <a:tint val="20000"/>
                  </a:schemeClr>
                </a:solidFill>
              </a:defRPr>
            </a:lvl1pPr>
            <a:extLst/>
          </a:lstStyle>
          <a:p>
            <a:endParaRPr lang="fr-FR" dirty="0"/>
          </a:p>
        </p:txBody>
      </p:sp>
      <p:sp>
        <p:nvSpPr>
          <p:cNvPr id="27" name="Espace réservé du numéro de diapositive 26"/>
          <p:cNvSpPr>
            <a:spLocks noGrp="1"/>
          </p:cNvSpPr>
          <p:nvPr>
            <p:ph type="sldNum" sz="quarter" idx="12"/>
          </p:nvPr>
        </p:nvSpPr>
        <p:spPr/>
        <p:txBody>
          <a:bodyPr/>
          <a:lstStyle>
            <a:lvl1pPr>
              <a:defRPr>
                <a:solidFill>
                  <a:srgbClr val="FFFFFF"/>
                </a:solidFill>
              </a:defRPr>
            </a:lvl1pPr>
            <a:extLst/>
          </a:lstStyle>
          <a:p>
            <a:fld id="{90EF795A-AB49-4803-A278-B12AF39A4FFD}" type="slidenum">
              <a:rPr lang="fr-FR" smtClean="0"/>
              <a:pPr/>
              <a:t>‹N°›</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B63CF3CD-8350-407A-BE11-E1CFA644A4A5}" type="datetimeFigureOut">
              <a:rPr lang="fr-FR" smtClean="0"/>
              <a:pPr/>
              <a:t>22/02/2013</a:t>
            </a:fld>
            <a:endParaRPr lang="fr-FR" dirty="0"/>
          </a:p>
        </p:txBody>
      </p:sp>
      <p:sp>
        <p:nvSpPr>
          <p:cNvPr id="5" name="Espace réservé du pied de page 4"/>
          <p:cNvSpPr>
            <a:spLocks noGrp="1"/>
          </p:cNvSpPr>
          <p:nvPr>
            <p:ph type="ftr" sz="quarter" idx="11"/>
          </p:nvPr>
        </p:nvSpPr>
        <p:spPr/>
        <p:txBody>
          <a:bodyPr/>
          <a:lstStyle>
            <a:extLst/>
          </a:lstStyle>
          <a:p>
            <a:endParaRPr lang="fr-FR" dirty="0"/>
          </a:p>
        </p:txBody>
      </p:sp>
      <p:sp>
        <p:nvSpPr>
          <p:cNvPr id="6" name="Espace réservé du numéro de diapositive 5"/>
          <p:cNvSpPr>
            <a:spLocks noGrp="1"/>
          </p:cNvSpPr>
          <p:nvPr>
            <p:ph type="sldNum" sz="quarter" idx="12"/>
          </p:nvPr>
        </p:nvSpPr>
        <p:spPr/>
        <p:txBody>
          <a:bodyPr/>
          <a:lstStyle>
            <a:extLst/>
          </a:lstStyle>
          <a:p>
            <a:fld id="{90EF795A-AB49-4803-A278-B12AF39A4FFD}" type="slidenum">
              <a:rPr lang="fr-FR" smtClean="0"/>
              <a:pPr/>
              <a:t>‹N°›</a:t>
            </a:fld>
            <a:endParaRPr lang="fr-FR" dirty="0"/>
          </a:p>
        </p:txBody>
      </p:sp>
      <p:sp>
        <p:nvSpPr>
          <p:cNvPr id="7" name="Titre 6"/>
          <p:cNvSpPr>
            <a:spLocks noGrp="1"/>
          </p:cNvSpPr>
          <p:nvPr>
            <p:ph type="title"/>
          </p:nvPr>
        </p:nvSpPr>
        <p:spPr/>
        <p:txBody>
          <a:bodyPr rtlCol="0"/>
          <a:lstStyle>
            <a:extLst/>
          </a:lstStyle>
          <a:p>
            <a:r>
              <a:rPr kumimoji="0" lang="fr-FR" smtClean="0"/>
              <a:t>Cliquez pour modifier le style du titre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extLst/>
          </a:lstStyle>
          <a:p>
            <a:fld id="{B63CF3CD-8350-407A-BE11-E1CFA644A4A5}" type="datetimeFigureOut">
              <a:rPr lang="fr-FR" smtClean="0"/>
              <a:pPr/>
              <a:t>22/02/2013</a:t>
            </a:fld>
            <a:endParaRPr lang="fr-FR" dirty="0"/>
          </a:p>
        </p:txBody>
      </p:sp>
      <p:sp>
        <p:nvSpPr>
          <p:cNvPr id="5" name="Espace réservé du pied de page 4"/>
          <p:cNvSpPr>
            <a:spLocks noGrp="1"/>
          </p:cNvSpPr>
          <p:nvPr>
            <p:ph type="ftr" sz="quarter" idx="11"/>
          </p:nvPr>
        </p:nvSpPr>
        <p:spPr/>
        <p:txBody>
          <a:bodyPr/>
          <a:lstStyle>
            <a:extLst/>
          </a:lstStyle>
          <a:p>
            <a:endParaRPr lang="fr-FR" dirty="0"/>
          </a:p>
        </p:txBody>
      </p:sp>
      <p:sp>
        <p:nvSpPr>
          <p:cNvPr id="6" name="Espace réservé du numéro de diapositive 5"/>
          <p:cNvSpPr>
            <a:spLocks noGrp="1"/>
          </p:cNvSpPr>
          <p:nvPr>
            <p:ph type="sldNum" sz="quarter" idx="12"/>
          </p:nvPr>
        </p:nvSpPr>
        <p:spPr/>
        <p:txBody>
          <a:bodyPr/>
          <a:lstStyle>
            <a:extLst/>
          </a:lstStyle>
          <a:p>
            <a:fld id="{90EF795A-AB49-4803-A278-B12AF39A4FFD}" type="slidenum">
              <a:rPr lang="fr-FR" smtClean="0"/>
              <a:pPr/>
              <a:t>‹N°›</a:t>
            </a:fld>
            <a:endParaRPr lang="fr-FR"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bg>
      <p:bgRef idx="1002">
        <a:schemeClr val="bg1"/>
      </p:bgRef>
    </p:bg>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B63CF3CD-8350-407A-BE11-E1CFA644A4A5}" type="datetimeFigureOut">
              <a:rPr lang="fr-FR" smtClean="0"/>
              <a:pPr/>
              <a:t>22/02/2013</a:t>
            </a:fld>
            <a:endParaRPr lang="fr-FR" dirty="0"/>
          </a:p>
        </p:txBody>
      </p:sp>
      <p:sp>
        <p:nvSpPr>
          <p:cNvPr id="6" name="Espace réservé du pied de page 5"/>
          <p:cNvSpPr>
            <a:spLocks noGrp="1"/>
          </p:cNvSpPr>
          <p:nvPr>
            <p:ph type="ftr" sz="quarter" idx="11"/>
          </p:nvPr>
        </p:nvSpPr>
        <p:spPr/>
        <p:txBody>
          <a:bodyPr/>
          <a:lstStyle>
            <a:extLst/>
          </a:lstStyle>
          <a:p>
            <a:endParaRPr lang="fr-FR" dirty="0"/>
          </a:p>
        </p:txBody>
      </p:sp>
      <p:sp>
        <p:nvSpPr>
          <p:cNvPr id="7" name="Espace réservé du numéro de diapositive 6"/>
          <p:cNvSpPr>
            <a:spLocks noGrp="1"/>
          </p:cNvSpPr>
          <p:nvPr>
            <p:ph type="sldNum" sz="quarter" idx="12"/>
          </p:nvPr>
        </p:nvSpPr>
        <p:spPr/>
        <p:txBody>
          <a:bodyPr/>
          <a:lstStyle>
            <a:extLst/>
          </a:lstStyle>
          <a:p>
            <a:fld id="{90EF795A-AB49-4803-A278-B12AF39A4FFD}" type="slidenum">
              <a:rPr lang="fr-FR" smtClean="0"/>
              <a:pPr/>
              <a:t>‹N°›</a:t>
            </a:fld>
            <a:endParaRPr lang="fr-FR" dirty="0"/>
          </a:p>
        </p:txBody>
      </p:sp>
      <p:sp>
        <p:nvSpPr>
          <p:cNvPr id="8" name="Titre 7"/>
          <p:cNvSpPr>
            <a:spLocks noGrp="1"/>
          </p:cNvSpPr>
          <p:nvPr>
            <p:ph type="title"/>
          </p:nvPr>
        </p:nvSpPr>
        <p:spPr/>
        <p:txBody>
          <a:bodyPr rtlCol="0"/>
          <a:lstStyle>
            <a:extLst/>
          </a:lstStyle>
          <a:p>
            <a:r>
              <a:rPr kumimoji="0" lang="fr-FR" smtClean="0"/>
              <a:t>Cliquez pour modifier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B63CF3CD-8350-407A-BE11-E1CFA644A4A5}" type="datetimeFigureOut">
              <a:rPr lang="fr-FR" smtClean="0"/>
              <a:pPr/>
              <a:t>22/02/2013</a:t>
            </a:fld>
            <a:endParaRPr lang="fr-FR" dirty="0"/>
          </a:p>
        </p:txBody>
      </p:sp>
      <p:sp>
        <p:nvSpPr>
          <p:cNvPr id="8" name="Espace réservé du pied de page 7"/>
          <p:cNvSpPr>
            <a:spLocks noGrp="1"/>
          </p:cNvSpPr>
          <p:nvPr>
            <p:ph type="ftr" sz="quarter" idx="11"/>
          </p:nvPr>
        </p:nvSpPr>
        <p:spPr/>
        <p:txBody>
          <a:bodyPr/>
          <a:lstStyle>
            <a:extLst/>
          </a:lstStyle>
          <a:p>
            <a:endParaRPr lang="fr-FR" dirty="0"/>
          </a:p>
        </p:txBody>
      </p:sp>
      <p:sp>
        <p:nvSpPr>
          <p:cNvPr id="9" name="Espace réservé du numéro de diapositive 8"/>
          <p:cNvSpPr>
            <a:spLocks noGrp="1"/>
          </p:cNvSpPr>
          <p:nvPr>
            <p:ph type="sldNum" sz="quarter" idx="12"/>
          </p:nvPr>
        </p:nvSpPr>
        <p:spPr/>
        <p:txBody>
          <a:bodyPr/>
          <a:lstStyle>
            <a:extLst/>
          </a:lstStyle>
          <a:p>
            <a:fld id="{90EF795A-AB49-4803-A278-B12AF39A4FFD}" type="slidenum">
              <a:rPr lang="fr-FR" smtClean="0"/>
              <a:pPr/>
              <a:t>‹N°›</a:t>
            </a:fld>
            <a:endParaRPr lang="fr-FR"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bg>
      <p:bgRef idx="1002">
        <a:schemeClr val="bg1"/>
      </p:bgRef>
    </p:bg>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extLst/>
          </a:lstStyle>
          <a:p>
            <a:fld id="{B63CF3CD-8350-407A-BE11-E1CFA644A4A5}" type="datetimeFigureOut">
              <a:rPr lang="fr-FR" smtClean="0"/>
              <a:pPr/>
              <a:t>22/02/2013</a:t>
            </a:fld>
            <a:endParaRPr lang="fr-FR" dirty="0"/>
          </a:p>
        </p:txBody>
      </p:sp>
      <p:sp>
        <p:nvSpPr>
          <p:cNvPr id="4" name="Espace réservé du pied de page 3"/>
          <p:cNvSpPr>
            <a:spLocks noGrp="1"/>
          </p:cNvSpPr>
          <p:nvPr>
            <p:ph type="ftr" sz="quarter" idx="11"/>
          </p:nvPr>
        </p:nvSpPr>
        <p:spPr/>
        <p:txBody>
          <a:bodyPr/>
          <a:lstStyle>
            <a:extLst/>
          </a:lstStyle>
          <a:p>
            <a:endParaRPr lang="fr-FR" dirty="0"/>
          </a:p>
        </p:txBody>
      </p:sp>
      <p:sp>
        <p:nvSpPr>
          <p:cNvPr id="5" name="Espace réservé du numéro de diapositive 4"/>
          <p:cNvSpPr>
            <a:spLocks noGrp="1"/>
          </p:cNvSpPr>
          <p:nvPr>
            <p:ph type="sldNum" sz="quarter" idx="12"/>
          </p:nvPr>
        </p:nvSpPr>
        <p:spPr/>
        <p:txBody>
          <a:bodyPr/>
          <a:lstStyle>
            <a:extLst/>
          </a:lstStyle>
          <a:p>
            <a:fld id="{90EF795A-AB49-4803-A278-B12AF39A4FFD}" type="slidenum">
              <a:rPr lang="fr-FR" smtClean="0"/>
              <a:pPr/>
              <a:t>‹N°›</a:t>
            </a:fld>
            <a:endParaRPr lang="fr-FR" dirty="0"/>
          </a:p>
        </p:txBody>
      </p:sp>
      <p:sp>
        <p:nvSpPr>
          <p:cNvPr id="6" name="Titre 5"/>
          <p:cNvSpPr>
            <a:spLocks noGrp="1"/>
          </p:cNvSpPr>
          <p:nvPr>
            <p:ph type="title"/>
          </p:nvPr>
        </p:nvSpPr>
        <p:spPr/>
        <p:txBody>
          <a:bodyPr rtlCol="0"/>
          <a:lstStyle>
            <a:extLst/>
          </a:lstStyle>
          <a:p>
            <a:r>
              <a:rPr kumimoji="0" lang="fr-FR" smtClean="0"/>
              <a:t>Cliquez pour modifier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extLst/>
          </a:lstStyle>
          <a:p>
            <a:fld id="{B63CF3CD-8350-407A-BE11-E1CFA644A4A5}" type="datetimeFigureOut">
              <a:rPr lang="fr-FR" smtClean="0"/>
              <a:pPr/>
              <a:t>22/02/2013</a:t>
            </a:fld>
            <a:endParaRPr lang="fr-FR" dirty="0"/>
          </a:p>
        </p:txBody>
      </p:sp>
      <p:sp>
        <p:nvSpPr>
          <p:cNvPr id="3" name="Espace réservé du pied de page 2"/>
          <p:cNvSpPr>
            <a:spLocks noGrp="1"/>
          </p:cNvSpPr>
          <p:nvPr>
            <p:ph type="ftr" sz="quarter" idx="11"/>
          </p:nvPr>
        </p:nvSpPr>
        <p:spPr/>
        <p:txBody>
          <a:bodyPr/>
          <a:lstStyle>
            <a:extLst/>
          </a:lstStyle>
          <a:p>
            <a:endParaRPr lang="fr-FR" dirty="0"/>
          </a:p>
        </p:txBody>
      </p:sp>
      <p:sp>
        <p:nvSpPr>
          <p:cNvPr id="4" name="Espace réservé du numéro de diapositive 3"/>
          <p:cNvSpPr>
            <a:spLocks noGrp="1"/>
          </p:cNvSpPr>
          <p:nvPr>
            <p:ph type="sldNum" sz="quarter" idx="12"/>
          </p:nvPr>
        </p:nvSpPr>
        <p:spPr/>
        <p:txBody>
          <a:bodyPr/>
          <a:lstStyle>
            <a:extLst/>
          </a:lstStyle>
          <a:p>
            <a:fld id="{90EF795A-AB49-4803-A278-B12AF39A4FFD}" type="slidenum">
              <a:rPr lang="fr-FR" smtClean="0"/>
              <a:pPr/>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a:xfrm>
            <a:off x="6727032" y="6407944"/>
            <a:ext cx="1920240" cy="365760"/>
          </a:xfrm>
        </p:spPr>
        <p:txBody>
          <a:bodyPr/>
          <a:lstStyle>
            <a:extLst/>
          </a:lstStyle>
          <a:p>
            <a:fld id="{B63CF3CD-8350-407A-BE11-E1CFA644A4A5}" type="datetimeFigureOut">
              <a:rPr lang="fr-FR" smtClean="0"/>
              <a:pPr/>
              <a:t>22/02/2013</a:t>
            </a:fld>
            <a:endParaRPr lang="fr-FR" dirty="0"/>
          </a:p>
        </p:txBody>
      </p:sp>
      <p:sp>
        <p:nvSpPr>
          <p:cNvPr id="6" name="Espace réservé du pied de page 5"/>
          <p:cNvSpPr>
            <a:spLocks noGrp="1"/>
          </p:cNvSpPr>
          <p:nvPr>
            <p:ph type="ftr" sz="quarter" idx="11"/>
          </p:nvPr>
        </p:nvSpPr>
        <p:spPr/>
        <p:txBody>
          <a:bodyPr/>
          <a:lstStyle>
            <a:extLst/>
          </a:lstStyle>
          <a:p>
            <a:endParaRPr lang="fr-FR" dirty="0"/>
          </a:p>
        </p:txBody>
      </p:sp>
      <p:sp>
        <p:nvSpPr>
          <p:cNvPr id="7" name="Espace réservé du numéro de diapositive 6"/>
          <p:cNvSpPr>
            <a:spLocks noGrp="1"/>
          </p:cNvSpPr>
          <p:nvPr>
            <p:ph type="sldNum" sz="quarter" idx="12"/>
          </p:nvPr>
        </p:nvSpPr>
        <p:spPr/>
        <p:txBody>
          <a:bodyPr/>
          <a:lstStyle>
            <a:extLst/>
          </a:lstStyle>
          <a:p>
            <a:fld id="{90EF795A-AB49-4803-A278-B12AF39A4FFD}" type="slidenum">
              <a:rPr lang="fr-FR" smtClean="0"/>
              <a:pPr/>
              <a:t>‹N°›</a:t>
            </a:fld>
            <a:endParaRPr lang="fr-FR"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2">
        <a:schemeClr val="bg1"/>
      </p:bgRef>
    </p:bg>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fr-FR" smtClean="0"/>
              <a:t>Cliquez pour modifier les styles du texte du masque</a:t>
            </a:r>
          </a:p>
        </p:txBody>
      </p:sp>
      <p:sp>
        <p:nvSpPr>
          <p:cNvPr id="3" name="Espace réservé pour une image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fr-FR" dirty="0" smtClean="0"/>
              <a:t>Cliquez sur l'icône pour ajouter une image</a:t>
            </a:r>
            <a:endParaRPr kumimoji="0" lang="en-US" dirty="0"/>
          </a:p>
        </p:txBody>
      </p:sp>
      <p:sp>
        <p:nvSpPr>
          <p:cNvPr id="5" name="Espace réservé de la date 4"/>
          <p:cNvSpPr>
            <a:spLocks noGrp="1"/>
          </p:cNvSpPr>
          <p:nvPr>
            <p:ph type="dt" sz="half" idx="10"/>
          </p:nvPr>
        </p:nvSpPr>
        <p:spPr/>
        <p:txBody>
          <a:bodyPr/>
          <a:lstStyle>
            <a:lvl1pPr>
              <a:defRPr>
                <a:solidFill>
                  <a:schemeClr val="tx1"/>
                </a:solidFill>
              </a:defRPr>
            </a:lvl1pPr>
            <a:extLst/>
          </a:lstStyle>
          <a:p>
            <a:fld id="{B63CF3CD-8350-407A-BE11-E1CFA644A4A5}" type="datetimeFigureOut">
              <a:rPr lang="fr-FR" smtClean="0"/>
              <a:pPr/>
              <a:t>22/02/2013</a:t>
            </a:fld>
            <a:endParaRPr lang="fr-FR" dirty="0"/>
          </a:p>
        </p:txBody>
      </p:sp>
      <p:sp>
        <p:nvSpPr>
          <p:cNvPr id="6" name="Espace réservé du pied de page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fr-FR" dirty="0"/>
          </a:p>
        </p:txBody>
      </p:sp>
      <p:sp>
        <p:nvSpPr>
          <p:cNvPr id="7" name="Espace réservé du numéro de diapositive 6"/>
          <p:cNvSpPr>
            <a:spLocks noGrp="1"/>
          </p:cNvSpPr>
          <p:nvPr>
            <p:ph type="sldNum" sz="quarter" idx="12"/>
          </p:nvPr>
        </p:nvSpPr>
        <p:spPr/>
        <p:txBody>
          <a:bodyPr/>
          <a:lstStyle>
            <a:lvl1pPr>
              <a:defRPr>
                <a:solidFill>
                  <a:schemeClr val="tx1"/>
                </a:solidFill>
              </a:defRPr>
            </a:lvl1pPr>
            <a:extLst/>
          </a:lstStyle>
          <a:p>
            <a:fld id="{90EF795A-AB49-4803-A278-B12AF39A4FFD}" type="slidenum">
              <a:rPr lang="fr-FR" smtClean="0"/>
              <a:pPr/>
              <a:t>‹N°›</a:t>
            </a:fld>
            <a:endParaRPr lang="fr-FR" dirty="0"/>
          </a:p>
        </p:txBody>
      </p:sp>
      <p:sp>
        <p:nvSpPr>
          <p:cNvPr id="2" name="Titr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fr-FR" smtClean="0"/>
              <a:t>Cliquez pour modifier le style du titre</a:t>
            </a:r>
            <a:endParaRPr kumimoji="0" lang="en-US"/>
          </a:p>
        </p:txBody>
      </p:sp>
      <p:sp>
        <p:nvSpPr>
          <p:cNvPr id="8" name="Forme libre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orme libre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Triangle rect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Connecteur droit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1481329"/>
            <a:ext cx="8229600" cy="4386071"/>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B63CF3CD-8350-407A-BE11-E1CFA644A4A5}" type="datetimeFigureOut">
              <a:rPr lang="fr-FR" smtClean="0"/>
              <a:pPr/>
              <a:t>22/02/2013</a:t>
            </a:fld>
            <a:endParaRPr lang="fr-FR" dirty="0"/>
          </a:p>
        </p:txBody>
      </p:sp>
      <p:sp>
        <p:nvSpPr>
          <p:cNvPr id="5" name="Espace réservé du pied de page 4"/>
          <p:cNvSpPr>
            <a:spLocks noGrp="1"/>
          </p:cNvSpPr>
          <p:nvPr>
            <p:ph type="ftr" sz="quarter" idx="11"/>
          </p:nvPr>
        </p:nvSpPr>
        <p:spPr/>
        <p:txBody>
          <a:bodyPr/>
          <a:lstStyle>
            <a:extLst/>
          </a:lstStyle>
          <a:p>
            <a:endParaRPr lang="fr-FR" dirty="0"/>
          </a:p>
        </p:txBody>
      </p:sp>
      <p:sp>
        <p:nvSpPr>
          <p:cNvPr id="6" name="Espace réservé du numéro de diapositive 5"/>
          <p:cNvSpPr>
            <a:spLocks noGrp="1"/>
          </p:cNvSpPr>
          <p:nvPr>
            <p:ph type="sldNum" sz="quarter" idx="12"/>
          </p:nvPr>
        </p:nvSpPr>
        <p:spPr/>
        <p:txBody>
          <a:bodyPr/>
          <a:lstStyle>
            <a:extLst/>
          </a:lstStyle>
          <a:p>
            <a:fld id="{90EF795A-AB49-4803-A278-B12AF39A4FFD}" type="slidenum">
              <a:rPr lang="fr-FR" smtClean="0"/>
              <a:pPr/>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44013" y="274640"/>
            <a:ext cx="1777470" cy="5592761"/>
          </a:xfrm>
        </p:spPr>
        <p:txBody>
          <a:bodyPr vert="eaVert"/>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41"/>
            <a:ext cx="6324600" cy="5592760"/>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B63CF3CD-8350-407A-BE11-E1CFA644A4A5}" type="datetimeFigureOut">
              <a:rPr lang="fr-FR" smtClean="0"/>
              <a:pPr/>
              <a:t>22/02/2013</a:t>
            </a:fld>
            <a:endParaRPr lang="fr-FR" dirty="0"/>
          </a:p>
        </p:txBody>
      </p:sp>
      <p:sp>
        <p:nvSpPr>
          <p:cNvPr id="5" name="Espace réservé du pied de page 4"/>
          <p:cNvSpPr>
            <a:spLocks noGrp="1"/>
          </p:cNvSpPr>
          <p:nvPr>
            <p:ph type="ftr" sz="quarter" idx="11"/>
          </p:nvPr>
        </p:nvSpPr>
        <p:spPr/>
        <p:txBody>
          <a:bodyPr/>
          <a:lstStyle>
            <a:extLst/>
          </a:lstStyle>
          <a:p>
            <a:endParaRPr lang="fr-FR" dirty="0"/>
          </a:p>
        </p:txBody>
      </p:sp>
      <p:sp>
        <p:nvSpPr>
          <p:cNvPr id="6" name="Espace réservé du numéro de diapositive 5"/>
          <p:cNvSpPr>
            <a:spLocks noGrp="1"/>
          </p:cNvSpPr>
          <p:nvPr>
            <p:ph type="sldNum" sz="quarter" idx="12"/>
          </p:nvPr>
        </p:nvSpPr>
        <p:spPr/>
        <p:txBody>
          <a:bodyPr/>
          <a:lstStyle>
            <a:extLst/>
          </a:lstStyle>
          <a:p>
            <a:fld id="{90EF795A-AB49-4803-A278-B12AF39A4FFD}" type="slidenum">
              <a:rPr lang="fr-FR" smtClean="0"/>
              <a:pPr/>
              <a:t>‹N°›</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orme libre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orme libre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Triangle rect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Connecteur droit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Espace réservé du titre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63CF3CD-8350-407A-BE11-E1CFA644A4A5}" type="datetimeFigureOut">
              <a:rPr lang="fr-FR" smtClean="0"/>
              <a:pPr/>
              <a:t>22/02/2013</a:t>
            </a:fld>
            <a:endParaRPr lang="fr-FR" dirty="0"/>
          </a:p>
        </p:txBody>
      </p:sp>
      <p:sp>
        <p:nvSpPr>
          <p:cNvPr id="22" name="Espace réservé du pied de page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fr-FR" dirty="0"/>
          </a:p>
        </p:txBody>
      </p:sp>
      <p:sp>
        <p:nvSpPr>
          <p:cNvPr id="18" name="Espace réservé du numéro de diapositive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0EF795A-AB49-4803-A278-B12AF39A4FFD}" type="slidenum">
              <a:rPr lang="fr-FR" smtClean="0"/>
              <a:pPr/>
              <a:t>‹N°›</a:t>
            </a:fld>
            <a:endParaRPr lang="fr-F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hyperlink" Target="http://www.facebook.com/album.php?profile=1&amp;id=100000863901064"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3.xml"/><Relationship Id="rId13" Type="http://schemas.openxmlformats.org/officeDocument/2006/relationships/diagramColors" Target="../diagrams/colors4.xml"/><Relationship Id="rId18" Type="http://schemas.microsoft.com/office/2007/relationships/diagramDrawing" Target="../diagrams/drawing3.xml"/><Relationship Id="rId3" Type="http://schemas.openxmlformats.org/officeDocument/2006/relationships/diagramLayout" Target="../diagrams/layout2.xml"/><Relationship Id="rId7" Type="http://schemas.openxmlformats.org/officeDocument/2006/relationships/diagramLayout" Target="../diagrams/layout3.xml"/><Relationship Id="rId12" Type="http://schemas.openxmlformats.org/officeDocument/2006/relationships/diagramQuickStyle" Target="../diagrams/quickStyle4.xml"/><Relationship Id="rId17" Type="http://schemas.microsoft.com/office/2007/relationships/diagramDrawing" Target="../diagrams/drawing2.xml"/><Relationship Id="rId2" Type="http://schemas.openxmlformats.org/officeDocument/2006/relationships/diagramData" Target="../diagrams/data2.xml"/><Relationship Id="rId16" Type="http://schemas.microsoft.com/office/2007/relationships/diagramDrawing" Target="../diagrams/drawing4.xml"/><Relationship Id="rId1" Type="http://schemas.openxmlformats.org/officeDocument/2006/relationships/slideLayout" Target="../slideLayouts/slideLayout2.xml"/><Relationship Id="rId6" Type="http://schemas.openxmlformats.org/officeDocument/2006/relationships/diagramData" Target="../diagrams/data3.xml"/><Relationship Id="rId11" Type="http://schemas.openxmlformats.org/officeDocument/2006/relationships/diagramLayout" Target="../diagrams/layout4.xml"/><Relationship Id="rId5" Type="http://schemas.openxmlformats.org/officeDocument/2006/relationships/diagramColors" Target="../diagrams/colors2.xml"/><Relationship Id="rId10" Type="http://schemas.openxmlformats.org/officeDocument/2006/relationships/diagramData" Target="../diagrams/data4.xml"/><Relationship Id="rId4" Type="http://schemas.openxmlformats.org/officeDocument/2006/relationships/diagramQuickStyle" Target="../diagrams/quickStyle2.xml"/><Relationship Id="rId9" Type="http://schemas.openxmlformats.org/officeDocument/2006/relationships/diagramColors" Target="../diagrams/colors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643182"/>
            <a:ext cx="7772400" cy="796304"/>
          </a:xfrm>
        </p:spPr>
        <p:txBody>
          <a:bodyPr>
            <a:normAutofit/>
          </a:bodyPr>
          <a:lstStyle/>
          <a:p>
            <a:r>
              <a:rPr lang="fr-FR" sz="4000" dirty="0" smtClean="0"/>
              <a:t>Anticiper et gérer les conflits</a:t>
            </a:r>
            <a:endParaRPr lang="fr-FR" sz="4000" dirty="0"/>
          </a:p>
        </p:txBody>
      </p:sp>
      <p:sp>
        <p:nvSpPr>
          <p:cNvPr id="3" name="Sous-titre 2"/>
          <p:cNvSpPr>
            <a:spLocks noGrp="1"/>
          </p:cNvSpPr>
          <p:nvPr>
            <p:ph type="subTitle" idx="1"/>
          </p:nvPr>
        </p:nvSpPr>
        <p:spPr>
          <a:xfrm>
            <a:off x="685800" y="3729494"/>
            <a:ext cx="7772400" cy="1199704"/>
          </a:xfrm>
        </p:spPr>
        <p:txBody>
          <a:bodyPr/>
          <a:lstStyle/>
          <a:p>
            <a:r>
              <a:rPr lang="fr-FR" dirty="0" smtClean="0"/>
              <a:t>Réalisé par : Amine KADA</a:t>
            </a:r>
          </a:p>
          <a:p>
            <a:r>
              <a:rPr lang="fr-FR" dirty="0" smtClean="0"/>
              <a:t>Encadré par : Mme BEZZARI</a:t>
            </a:r>
            <a:endParaRPr lang="fr-FR" dirty="0"/>
          </a:p>
        </p:txBody>
      </p:sp>
      <p:sp>
        <p:nvSpPr>
          <p:cNvPr id="6" name="ZoneTexte 5"/>
          <p:cNvSpPr txBox="1"/>
          <p:nvPr/>
        </p:nvSpPr>
        <p:spPr>
          <a:xfrm>
            <a:off x="3768323" y="6457890"/>
            <a:ext cx="1607355" cy="400110"/>
          </a:xfrm>
          <a:prstGeom prst="rect">
            <a:avLst/>
          </a:prstGeom>
          <a:noFill/>
        </p:spPr>
        <p:txBody>
          <a:bodyPr wrap="square" rtlCol="0">
            <a:spAutoFit/>
          </a:bodyPr>
          <a:lstStyle/>
          <a:p>
            <a:r>
              <a:rPr lang="fr-FR"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2010/2011</a:t>
            </a:r>
            <a:endParaRPr lang="fr-FR"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Picture 2"/>
          <p:cNvPicPr>
            <a:picLocks noChangeAspect="1" noChangeArrowheads="1"/>
          </p:cNvPicPr>
          <p:nvPr/>
        </p:nvPicPr>
        <p:blipFill>
          <a:blip r:embed="rId2" cstate="print"/>
          <a:srcRect/>
          <a:stretch>
            <a:fillRect/>
          </a:stretch>
        </p:blipFill>
        <p:spPr bwMode="auto">
          <a:xfrm>
            <a:off x="0" y="0"/>
            <a:ext cx="1057275" cy="1362075"/>
          </a:xfrm>
          <a:prstGeom prst="rect">
            <a:avLst/>
          </a:prstGeom>
          <a:noFill/>
          <a:ln w="9525">
            <a:noFill/>
            <a:miter lim="800000"/>
            <a:headEnd/>
            <a:tailEnd/>
          </a:ln>
          <a:effectLst/>
        </p:spPr>
      </p:pic>
      <p:pic>
        <p:nvPicPr>
          <p:cNvPr id="1026" name="Picture 2"/>
          <p:cNvPicPr>
            <a:picLocks noChangeAspect="1" noChangeArrowheads="1"/>
          </p:cNvPicPr>
          <p:nvPr/>
        </p:nvPicPr>
        <p:blipFill>
          <a:blip r:embed="rId3" cstate="print"/>
          <a:srcRect/>
          <a:stretch>
            <a:fillRect/>
          </a:stretch>
        </p:blipFill>
        <p:spPr bwMode="auto">
          <a:xfrm>
            <a:off x="7172325" y="0"/>
            <a:ext cx="1971675" cy="1247775"/>
          </a:xfrm>
          <a:prstGeom prst="rect">
            <a:avLst/>
          </a:prstGeom>
          <a:noFill/>
          <a:ln w="9525">
            <a:noFill/>
            <a:miter lim="800000"/>
            <a:headEnd/>
            <a:tailEnd/>
          </a:ln>
          <a:effectLst/>
        </p:spPr>
      </p:pic>
      <p:pic>
        <p:nvPicPr>
          <p:cNvPr id="36866" name="Picture 2" descr="Irisi Fstg">
            <a:hlinkClick r:id="rId4"/>
          </p:cNvPr>
          <p:cNvPicPr>
            <a:picLocks noChangeAspect="1" noChangeArrowheads="1"/>
          </p:cNvPicPr>
          <p:nvPr/>
        </p:nvPicPr>
        <p:blipFill>
          <a:blip r:embed="rId5" cstate="print"/>
          <a:srcRect/>
          <a:stretch>
            <a:fillRect/>
          </a:stretch>
        </p:blipFill>
        <p:spPr bwMode="auto">
          <a:xfrm>
            <a:off x="3275856" y="908720"/>
            <a:ext cx="1905000" cy="952500"/>
          </a:xfrm>
          <a:prstGeom prst="rect">
            <a:avLst/>
          </a:prstGeom>
          <a:noFill/>
        </p:spPr>
      </p:pic>
    </p:spTree>
  </p:cSld>
  <p:clrMapOvr>
    <a:masterClrMapping/>
  </p:clrMapOvr>
  <p:transition>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fontScale="92500" lnSpcReduction="10000"/>
          </a:bodyPr>
          <a:lstStyle/>
          <a:p>
            <a:r>
              <a:rPr lang="fr-FR" dirty="0" smtClean="0"/>
              <a:t>Définition du conflit</a:t>
            </a:r>
          </a:p>
          <a:p>
            <a:pPr lvl="1"/>
            <a:r>
              <a:rPr lang="fr-FR" dirty="0" smtClean="0"/>
              <a:t>Globalement</a:t>
            </a:r>
          </a:p>
          <a:p>
            <a:pPr lvl="1"/>
            <a:r>
              <a:rPr lang="fr-FR" dirty="0" smtClean="0"/>
              <a:t>Les types de conflits</a:t>
            </a:r>
          </a:p>
          <a:p>
            <a:endParaRPr lang="fr-FR" dirty="0" smtClean="0"/>
          </a:p>
          <a:p>
            <a:r>
              <a:rPr lang="fr-FR" dirty="0" smtClean="0"/>
              <a:t>Analyse du conflit</a:t>
            </a:r>
          </a:p>
          <a:p>
            <a:pPr lvl="1"/>
            <a:r>
              <a:rPr lang="fr-FR" dirty="0" smtClean="0"/>
              <a:t>Conditions</a:t>
            </a:r>
          </a:p>
          <a:p>
            <a:pPr lvl="1"/>
            <a:r>
              <a:rPr lang="fr-FR" dirty="0" smtClean="0"/>
              <a:t>Causes et sources</a:t>
            </a:r>
          </a:p>
          <a:p>
            <a:pPr lvl="1"/>
            <a:r>
              <a:rPr lang="fr-FR" dirty="0" smtClean="0"/>
              <a:t>Processus de conflit</a:t>
            </a:r>
          </a:p>
          <a:p>
            <a:pPr lvl="1"/>
            <a:r>
              <a:rPr lang="fr-FR" dirty="0" smtClean="0"/>
              <a:t>Attitudes et comportements</a:t>
            </a:r>
          </a:p>
          <a:p>
            <a:pPr lvl="1"/>
            <a:r>
              <a:rPr lang="fr-FR" dirty="0" smtClean="0"/>
              <a:t>Conséquences</a:t>
            </a:r>
          </a:p>
          <a:p>
            <a:endParaRPr lang="fr-FR" dirty="0" smtClean="0"/>
          </a:p>
          <a:p>
            <a:r>
              <a:rPr lang="fr-FR" dirty="0" smtClean="0"/>
              <a:t>Pistes</a:t>
            </a:r>
          </a:p>
        </p:txBody>
      </p:sp>
      <p:sp>
        <p:nvSpPr>
          <p:cNvPr id="3" name="Titre 2"/>
          <p:cNvSpPr>
            <a:spLocks noGrp="1"/>
          </p:cNvSpPr>
          <p:nvPr>
            <p:ph type="title"/>
          </p:nvPr>
        </p:nvSpPr>
        <p:spPr/>
        <p:txBody>
          <a:bodyPr/>
          <a:lstStyle/>
          <a:p>
            <a:r>
              <a:rPr lang="fr-FR" dirty="0" smtClean="0"/>
              <a:t>Plan</a:t>
            </a:r>
            <a:endParaRPr lang="fr-FR" dirty="0"/>
          </a:p>
        </p:txBody>
      </p:sp>
      <p:pic>
        <p:nvPicPr>
          <p:cNvPr id="1030" name="Picture 6" descr="http://agence.ucciani-dessins.com/wp-content/uploads/2009/02/02-27-communication.gif"/>
          <p:cNvPicPr>
            <a:picLocks noChangeAspect="1" noChangeArrowheads="1"/>
          </p:cNvPicPr>
          <p:nvPr/>
        </p:nvPicPr>
        <p:blipFill>
          <a:blip r:embed="rId2" cstate="print"/>
          <a:srcRect/>
          <a:stretch>
            <a:fillRect/>
          </a:stretch>
        </p:blipFill>
        <p:spPr bwMode="auto">
          <a:xfrm>
            <a:off x="4214840" y="1142984"/>
            <a:ext cx="4286250" cy="2981326"/>
          </a:xfrm>
          <a:prstGeom prst="rect">
            <a:avLst/>
          </a:prstGeom>
          <a:noFill/>
        </p:spPr>
      </p:pic>
    </p:spTree>
  </p:cSld>
  <p:clrMapOvr>
    <a:masterClrMapping/>
  </p:clrMapOvr>
  <p:transition>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pPr algn="just"/>
            <a:r>
              <a:rPr lang="fr-FR" sz="2000" dirty="0" smtClean="0"/>
              <a:t>La notion de conflit a fait l’objet d’innombrables définitions.</a:t>
            </a:r>
          </a:p>
          <a:p>
            <a:pPr algn="just"/>
            <a:r>
              <a:rPr lang="fr-FR" sz="2000" dirty="0" smtClean="0"/>
              <a:t>Néanmoins, plusieurs thématiques ou points communs se dégagent :</a:t>
            </a:r>
          </a:p>
          <a:p>
            <a:pPr algn="just">
              <a:buNone/>
            </a:pPr>
            <a:endParaRPr lang="fr-FR" sz="2000" dirty="0" smtClean="0"/>
          </a:p>
          <a:p>
            <a:pPr algn="just">
              <a:buNone/>
            </a:pPr>
            <a:endParaRPr lang="fr-FR" sz="2000" dirty="0" smtClean="0"/>
          </a:p>
          <a:p>
            <a:pPr lvl="1" algn="just"/>
            <a:r>
              <a:rPr lang="fr-FR" sz="1800" b="1" dirty="0" smtClean="0">
                <a:solidFill>
                  <a:schemeClr val="tx2"/>
                </a:solidFill>
              </a:rPr>
              <a:t>Réel ou non, il doit être perçu.</a:t>
            </a:r>
          </a:p>
          <a:p>
            <a:pPr lvl="1" algn="just"/>
            <a:r>
              <a:rPr lang="fr-FR" sz="1800" b="1" dirty="0" smtClean="0">
                <a:solidFill>
                  <a:schemeClr val="tx2"/>
                </a:solidFill>
              </a:rPr>
              <a:t>Principes d’opposition, d’incompatibilité en interaction.</a:t>
            </a:r>
          </a:p>
          <a:p>
            <a:pPr algn="just">
              <a:buNone/>
            </a:pPr>
            <a:endParaRPr lang="fr-FR" sz="2000" dirty="0" smtClean="0"/>
          </a:p>
          <a:p>
            <a:pPr algn="just">
              <a:buNone/>
            </a:pPr>
            <a:endParaRPr lang="fr-FR" sz="2000" dirty="0" smtClean="0"/>
          </a:p>
          <a:p>
            <a:pPr algn="just">
              <a:buNone/>
            </a:pPr>
            <a:endParaRPr lang="fr-FR" sz="2000" dirty="0" smtClean="0"/>
          </a:p>
          <a:p>
            <a:pPr algn="just">
              <a:buNone/>
            </a:pPr>
            <a:endParaRPr lang="fr-FR" sz="2000" dirty="0" smtClean="0"/>
          </a:p>
          <a:p>
            <a:pPr algn="just">
              <a:buNone/>
            </a:pPr>
            <a:r>
              <a:rPr lang="fr-FR" sz="2000" dirty="0" smtClean="0"/>
              <a:t>Il fixent les conditions préalables au conflit</a:t>
            </a:r>
          </a:p>
        </p:txBody>
      </p:sp>
      <p:sp>
        <p:nvSpPr>
          <p:cNvPr id="3" name="Titre 2"/>
          <p:cNvSpPr>
            <a:spLocks noGrp="1"/>
          </p:cNvSpPr>
          <p:nvPr>
            <p:ph type="title"/>
          </p:nvPr>
        </p:nvSpPr>
        <p:spPr/>
        <p:txBody>
          <a:bodyPr/>
          <a:lstStyle/>
          <a:p>
            <a:r>
              <a:rPr lang="fr-FR" dirty="0" smtClean="0"/>
              <a:t>Définir globalement</a:t>
            </a:r>
            <a:endParaRPr lang="fr-FR" dirty="0"/>
          </a:p>
        </p:txBody>
      </p:sp>
      <p:pic>
        <p:nvPicPr>
          <p:cNvPr id="1026" name="Picture 2"/>
          <p:cNvPicPr>
            <a:picLocks noChangeAspect="1" noChangeArrowheads="1"/>
          </p:cNvPicPr>
          <p:nvPr/>
        </p:nvPicPr>
        <p:blipFill>
          <a:blip r:embed="rId2" cstate="print"/>
          <a:srcRect/>
          <a:stretch>
            <a:fillRect/>
          </a:stretch>
        </p:blipFill>
        <p:spPr bwMode="auto">
          <a:xfrm>
            <a:off x="6500826" y="4071942"/>
            <a:ext cx="1962759" cy="1571636"/>
          </a:xfrm>
          <a:prstGeom prst="rect">
            <a:avLst/>
          </a:prstGeom>
          <a:noFill/>
          <a:ln w="9525">
            <a:noFill/>
            <a:miter lim="800000"/>
            <a:headEnd/>
            <a:tailEnd/>
          </a:ln>
          <a:effectLst/>
        </p:spPr>
      </p:pic>
    </p:spTree>
  </p:cSld>
  <p:clrMapOvr>
    <a:masterClrMapping/>
  </p:clrMapOvr>
  <p:transition>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Autofit/>
          </a:bodyPr>
          <a:lstStyle/>
          <a:p>
            <a:pPr algn="just"/>
            <a:r>
              <a:rPr lang="fr-FR" sz="2000" dirty="0" smtClean="0"/>
              <a:t>Le conflit est donc </a:t>
            </a:r>
            <a:r>
              <a:rPr lang="fr-FR" sz="2000" b="1" dirty="0" smtClean="0"/>
              <a:t>un processus</a:t>
            </a:r>
            <a:r>
              <a:rPr lang="fr-FR" sz="2000" dirty="0" smtClean="0"/>
              <a:t> qui prend forme lorsqu’une partie perçoit qu’une autre partie vient d’ (ou va) affecter négativement une chose à laquelle elle tient.</a:t>
            </a:r>
          </a:p>
          <a:p>
            <a:pPr algn="just"/>
            <a:r>
              <a:rPr lang="fr-FR" sz="2000" dirty="0" smtClean="0"/>
              <a:t>C’est une </a:t>
            </a:r>
            <a:r>
              <a:rPr lang="fr-FR" sz="2000" b="1" dirty="0" smtClean="0"/>
              <a:t>situation de désaccord ou d’antagonisme</a:t>
            </a:r>
            <a:r>
              <a:rPr lang="fr-FR" sz="2000" dirty="0" smtClean="0"/>
              <a:t> entre acteurs.</a:t>
            </a:r>
          </a:p>
          <a:p>
            <a:pPr algn="just"/>
            <a:r>
              <a:rPr lang="fr-FR" sz="2000" dirty="0" smtClean="0"/>
              <a:t>Cette situation résulte de la </a:t>
            </a:r>
            <a:r>
              <a:rPr lang="fr-FR" sz="2000" b="1" dirty="0" smtClean="0"/>
              <a:t>perception</a:t>
            </a:r>
            <a:r>
              <a:rPr lang="fr-FR" sz="2000" dirty="0" smtClean="0"/>
              <a:t> d’un différend en matière de :</a:t>
            </a:r>
          </a:p>
          <a:p>
            <a:pPr algn="just"/>
            <a:endParaRPr lang="fr-FR" sz="2000" dirty="0" smtClean="0"/>
          </a:p>
          <a:p>
            <a:pPr lvl="1" algn="just"/>
            <a:r>
              <a:rPr lang="fr-FR" sz="1600" dirty="0" smtClean="0"/>
              <a:t>Ressources</a:t>
            </a:r>
          </a:p>
          <a:p>
            <a:pPr lvl="1" algn="just"/>
            <a:r>
              <a:rPr lang="fr-FR" sz="1600" dirty="0" smtClean="0"/>
              <a:t>Objectifs</a:t>
            </a:r>
          </a:p>
          <a:p>
            <a:pPr lvl="1" algn="just"/>
            <a:r>
              <a:rPr lang="fr-FR" sz="1600" dirty="0" smtClean="0"/>
              <a:t>Enjeux</a:t>
            </a:r>
          </a:p>
          <a:p>
            <a:pPr algn="just"/>
            <a:endParaRPr lang="fr-FR" sz="2000" dirty="0" smtClean="0"/>
          </a:p>
          <a:p>
            <a:pPr algn="just">
              <a:buNone/>
            </a:pPr>
            <a:r>
              <a:rPr lang="fr-FR" sz="2000" dirty="0" smtClean="0"/>
              <a:t>… qui va engendrer des </a:t>
            </a:r>
            <a:r>
              <a:rPr lang="fr-FR" sz="2000" b="1" dirty="0" smtClean="0"/>
              <a:t>comportements de perturbation ou de résistance</a:t>
            </a:r>
            <a:r>
              <a:rPr lang="fr-FR" sz="2000" dirty="0" smtClean="0"/>
              <a:t>.</a:t>
            </a:r>
          </a:p>
        </p:txBody>
      </p:sp>
      <p:sp>
        <p:nvSpPr>
          <p:cNvPr id="3" name="Titre 2"/>
          <p:cNvSpPr>
            <a:spLocks noGrp="1"/>
          </p:cNvSpPr>
          <p:nvPr>
            <p:ph type="title"/>
          </p:nvPr>
        </p:nvSpPr>
        <p:spPr/>
        <p:txBody>
          <a:bodyPr/>
          <a:lstStyle/>
          <a:p>
            <a:r>
              <a:rPr lang="fr-FR" dirty="0" smtClean="0"/>
              <a:t>Définir globalement</a:t>
            </a:r>
            <a:endParaRPr lang="fr-FR" dirty="0"/>
          </a:p>
        </p:txBody>
      </p:sp>
    </p:spTree>
  </p:cSld>
  <p:clrMapOvr>
    <a:masterClrMapping/>
  </p:clrMapOvr>
  <p:transition>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pPr algn="just"/>
            <a:r>
              <a:rPr lang="fr-FR" sz="2000" dirty="0" smtClean="0"/>
              <a:t>C’est une définition qui rend compte de toute l’activité dans une organisation et du moment où l’interaction entre deux parties « franchit la ligne et se transforme en conflit »</a:t>
            </a:r>
          </a:p>
          <a:p>
            <a:pPr algn="just"/>
            <a:endParaRPr lang="fr-FR" sz="2000" dirty="0" smtClean="0"/>
          </a:p>
          <a:p>
            <a:pPr algn="just"/>
            <a:endParaRPr lang="fr-FR" sz="2000" dirty="0" smtClean="0"/>
          </a:p>
          <a:p>
            <a:pPr algn="just"/>
            <a:endParaRPr lang="fr-FR" sz="2000" dirty="0" smtClean="0"/>
          </a:p>
          <a:p>
            <a:pPr algn="just"/>
            <a:endParaRPr lang="fr-FR" sz="2000" dirty="0" smtClean="0"/>
          </a:p>
          <a:p>
            <a:pPr algn="just"/>
            <a:endParaRPr lang="fr-FR" sz="2000" dirty="0" smtClean="0"/>
          </a:p>
          <a:p>
            <a:pPr algn="just"/>
            <a:endParaRPr lang="fr-FR" sz="2000" dirty="0" smtClean="0"/>
          </a:p>
          <a:p>
            <a:pPr algn="just">
              <a:buNone/>
            </a:pPr>
            <a:endParaRPr lang="fr-FR" sz="2000" dirty="0" smtClean="0"/>
          </a:p>
          <a:p>
            <a:pPr algn="just"/>
            <a:r>
              <a:rPr lang="fr-FR" sz="2000" dirty="0" smtClean="0"/>
              <a:t>De la plus subtile contestation …… à l’hostilité ouverte</a:t>
            </a:r>
            <a:endParaRPr lang="fr-FR" sz="2000" dirty="0"/>
          </a:p>
        </p:txBody>
      </p:sp>
      <p:sp>
        <p:nvSpPr>
          <p:cNvPr id="3" name="Titre 2"/>
          <p:cNvSpPr>
            <a:spLocks noGrp="1"/>
          </p:cNvSpPr>
          <p:nvPr>
            <p:ph type="title"/>
          </p:nvPr>
        </p:nvSpPr>
        <p:spPr/>
        <p:txBody>
          <a:bodyPr/>
          <a:lstStyle/>
          <a:p>
            <a:r>
              <a:rPr lang="fr-FR" dirty="0" smtClean="0"/>
              <a:t>Définir globalement</a:t>
            </a:r>
            <a:endParaRPr lang="fr-FR" dirty="0"/>
          </a:p>
        </p:txBody>
      </p:sp>
      <p:pic>
        <p:nvPicPr>
          <p:cNvPr id="2051" name="Picture 3"/>
          <p:cNvPicPr>
            <a:picLocks noChangeAspect="1" noChangeArrowheads="1"/>
          </p:cNvPicPr>
          <p:nvPr/>
        </p:nvPicPr>
        <p:blipFill>
          <a:blip r:embed="rId2" cstate="print"/>
          <a:srcRect/>
          <a:stretch>
            <a:fillRect/>
          </a:stretch>
        </p:blipFill>
        <p:spPr bwMode="auto">
          <a:xfrm>
            <a:off x="3357554" y="2786058"/>
            <a:ext cx="2643206" cy="1703005"/>
          </a:xfrm>
          <a:prstGeom prst="rect">
            <a:avLst/>
          </a:prstGeom>
          <a:noFill/>
          <a:ln w="9525">
            <a:noFill/>
            <a:miter lim="800000"/>
            <a:headEnd/>
            <a:tailEnd/>
          </a:ln>
          <a:effectLst/>
        </p:spPr>
      </p:pic>
      <p:sp>
        <p:nvSpPr>
          <p:cNvPr id="5" name="Flèche droite 4"/>
          <p:cNvSpPr/>
          <p:nvPr/>
        </p:nvSpPr>
        <p:spPr>
          <a:xfrm>
            <a:off x="714348" y="5429264"/>
            <a:ext cx="7286676" cy="142876"/>
          </a:xfrm>
          <a:prstGeom prst="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fr-FR"/>
          </a:p>
        </p:txBody>
      </p:sp>
    </p:spTree>
  </p:cSld>
  <p:clrMapOvr>
    <a:masterClrMapping/>
  </p:clrMapOvr>
  <p:transition>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pPr algn="just">
              <a:lnSpc>
                <a:spcPct val="110000"/>
              </a:lnSpc>
            </a:pPr>
            <a:r>
              <a:rPr lang="fr-FR" sz="2000" dirty="0" smtClean="0"/>
              <a:t>Les conflits au travail (expression parfois de l’agressivité sur le lieu professionnel) tendent à augmenter ces dernières années : notamment auprès des activités de service ouvertes au grand public (hôpitaux, services téléphoniques, services sociaux, milieu scolaire, …)</a:t>
            </a:r>
          </a:p>
          <a:p>
            <a:pPr algn="just">
              <a:lnSpc>
                <a:spcPct val="110000"/>
              </a:lnSpc>
              <a:buNone/>
            </a:pPr>
            <a:endParaRPr lang="fr-FR" sz="2000" dirty="0" smtClean="0"/>
          </a:p>
          <a:p>
            <a:pPr algn="just">
              <a:lnSpc>
                <a:spcPct val="110000"/>
              </a:lnSpc>
            </a:pPr>
            <a:r>
              <a:rPr lang="fr-FR" sz="2000" dirty="0" smtClean="0"/>
              <a:t>Lorsqu’on parle d’agressivité dans le conflit, on exprime souvent </a:t>
            </a:r>
            <a:r>
              <a:rPr lang="fr-FR" sz="2000" b="1" dirty="0" smtClean="0"/>
              <a:t>celle des autres</a:t>
            </a:r>
            <a:r>
              <a:rPr lang="fr-FR" sz="2000" dirty="0" smtClean="0"/>
              <a:t> et plus rarement la sienne. Ces concepts sont </a:t>
            </a:r>
            <a:r>
              <a:rPr lang="fr-FR" sz="2000" b="1" dirty="0" smtClean="0"/>
              <a:t>inhérents à l’être humain</a:t>
            </a:r>
            <a:endParaRPr lang="fr-FR" sz="2000" b="1" dirty="0"/>
          </a:p>
        </p:txBody>
      </p:sp>
      <p:sp>
        <p:nvSpPr>
          <p:cNvPr id="3" name="Titre 2"/>
          <p:cNvSpPr>
            <a:spLocks noGrp="1"/>
          </p:cNvSpPr>
          <p:nvPr>
            <p:ph type="title"/>
          </p:nvPr>
        </p:nvSpPr>
        <p:spPr/>
        <p:txBody>
          <a:bodyPr/>
          <a:lstStyle/>
          <a:p>
            <a:r>
              <a:rPr lang="fr-FR" dirty="0" smtClean="0"/>
              <a:t>Définir globalement</a:t>
            </a:r>
            <a:endParaRPr lang="fr-FR" dirty="0"/>
          </a:p>
        </p:txBody>
      </p:sp>
      <p:pic>
        <p:nvPicPr>
          <p:cNvPr id="3074" name="Picture 2"/>
          <p:cNvPicPr>
            <a:picLocks noChangeAspect="1" noChangeArrowheads="1"/>
          </p:cNvPicPr>
          <p:nvPr/>
        </p:nvPicPr>
        <p:blipFill>
          <a:blip r:embed="rId2" cstate="print"/>
          <a:srcRect/>
          <a:stretch>
            <a:fillRect/>
          </a:stretch>
        </p:blipFill>
        <p:spPr bwMode="auto">
          <a:xfrm>
            <a:off x="6172200" y="4686300"/>
            <a:ext cx="2971800" cy="2171700"/>
          </a:xfrm>
          <a:prstGeom prst="rect">
            <a:avLst/>
          </a:prstGeom>
          <a:noFill/>
          <a:ln w="9525">
            <a:noFill/>
            <a:miter lim="800000"/>
            <a:headEnd/>
            <a:tailEnd/>
          </a:ln>
          <a:effectLst/>
        </p:spPr>
      </p:pic>
    </p:spTree>
  </p:cSld>
  <p:clrMapOvr>
    <a:masterClrMapping/>
  </p:clrMapOvr>
  <p:transition>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pPr algn="just"/>
            <a:r>
              <a:rPr lang="fr-FR" sz="2000" dirty="0" smtClean="0"/>
              <a:t>La confrontation à l’autre n’est pas toujours de tout repos</a:t>
            </a:r>
          </a:p>
          <a:p>
            <a:pPr algn="just"/>
            <a:endParaRPr lang="fr-FR" sz="2000" dirty="0" smtClean="0"/>
          </a:p>
          <a:p>
            <a:pPr algn="just"/>
            <a:endParaRPr lang="fr-FR" sz="2000" dirty="0" smtClean="0"/>
          </a:p>
          <a:p>
            <a:pPr algn="just"/>
            <a:r>
              <a:rPr lang="fr-FR" sz="2000" dirty="0" smtClean="0"/>
              <a:t>« Il y a autant de centres du monde que d’individus sur terre et même ce qui est présenté comme de l’altruisme profite à son auteur » M. </a:t>
            </a:r>
            <a:r>
              <a:rPr lang="fr-FR" sz="2000" dirty="0" err="1" smtClean="0"/>
              <a:t>Ringenbach</a:t>
            </a:r>
            <a:endParaRPr lang="fr-FR" sz="2000" dirty="0"/>
          </a:p>
        </p:txBody>
      </p:sp>
      <p:sp>
        <p:nvSpPr>
          <p:cNvPr id="3" name="Titre 2"/>
          <p:cNvSpPr>
            <a:spLocks noGrp="1"/>
          </p:cNvSpPr>
          <p:nvPr>
            <p:ph type="title"/>
          </p:nvPr>
        </p:nvSpPr>
        <p:spPr/>
        <p:txBody>
          <a:bodyPr/>
          <a:lstStyle/>
          <a:p>
            <a:r>
              <a:rPr lang="fr-FR" dirty="0" smtClean="0"/>
              <a:t>Définir globalement</a:t>
            </a:r>
            <a:endParaRPr lang="fr-FR" dirty="0"/>
          </a:p>
        </p:txBody>
      </p:sp>
      <p:pic>
        <p:nvPicPr>
          <p:cNvPr id="4098" name="Picture 2"/>
          <p:cNvPicPr>
            <a:picLocks noChangeAspect="1" noChangeArrowheads="1"/>
          </p:cNvPicPr>
          <p:nvPr/>
        </p:nvPicPr>
        <p:blipFill>
          <a:blip r:embed="rId2" cstate="print"/>
          <a:srcRect/>
          <a:stretch>
            <a:fillRect/>
          </a:stretch>
        </p:blipFill>
        <p:spPr bwMode="auto">
          <a:xfrm>
            <a:off x="5143504" y="4004076"/>
            <a:ext cx="3000396" cy="2475327"/>
          </a:xfrm>
          <a:prstGeom prst="rect">
            <a:avLst/>
          </a:prstGeom>
          <a:noFill/>
          <a:ln w="9525">
            <a:noFill/>
            <a:miter lim="800000"/>
            <a:headEnd/>
            <a:tailEnd/>
          </a:ln>
          <a:effectLst/>
        </p:spPr>
      </p:pic>
    </p:spTree>
  </p:cSld>
  <p:clrMapOvr>
    <a:masterClrMapping/>
  </p:clrMapOvr>
  <p:transition>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r>
              <a:rPr lang="fr-FR" sz="2000" dirty="0" smtClean="0"/>
              <a:t>Certains courants dans les sciences sociales considèrent le conflit comme</a:t>
            </a:r>
            <a:endParaRPr lang="fr-FR" sz="2000" dirty="0"/>
          </a:p>
        </p:txBody>
      </p:sp>
      <p:sp>
        <p:nvSpPr>
          <p:cNvPr id="3" name="Titre 2"/>
          <p:cNvSpPr>
            <a:spLocks noGrp="1"/>
          </p:cNvSpPr>
          <p:nvPr>
            <p:ph type="title"/>
          </p:nvPr>
        </p:nvSpPr>
        <p:spPr/>
        <p:txBody>
          <a:bodyPr/>
          <a:lstStyle/>
          <a:p>
            <a:r>
              <a:rPr lang="fr-FR" dirty="0" smtClean="0"/>
              <a:t>Définir le rôle du conflit</a:t>
            </a:r>
            <a:endParaRPr lang="fr-FR" dirty="0"/>
          </a:p>
        </p:txBody>
      </p:sp>
      <p:pic>
        <p:nvPicPr>
          <p:cNvPr id="32770" name="Picture 2"/>
          <p:cNvPicPr>
            <a:picLocks noChangeAspect="1" noChangeArrowheads="1"/>
          </p:cNvPicPr>
          <p:nvPr/>
        </p:nvPicPr>
        <p:blipFill>
          <a:blip r:embed="rId2" cstate="print"/>
          <a:srcRect/>
          <a:stretch>
            <a:fillRect/>
          </a:stretch>
        </p:blipFill>
        <p:spPr bwMode="auto">
          <a:xfrm>
            <a:off x="1500166" y="2214554"/>
            <a:ext cx="6477012" cy="3827914"/>
          </a:xfrm>
          <a:prstGeom prst="rect">
            <a:avLst/>
          </a:prstGeom>
          <a:noFill/>
          <a:ln w="9525">
            <a:noFill/>
            <a:miter lim="800000"/>
            <a:headEnd/>
            <a:tailEnd/>
          </a:ln>
          <a:effectLst/>
        </p:spPr>
      </p:pic>
    </p:spTree>
  </p:cSld>
  <p:clrMapOvr>
    <a:masterClrMapping/>
  </p:clrMapOvr>
  <p:transition>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pPr algn="just"/>
            <a:endParaRPr lang="fr-FR" sz="2000" dirty="0" smtClean="0"/>
          </a:p>
          <a:p>
            <a:pPr algn="just"/>
            <a:r>
              <a:rPr lang="fr-FR" sz="2000" dirty="0" smtClean="0"/>
              <a:t>Vu communément comme un frein à la productivité.</a:t>
            </a:r>
          </a:p>
          <a:p>
            <a:pPr algn="just"/>
            <a:r>
              <a:rPr lang="fr-FR" sz="2000" dirty="0" smtClean="0"/>
              <a:t>Peut au contraire favoriser la prise de décisions plus riches :</a:t>
            </a:r>
          </a:p>
          <a:p>
            <a:pPr algn="just">
              <a:buNone/>
            </a:pPr>
            <a:endParaRPr lang="fr-FR" sz="2000" dirty="0" smtClean="0"/>
          </a:p>
          <a:p>
            <a:pPr algn="just">
              <a:buNone/>
            </a:pPr>
            <a:endParaRPr lang="fr-FR" sz="2000" dirty="0" smtClean="0"/>
          </a:p>
          <a:p>
            <a:pPr algn="just">
              <a:buNone/>
            </a:pPr>
            <a:r>
              <a:rPr lang="fr-FR" sz="2000" dirty="0" smtClean="0"/>
              <a:t>	Comme le mentionne </a:t>
            </a:r>
            <a:r>
              <a:rPr lang="fr-FR" sz="2000" dirty="0" err="1" smtClean="0"/>
              <a:t>Tjosvold</a:t>
            </a:r>
            <a:r>
              <a:rPr lang="fr-FR" sz="2000" dirty="0" smtClean="0"/>
              <a:t> (1987) :</a:t>
            </a:r>
          </a:p>
          <a:p>
            <a:pPr algn="just">
              <a:buNone/>
            </a:pPr>
            <a:endParaRPr lang="fr-FR" sz="2000" dirty="0" smtClean="0"/>
          </a:p>
          <a:p>
            <a:pPr algn="just">
              <a:buNone/>
            </a:pPr>
            <a:r>
              <a:rPr lang="fr-FR" sz="2000" dirty="0" smtClean="0"/>
              <a:t>	« Les gens comprennent les idées opposées, disposent d’une information supplémentaire et ont envisagé la perspective de l’autre, ils deviennent capables de voir les limites de leur propre point de vue et peuvent intégrer d’autres arguments ».</a:t>
            </a:r>
            <a:endParaRPr lang="fr-FR" sz="2000" dirty="0"/>
          </a:p>
        </p:txBody>
      </p:sp>
      <p:sp>
        <p:nvSpPr>
          <p:cNvPr id="3" name="Titre 2"/>
          <p:cNvSpPr>
            <a:spLocks noGrp="1"/>
          </p:cNvSpPr>
          <p:nvPr>
            <p:ph type="title"/>
          </p:nvPr>
        </p:nvSpPr>
        <p:spPr/>
        <p:txBody>
          <a:bodyPr/>
          <a:lstStyle/>
          <a:p>
            <a:r>
              <a:rPr lang="fr-FR" dirty="0" smtClean="0"/>
              <a:t>Rôle plutôt positif</a:t>
            </a:r>
            <a:endParaRPr lang="fr-FR" dirty="0"/>
          </a:p>
        </p:txBody>
      </p:sp>
    </p:spTree>
  </p:cSld>
  <p:clrMapOvr>
    <a:masterClrMapping/>
  </p:clrMapOvr>
  <p:transition>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pPr algn="just">
              <a:buNone/>
            </a:pPr>
            <a:r>
              <a:rPr lang="fr-FR" sz="2400" dirty="0" smtClean="0"/>
              <a:t>	Les organisations doivent connaître alternativement des phases de conflit et des phases de convergence qui ne soient pas répétitives (cas de Yahoo et General Motors, etc.) mais …</a:t>
            </a:r>
          </a:p>
          <a:p>
            <a:pPr algn="just"/>
            <a:endParaRPr lang="fr-FR" sz="2400" dirty="0" smtClean="0"/>
          </a:p>
          <a:p>
            <a:pPr algn="just">
              <a:buNone/>
            </a:pPr>
            <a:r>
              <a:rPr lang="fr-FR" sz="2400" dirty="0" smtClean="0"/>
              <a:t>	Le conflit devient paralysant si on ne règle pas les différends et si l’opposition entre certains individus sape l’énergie du groupe</a:t>
            </a:r>
            <a:endParaRPr lang="fr-FR" sz="2400" dirty="0"/>
          </a:p>
        </p:txBody>
      </p:sp>
      <p:sp>
        <p:nvSpPr>
          <p:cNvPr id="3" name="Titre 2"/>
          <p:cNvSpPr>
            <a:spLocks noGrp="1"/>
          </p:cNvSpPr>
          <p:nvPr>
            <p:ph type="title"/>
          </p:nvPr>
        </p:nvSpPr>
        <p:spPr/>
        <p:txBody>
          <a:bodyPr/>
          <a:lstStyle/>
          <a:p>
            <a:r>
              <a:rPr lang="fr-FR" dirty="0" smtClean="0"/>
              <a:t>Rôle plutôt positif jusqu’à … ?</a:t>
            </a:r>
            <a:endParaRPr lang="fr-FR" dirty="0"/>
          </a:p>
        </p:txBody>
      </p:sp>
      <p:pic>
        <p:nvPicPr>
          <p:cNvPr id="5122" name="Picture 2"/>
          <p:cNvPicPr>
            <a:picLocks noChangeAspect="1" noChangeArrowheads="1"/>
          </p:cNvPicPr>
          <p:nvPr/>
        </p:nvPicPr>
        <p:blipFill>
          <a:blip r:embed="rId2" cstate="print"/>
          <a:srcRect/>
          <a:stretch>
            <a:fillRect/>
          </a:stretch>
        </p:blipFill>
        <p:spPr bwMode="auto">
          <a:xfrm>
            <a:off x="5072066" y="4229100"/>
            <a:ext cx="2695575" cy="2628900"/>
          </a:xfrm>
          <a:prstGeom prst="rect">
            <a:avLst/>
          </a:prstGeom>
          <a:noFill/>
          <a:ln w="9525">
            <a:noFill/>
            <a:miter lim="800000"/>
            <a:headEnd/>
            <a:tailEnd/>
          </a:ln>
          <a:effectLst/>
        </p:spPr>
      </p:pic>
    </p:spTree>
  </p:cSld>
  <p:clrMapOvr>
    <a:masterClrMapping/>
  </p:clrMapOvr>
  <p:transition>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Autofit/>
          </a:bodyPr>
          <a:lstStyle/>
          <a:p>
            <a:pPr algn="just"/>
            <a:r>
              <a:rPr lang="fr-FR" sz="2000" dirty="0" smtClean="0"/>
              <a:t>L’une des personnes croit qu’elle est empêchée d’atteindre son but par les attitudes ou le comportement de l’autre. Les conflits s’enveniment et se prolongent parce que les personnes concernées se sentent menacées, deviennent méfiantes et qu’elles réduisent alors la communication.</a:t>
            </a:r>
          </a:p>
          <a:p>
            <a:pPr algn="just"/>
            <a:endParaRPr lang="fr-FR" sz="2000" dirty="0" smtClean="0"/>
          </a:p>
          <a:p>
            <a:pPr algn="just"/>
            <a:r>
              <a:rPr lang="fr-FR" sz="2000" dirty="0" smtClean="0"/>
              <a:t>Chacune nourrit de l’hostilité pour l’autre et la perçoit comme un ennemi ; des distorsions de la perception s’installent renforçant la situation de conflit.</a:t>
            </a:r>
            <a:endParaRPr lang="fr-FR" sz="2000" dirty="0"/>
          </a:p>
        </p:txBody>
      </p:sp>
      <p:sp>
        <p:nvSpPr>
          <p:cNvPr id="3" name="Titre 2"/>
          <p:cNvSpPr>
            <a:spLocks noGrp="1"/>
          </p:cNvSpPr>
          <p:nvPr>
            <p:ph type="title"/>
          </p:nvPr>
        </p:nvSpPr>
        <p:spPr/>
        <p:txBody>
          <a:bodyPr/>
          <a:lstStyle/>
          <a:p>
            <a:r>
              <a:rPr lang="fr-FR" dirty="0" smtClean="0"/>
              <a:t>Rôle plutôt négatif</a:t>
            </a:r>
            <a:endParaRPr lang="fr-FR" dirty="0"/>
          </a:p>
        </p:txBody>
      </p:sp>
      <p:pic>
        <p:nvPicPr>
          <p:cNvPr id="6146" name="Picture 2"/>
          <p:cNvPicPr>
            <a:picLocks noChangeAspect="1" noChangeArrowheads="1"/>
          </p:cNvPicPr>
          <p:nvPr/>
        </p:nvPicPr>
        <p:blipFill>
          <a:blip r:embed="rId2" cstate="print"/>
          <a:srcRect/>
          <a:stretch>
            <a:fillRect/>
          </a:stretch>
        </p:blipFill>
        <p:spPr bwMode="auto">
          <a:xfrm>
            <a:off x="4929216" y="4500570"/>
            <a:ext cx="3714750" cy="1857375"/>
          </a:xfrm>
          <a:prstGeom prst="rect">
            <a:avLst/>
          </a:prstGeom>
          <a:noFill/>
          <a:ln w="9525">
            <a:noFill/>
            <a:miter lim="800000"/>
            <a:headEnd/>
            <a:tailEnd/>
          </a:ln>
          <a:effectLst/>
        </p:spPr>
      </p:pic>
    </p:spTree>
  </p:cSld>
  <p:clrMapOvr>
    <a:masterClrMapping/>
  </p:clrMapOvr>
  <p:transition>
    <p:randomBa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FR" dirty="0" smtClean="0"/>
              <a:t>Quels filtres d’analyse avons-nous à notre disposition ?</a:t>
            </a:r>
            <a:endParaRPr lang="fr-FR" dirty="0"/>
          </a:p>
        </p:txBody>
      </p:sp>
      <p:sp>
        <p:nvSpPr>
          <p:cNvPr id="3" name="Titre 2"/>
          <p:cNvSpPr>
            <a:spLocks noGrp="1"/>
          </p:cNvSpPr>
          <p:nvPr>
            <p:ph type="title"/>
          </p:nvPr>
        </p:nvSpPr>
        <p:spPr/>
        <p:txBody>
          <a:bodyPr/>
          <a:lstStyle/>
          <a:p>
            <a:r>
              <a:rPr lang="fr-FR" dirty="0" smtClean="0"/>
              <a:t>Analyser le conflit</a:t>
            </a:r>
            <a:endParaRPr lang="fr-FR" dirty="0"/>
          </a:p>
        </p:txBody>
      </p:sp>
      <p:graphicFrame>
        <p:nvGraphicFramePr>
          <p:cNvPr id="5" name="Diagramme 4"/>
          <p:cNvGraphicFramePr/>
          <p:nvPr/>
        </p:nvGraphicFramePr>
        <p:xfrm>
          <a:off x="107141" y="1785926"/>
          <a:ext cx="8929718" cy="4889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pPr algn="just"/>
            <a:r>
              <a:rPr lang="fr-FR" sz="2000" dirty="0" smtClean="0"/>
              <a:t>La difficulté est de prendre en compte les conflits selon leur nature et selon les enjeux</a:t>
            </a:r>
          </a:p>
          <a:p>
            <a:pPr algn="just"/>
            <a:r>
              <a:rPr lang="fr-FR" sz="2000" dirty="0" smtClean="0"/>
              <a:t>Il est possible de distinguer trois à quatre types de conflits selon les auteurs et observations de terrain</a:t>
            </a:r>
            <a:endParaRPr lang="fr-FR" sz="2000" dirty="0"/>
          </a:p>
        </p:txBody>
      </p:sp>
      <p:sp>
        <p:nvSpPr>
          <p:cNvPr id="3" name="Titre 2"/>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r>
              <a:rPr lang="fr-FR" dirty="0" smtClean="0"/>
              <a:t>Les différents types de conflits</a:t>
            </a:r>
            <a:endParaRPr lang="fr-FR" dirty="0"/>
          </a:p>
        </p:txBody>
      </p:sp>
      <p:graphicFrame>
        <p:nvGraphicFramePr>
          <p:cNvPr id="4" name="Diagramme 3"/>
          <p:cNvGraphicFramePr/>
          <p:nvPr/>
        </p:nvGraphicFramePr>
        <p:xfrm>
          <a:off x="357158" y="3071810"/>
          <a:ext cx="3690942" cy="27463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me 4"/>
          <p:cNvGraphicFramePr/>
          <p:nvPr/>
        </p:nvGraphicFramePr>
        <p:xfrm>
          <a:off x="2928926" y="4111620"/>
          <a:ext cx="3690942" cy="274638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6" name="Diagramme 5"/>
          <p:cNvGraphicFramePr/>
          <p:nvPr/>
        </p:nvGraphicFramePr>
        <p:xfrm>
          <a:off x="5453058" y="2571744"/>
          <a:ext cx="3690942" cy="274638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cSld>
  <p:clrMapOvr>
    <a:masterClrMapping/>
  </p:clrMapOvr>
  <p:transition>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Autofit/>
          </a:bodyPr>
          <a:lstStyle/>
          <a:p>
            <a:pPr algn="just"/>
            <a:r>
              <a:rPr lang="fr-FR" sz="1600" b="1" dirty="0" smtClean="0">
                <a:solidFill>
                  <a:schemeClr val="tx2"/>
                </a:solidFill>
              </a:rPr>
              <a:t>Conflit lié au pouvoir</a:t>
            </a:r>
            <a:r>
              <a:rPr lang="fr-FR" sz="1600" dirty="0" smtClean="0">
                <a:solidFill>
                  <a:schemeClr val="tx2"/>
                </a:solidFill>
              </a:rPr>
              <a:t> : hiérarchie, pouvoir et contrôle d’autrui</a:t>
            </a:r>
          </a:p>
          <a:p>
            <a:pPr algn="just"/>
            <a:r>
              <a:rPr lang="fr-FR" sz="1600" b="1" dirty="0" smtClean="0">
                <a:solidFill>
                  <a:schemeClr val="tx2"/>
                </a:solidFill>
              </a:rPr>
              <a:t>Conflit lié aux besoins</a:t>
            </a:r>
            <a:r>
              <a:rPr lang="fr-FR" sz="1600" dirty="0" smtClean="0">
                <a:solidFill>
                  <a:schemeClr val="tx2"/>
                </a:solidFill>
              </a:rPr>
              <a:t> : physiologiques, de sécurité, de reconnaissance…</a:t>
            </a:r>
          </a:p>
          <a:p>
            <a:pPr algn="just"/>
            <a:r>
              <a:rPr lang="fr-FR" sz="1600" b="1" dirty="0" smtClean="0">
                <a:solidFill>
                  <a:schemeClr val="tx2"/>
                </a:solidFill>
              </a:rPr>
              <a:t>Conflit lié aux valeurs</a:t>
            </a:r>
            <a:r>
              <a:rPr lang="fr-FR" sz="1600" dirty="0" smtClean="0">
                <a:solidFill>
                  <a:schemeClr val="tx2"/>
                </a:solidFill>
              </a:rPr>
              <a:t> : différences culturelles</a:t>
            </a:r>
          </a:p>
          <a:p>
            <a:pPr algn="just"/>
            <a:r>
              <a:rPr lang="fr-FR" sz="1600" b="1" dirty="0" smtClean="0">
                <a:solidFill>
                  <a:schemeClr val="tx2"/>
                </a:solidFill>
              </a:rPr>
              <a:t>Conflit lié aux ressources</a:t>
            </a:r>
            <a:r>
              <a:rPr lang="fr-FR" sz="1600" dirty="0" smtClean="0">
                <a:solidFill>
                  <a:schemeClr val="tx2"/>
                </a:solidFill>
              </a:rPr>
              <a:t> : Une seule imprimante pour deux postes, pas d’espace</a:t>
            </a:r>
          </a:p>
          <a:p>
            <a:pPr algn="just"/>
            <a:endParaRPr lang="fr-FR" sz="1600" dirty="0" smtClean="0"/>
          </a:p>
          <a:p>
            <a:pPr algn="just"/>
            <a:r>
              <a:rPr lang="fr-FR" sz="1600" b="1" dirty="0" smtClean="0">
                <a:solidFill>
                  <a:srgbClr val="00B050"/>
                </a:solidFill>
              </a:rPr>
              <a:t>Conflit lié aux relations</a:t>
            </a:r>
            <a:r>
              <a:rPr lang="fr-FR" sz="1600" dirty="0" smtClean="0">
                <a:solidFill>
                  <a:srgbClr val="00B050"/>
                </a:solidFill>
              </a:rPr>
              <a:t> : basé sur les rapports interpersonnels</a:t>
            </a:r>
          </a:p>
          <a:p>
            <a:pPr algn="just"/>
            <a:r>
              <a:rPr lang="fr-FR" sz="1600" b="1" dirty="0" smtClean="0">
                <a:solidFill>
                  <a:srgbClr val="00B050"/>
                </a:solidFill>
              </a:rPr>
              <a:t>Conflit de tâche</a:t>
            </a:r>
            <a:r>
              <a:rPr lang="fr-FR" sz="1600" dirty="0" smtClean="0">
                <a:solidFill>
                  <a:srgbClr val="00B050"/>
                </a:solidFill>
              </a:rPr>
              <a:t> : basé sur le contenu et les objectifs du travail</a:t>
            </a:r>
          </a:p>
          <a:p>
            <a:pPr algn="just"/>
            <a:r>
              <a:rPr lang="fr-FR" sz="1600" b="1" dirty="0" smtClean="0">
                <a:solidFill>
                  <a:srgbClr val="00B050"/>
                </a:solidFill>
              </a:rPr>
              <a:t>Conflit de procédé</a:t>
            </a:r>
            <a:r>
              <a:rPr lang="fr-FR" sz="1600" dirty="0" smtClean="0">
                <a:solidFill>
                  <a:srgbClr val="00B050"/>
                </a:solidFill>
              </a:rPr>
              <a:t> : relatif à la façon dont le travail est effectué</a:t>
            </a:r>
          </a:p>
          <a:p>
            <a:pPr algn="just"/>
            <a:endParaRPr lang="fr-FR" sz="1600" dirty="0" smtClean="0"/>
          </a:p>
          <a:p>
            <a:pPr algn="just"/>
            <a:r>
              <a:rPr lang="fr-FR" sz="1600" b="1" dirty="0" smtClean="0">
                <a:solidFill>
                  <a:schemeClr val="accent6"/>
                </a:solidFill>
              </a:rPr>
              <a:t>Conflit instrumental</a:t>
            </a:r>
            <a:r>
              <a:rPr lang="fr-FR" sz="1600" dirty="0" smtClean="0">
                <a:solidFill>
                  <a:schemeClr val="accent6"/>
                </a:solidFill>
              </a:rPr>
              <a:t> : Les dimensions rationnelles, techniques ou structurelles du conflit</a:t>
            </a:r>
          </a:p>
          <a:p>
            <a:pPr algn="just"/>
            <a:r>
              <a:rPr lang="fr-FR" sz="1600" b="1" dirty="0" smtClean="0">
                <a:solidFill>
                  <a:schemeClr val="accent6"/>
                </a:solidFill>
              </a:rPr>
              <a:t>Conflit socio-émotif</a:t>
            </a:r>
            <a:r>
              <a:rPr lang="fr-FR" sz="1600" dirty="0" smtClean="0">
                <a:solidFill>
                  <a:schemeClr val="accent6"/>
                </a:solidFill>
              </a:rPr>
              <a:t> : dimensions affectives, émotionnelles et irrationnelles</a:t>
            </a:r>
          </a:p>
          <a:p>
            <a:pPr algn="just"/>
            <a:r>
              <a:rPr lang="fr-FR" sz="1600" b="1" dirty="0" smtClean="0">
                <a:solidFill>
                  <a:schemeClr val="accent6"/>
                </a:solidFill>
              </a:rPr>
              <a:t>Conflit de pouvoir</a:t>
            </a:r>
            <a:r>
              <a:rPr lang="fr-FR" sz="1600" dirty="0" smtClean="0">
                <a:solidFill>
                  <a:schemeClr val="accent6"/>
                </a:solidFill>
              </a:rPr>
              <a:t> : lutte, établissement de statuts, de hiérarchie, de rapports d’influence</a:t>
            </a:r>
          </a:p>
        </p:txBody>
      </p:sp>
      <p:sp>
        <p:nvSpPr>
          <p:cNvPr id="3" name="Titre 2"/>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r>
              <a:rPr lang="fr-FR" dirty="0" smtClean="0"/>
              <a:t>Les différents types de conflits</a:t>
            </a:r>
            <a:endParaRPr lang="fr-FR" dirty="0"/>
          </a:p>
        </p:txBody>
      </p:sp>
    </p:spTree>
  </p:cSld>
  <p:clrMapOvr>
    <a:masterClrMapping/>
  </p:clrMapOvr>
  <p:transition>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solidFill>
            <a:srgbClr val="0070C0"/>
          </a:solidFill>
          <a:ln/>
        </p:spPr>
        <p:style>
          <a:lnRef idx="0">
            <a:schemeClr val="accent2"/>
          </a:lnRef>
          <a:fillRef idx="3">
            <a:schemeClr val="accent2"/>
          </a:fillRef>
          <a:effectRef idx="3">
            <a:schemeClr val="accent2"/>
          </a:effectRef>
          <a:fontRef idx="minor">
            <a:schemeClr val="lt1"/>
          </a:fontRef>
        </p:style>
        <p:txBody>
          <a:bodyPr>
            <a:scene3d>
              <a:camera prst="orthographicFront"/>
              <a:lightRig rig="soft" dir="t"/>
            </a:scene3d>
            <a:sp3d prstMaterial="softEdge">
              <a:bevelT w="25400" h="25400"/>
            </a:sp3d>
          </a:bodyPr>
          <a:lstStyle/>
          <a:p>
            <a:r>
              <a:rPr lang="fr-FR" dirty="0" smtClean="0"/>
              <a:t>Le processus de conflit</a:t>
            </a:r>
            <a:endParaRPr lang="fr-FR" dirty="0"/>
          </a:p>
        </p:txBody>
      </p:sp>
      <p:pic>
        <p:nvPicPr>
          <p:cNvPr id="8195" name="Picture 3"/>
          <p:cNvPicPr>
            <a:picLocks noGrp="1" noChangeAspect="1" noChangeArrowheads="1"/>
          </p:cNvPicPr>
          <p:nvPr>
            <p:ph idx="1"/>
          </p:nvPr>
        </p:nvPicPr>
        <p:blipFill>
          <a:blip r:embed="rId2" cstate="print"/>
          <a:srcRect/>
          <a:stretch>
            <a:fillRect/>
          </a:stretch>
        </p:blipFill>
        <p:spPr bwMode="auto">
          <a:xfrm>
            <a:off x="0" y="1571612"/>
            <a:ext cx="9144000" cy="4214842"/>
          </a:xfrm>
          <a:prstGeom prst="rect">
            <a:avLst/>
          </a:prstGeom>
          <a:noFill/>
          <a:ln w="9525">
            <a:noFill/>
            <a:miter lim="800000"/>
            <a:headEnd/>
            <a:tailEnd/>
          </a:ln>
          <a:effectLst/>
        </p:spPr>
      </p:pic>
      <p:pic>
        <p:nvPicPr>
          <p:cNvPr id="8197" name="Picture 5"/>
          <p:cNvPicPr>
            <a:picLocks noChangeAspect="1" noChangeArrowheads="1"/>
          </p:cNvPicPr>
          <p:nvPr/>
        </p:nvPicPr>
        <p:blipFill>
          <a:blip r:embed="rId3" cstate="print"/>
          <a:srcRect/>
          <a:stretch>
            <a:fillRect/>
          </a:stretch>
        </p:blipFill>
        <p:spPr bwMode="auto">
          <a:xfrm>
            <a:off x="6072198" y="5543572"/>
            <a:ext cx="2500330" cy="1028700"/>
          </a:xfrm>
          <a:prstGeom prst="rect">
            <a:avLst/>
          </a:prstGeom>
          <a:noFill/>
          <a:ln w="9525">
            <a:noFill/>
            <a:miter lim="800000"/>
            <a:headEnd/>
            <a:tailEnd/>
          </a:ln>
          <a:effectLst/>
        </p:spPr>
      </p:pic>
    </p:spTree>
  </p:cSld>
  <p:clrMapOvr>
    <a:masterClrMapping/>
  </p:clrMapOvr>
  <p:transition>
    <p:randomBar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pPr algn="just"/>
            <a:r>
              <a:rPr lang="fr-FR" sz="2400" dirty="0" smtClean="0"/>
              <a:t>On peut distinguer des facteurs qui seront déclenchant, favorisants, renforçant le conflit. Ils peuvent aussi être internes ou externes.</a:t>
            </a:r>
          </a:p>
          <a:p>
            <a:pPr algn="just"/>
            <a:endParaRPr lang="fr-FR" sz="2400" dirty="0" smtClean="0"/>
          </a:p>
          <a:p>
            <a:pPr algn="just"/>
            <a:r>
              <a:rPr lang="fr-FR" sz="2400" dirty="0" smtClean="0"/>
              <a:t>Cette étape 1 fait référence aux conditions propices à l’éclosion d’un conflit. Elles n’y mènent pas forcément !!</a:t>
            </a:r>
            <a:endParaRPr lang="fr-FR" sz="2400" dirty="0"/>
          </a:p>
        </p:txBody>
      </p:sp>
      <p:sp>
        <p:nvSpPr>
          <p:cNvPr id="3" name="Titre 2"/>
          <p:cNvSpPr>
            <a:spLocks noGrp="1"/>
          </p:cNvSpPr>
          <p:nvPr>
            <p:ph type="title"/>
          </p:nvPr>
        </p:nvSpPr>
        <p:spPr>
          <a:solidFill>
            <a:srgbClr val="00B050"/>
          </a:solidFill>
        </p:spPr>
        <p:style>
          <a:lnRef idx="0">
            <a:schemeClr val="accent2"/>
          </a:lnRef>
          <a:fillRef idx="3">
            <a:schemeClr val="accent2"/>
          </a:fillRef>
          <a:effectRef idx="3">
            <a:schemeClr val="accent2"/>
          </a:effectRef>
          <a:fontRef idx="minor">
            <a:schemeClr val="lt1"/>
          </a:fontRef>
        </p:style>
        <p:txBody>
          <a:bodyPr>
            <a:normAutofit fontScale="90000"/>
          </a:bodyPr>
          <a:lstStyle/>
          <a:p>
            <a:r>
              <a:rPr lang="fr-FR" dirty="0" smtClean="0"/>
              <a:t>Les différentes sources de conflit</a:t>
            </a:r>
            <a:endParaRPr lang="fr-FR" dirty="0"/>
          </a:p>
        </p:txBody>
      </p:sp>
      <p:pic>
        <p:nvPicPr>
          <p:cNvPr id="9218" name="Picture 2"/>
          <p:cNvPicPr>
            <a:picLocks noChangeAspect="1" noChangeArrowheads="1"/>
          </p:cNvPicPr>
          <p:nvPr/>
        </p:nvPicPr>
        <p:blipFill>
          <a:blip r:embed="rId2" cstate="print"/>
          <a:srcRect/>
          <a:stretch>
            <a:fillRect/>
          </a:stretch>
        </p:blipFill>
        <p:spPr bwMode="auto">
          <a:xfrm>
            <a:off x="3176588" y="4500570"/>
            <a:ext cx="2790825" cy="16859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ransition>
    <p:randomBar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pPr>
              <a:buNone/>
            </a:pPr>
            <a:endParaRPr lang="fr-FR" dirty="0" smtClean="0"/>
          </a:p>
          <a:p>
            <a:pPr>
              <a:buNone/>
            </a:pPr>
            <a:endParaRPr lang="fr-FR" dirty="0" smtClean="0"/>
          </a:p>
          <a:p>
            <a:pPr>
              <a:buNone/>
            </a:pPr>
            <a:endParaRPr lang="fr-FR" dirty="0" smtClean="0"/>
          </a:p>
          <a:p>
            <a:r>
              <a:rPr lang="fr-FR" dirty="0" smtClean="0"/>
              <a:t>Communication :</a:t>
            </a:r>
          </a:p>
          <a:p>
            <a:pPr lvl="1"/>
            <a:r>
              <a:rPr lang="fr-FR" dirty="0" smtClean="0"/>
              <a:t>Difficultés sémantiques, malentendus et non-dits, le bruit introduit dans les canaux de communication. La variabilité des connotations, des jargons, l’échange insuffisant ou trop intense d’informations. Peut conduire à l’ambiguïté de rôle et de tâche.</a:t>
            </a:r>
          </a:p>
        </p:txBody>
      </p:sp>
      <p:sp>
        <p:nvSpPr>
          <p:cNvPr id="3" name="Titre 2"/>
          <p:cNvSpPr>
            <a:spLocks noGrp="1"/>
          </p:cNvSpPr>
          <p:nvPr>
            <p:ph type="title"/>
          </p:nvPr>
        </p:nvSpPr>
        <p:spPr>
          <a:solidFill>
            <a:srgbClr val="00B050"/>
          </a:solidFill>
        </p:spPr>
        <p:style>
          <a:lnRef idx="0">
            <a:schemeClr val="accent2"/>
          </a:lnRef>
          <a:fillRef idx="3">
            <a:schemeClr val="accent2"/>
          </a:fillRef>
          <a:effectRef idx="3">
            <a:schemeClr val="accent2"/>
          </a:effectRef>
          <a:fontRef idx="minor">
            <a:schemeClr val="lt1"/>
          </a:fontRef>
        </p:style>
        <p:txBody>
          <a:bodyPr>
            <a:normAutofit fontScale="90000"/>
          </a:bodyPr>
          <a:lstStyle/>
          <a:p>
            <a:r>
              <a:rPr lang="fr-FR" dirty="0" smtClean="0"/>
              <a:t>Les différentes sources de conflit</a:t>
            </a:r>
            <a:endParaRPr lang="fr-FR" dirty="0"/>
          </a:p>
        </p:txBody>
      </p:sp>
      <p:pic>
        <p:nvPicPr>
          <p:cNvPr id="20481" name="Picture 1" descr="C:\Documents and Settings\KADA\Mes documents\Computer Science\TEC\Illustrations de la présentation\direct_communication_marketing.jpg"/>
          <p:cNvPicPr>
            <a:picLocks noChangeAspect="1" noChangeArrowheads="1"/>
          </p:cNvPicPr>
          <p:nvPr/>
        </p:nvPicPr>
        <p:blipFill>
          <a:blip r:embed="rId2" cstate="print"/>
          <a:srcRect/>
          <a:stretch>
            <a:fillRect/>
          </a:stretch>
        </p:blipFill>
        <p:spPr bwMode="auto">
          <a:xfrm>
            <a:off x="6029072" y="1647826"/>
            <a:ext cx="2114828" cy="1423984"/>
          </a:xfrm>
          <a:prstGeom prst="rect">
            <a:avLst/>
          </a:prstGeom>
          <a:noFill/>
        </p:spPr>
      </p:pic>
    </p:spTree>
  </p:cSld>
  <p:clrMapOvr>
    <a:masterClrMapping/>
  </p:clrMapOvr>
  <p:transition>
    <p:randomBar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pPr algn="just"/>
            <a:endParaRPr lang="fr-FR" sz="2400" dirty="0" smtClean="0"/>
          </a:p>
          <a:p>
            <a:pPr algn="just"/>
            <a:r>
              <a:rPr lang="fr-FR" sz="2400" dirty="0" smtClean="0"/>
              <a:t>Structure :</a:t>
            </a:r>
          </a:p>
          <a:p>
            <a:pPr lvl="1" algn="just"/>
            <a:r>
              <a:rPr lang="fr-FR" sz="2000" dirty="0" smtClean="0"/>
              <a:t>La taille du groupe</a:t>
            </a:r>
          </a:p>
          <a:p>
            <a:pPr lvl="1" algn="just"/>
            <a:r>
              <a:rPr lang="fr-FR" sz="2000" dirty="0" smtClean="0"/>
              <a:t>Spécialisation des tâches assignées</a:t>
            </a:r>
          </a:p>
          <a:p>
            <a:pPr lvl="1" algn="just"/>
            <a:r>
              <a:rPr lang="fr-FR" sz="2000" dirty="0" smtClean="0"/>
              <a:t>Clarté des fonctions et responsabilités</a:t>
            </a:r>
          </a:p>
          <a:p>
            <a:pPr lvl="1" algn="just"/>
            <a:r>
              <a:rPr lang="fr-FR" sz="2000" dirty="0" smtClean="0"/>
              <a:t>Compatibilité membres/objectifs</a:t>
            </a:r>
          </a:p>
          <a:p>
            <a:pPr lvl="1" algn="just"/>
            <a:r>
              <a:rPr lang="fr-FR" sz="2000" dirty="0" smtClean="0"/>
              <a:t>Hétérogénéité trop grande ou insuffisante</a:t>
            </a:r>
          </a:p>
          <a:p>
            <a:pPr lvl="1" algn="just"/>
            <a:r>
              <a:rPr lang="fr-FR" sz="2000" dirty="0" smtClean="0"/>
              <a:t>Styles de leadership</a:t>
            </a:r>
          </a:p>
          <a:p>
            <a:pPr lvl="1" algn="just"/>
            <a:r>
              <a:rPr lang="fr-FR" sz="2000" dirty="0" smtClean="0"/>
              <a:t>Système de récompenses</a:t>
            </a:r>
          </a:p>
          <a:p>
            <a:pPr lvl="1" algn="just"/>
            <a:r>
              <a:rPr lang="fr-FR" sz="2000" dirty="0" smtClean="0"/>
              <a:t>Outils méthodes de travail</a:t>
            </a:r>
          </a:p>
          <a:p>
            <a:pPr lvl="1" algn="just"/>
            <a:r>
              <a:rPr lang="fr-FR" sz="2000" dirty="0" smtClean="0"/>
              <a:t>Planification insuffisante</a:t>
            </a:r>
          </a:p>
          <a:p>
            <a:pPr lvl="1" algn="just"/>
            <a:r>
              <a:rPr lang="fr-FR" sz="2000" dirty="0" smtClean="0"/>
              <a:t>Ressources insuffisantes</a:t>
            </a:r>
            <a:endParaRPr lang="fr-FR" sz="2000" dirty="0"/>
          </a:p>
        </p:txBody>
      </p:sp>
      <p:sp>
        <p:nvSpPr>
          <p:cNvPr id="3" name="Titre 2"/>
          <p:cNvSpPr>
            <a:spLocks noGrp="1"/>
          </p:cNvSpPr>
          <p:nvPr>
            <p:ph type="title"/>
          </p:nvPr>
        </p:nvSpPr>
        <p:spPr>
          <a:solidFill>
            <a:srgbClr val="00B050"/>
          </a:solidFill>
        </p:spPr>
        <p:style>
          <a:lnRef idx="0">
            <a:schemeClr val="accent2"/>
          </a:lnRef>
          <a:fillRef idx="3">
            <a:schemeClr val="accent2"/>
          </a:fillRef>
          <a:effectRef idx="3">
            <a:schemeClr val="accent2"/>
          </a:effectRef>
          <a:fontRef idx="minor">
            <a:schemeClr val="lt1"/>
          </a:fontRef>
        </p:style>
        <p:txBody>
          <a:bodyPr>
            <a:normAutofit fontScale="90000"/>
          </a:bodyPr>
          <a:lstStyle/>
          <a:p>
            <a:r>
              <a:rPr lang="fr-FR" dirty="0" smtClean="0"/>
              <a:t>Les différentes sources de conflit</a:t>
            </a:r>
            <a:endParaRPr lang="fr-FR" dirty="0"/>
          </a:p>
        </p:txBody>
      </p:sp>
      <p:pic>
        <p:nvPicPr>
          <p:cNvPr id="11268" name="Picture 4" descr="C:\Documents and Settings\KADA\Mes documents\Computer Science\TEC\Illustrations de la présentation\Puzzle-BlancManqueRouge-Fotolia_3934896_XS.jpg"/>
          <p:cNvPicPr>
            <a:picLocks noChangeAspect="1" noChangeArrowheads="1"/>
          </p:cNvPicPr>
          <p:nvPr/>
        </p:nvPicPr>
        <p:blipFill>
          <a:blip r:embed="rId2" cstate="print"/>
          <a:srcRect/>
          <a:stretch>
            <a:fillRect/>
          </a:stretch>
        </p:blipFill>
        <p:spPr bwMode="auto">
          <a:xfrm>
            <a:off x="6215074" y="1569759"/>
            <a:ext cx="2357454" cy="15734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randomBar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pPr algn="just"/>
            <a:r>
              <a:rPr lang="fr-FR" sz="2000" dirty="0" smtClean="0"/>
              <a:t>Variables personnelles :</a:t>
            </a:r>
          </a:p>
          <a:p>
            <a:pPr lvl="1" algn="just"/>
            <a:r>
              <a:rPr lang="fr-FR" sz="1800" dirty="0" smtClean="0"/>
              <a:t>En gros, il s’agit de la personnalité, les valeurs et les émotions</a:t>
            </a:r>
          </a:p>
          <a:p>
            <a:pPr lvl="1" algn="just"/>
            <a:endParaRPr lang="fr-FR" sz="1800" dirty="0" smtClean="0"/>
          </a:p>
          <a:p>
            <a:pPr lvl="1" algn="just"/>
            <a:endParaRPr lang="fr-FR" sz="1800" dirty="0" smtClean="0"/>
          </a:p>
          <a:p>
            <a:pPr lvl="2" algn="just"/>
            <a:r>
              <a:rPr lang="fr-FR" sz="1800" dirty="0" smtClean="0"/>
              <a:t>Différences de caractère, de profil</a:t>
            </a:r>
          </a:p>
          <a:p>
            <a:pPr lvl="2" algn="just"/>
            <a:r>
              <a:rPr lang="fr-FR" sz="1800" dirty="0" smtClean="0"/>
              <a:t>Conflits d’intérêts personnels</a:t>
            </a:r>
          </a:p>
          <a:p>
            <a:pPr lvl="2" algn="just"/>
            <a:r>
              <a:rPr lang="fr-FR" sz="1800" dirty="0" smtClean="0"/>
              <a:t>Systèmes de valeurs différents</a:t>
            </a:r>
          </a:p>
          <a:p>
            <a:pPr lvl="2" algn="just"/>
            <a:r>
              <a:rPr lang="fr-FR" sz="1800" dirty="0" smtClean="0"/>
              <a:t>Déterminants culturels</a:t>
            </a:r>
          </a:p>
          <a:p>
            <a:pPr lvl="2" algn="just"/>
            <a:endParaRPr lang="fr-FR" sz="1800" dirty="0" smtClean="0"/>
          </a:p>
          <a:p>
            <a:pPr lvl="2" algn="just"/>
            <a:endParaRPr lang="fr-FR" sz="1800" dirty="0" smtClean="0"/>
          </a:p>
          <a:p>
            <a:pPr lvl="1" algn="just"/>
            <a:r>
              <a:rPr lang="fr-FR" sz="1800" dirty="0" smtClean="0"/>
              <a:t>Beaucoup de conflits découlant de valeurs différentes se basent aussi sur les erreurs de perception : stéréotypes, rapport au temps, à la hiérarchie…</a:t>
            </a:r>
            <a:endParaRPr lang="fr-FR" sz="1800" dirty="0"/>
          </a:p>
        </p:txBody>
      </p:sp>
      <p:sp>
        <p:nvSpPr>
          <p:cNvPr id="3" name="Titre 2"/>
          <p:cNvSpPr>
            <a:spLocks noGrp="1"/>
          </p:cNvSpPr>
          <p:nvPr>
            <p:ph type="title"/>
          </p:nvPr>
        </p:nvSpPr>
        <p:spPr>
          <a:solidFill>
            <a:srgbClr val="00B050"/>
          </a:solidFill>
        </p:spPr>
        <p:style>
          <a:lnRef idx="0">
            <a:schemeClr val="accent2"/>
          </a:lnRef>
          <a:fillRef idx="3">
            <a:schemeClr val="accent2"/>
          </a:fillRef>
          <a:effectRef idx="3">
            <a:schemeClr val="accent2"/>
          </a:effectRef>
          <a:fontRef idx="minor">
            <a:schemeClr val="lt1"/>
          </a:fontRef>
        </p:style>
        <p:txBody>
          <a:bodyPr>
            <a:normAutofit fontScale="90000"/>
          </a:bodyPr>
          <a:lstStyle/>
          <a:p>
            <a:r>
              <a:rPr lang="fr-FR" dirty="0" smtClean="0"/>
              <a:t>Les différentes sources de conflit</a:t>
            </a:r>
            <a:endParaRPr lang="fr-FR" dirty="0"/>
          </a:p>
        </p:txBody>
      </p:sp>
      <p:pic>
        <p:nvPicPr>
          <p:cNvPr id="12290" name="Picture 2" descr="C:\Documents and Settings\KADA\Mes documents\Computer Science\TEC\Illustrations de la présentation\deceptions.jpg"/>
          <p:cNvPicPr>
            <a:picLocks noChangeAspect="1" noChangeArrowheads="1"/>
          </p:cNvPicPr>
          <p:nvPr/>
        </p:nvPicPr>
        <p:blipFill>
          <a:blip r:embed="rId2" cstate="print"/>
          <a:srcRect/>
          <a:stretch>
            <a:fillRect/>
          </a:stretch>
        </p:blipFill>
        <p:spPr bwMode="auto">
          <a:xfrm>
            <a:off x="6072198" y="2285992"/>
            <a:ext cx="2438088" cy="2290325"/>
          </a:xfrm>
          <a:prstGeom prst="rect">
            <a:avLst/>
          </a:prstGeom>
          <a:noFill/>
        </p:spPr>
      </p:pic>
    </p:spTree>
  </p:cSld>
  <p:clrMapOvr>
    <a:masterClrMapping/>
  </p:clrMapOvr>
  <p:transition>
    <p:randomBar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solidFill>
            <a:srgbClr val="0070C0"/>
          </a:solidFill>
        </p:spPr>
        <p:style>
          <a:lnRef idx="0">
            <a:schemeClr val="accent2"/>
          </a:lnRef>
          <a:fillRef idx="3">
            <a:schemeClr val="accent2"/>
          </a:fillRef>
          <a:effectRef idx="3">
            <a:schemeClr val="accent2"/>
          </a:effectRef>
          <a:fontRef idx="minor">
            <a:schemeClr val="lt1"/>
          </a:fontRef>
        </p:style>
        <p:txBody>
          <a:bodyPr/>
          <a:lstStyle/>
          <a:p>
            <a:r>
              <a:rPr lang="fr-FR" dirty="0" smtClean="0"/>
              <a:t>Le processus de conflit</a:t>
            </a:r>
            <a:endParaRPr lang="fr-FR" dirty="0"/>
          </a:p>
        </p:txBody>
      </p:sp>
      <p:pic>
        <p:nvPicPr>
          <p:cNvPr id="13314" name="Picture 2"/>
          <p:cNvPicPr>
            <a:picLocks noGrp="1" noChangeAspect="1" noChangeArrowheads="1"/>
          </p:cNvPicPr>
          <p:nvPr>
            <p:ph idx="1"/>
          </p:nvPr>
        </p:nvPicPr>
        <p:blipFill>
          <a:blip r:embed="rId2" cstate="print"/>
          <a:srcRect/>
          <a:stretch>
            <a:fillRect/>
          </a:stretch>
        </p:blipFill>
        <p:spPr bwMode="auto">
          <a:xfrm>
            <a:off x="0" y="1571612"/>
            <a:ext cx="9144000" cy="4214842"/>
          </a:xfrm>
          <a:prstGeom prst="rect">
            <a:avLst/>
          </a:prstGeom>
          <a:noFill/>
          <a:ln w="9525">
            <a:noFill/>
            <a:miter lim="800000"/>
            <a:headEnd/>
            <a:tailEnd/>
          </a:ln>
          <a:effectLst/>
        </p:spPr>
      </p:pic>
      <p:pic>
        <p:nvPicPr>
          <p:cNvPr id="5" name="Picture 5"/>
          <p:cNvPicPr>
            <a:picLocks noChangeAspect="1" noChangeArrowheads="1"/>
          </p:cNvPicPr>
          <p:nvPr/>
        </p:nvPicPr>
        <p:blipFill>
          <a:blip r:embed="rId3" cstate="print"/>
          <a:srcRect/>
          <a:stretch>
            <a:fillRect/>
          </a:stretch>
        </p:blipFill>
        <p:spPr bwMode="auto">
          <a:xfrm>
            <a:off x="6072198" y="5543572"/>
            <a:ext cx="2500330" cy="1028700"/>
          </a:xfrm>
          <a:prstGeom prst="rect">
            <a:avLst/>
          </a:prstGeom>
          <a:noFill/>
          <a:ln w="9525">
            <a:noFill/>
            <a:miter lim="800000"/>
            <a:headEnd/>
            <a:tailEnd/>
          </a:ln>
          <a:effectLst/>
        </p:spPr>
      </p:pic>
    </p:spTree>
  </p:cSld>
  <p:clrMapOvr>
    <a:masterClrMapping/>
  </p:clrMapOvr>
  <p:transition>
    <p:randomBar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pPr algn="just"/>
            <a:r>
              <a:rPr lang="fr-FR" sz="1600" dirty="0" smtClean="0"/>
              <a:t>La perception est indispensable mais le conflit n’est pas forcément ressenti et personnalisé</a:t>
            </a:r>
          </a:p>
          <a:p>
            <a:pPr algn="just"/>
            <a:endParaRPr lang="fr-FR" sz="1600" dirty="0" smtClean="0"/>
          </a:p>
          <a:p>
            <a:pPr algn="just"/>
            <a:r>
              <a:rPr lang="fr-FR" sz="1600" dirty="0" smtClean="0"/>
              <a:t>« A peut avoir conscience d’un grave désaccord avec B, mais sans éprouver pour autant la moindre tension ou anxiété, ni remettre en cause sa relation à B »</a:t>
            </a:r>
          </a:p>
          <a:p>
            <a:pPr algn="just"/>
            <a:endParaRPr lang="fr-FR" sz="1600" dirty="0" smtClean="0"/>
          </a:p>
          <a:p>
            <a:pPr algn="just"/>
            <a:r>
              <a:rPr lang="fr-FR" sz="1600" dirty="0" smtClean="0"/>
              <a:t>Il faudrait alors voir apparaître une </a:t>
            </a:r>
            <a:r>
              <a:rPr lang="fr-FR" sz="1600" b="1" dirty="0" smtClean="0"/>
              <a:t>implication émotionnelle et cognitive</a:t>
            </a:r>
            <a:r>
              <a:rPr lang="fr-FR" sz="1600" dirty="0" smtClean="0"/>
              <a:t> : perte, menace, anxiété, tension, frustration ou hostilité…</a:t>
            </a:r>
          </a:p>
          <a:p>
            <a:pPr algn="just"/>
            <a:endParaRPr lang="fr-FR" sz="1600" dirty="0" smtClean="0"/>
          </a:p>
          <a:p>
            <a:pPr algn="just"/>
            <a:r>
              <a:rPr lang="fr-FR" sz="1600" b="1" dirty="0" smtClean="0"/>
              <a:t>Affects négatifs</a:t>
            </a:r>
            <a:r>
              <a:rPr lang="fr-FR" sz="1600" dirty="0" smtClean="0"/>
              <a:t> &gt; chute de la confiance, simplification excessive, interprétation négative du comportement d’autrui…</a:t>
            </a:r>
          </a:p>
          <a:p>
            <a:pPr algn="just"/>
            <a:r>
              <a:rPr lang="fr-FR" sz="1600" b="1" dirty="0" smtClean="0"/>
              <a:t>Affects positifs</a:t>
            </a:r>
            <a:r>
              <a:rPr lang="fr-FR" sz="1600" dirty="0" smtClean="0"/>
              <a:t> &gt; discerner + de relations potentielles entre éléments d’un problème, solutions innovantes, visions plus large</a:t>
            </a:r>
            <a:endParaRPr lang="fr-FR" sz="1600" dirty="0"/>
          </a:p>
        </p:txBody>
      </p:sp>
      <p:sp>
        <p:nvSpPr>
          <p:cNvPr id="3" name="Titre 2"/>
          <p:cNvSpPr>
            <a:spLocks noGrp="1"/>
          </p:cNvSpPr>
          <p:nvPr>
            <p:ph type="title"/>
          </p:nvPr>
        </p:nvSpPr>
        <p:spPr>
          <a:solidFill>
            <a:srgbClr val="0070C0"/>
          </a:solidFill>
        </p:spPr>
        <p:style>
          <a:lnRef idx="0">
            <a:schemeClr val="accent2"/>
          </a:lnRef>
          <a:fillRef idx="3">
            <a:schemeClr val="accent2"/>
          </a:fillRef>
          <a:effectRef idx="3">
            <a:schemeClr val="accent2"/>
          </a:effectRef>
          <a:fontRef idx="minor">
            <a:schemeClr val="lt1"/>
          </a:fontRef>
        </p:style>
        <p:txBody>
          <a:bodyPr/>
          <a:lstStyle/>
          <a:p>
            <a:r>
              <a:rPr lang="fr-FR" dirty="0" smtClean="0"/>
              <a:t>Le processus de conflit</a:t>
            </a:r>
            <a:endParaRPr lang="fr-FR" dirty="0"/>
          </a:p>
        </p:txBody>
      </p:sp>
      <p:pic>
        <p:nvPicPr>
          <p:cNvPr id="14338" name="Picture 2"/>
          <p:cNvPicPr>
            <a:picLocks noChangeAspect="1" noChangeArrowheads="1"/>
          </p:cNvPicPr>
          <p:nvPr/>
        </p:nvPicPr>
        <p:blipFill>
          <a:blip r:embed="rId2" cstate="print"/>
          <a:srcRect/>
          <a:stretch>
            <a:fillRect/>
          </a:stretch>
        </p:blipFill>
        <p:spPr bwMode="auto">
          <a:xfrm>
            <a:off x="7929618" y="5143512"/>
            <a:ext cx="1000100" cy="1714488"/>
          </a:xfrm>
          <a:prstGeom prst="rect">
            <a:avLst/>
          </a:prstGeom>
          <a:noFill/>
          <a:ln w="9525">
            <a:noFill/>
            <a:miter lim="800000"/>
            <a:headEnd/>
            <a:tailEnd/>
          </a:ln>
          <a:effectLst/>
        </p:spPr>
      </p:pic>
      <p:pic>
        <p:nvPicPr>
          <p:cNvPr id="14339" name="Picture 3"/>
          <p:cNvPicPr>
            <a:picLocks noChangeAspect="1" noChangeArrowheads="1"/>
          </p:cNvPicPr>
          <p:nvPr/>
        </p:nvPicPr>
        <p:blipFill>
          <a:blip r:embed="rId3" cstate="print"/>
          <a:srcRect/>
          <a:stretch>
            <a:fillRect/>
          </a:stretch>
        </p:blipFill>
        <p:spPr bwMode="auto">
          <a:xfrm>
            <a:off x="4643438" y="5572140"/>
            <a:ext cx="1142998" cy="1104898"/>
          </a:xfrm>
          <a:prstGeom prst="rect">
            <a:avLst/>
          </a:prstGeom>
          <a:noFill/>
          <a:ln w="9525">
            <a:noFill/>
            <a:miter lim="800000"/>
            <a:headEnd/>
            <a:tailEnd/>
          </a:ln>
          <a:effectLst/>
        </p:spPr>
      </p:pic>
    </p:spTree>
  </p:cSld>
  <p:clrMapOvr>
    <a:masterClrMapping/>
  </p:clrMapOvr>
  <p:transition>
    <p:randomBar dir="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solidFill>
            <a:srgbClr val="0070C0"/>
          </a:solidFill>
        </p:spPr>
        <p:style>
          <a:lnRef idx="0">
            <a:schemeClr val="accent2"/>
          </a:lnRef>
          <a:fillRef idx="3">
            <a:schemeClr val="accent2"/>
          </a:fillRef>
          <a:effectRef idx="3">
            <a:schemeClr val="accent2"/>
          </a:effectRef>
          <a:fontRef idx="minor">
            <a:schemeClr val="lt1"/>
          </a:fontRef>
        </p:style>
        <p:txBody>
          <a:bodyPr/>
          <a:lstStyle/>
          <a:p>
            <a:r>
              <a:rPr lang="fr-FR" dirty="0" smtClean="0"/>
              <a:t>Le processus de conflit</a:t>
            </a:r>
            <a:endParaRPr lang="fr-FR" dirty="0"/>
          </a:p>
        </p:txBody>
      </p:sp>
      <p:pic>
        <p:nvPicPr>
          <p:cNvPr id="15362" name="Picture 2"/>
          <p:cNvPicPr>
            <a:picLocks noGrp="1" noChangeAspect="1" noChangeArrowheads="1"/>
          </p:cNvPicPr>
          <p:nvPr>
            <p:ph idx="1"/>
          </p:nvPr>
        </p:nvPicPr>
        <p:blipFill>
          <a:blip r:embed="rId2" cstate="print"/>
          <a:srcRect/>
          <a:stretch>
            <a:fillRect/>
          </a:stretch>
        </p:blipFill>
        <p:spPr bwMode="auto">
          <a:xfrm>
            <a:off x="0" y="1571612"/>
            <a:ext cx="9144000" cy="4214842"/>
          </a:xfrm>
          <a:prstGeom prst="rect">
            <a:avLst/>
          </a:prstGeom>
          <a:noFill/>
          <a:ln w="9525">
            <a:noFill/>
            <a:miter lim="800000"/>
            <a:headEnd/>
            <a:tailEnd/>
          </a:ln>
          <a:effectLst/>
        </p:spPr>
      </p:pic>
      <p:pic>
        <p:nvPicPr>
          <p:cNvPr id="5" name="Picture 5"/>
          <p:cNvPicPr>
            <a:picLocks noChangeAspect="1" noChangeArrowheads="1"/>
          </p:cNvPicPr>
          <p:nvPr/>
        </p:nvPicPr>
        <p:blipFill>
          <a:blip r:embed="rId3" cstate="print"/>
          <a:srcRect/>
          <a:stretch>
            <a:fillRect/>
          </a:stretch>
        </p:blipFill>
        <p:spPr bwMode="auto">
          <a:xfrm>
            <a:off x="6072198" y="5543572"/>
            <a:ext cx="2500330" cy="1028700"/>
          </a:xfrm>
          <a:prstGeom prst="rect">
            <a:avLst/>
          </a:prstGeom>
          <a:noFill/>
          <a:ln w="9525">
            <a:noFill/>
            <a:miter lim="800000"/>
            <a:headEnd/>
            <a:tailEnd/>
          </a:ln>
          <a:effectLst/>
        </p:spPr>
      </p:pic>
    </p:spTree>
  </p:cSld>
  <p:clrMapOvr>
    <a:masterClrMapping/>
  </p:clrMapOvr>
  <p:transition>
    <p:randomBar dir="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pPr algn="just"/>
            <a:r>
              <a:rPr lang="fr-FR" sz="1800" dirty="0" smtClean="0"/>
              <a:t>Il s’agit des intentions de comportements des acteurs (elles font d’ailleurs souvent l’objet de modifications, d’attentes, de projection…)</a:t>
            </a:r>
          </a:p>
          <a:p>
            <a:pPr algn="just"/>
            <a:endParaRPr lang="fr-FR" sz="1800" dirty="0" smtClean="0"/>
          </a:p>
          <a:p>
            <a:pPr algn="just"/>
            <a:r>
              <a:rPr lang="fr-FR" sz="1800" dirty="0" smtClean="0"/>
              <a:t>C’est « </a:t>
            </a:r>
            <a:r>
              <a:rPr lang="fr-FR" sz="1800" i="1" dirty="0" smtClean="0"/>
              <a:t>la décision d’agir d’une façon donnée</a:t>
            </a:r>
            <a:r>
              <a:rPr lang="fr-FR" sz="1800" dirty="0" smtClean="0"/>
              <a:t> »</a:t>
            </a:r>
          </a:p>
          <a:p>
            <a:pPr algn="just"/>
            <a:endParaRPr lang="fr-FR" sz="1800" dirty="0" smtClean="0"/>
          </a:p>
          <a:p>
            <a:pPr algn="just"/>
            <a:r>
              <a:rPr lang="fr-FR" sz="1800" dirty="0" smtClean="0"/>
              <a:t>Au carrefour des :</a:t>
            </a:r>
            <a:endParaRPr lang="fr-FR" sz="1800" dirty="0"/>
          </a:p>
        </p:txBody>
      </p:sp>
      <p:sp>
        <p:nvSpPr>
          <p:cNvPr id="3" name="Titre 2"/>
          <p:cNvSpPr>
            <a:spLocks noGrp="1"/>
          </p:cNvSpPr>
          <p:nvPr>
            <p:ph type="title"/>
          </p:nvPr>
        </p:nvSpPr>
        <p:spPr>
          <a:solidFill>
            <a:schemeClr val="accent3"/>
          </a:solidFill>
        </p:spPr>
        <p:style>
          <a:lnRef idx="0">
            <a:schemeClr val="accent2"/>
          </a:lnRef>
          <a:fillRef idx="3">
            <a:schemeClr val="accent2"/>
          </a:fillRef>
          <a:effectRef idx="3">
            <a:schemeClr val="accent2"/>
          </a:effectRef>
          <a:fontRef idx="minor">
            <a:schemeClr val="lt1"/>
          </a:fontRef>
        </p:style>
        <p:txBody>
          <a:bodyPr/>
          <a:lstStyle/>
          <a:p>
            <a:r>
              <a:rPr lang="fr-FR" dirty="0" smtClean="0"/>
              <a:t>Les attitudes face au conflit</a:t>
            </a:r>
            <a:endParaRPr lang="fr-FR" dirty="0"/>
          </a:p>
        </p:txBody>
      </p:sp>
      <p:pic>
        <p:nvPicPr>
          <p:cNvPr id="16386" name="Picture 2"/>
          <p:cNvPicPr>
            <a:picLocks noChangeAspect="1" noChangeArrowheads="1"/>
          </p:cNvPicPr>
          <p:nvPr/>
        </p:nvPicPr>
        <p:blipFill>
          <a:blip r:embed="rId2" cstate="print"/>
          <a:srcRect/>
          <a:stretch>
            <a:fillRect/>
          </a:stretch>
        </p:blipFill>
        <p:spPr bwMode="auto">
          <a:xfrm>
            <a:off x="4286248" y="3286124"/>
            <a:ext cx="3071834" cy="3109023"/>
          </a:xfrm>
          <a:prstGeom prst="rect">
            <a:avLst/>
          </a:prstGeom>
          <a:noFill/>
          <a:ln w="9525">
            <a:noFill/>
            <a:miter lim="800000"/>
            <a:headEnd/>
            <a:tailEnd/>
          </a:ln>
          <a:effectLst/>
        </p:spPr>
      </p:pic>
    </p:spTree>
  </p:cSld>
  <p:clrMapOvr>
    <a:masterClrMapping/>
  </p:clrMapOvr>
  <p:transition>
    <p:randomBar dir="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solidFill>
            <a:schemeClr val="accent3"/>
          </a:solidFill>
        </p:spPr>
        <p:style>
          <a:lnRef idx="0">
            <a:schemeClr val="accent2"/>
          </a:lnRef>
          <a:fillRef idx="3">
            <a:schemeClr val="accent2"/>
          </a:fillRef>
          <a:effectRef idx="3">
            <a:schemeClr val="accent2"/>
          </a:effectRef>
          <a:fontRef idx="minor">
            <a:schemeClr val="lt1"/>
          </a:fontRef>
        </p:style>
        <p:txBody>
          <a:bodyPr/>
          <a:lstStyle/>
          <a:p>
            <a:r>
              <a:rPr lang="fr-FR" dirty="0" smtClean="0"/>
              <a:t>Les attitudes face au conflit</a:t>
            </a:r>
            <a:endParaRPr lang="fr-FR" dirty="0"/>
          </a:p>
        </p:txBody>
      </p:sp>
      <p:pic>
        <p:nvPicPr>
          <p:cNvPr id="17410" name="Picture 2" descr="C:\Documents and Settings\KADA\Mes documents\Computer Science\TEC\Illustrations de la présentation\5prevention.png"/>
          <p:cNvPicPr>
            <a:picLocks noGrp="1" noChangeAspect="1" noChangeArrowheads="1"/>
          </p:cNvPicPr>
          <p:nvPr>
            <p:ph idx="1"/>
          </p:nvPr>
        </p:nvPicPr>
        <p:blipFill>
          <a:blip r:embed="rId2" cstate="print"/>
          <a:srcRect/>
          <a:stretch>
            <a:fillRect/>
          </a:stretch>
        </p:blipFill>
        <p:spPr bwMode="auto">
          <a:xfrm>
            <a:off x="2032772" y="1558928"/>
            <a:ext cx="5078456" cy="4584716"/>
          </a:xfrm>
          <a:prstGeom prst="rect">
            <a:avLst/>
          </a:prstGeom>
          <a:noFill/>
        </p:spPr>
      </p:pic>
    </p:spTree>
  </p:cSld>
  <p:clrMapOvr>
    <a:masterClrMapping/>
  </p:clrMapOvr>
  <p:transition>
    <p:randomBar dir="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fontScale="70000" lnSpcReduction="20000"/>
          </a:bodyPr>
          <a:lstStyle/>
          <a:p>
            <a:r>
              <a:rPr lang="fr-FR" b="1" dirty="0" smtClean="0">
                <a:solidFill>
                  <a:srgbClr val="FF0000"/>
                </a:solidFill>
              </a:rPr>
              <a:t>Rivaliser</a:t>
            </a:r>
            <a:r>
              <a:rPr lang="fr-FR" dirty="0" smtClean="0"/>
              <a:t> (lutter) :</a:t>
            </a:r>
          </a:p>
          <a:p>
            <a:pPr lvl="1"/>
            <a:r>
              <a:rPr lang="fr-FR" dirty="0" smtClean="0"/>
              <a:t>Désir de satisfaire ses propres intérêts, sans se préoccuper de l’impact de cette démarche sur les autres parties impliquées.</a:t>
            </a:r>
          </a:p>
          <a:p>
            <a:pPr lvl="1"/>
            <a:endParaRPr lang="fr-FR" dirty="0" smtClean="0"/>
          </a:p>
          <a:p>
            <a:r>
              <a:rPr lang="fr-FR" b="1" dirty="0" smtClean="0">
                <a:solidFill>
                  <a:srgbClr val="00B050"/>
                </a:solidFill>
              </a:rPr>
              <a:t>Collaborer</a:t>
            </a:r>
            <a:r>
              <a:rPr lang="fr-FR" dirty="0" smtClean="0"/>
              <a:t> :</a:t>
            </a:r>
          </a:p>
          <a:p>
            <a:pPr lvl="1"/>
            <a:r>
              <a:rPr lang="fr-FR" dirty="0" smtClean="0"/>
              <a:t>Situation dans laquelle les parties en conflit cherchent à satisfaire pleinement les intérêts de chacune, innovent et créent.</a:t>
            </a:r>
          </a:p>
          <a:p>
            <a:pPr lvl="1"/>
            <a:endParaRPr lang="fr-FR" dirty="0" smtClean="0"/>
          </a:p>
          <a:p>
            <a:r>
              <a:rPr lang="fr-FR" b="1" dirty="0" smtClean="0">
                <a:solidFill>
                  <a:srgbClr val="FFFF00"/>
                </a:solidFill>
              </a:rPr>
              <a:t>Eviter</a:t>
            </a:r>
            <a:r>
              <a:rPr lang="fr-FR" dirty="0" smtClean="0"/>
              <a:t> (esquive ou fuite) :</a:t>
            </a:r>
          </a:p>
          <a:p>
            <a:pPr lvl="1"/>
            <a:r>
              <a:rPr lang="fr-FR" dirty="0" smtClean="0"/>
              <a:t>Désir de se dégager, refouler ou nier le conflit.</a:t>
            </a:r>
          </a:p>
          <a:p>
            <a:pPr lvl="1"/>
            <a:endParaRPr lang="fr-FR" dirty="0" smtClean="0"/>
          </a:p>
          <a:p>
            <a:r>
              <a:rPr lang="fr-FR" b="1" dirty="0" smtClean="0">
                <a:solidFill>
                  <a:schemeClr val="tx2"/>
                </a:solidFill>
              </a:rPr>
              <a:t>Compromis</a:t>
            </a:r>
            <a:r>
              <a:rPr lang="fr-FR" dirty="0" smtClean="0"/>
              <a:t> :</a:t>
            </a:r>
          </a:p>
          <a:p>
            <a:pPr lvl="1"/>
            <a:r>
              <a:rPr lang="fr-FR" dirty="0" smtClean="0"/>
              <a:t>Situation dans laquelle chacune des parties en conflit accepte de céder du terrain</a:t>
            </a:r>
          </a:p>
          <a:p>
            <a:pPr lvl="1"/>
            <a:endParaRPr lang="fr-FR" dirty="0" smtClean="0"/>
          </a:p>
          <a:p>
            <a:r>
              <a:rPr lang="fr-FR" b="1" dirty="0" smtClean="0">
                <a:solidFill>
                  <a:srgbClr val="0070C0"/>
                </a:solidFill>
              </a:rPr>
              <a:t>Accommodation</a:t>
            </a:r>
            <a:r>
              <a:rPr lang="fr-FR" dirty="0" smtClean="0"/>
              <a:t> :</a:t>
            </a:r>
          </a:p>
          <a:p>
            <a:pPr lvl="1"/>
            <a:r>
              <a:rPr lang="fr-FR" dirty="0" smtClean="0"/>
              <a:t>Volonté, pour l’une des parties en conflit, de faire passer les intérêts de l’autre avant les siens.</a:t>
            </a:r>
          </a:p>
        </p:txBody>
      </p:sp>
      <p:sp>
        <p:nvSpPr>
          <p:cNvPr id="3" name="Titre 2"/>
          <p:cNvSpPr>
            <a:spLocks noGrp="1"/>
          </p:cNvSpPr>
          <p:nvPr>
            <p:ph type="title"/>
          </p:nvPr>
        </p:nvSpPr>
        <p:spPr>
          <a:solidFill>
            <a:schemeClr val="accent3"/>
          </a:solidFill>
        </p:spPr>
        <p:style>
          <a:lnRef idx="0">
            <a:schemeClr val="accent2"/>
          </a:lnRef>
          <a:fillRef idx="3">
            <a:schemeClr val="accent2"/>
          </a:fillRef>
          <a:effectRef idx="3">
            <a:schemeClr val="accent2"/>
          </a:effectRef>
          <a:fontRef idx="minor">
            <a:schemeClr val="lt1"/>
          </a:fontRef>
        </p:style>
        <p:txBody>
          <a:bodyPr/>
          <a:lstStyle/>
          <a:p>
            <a:r>
              <a:rPr lang="fr-FR" dirty="0" smtClean="0"/>
              <a:t>Les attitudes face au conflit</a:t>
            </a:r>
            <a:endParaRPr lang="fr-FR" dirty="0"/>
          </a:p>
        </p:txBody>
      </p:sp>
    </p:spTree>
  </p:cSld>
  <p:clrMapOvr>
    <a:masterClrMapping/>
  </p:clrMapOvr>
  <p:transition>
    <p:randomBar dir="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pPr algn="just"/>
            <a:endParaRPr lang="fr-FR" sz="2400" b="1" dirty="0" smtClean="0"/>
          </a:p>
          <a:p>
            <a:pPr algn="just"/>
            <a:endParaRPr lang="fr-FR" sz="2400" b="1" dirty="0" smtClean="0"/>
          </a:p>
          <a:p>
            <a:pPr algn="just"/>
            <a:r>
              <a:rPr lang="fr-FR" sz="2400" b="1" dirty="0" smtClean="0"/>
              <a:t>Le style analytique</a:t>
            </a:r>
            <a:r>
              <a:rPr lang="fr-FR" sz="2400" dirty="0" smtClean="0"/>
              <a:t> :</a:t>
            </a:r>
          </a:p>
          <a:p>
            <a:pPr lvl="1" algn="just"/>
            <a:r>
              <a:rPr lang="fr-FR" sz="2000" dirty="0" smtClean="0"/>
              <a:t>Tentés par l’évitement du conflit, restent en dehors ou se retirent afin d’éviter toute forme de confrontation.</a:t>
            </a:r>
          </a:p>
          <a:p>
            <a:pPr lvl="1" algn="just"/>
            <a:r>
              <a:rPr lang="fr-FR" sz="2000" dirty="0" smtClean="0"/>
              <a:t>Evite l’escalade ou oblige les personnes en conflit à résoudre elles-mêmes leur différend.</a:t>
            </a:r>
          </a:p>
          <a:p>
            <a:pPr lvl="1" algn="just"/>
            <a:r>
              <a:rPr lang="fr-FR" sz="2000" dirty="0" smtClean="0"/>
              <a:t>Tentatives d’intervention sur le plan de la seule rationalité : faire entendre raison aux personnes concernées.</a:t>
            </a:r>
          </a:p>
          <a:p>
            <a:pPr lvl="1" algn="just"/>
            <a:r>
              <a:rPr lang="fr-FR" sz="2000" dirty="0" smtClean="0"/>
              <a:t>Devant les conflits inévitables : patience remarquable, souvent au prix de la suppression de leurs réactions et sentiments personnels.</a:t>
            </a:r>
            <a:endParaRPr lang="fr-FR" sz="2000" dirty="0"/>
          </a:p>
        </p:txBody>
      </p:sp>
      <p:sp>
        <p:nvSpPr>
          <p:cNvPr id="3" name="Titre 2"/>
          <p:cNvSpPr>
            <a:spLocks noGrp="1"/>
          </p:cNvSpPr>
          <p:nvPr>
            <p:ph type="title"/>
          </p:nvPr>
        </p:nvSpPr>
        <p:spPr/>
        <p:txBody>
          <a:bodyPr>
            <a:normAutofit fontScale="90000"/>
          </a:bodyPr>
          <a:lstStyle/>
          <a:p>
            <a:r>
              <a:rPr lang="fr-FR" dirty="0" smtClean="0"/>
              <a:t>Style personnel de communication et gestion des conflits</a:t>
            </a:r>
            <a:endParaRPr lang="fr-FR" dirty="0"/>
          </a:p>
        </p:txBody>
      </p:sp>
      <p:pic>
        <p:nvPicPr>
          <p:cNvPr id="18434" name="Picture 2"/>
          <p:cNvPicPr>
            <a:picLocks noChangeAspect="1" noChangeArrowheads="1"/>
          </p:cNvPicPr>
          <p:nvPr/>
        </p:nvPicPr>
        <p:blipFill>
          <a:blip r:embed="rId2" cstate="print"/>
          <a:srcRect/>
          <a:stretch>
            <a:fillRect/>
          </a:stretch>
        </p:blipFill>
        <p:spPr bwMode="auto">
          <a:xfrm>
            <a:off x="6500826" y="966781"/>
            <a:ext cx="1695450" cy="1533525"/>
          </a:xfrm>
          <a:prstGeom prst="rect">
            <a:avLst/>
          </a:prstGeom>
          <a:noFill/>
          <a:ln w="9525">
            <a:noFill/>
            <a:miter lim="800000"/>
            <a:headEnd/>
            <a:tailEnd/>
          </a:ln>
          <a:effectLst/>
        </p:spPr>
      </p:pic>
    </p:spTree>
  </p:cSld>
  <p:clrMapOvr>
    <a:masterClrMapping/>
  </p:clrMapOvr>
  <p:transition>
    <p:randomBar dir="ver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pPr algn="just"/>
            <a:endParaRPr lang="fr-FR" sz="2400" b="1" dirty="0" smtClean="0"/>
          </a:p>
          <a:p>
            <a:pPr algn="just"/>
            <a:r>
              <a:rPr lang="fr-FR" sz="2400" b="1" dirty="0" smtClean="0"/>
              <a:t>Le style directif</a:t>
            </a:r>
            <a:r>
              <a:rPr lang="fr-FR" sz="2400" dirty="0" smtClean="0"/>
              <a:t> :</a:t>
            </a:r>
          </a:p>
          <a:p>
            <a:pPr lvl="1" algn="just"/>
            <a:r>
              <a:rPr lang="fr-FR" sz="2000" dirty="0" smtClean="0"/>
              <a:t>Conflit = lutte entre deux adversaires dont l’issue permet de déterminer un gagnant et un perdant.</a:t>
            </a:r>
          </a:p>
          <a:p>
            <a:pPr lvl="1" algn="just"/>
            <a:r>
              <a:rPr lang="fr-FR" sz="2000" dirty="0" smtClean="0"/>
              <a:t>Tout mettre en œuvre pour sortir gagnant du conflit ou pour proposer rapidement un compromis quand la possibilité de gagner leur paraît trop faible.</a:t>
            </a:r>
          </a:p>
          <a:p>
            <a:pPr lvl="1" algn="just"/>
            <a:r>
              <a:rPr lang="fr-FR" sz="2000" dirty="0" smtClean="0"/>
              <a:t>Leur intervention dans un conflit entre deux personnes s’appuie sur leur autorité, se faisant ainsi les arbitres du conflit.</a:t>
            </a:r>
          </a:p>
          <a:p>
            <a:pPr lvl="1" algn="just"/>
            <a:r>
              <a:rPr lang="fr-FR" sz="2000" dirty="0" smtClean="0"/>
              <a:t>A l’aise dans les conflits instrumentaux.</a:t>
            </a:r>
            <a:endParaRPr lang="fr-FR" sz="2000" dirty="0"/>
          </a:p>
        </p:txBody>
      </p:sp>
      <p:sp>
        <p:nvSpPr>
          <p:cNvPr id="3" name="Titre 2"/>
          <p:cNvSpPr>
            <a:spLocks noGrp="1"/>
          </p:cNvSpPr>
          <p:nvPr>
            <p:ph type="title"/>
          </p:nvPr>
        </p:nvSpPr>
        <p:spPr/>
        <p:txBody>
          <a:bodyPr>
            <a:normAutofit fontScale="90000"/>
          </a:bodyPr>
          <a:lstStyle/>
          <a:p>
            <a:r>
              <a:rPr lang="fr-FR" dirty="0" smtClean="0"/>
              <a:t>Style personnel de communication et gestion des conflits</a:t>
            </a:r>
            <a:endParaRPr lang="fr-FR" dirty="0"/>
          </a:p>
        </p:txBody>
      </p:sp>
      <p:pic>
        <p:nvPicPr>
          <p:cNvPr id="19458" name="Picture 2"/>
          <p:cNvPicPr>
            <a:picLocks noChangeAspect="1" noChangeArrowheads="1"/>
          </p:cNvPicPr>
          <p:nvPr/>
        </p:nvPicPr>
        <p:blipFill>
          <a:blip r:embed="rId2" cstate="print"/>
          <a:srcRect/>
          <a:stretch>
            <a:fillRect/>
          </a:stretch>
        </p:blipFill>
        <p:spPr bwMode="auto">
          <a:xfrm>
            <a:off x="6429388" y="4786322"/>
            <a:ext cx="2181225" cy="1724025"/>
          </a:xfrm>
          <a:prstGeom prst="rect">
            <a:avLst/>
          </a:prstGeom>
          <a:noFill/>
          <a:ln w="9525">
            <a:noFill/>
            <a:miter lim="800000"/>
            <a:headEnd/>
            <a:tailEnd/>
          </a:ln>
          <a:effectLst/>
        </p:spPr>
      </p:pic>
    </p:spTree>
  </p:cSld>
  <p:clrMapOvr>
    <a:masterClrMapping/>
  </p:clrMapOvr>
  <p:transition>
    <p:randomBar dir="ver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pPr algn="just"/>
            <a:endParaRPr lang="fr-FR" sz="2400" b="1" dirty="0" smtClean="0"/>
          </a:p>
          <a:p>
            <a:pPr algn="just"/>
            <a:endParaRPr lang="fr-FR" sz="2400" b="1" dirty="0" smtClean="0"/>
          </a:p>
          <a:p>
            <a:pPr algn="just"/>
            <a:r>
              <a:rPr lang="fr-FR" sz="2400" b="1" dirty="0" smtClean="0"/>
              <a:t>Le style amiable</a:t>
            </a:r>
            <a:r>
              <a:rPr lang="fr-FR" sz="2400" dirty="0" smtClean="0"/>
              <a:t> :</a:t>
            </a:r>
          </a:p>
          <a:p>
            <a:pPr lvl="1" algn="just"/>
            <a:r>
              <a:rPr lang="fr-FR" sz="2000" dirty="0" smtClean="0"/>
              <a:t>Valorise l’harmonie, investit beaucoup d’énergie à régler les conflits interpersonnels.</a:t>
            </a:r>
          </a:p>
          <a:p>
            <a:pPr lvl="1" algn="just"/>
            <a:r>
              <a:rPr lang="fr-FR" sz="2000" dirty="0" smtClean="0"/>
              <a:t>Analyser leurs propres réactions et essayer de comprendre celles de l’autre.</a:t>
            </a:r>
          </a:p>
          <a:p>
            <a:pPr lvl="1" algn="just"/>
            <a:r>
              <a:rPr lang="fr-FR" sz="2000" dirty="0" smtClean="0"/>
              <a:t>Spontanément un comportement d’écoute active et n’hésitent pas à faire des concessions.</a:t>
            </a:r>
          </a:p>
          <a:p>
            <a:pPr lvl="1" algn="just"/>
            <a:r>
              <a:rPr lang="fr-FR" sz="2000" dirty="0" smtClean="0"/>
              <a:t>Accent sur la compréhension et la recherche d’une solution avantageuse pour les deux parties.</a:t>
            </a:r>
            <a:endParaRPr lang="fr-FR" sz="2000" dirty="0"/>
          </a:p>
        </p:txBody>
      </p:sp>
      <p:sp>
        <p:nvSpPr>
          <p:cNvPr id="3" name="Titre 2"/>
          <p:cNvSpPr>
            <a:spLocks noGrp="1"/>
          </p:cNvSpPr>
          <p:nvPr>
            <p:ph type="title"/>
          </p:nvPr>
        </p:nvSpPr>
        <p:spPr/>
        <p:txBody>
          <a:bodyPr>
            <a:normAutofit fontScale="90000"/>
          </a:bodyPr>
          <a:lstStyle/>
          <a:p>
            <a:r>
              <a:rPr lang="fr-FR" dirty="0" smtClean="0"/>
              <a:t>Style personnel de communication et gestion des conflits</a:t>
            </a:r>
            <a:endParaRPr lang="fr-FR" dirty="0"/>
          </a:p>
        </p:txBody>
      </p:sp>
      <p:pic>
        <p:nvPicPr>
          <p:cNvPr id="20483" name="Picture 3" descr="C:\Documents and Settings\KADA\Mes documents\Computer Science\TEC\Illustrations de la présentation\une_conference_pour_rester_a_l_ecoute.jpg"/>
          <p:cNvPicPr>
            <a:picLocks noChangeAspect="1" noChangeArrowheads="1"/>
          </p:cNvPicPr>
          <p:nvPr/>
        </p:nvPicPr>
        <p:blipFill>
          <a:blip r:embed="rId2" cstate="print"/>
          <a:srcRect/>
          <a:stretch>
            <a:fillRect/>
          </a:stretch>
        </p:blipFill>
        <p:spPr bwMode="auto">
          <a:xfrm>
            <a:off x="7215206" y="857232"/>
            <a:ext cx="1291104" cy="1760005"/>
          </a:xfrm>
          <a:prstGeom prst="rect">
            <a:avLst/>
          </a:prstGeom>
          <a:noFill/>
        </p:spPr>
      </p:pic>
    </p:spTree>
  </p:cSld>
  <p:clrMapOvr>
    <a:masterClrMapping/>
  </p:clrMapOvr>
  <p:transition>
    <p:randomBar dir="ver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pPr algn="just"/>
            <a:endParaRPr lang="fr-FR" sz="2400" b="1" dirty="0" smtClean="0"/>
          </a:p>
          <a:p>
            <a:pPr algn="just"/>
            <a:r>
              <a:rPr lang="fr-FR" sz="2400" b="1" dirty="0" smtClean="0"/>
              <a:t>Le style expressif</a:t>
            </a:r>
            <a:r>
              <a:rPr lang="fr-FR" sz="2400" dirty="0" smtClean="0"/>
              <a:t> :</a:t>
            </a:r>
          </a:p>
          <a:p>
            <a:pPr lvl="1" algn="just"/>
            <a:r>
              <a:rPr lang="fr-FR" sz="2000" dirty="0" smtClean="0"/>
              <a:t>Diverses réactions au conflit.</a:t>
            </a:r>
          </a:p>
          <a:p>
            <a:pPr lvl="1" algn="just"/>
            <a:r>
              <a:rPr lang="fr-FR" sz="2000" dirty="0" smtClean="0"/>
              <a:t>Réaction influencée par leur humeur peut être de gagner à tout prix, de laisser tomber ou de tenter une négociation gagnant-gagnant.</a:t>
            </a:r>
          </a:p>
          <a:p>
            <a:pPr lvl="1" algn="just"/>
            <a:r>
              <a:rPr lang="fr-FR" sz="2000" dirty="0" smtClean="0"/>
              <a:t>Dans un conflit indirect, leur intervention favorise l’intégration de différents points de vue et leur créativité leur permet d’entrevoir des solutions originales.</a:t>
            </a:r>
          </a:p>
          <a:p>
            <a:pPr lvl="1" algn="just"/>
            <a:r>
              <a:rPr lang="fr-FR" sz="2000" dirty="0" smtClean="0"/>
              <a:t>Dans tous les cas, la personne au style expressif compte beaucoup sur ses habiletés verbales et sa force de persuasion pour traiter un conflit.</a:t>
            </a:r>
          </a:p>
        </p:txBody>
      </p:sp>
      <p:sp>
        <p:nvSpPr>
          <p:cNvPr id="3" name="Titre 2"/>
          <p:cNvSpPr>
            <a:spLocks noGrp="1"/>
          </p:cNvSpPr>
          <p:nvPr>
            <p:ph type="title"/>
          </p:nvPr>
        </p:nvSpPr>
        <p:spPr/>
        <p:txBody>
          <a:bodyPr>
            <a:normAutofit fontScale="90000"/>
          </a:bodyPr>
          <a:lstStyle/>
          <a:p>
            <a:r>
              <a:rPr lang="fr-FR" dirty="0" smtClean="0"/>
              <a:t>Style personnel de communication et gestion des conflits</a:t>
            </a:r>
            <a:endParaRPr lang="fr-FR" dirty="0"/>
          </a:p>
        </p:txBody>
      </p:sp>
    </p:spTree>
  </p:cSld>
  <p:clrMapOvr>
    <a:masterClrMapping/>
  </p:clrMapOvr>
  <p:transition>
    <p:randomBar dir="ver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solidFill>
            <a:srgbClr val="0070C0"/>
          </a:solidFill>
        </p:spPr>
        <p:style>
          <a:lnRef idx="0">
            <a:schemeClr val="accent2"/>
          </a:lnRef>
          <a:fillRef idx="3">
            <a:schemeClr val="accent2"/>
          </a:fillRef>
          <a:effectRef idx="3">
            <a:schemeClr val="accent2"/>
          </a:effectRef>
          <a:fontRef idx="minor">
            <a:schemeClr val="lt1"/>
          </a:fontRef>
        </p:style>
        <p:txBody>
          <a:bodyPr/>
          <a:lstStyle/>
          <a:p>
            <a:r>
              <a:rPr lang="fr-FR" dirty="0" smtClean="0"/>
              <a:t>Le processus de conflit</a:t>
            </a:r>
            <a:endParaRPr lang="fr-FR" dirty="0"/>
          </a:p>
        </p:txBody>
      </p:sp>
      <p:pic>
        <p:nvPicPr>
          <p:cNvPr id="21506" name="Picture 2"/>
          <p:cNvPicPr>
            <a:picLocks noGrp="1" noChangeAspect="1" noChangeArrowheads="1"/>
          </p:cNvPicPr>
          <p:nvPr>
            <p:ph idx="1"/>
          </p:nvPr>
        </p:nvPicPr>
        <p:blipFill>
          <a:blip r:embed="rId2" cstate="print"/>
          <a:srcRect/>
          <a:stretch>
            <a:fillRect/>
          </a:stretch>
        </p:blipFill>
        <p:spPr bwMode="auto">
          <a:xfrm>
            <a:off x="0" y="1571612"/>
            <a:ext cx="9144000" cy="4143404"/>
          </a:xfrm>
          <a:prstGeom prst="rect">
            <a:avLst/>
          </a:prstGeom>
          <a:noFill/>
          <a:ln w="9525">
            <a:noFill/>
            <a:miter lim="800000"/>
            <a:headEnd/>
            <a:tailEnd/>
          </a:ln>
          <a:effectLst/>
        </p:spPr>
      </p:pic>
    </p:spTree>
  </p:cSld>
  <p:clrMapOvr>
    <a:masterClrMapping/>
  </p:clrMapOvr>
  <p:transition>
    <p:randomBar dir="ver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Autofit/>
          </a:bodyPr>
          <a:lstStyle/>
          <a:p>
            <a:pPr algn="just"/>
            <a:r>
              <a:rPr lang="fr-FR" sz="1600" b="1" dirty="0" smtClean="0"/>
              <a:t>Durcissement</a:t>
            </a:r>
            <a:r>
              <a:rPr lang="fr-FR" sz="1600" dirty="0" smtClean="0"/>
              <a:t> : confrontation de points de vue, on croit à des solutions par la discussion.</a:t>
            </a:r>
          </a:p>
          <a:p>
            <a:pPr algn="just"/>
            <a:r>
              <a:rPr lang="fr-FR" sz="1600" b="1" dirty="0" smtClean="0"/>
              <a:t>Débats</a:t>
            </a:r>
            <a:r>
              <a:rPr lang="fr-FR" sz="1600" dirty="0" smtClean="0"/>
              <a:t> : polarisation, formation de groupes, violence verbale.</a:t>
            </a:r>
          </a:p>
          <a:p>
            <a:pPr algn="just"/>
            <a:r>
              <a:rPr lang="fr-FR" sz="1600" b="1" dirty="0" smtClean="0"/>
              <a:t>Actes</a:t>
            </a:r>
            <a:r>
              <a:rPr lang="fr-FR" sz="1600" dirty="0" smtClean="0"/>
              <a:t> : divergence entre le comportement verbal et le comportement non-verbal ; dominance du comportement non-verbal.</a:t>
            </a:r>
          </a:p>
          <a:p>
            <a:pPr algn="just"/>
            <a:r>
              <a:rPr lang="fr-FR" sz="1600" b="1" dirty="0" smtClean="0"/>
              <a:t>Coalitions d’images</a:t>
            </a:r>
            <a:r>
              <a:rPr lang="fr-FR" sz="1600" dirty="0" smtClean="0"/>
              <a:t> : rumeurs, clichés, alliance de plusieurs personnes contre une (des) autre(s).</a:t>
            </a:r>
          </a:p>
          <a:p>
            <a:pPr algn="just"/>
            <a:r>
              <a:rPr lang="fr-FR" sz="1600" b="1" dirty="0" smtClean="0"/>
              <a:t>Perdre la face</a:t>
            </a:r>
            <a:r>
              <a:rPr lang="fr-FR" sz="1600" dirty="0" smtClean="0"/>
              <a:t> : attaques personnelles directes et publiques, « découverte du vrai visage », isolation.</a:t>
            </a:r>
          </a:p>
          <a:p>
            <a:pPr algn="just"/>
            <a:r>
              <a:rPr lang="fr-FR" sz="1600" b="1" dirty="0" smtClean="0"/>
              <a:t>Menaces, ripostes, stress, ultimatum</a:t>
            </a:r>
          </a:p>
          <a:p>
            <a:pPr algn="just"/>
            <a:r>
              <a:rPr lang="fr-FR" sz="1600" b="1" dirty="0" smtClean="0"/>
              <a:t>Attaques destructives</a:t>
            </a:r>
            <a:r>
              <a:rPr lang="fr-FR" sz="1600" dirty="0" smtClean="0"/>
              <a:t> : la relation perd son caractère humain.</a:t>
            </a:r>
          </a:p>
          <a:p>
            <a:pPr algn="just"/>
            <a:r>
              <a:rPr lang="fr-FR" sz="1600" b="1" dirty="0" smtClean="0"/>
              <a:t>Destruction</a:t>
            </a:r>
            <a:r>
              <a:rPr lang="fr-FR" sz="1600" dirty="0" smtClean="0"/>
              <a:t> : désintégration du système ennemi, destruction de facteurs vitaux pour le système.</a:t>
            </a:r>
          </a:p>
          <a:p>
            <a:pPr algn="just"/>
            <a:r>
              <a:rPr lang="fr-FR" sz="1600" b="1" dirty="0" smtClean="0"/>
              <a:t>S’entraîner mutuellement dans la défaite</a:t>
            </a:r>
            <a:r>
              <a:rPr lang="fr-FR" sz="1600" dirty="0" smtClean="0"/>
              <a:t> : point de non-retour, anéantissement de l’autre au prix de son propre anéantissement.</a:t>
            </a:r>
            <a:endParaRPr lang="fr-FR" sz="1600" dirty="0"/>
          </a:p>
        </p:txBody>
      </p:sp>
      <p:sp>
        <p:nvSpPr>
          <p:cNvPr id="3" name="Titre 2"/>
          <p:cNvSpPr>
            <a:spLocks noGrp="1"/>
          </p:cNvSpPr>
          <p:nvPr>
            <p:ph type="title"/>
          </p:nvPr>
        </p:nvSpPr>
        <p:spPr/>
        <p:txBody>
          <a:bodyPr/>
          <a:lstStyle/>
          <a:p>
            <a:r>
              <a:rPr lang="fr-FR" dirty="0" smtClean="0"/>
              <a:t>Degrés et évolution d’un conflit</a:t>
            </a:r>
            <a:endParaRPr lang="fr-FR" dirty="0"/>
          </a:p>
        </p:txBody>
      </p:sp>
      <p:sp>
        <p:nvSpPr>
          <p:cNvPr id="7" name="Flèche vers le bas 6"/>
          <p:cNvSpPr/>
          <p:nvPr/>
        </p:nvSpPr>
        <p:spPr>
          <a:xfrm>
            <a:off x="285720" y="1500174"/>
            <a:ext cx="142876" cy="4143404"/>
          </a:xfrm>
          <a:prstGeom prst="downArrow">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cSld>
  <p:clrMapOvr>
    <a:masterClrMapping/>
  </p:clrMapOvr>
  <p:transition>
    <p:randomBar dir="ver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solidFill>
            <a:srgbClr val="0070C0"/>
          </a:solidFill>
        </p:spPr>
        <p:style>
          <a:lnRef idx="0">
            <a:schemeClr val="accent2"/>
          </a:lnRef>
          <a:fillRef idx="3">
            <a:schemeClr val="accent2"/>
          </a:fillRef>
          <a:effectRef idx="3">
            <a:schemeClr val="accent2"/>
          </a:effectRef>
          <a:fontRef idx="minor">
            <a:schemeClr val="lt1"/>
          </a:fontRef>
        </p:style>
        <p:txBody>
          <a:bodyPr/>
          <a:lstStyle/>
          <a:p>
            <a:r>
              <a:rPr lang="fr-FR" dirty="0" smtClean="0"/>
              <a:t>Le processus de conflit</a:t>
            </a:r>
            <a:endParaRPr lang="fr-FR" dirty="0"/>
          </a:p>
        </p:txBody>
      </p:sp>
      <p:pic>
        <p:nvPicPr>
          <p:cNvPr id="22530" name="Picture 2"/>
          <p:cNvPicPr>
            <a:picLocks noGrp="1" noChangeAspect="1" noChangeArrowheads="1"/>
          </p:cNvPicPr>
          <p:nvPr>
            <p:ph idx="1"/>
          </p:nvPr>
        </p:nvPicPr>
        <p:blipFill>
          <a:blip r:embed="rId2" cstate="print"/>
          <a:srcRect/>
          <a:stretch>
            <a:fillRect/>
          </a:stretch>
        </p:blipFill>
        <p:spPr bwMode="auto">
          <a:xfrm>
            <a:off x="0" y="1571612"/>
            <a:ext cx="9143999" cy="4143404"/>
          </a:xfrm>
          <a:prstGeom prst="rect">
            <a:avLst/>
          </a:prstGeom>
          <a:noFill/>
          <a:ln w="9525">
            <a:noFill/>
            <a:miter lim="800000"/>
            <a:headEnd/>
            <a:tailEnd/>
          </a:ln>
          <a:effectLst/>
        </p:spPr>
      </p:pic>
    </p:spTree>
  </p:cSld>
  <p:clrMapOvr>
    <a:masterClrMapping/>
  </p:clrMapOvr>
  <p:transition>
    <p:randomBar dir="ver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pPr algn="just"/>
            <a:r>
              <a:rPr lang="fr-FR" b="1" dirty="0" smtClean="0"/>
              <a:t>Résultats fonctionnels</a:t>
            </a:r>
            <a:r>
              <a:rPr lang="fr-FR" dirty="0" smtClean="0"/>
              <a:t> :</a:t>
            </a:r>
          </a:p>
          <a:p>
            <a:pPr lvl="1" algn="just"/>
            <a:r>
              <a:rPr lang="fr-FR" dirty="0" smtClean="0"/>
              <a:t>Pas par un affrontement violent.</a:t>
            </a:r>
          </a:p>
          <a:p>
            <a:pPr lvl="1" algn="just"/>
            <a:r>
              <a:rPr lang="fr-FR" dirty="0" smtClean="0"/>
              <a:t>Réduit le risque de la pensée grégaire et l’illusion groupale.</a:t>
            </a:r>
          </a:p>
          <a:p>
            <a:pPr lvl="1" algn="just"/>
            <a:r>
              <a:rPr lang="fr-FR" dirty="0" smtClean="0"/>
              <a:t>Stimule l’esprit critique, la prise en compte d’autres idées.</a:t>
            </a:r>
          </a:p>
          <a:p>
            <a:pPr lvl="1" algn="just"/>
            <a:r>
              <a:rPr lang="fr-FR" dirty="0" smtClean="0"/>
              <a:t>Groupe conflictuel + performant ; groupe aux accords convergents (analystes-programmeurs, R&amp;D).</a:t>
            </a:r>
            <a:endParaRPr lang="fr-FR" dirty="0"/>
          </a:p>
        </p:txBody>
      </p:sp>
      <p:sp>
        <p:nvSpPr>
          <p:cNvPr id="3" name="Titre 2"/>
          <p:cNvSpPr>
            <a:spLocks noGrp="1"/>
          </p:cNvSpPr>
          <p:nvPr>
            <p:ph type="title"/>
          </p:nvPr>
        </p:nvSpPr>
        <p:spPr/>
        <p:txBody>
          <a:bodyPr>
            <a:normAutofit fontScale="90000"/>
          </a:bodyPr>
          <a:lstStyle/>
          <a:p>
            <a:r>
              <a:rPr lang="fr-FR" dirty="0" smtClean="0"/>
              <a:t>Augmentation de la performance</a:t>
            </a:r>
            <a:endParaRPr lang="fr-FR" dirty="0"/>
          </a:p>
        </p:txBody>
      </p:sp>
    </p:spTree>
  </p:cSld>
  <p:clrMapOvr>
    <a:masterClrMapping/>
  </p:clrMapOvr>
  <p:transition>
    <p:randomBar dir="ver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pPr algn="just"/>
            <a:r>
              <a:rPr lang="fr-FR" sz="2400" b="1" dirty="0" smtClean="0"/>
              <a:t>Résultats dysfonctionnels</a:t>
            </a:r>
            <a:r>
              <a:rPr lang="fr-FR" sz="2400" dirty="0" smtClean="0"/>
              <a:t> :</a:t>
            </a:r>
          </a:p>
          <a:p>
            <a:pPr lvl="1" algn="just"/>
            <a:r>
              <a:rPr lang="fr-FR" sz="2000" dirty="0" smtClean="0"/>
              <a:t>Evidence : mécontentement…décohésion…désagrégation.</a:t>
            </a:r>
          </a:p>
          <a:p>
            <a:pPr lvl="1" algn="just"/>
            <a:r>
              <a:rPr lang="fr-FR" sz="2000" dirty="0" smtClean="0"/>
              <a:t>Entrave à la communication, affaiblissement de la cohésion, oubli des objectifs communs, bloque le fonctionnement et disparition du groupe (cabinet d’avocats </a:t>
            </a:r>
            <a:r>
              <a:rPr lang="fr-FR" sz="2000" dirty="0" err="1" smtClean="0"/>
              <a:t>Shea</a:t>
            </a:r>
            <a:r>
              <a:rPr lang="fr-FR" sz="2000" dirty="0" smtClean="0"/>
              <a:t> &amp; Gould à NY)</a:t>
            </a:r>
          </a:p>
          <a:p>
            <a:pPr lvl="1" algn="just"/>
            <a:endParaRPr lang="fr-FR" sz="2000" dirty="0"/>
          </a:p>
        </p:txBody>
      </p:sp>
      <p:sp>
        <p:nvSpPr>
          <p:cNvPr id="3" name="Titre 2"/>
          <p:cNvSpPr>
            <a:spLocks noGrp="1"/>
          </p:cNvSpPr>
          <p:nvPr>
            <p:ph type="title"/>
          </p:nvPr>
        </p:nvSpPr>
        <p:spPr/>
        <p:txBody>
          <a:bodyPr/>
          <a:lstStyle/>
          <a:p>
            <a:r>
              <a:rPr lang="fr-FR" dirty="0" smtClean="0"/>
              <a:t>Diminution de la performance</a:t>
            </a:r>
            <a:endParaRPr lang="fr-FR" dirty="0"/>
          </a:p>
        </p:txBody>
      </p:sp>
      <p:pic>
        <p:nvPicPr>
          <p:cNvPr id="3073" name="Picture 1"/>
          <p:cNvPicPr>
            <a:picLocks noChangeAspect="1" noChangeArrowheads="1"/>
          </p:cNvPicPr>
          <p:nvPr/>
        </p:nvPicPr>
        <p:blipFill>
          <a:blip r:embed="rId2" cstate="print"/>
          <a:srcRect/>
          <a:stretch>
            <a:fillRect/>
          </a:stretch>
        </p:blipFill>
        <p:spPr bwMode="auto">
          <a:xfrm>
            <a:off x="6284976" y="3929066"/>
            <a:ext cx="1882724" cy="1843088"/>
          </a:xfrm>
          <a:prstGeom prst="rect">
            <a:avLst/>
          </a:prstGeom>
          <a:ln>
            <a:noFill/>
          </a:ln>
          <a:effectLst>
            <a:softEdge rad="112500"/>
          </a:effectLst>
        </p:spPr>
      </p:pic>
    </p:spTree>
  </p:cSld>
  <p:clrMapOvr>
    <a:masterClrMapping/>
  </p:clrMapOvr>
  <p:transition>
    <p:randomBar dir="ver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pPr algn="just"/>
            <a:r>
              <a:rPr lang="fr-FR" sz="2400" b="1" dirty="0" smtClean="0"/>
              <a:t>Est-ce éthique ?</a:t>
            </a:r>
          </a:p>
          <a:p>
            <a:pPr lvl="1" algn="just"/>
            <a:r>
              <a:rPr lang="fr-FR" sz="2000" dirty="0" smtClean="0"/>
              <a:t>Communication : envoyer des messages ambigus ou menaçants.</a:t>
            </a:r>
          </a:p>
          <a:p>
            <a:pPr lvl="1" algn="just"/>
            <a:r>
              <a:rPr lang="fr-FR" sz="2000" dirty="0" smtClean="0"/>
              <a:t>Apports extérieurs : nouvelle compétence, valeurs, attitudes différentes.</a:t>
            </a:r>
          </a:p>
          <a:p>
            <a:pPr lvl="1" algn="just"/>
            <a:r>
              <a:rPr lang="fr-FR" sz="2000" dirty="0" smtClean="0"/>
              <a:t>Restructuration : aménagements structurels, modification des règles et normes, hausse de l’interdépendance.</a:t>
            </a:r>
          </a:p>
          <a:p>
            <a:pPr lvl="1" algn="just"/>
            <a:r>
              <a:rPr lang="fr-FR" sz="2000" dirty="0" smtClean="0"/>
              <a:t>Avocat du diable introduit : un contestataire chargé de contester systématiquement les positions majoritaires du groupe.</a:t>
            </a:r>
            <a:endParaRPr lang="fr-FR" sz="2000" dirty="0"/>
          </a:p>
        </p:txBody>
      </p:sp>
      <p:sp>
        <p:nvSpPr>
          <p:cNvPr id="3" name="Titre 2"/>
          <p:cNvSpPr>
            <a:spLocks noGrp="1"/>
          </p:cNvSpPr>
          <p:nvPr>
            <p:ph type="title"/>
          </p:nvPr>
        </p:nvSpPr>
        <p:spPr/>
        <p:txBody>
          <a:bodyPr/>
          <a:lstStyle/>
          <a:p>
            <a:r>
              <a:rPr lang="fr-FR" dirty="0" smtClean="0"/>
              <a:t>Stimuler le conflit fonctionnel ?</a:t>
            </a:r>
            <a:endParaRPr lang="fr-FR" dirty="0"/>
          </a:p>
        </p:txBody>
      </p:sp>
      <p:pic>
        <p:nvPicPr>
          <p:cNvPr id="23554" name="Picture 2"/>
          <p:cNvPicPr>
            <a:picLocks noChangeAspect="1" noChangeArrowheads="1"/>
          </p:cNvPicPr>
          <p:nvPr/>
        </p:nvPicPr>
        <p:blipFill>
          <a:blip r:embed="rId2" cstate="print"/>
          <a:srcRect/>
          <a:stretch>
            <a:fillRect/>
          </a:stretch>
        </p:blipFill>
        <p:spPr bwMode="auto">
          <a:xfrm>
            <a:off x="7591425" y="5133975"/>
            <a:ext cx="1552575" cy="1724025"/>
          </a:xfrm>
          <a:prstGeom prst="rect">
            <a:avLst/>
          </a:prstGeom>
          <a:noFill/>
          <a:ln w="9525">
            <a:noFill/>
            <a:miter lim="800000"/>
            <a:headEnd/>
            <a:tailEnd/>
          </a:ln>
          <a:effectLst/>
        </p:spPr>
      </p:pic>
    </p:spTree>
  </p:cSld>
  <p:clrMapOvr>
    <a:masterClrMapping/>
  </p:clrMapOvr>
  <p:transition>
    <p:randomBar dir="ver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sz="4400" dirty="0" smtClean="0"/>
              <a:t>Merci pour votre attention</a:t>
            </a:r>
            <a:endParaRPr lang="fr-FR" sz="4400" dirty="0"/>
          </a:p>
        </p:txBody>
      </p:sp>
    </p:spTree>
  </p:cSld>
  <p:clrMapOvr>
    <a:masterClrMapping/>
  </p:clrMapOvr>
  <p:transition>
    <p:randomBar dir="ver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otonde">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Rotond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Rotond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564</TotalTime>
  <Words>1531</Words>
  <Application>Microsoft Office PowerPoint</Application>
  <PresentationFormat>Affichage à l'écran (4:3)</PresentationFormat>
  <Paragraphs>237</Paragraphs>
  <Slides>36</Slides>
  <Notes>0</Notes>
  <HiddenSlides>0</HiddenSlides>
  <MMClips>0</MMClips>
  <ScaleCrop>false</ScaleCrop>
  <HeadingPairs>
    <vt:vector size="4" baseType="variant">
      <vt:variant>
        <vt:lpstr>Thème</vt:lpstr>
      </vt:variant>
      <vt:variant>
        <vt:i4>1</vt:i4>
      </vt:variant>
      <vt:variant>
        <vt:lpstr>Titres des diapositives</vt:lpstr>
      </vt:variant>
      <vt:variant>
        <vt:i4>36</vt:i4>
      </vt:variant>
    </vt:vector>
  </HeadingPairs>
  <TitlesOfParts>
    <vt:vector size="37" baseType="lpstr">
      <vt:lpstr>Rotonde</vt:lpstr>
      <vt:lpstr>Anticiper et gérer les conflits</vt:lpstr>
      <vt:lpstr>Plan</vt:lpstr>
      <vt:lpstr>Définir globalement</vt:lpstr>
      <vt:lpstr>Définir globalement</vt:lpstr>
      <vt:lpstr>Définir globalement</vt:lpstr>
      <vt:lpstr>Définir globalement</vt:lpstr>
      <vt:lpstr>Définir globalement</vt:lpstr>
      <vt:lpstr>Définir le rôle du conflit</vt:lpstr>
      <vt:lpstr>Rôle plutôt positif</vt:lpstr>
      <vt:lpstr>Rôle plutôt positif jusqu’à … ?</vt:lpstr>
      <vt:lpstr>Rôle plutôt négatif</vt:lpstr>
      <vt:lpstr>Analyser le conflit</vt:lpstr>
      <vt:lpstr>Les différents types de conflits</vt:lpstr>
      <vt:lpstr>Les différents types de conflits</vt:lpstr>
      <vt:lpstr>Le processus de conflit</vt:lpstr>
      <vt:lpstr>Les différentes sources de conflit</vt:lpstr>
      <vt:lpstr>Les différentes sources de conflit</vt:lpstr>
      <vt:lpstr>Les différentes sources de conflit</vt:lpstr>
      <vt:lpstr>Les différentes sources de conflit</vt:lpstr>
      <vt:lpstr>Le processus de conflit</vt:lpstr>
      <vt:lpstr>Le processus de conflit</vt:lpstr>
      <vt:lpstr>Le processus de conflit</vt:lpstr>
      <vt:lpstr>Les attitudes face au conflit</vt:lpstr>
      <vt:lpstr>Les attitudes face au conflit</vt:lpstr>
      <vt:lpstr>Les attitudes face au conflit</vt:lpstr>
      <vt:lpstr>Style personnel de communication et gestion des conflits</vt:lpstr>
      <vt:lpstr>Style personnel de communication et gestion des conflits</vt:lpstr>
      <vt:lpstr>Style personnel de communication et gestion des conflits</vt:lpstr>
      <vt:lpstr>Style personnel de communication et gestion des conflits</vt:lpstr>
      <vt:lpstr>Le processus de conflit</vt:lpstr>
      <vt:lpstr>Degrés et évolution d’un conflit</vt:lpstr>
      <vt:lpstr>Le processus de conflit</vt:lpstr>
      <vt:lpstr>Augmentation de la performance</vt:lpstr>
      <vt:lpstr>Diminution de la performance</vt:lpstr>
      <vt:lpstr>Stimuler le conflit fonctionnel ?</vt:lpstr>
      <vt:lpstr>Merci pour votre attention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Anticiper et gérer les conflits</dc:title>
  <dc:creator>KADA</dc:creator>
  <cp:lastModifiedBy>DarkALR</cp:lastModifiedBy>
  <cp:revision>103</cp:revision>
  <dcterms:created xsi:type="dcterms:W3CDTF">2010-10-17T01:17:34Z</dcterms:created>
  <dcterms:modified xsi:type="dcterms:W3CDTF">2013-02-22T10:41:12Z</dcterms:modified>
</cp:coreProperties>
</file>