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19"/>
  </p:notesMasterIdLst>
  <p:handoutMasterIdLst>
    <p:handoutMasterId r:id="rId20"/>
  </p:handoutMasterIdLst>
  <p:sldIdLst>
    <p:sldId id="273" r:id="rId2"/>
    <p:sldId id="256" r:id="rId3"/>
    <p:sldId id="257" r:id="rId4"/>
    <p:sldId id="265" r:id="rId5"/>
    <p:sldId id="258" r:id="rId6"/>
    <p:sldId id="259" r:id="rId7"/>
    <p:sldId id="274" r:id="rId8"/>
    <p:sldId id="261" r:id="rId9"/>
    <p:sldId id="262" r:id="rId10"/>
    <p:sldId id="263" r:id="rId11"/>
    <p:sldId id="264" r:id="rId12"/>
    <p:sldId id="266" r:id="rId13"/>
    <p:sldId id="267" r:id="rId14"/>
    <p:sldId id="268" r:id="rId15"/>
    <p:sldId id="271" r:id="rId16"/>
    <p:sldId id="272" r:id="rId17"/>
    <p:sldId id="275"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182"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ADBBC2E-60AD-4C26-9D4E-17B527E53179}" type="datetimeFigureOut">
              <a:rPr lang="fr-FR" smtClean="0"/>
              <a:pPr/>
              <a:t>22/02/2013</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A070E81-C080-4105-9014-20FA2ACD8E41}" type="slidenum">
              <a:rPr lang="fr-FR" smtClean="0"/>
              <a:pPr/>
              <a:t>‹N°›</a:t>
            </a:fld>
            <a:endParaRPr lang="fr-FR"/>
          </a:p>
        </p:txBody>
      </p:sp>
    </p:spTree>
    <p:extLst>
      <p:ext uri="{BB962C8B-B14F-4D97-AF65-F5344CB8AC3E}">
        <p14:creationId xmlns:p14="http://schemas.microsoft.com/office/powerpoint/2010/main" xmlns="" val="176860676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75004-6779-48E6-87CE-DDB964659425}" type="datetimeFigureOut">
              <a:rPr lang="fr-FR" smtClean="0"/>
              <a:pPr/>
              <a:t>22/02/2013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29B98C-42B9-44B1-8138-D024BD12C519}" type="slidenum">
              <a:rPr lang="fr-FR" smtClean="0"/>
              <a:pPr/>
              <a:t>‹N°›</a:t>
            </a:fld>
            <a:endParaRPr lang="fr-FR"/>
          </a:p>
        </p:txBody>
      </p:sp>
    </p:spTree>
    <p:extLst>
      <p:ext uri="{BB962C8B-B14F-4D97-AF65-F5344CB8AC3E}">
        <p14:creationId xmlns:p14="http://schemas.microsoft.com/office/powerpoint/2010/main" xmlns="" val="3428455084"/>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29B98C-42B9-44B1-8138-D024BD12C519}" type="slidenum">
              <a:rPr lang="fr-FR" smtClean="0"/>
              <a:pPr/>
              <a:t>15</a:t>
            </a:fld>
            <a:endParaRPr lang="fr-FR"/>
          </a:p>
        </p:txBody>
      </p:sp>
      <p:sp>
        <p:nvSpPr>
          <p:cNvPr id="5" name="Espace réservé de la date 4"/>
          <p:cNvSpPr>
            <a:spLocks noGrp="1"/>
          </p:cNvSpPr>
          <p:nvPr>
            <p:ph type="dt" idx="11"/>
          </p:nvPr>
        </p:nvSpPr>
        <p:spPr/>
        <p:txBody>
          <a:bodyPr/>
          <a:lstStyle/>
          <a:p>
            <a:fld id="{BB06E04B-599D-4DC2-855D-E213621AAA33}" type="datetime1">
              <a:rPr lang="fr-FR" smtClean="0"/>
              <a:pPr/>
              <a:t>22/02/2013</a:t>
            </a:fld>
            <a:endParaRPr lang="fr-FR"/>
          </a:p>
        </p:txBody>
      </p:sp>
    </p:spTree>
    <p:extLst>
      <p:ext uri="{BB962C8B-B14F-4D97-AF65-F5344CB8AC3E}">
        <p14:creationId xmlns:p14="http://schemas.microsoft.com/office/powerpoint/2010/main" xmlns="" val="3171809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Date Placeholder 29"/>
          <p:cNvSpPr>
            <a:spLocks noGrp="1"/>
          </p:cNvSpPr>
          <p:nvPr>
            <p:ph type="dt" sz="half" idx="10"/>
          </p:nvPr>
        </p:nvSpPr>
        <p:spPr/>
        <p:txBody>
          <a:bodyPr/>
          <a:lstStyle/>
          <a:p>
            <a:fld id="{63BF80E2-C24B-48AC-B108-9A9625AFB618}" type="datetime11">
              <a:rPr lang="fr-FR" smtClean="0"/>
              <a:pPr/>
              <a:t>11:40:30</a:t>
            </a:fld>
            <a:endParaRPr lang="fr-FR"/>
          </a:p>
        </p:txBody>
      </p:sp>
      <p:sp>
        <p:nvSpPr>
          <p:cNvPr id="19" name="Footer Placeholder 18"/>
          <p:cNvSpPr>
            <a:spLocks noGrp="1"/>
          </p:cNvSpPr>
          <p:nvPr>
            <p:ph type="ftr" sz="quarter" idx="11"/>
          </p:nvPr>
        </p:nvSpPr>
        <p:spPr/>
        <p:txBody>
          <a:bodyPr/>
          <a:lstStyle/>
          <a:p>
            <a:r>
              <a:rPr lang="ar-SA" smtClean="0"/>
              <a:t>محمد أبوبكر ناصر</a:t>
            </a:r>
            <a:endParaRPr lang="fr-FR"/>
          </a:p>
        </p:txBody>
      </p:sp>
      <p:sp>
        <p:nvSpPr>
          <p:cNvPr id="27" name="Slide Number Placeholder 26"/>
          <p:cNvSpPr>
            <a:spLocks noGrp="1"/>
          </p:cNvSpPr>
          <p:nvPr>
            <p:ph type="sldNum" sz="quarter" idx="12"/>
          </p:nvPr>
        </p:nvSpPr>
        <p:spPr/>
        <p:txBody>
          <a:bodyPr/>
          <a:lstStyle/>
          <a:p>
            <a:fld id="{22ADFFFA-5464-443B-9005-B51D6572FF2C}"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Cliquez pour modifier le style du titre</a:t>
            </a:r>
            <a:endParaRPr kumimoji="0" lang="en-US"/>
          </a:p>
        </p:txBody>
      </p:sp>
      <p:sp>
        <p:nvSpPr>
          <p:cNvPr id="3" name="Content Placeholder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6DEE6C5C-8336-4688-ACB0-E9F95E24851D}" type="datetime11">
              <a:rPr lang="fr-FR" smtClean="0"/>
              <a:pPr/>
              <a:t>11:40:30</a:t>
            </a:fld>
            <a:endParaRPr lang="fr-FR"/>
          </a:p>
        </p:txBody>
      </p:sp>
      <p:sp>
        <p:nvSpPr>
          <p:cNvPr id="5" name="Footer Placeholder 4"/>
          <p:cNvSpPr>
            <a:spLocks noGrp="1"/>
          </p:cNvSpPr>
          <p:nvPr>
            <p:ph type="ftr" sz="quarter" idx="11"/>
          </p:nvPr>
        </p:nvSpPr>
        <p:spPr/>
        <p:txBody>
          <a:bodyPr/>
          <a:lstStyle/>
          <a:p>
            <a:r>
              <a:rPr lang="ar-SA" smtClean="0"/>
              <a:t>محمد أبوبكر ناصر</a:t>
            </a:r>
            <a:endParaRPr lang="fr-FR"/>
          </a:p>
        </p:txBody>
      </p:sp>
      <p:sp>
        <p:nvSpPr>
          <p:cNvPr id="6" name="Slide Number Placeholder 5"/>
          <p:cNvSpPr>
            <a:spLocks noGrp="1"/>
          </p:cNvSpPr>
          <p:nvPr>
            <p:ph type="sldNum" sz="quarter" idx="12"/>
          </p:nvPr>
        </p:nvSpPr>
        <p:spPr/>
        <p:txBody>
          <a:bodyPr/>
          <a:lstStyle/>
          <a:p>
            <a:fld id="{22ADFFFA-5464-443B-9005-B51D6572FF2C}" type="slidenum">
              <a:rPr lang="fr-FR" smtClean="0"/>
              <a:pPr/>
              <a:t>‹N°›</a:t>
            </a:fld>
            <a:endParaRPr lang="fr-FR"/>
          </a:p>
        </p:txBody>
      </p:sp>
    </p:spTree>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Date Placeholder 3"/>
          <p:cNvSpPr>
            <a:spLocks noGrp="1"/>
          </p:cNvSpPr>
          <p:nvPr>
            <p:ph type="dt" sz="half" idx="10"/>
          </p:nvPr>
        </p:nvSpPr>
        <p:spPr/>
        <p:txBody>
          <a:bodyPr/>
          <a:lstStyle/>
          <a:p>
            <a:fld id="{A94C1668-0AEF-4387-BDE5-925FA15842F3}" type="datetime11">
              <a:rPr lang="fr-FR" smtClean="0"/>
              <a:pPr/>
              <a:t>11:40:30</a:t>
            </a:fld>
            <a:endParaRPr lang="fr-FR"/>
          </a:p>
        </p:txBody>
      </p:sp>
      <p:sp>
        <p:nvSpPr>
          <p:cNvPr id="5" name="Footer Placeholder 4"/>
          <p:cNvSpPr>
            <a:spLocks noGrp="1"/>
          </p:cNvSpPr>
          <p:nvPr>
            <p:ph type="ftr" sz="quarter" idx="11"/>
          </p:nvPr>
        </p:nvSpPr>
        <p:spPr/>
        <p:txBody>
          <a:bodyPr/>
          <a:lstStyle/>
          <a:p>
            <a:r>
              <a:rPr lang="ar-SA" smtClean="0"/>
              <a:t>محمد أبوبكر ناصر</a:t>
            </a:r>
            <a:endParaRPr lang="fr-FR"/>
          </a:p>
        </p:txBody>
      </p:sp>
      <p:sp>
        <p:nvSpPr>
          <p:cNvPr id="6" name="Slide Number Placeholder 5"/>
          <p:cNvSpPr>
            <a:spLocks noGrp="1"/>
          </p:cNvSpPr>
          <p:nvPr>
            <p:ph type="sldNum" sz="quarter" idx="12"/>
          </p:nvPr>
        </p:nvSpPr>
        <p:spPr/>
        <p:txBody>
          <a:bodyPr/>
          <a:lstStyle/>
          <a:p>
            <a:fld id="{22ADFFFA-5464-443B-9005-B51D6572FF2C}"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fld id="{669633F6-1B32-40B5-956C-9E0286485E4D}" type="datetime11">
              <a:rPr lang="fr-FR" smtClean="0"/>
              <a:pPr/>
              <a:t>11:40:30</a:t>
            </a:fld>
            <a:endParaRPr lang="fr-FR"/>
          </a:p>
        </p:txBody>
      </p:sp>
      <p:sp>
        <p:nvSpPr>
          <p:cNvPr id="6" name="Footer Placeholder 5"/>
          <p:cNvSpPr>
            <a:spLocks noGrp="1"/>
          </p:cNvSpPr>
          <p:nvPr>
            <p:ph type="ftr" sz="quarter" idx="11"/>
          </p:nvPr>
        </p:nvSpPr>
        <p:spPr/>
        <p:txBody>
          <a:bodyPr/>
          <a:lstStyle/>
          <a:p>
            <a:r>
              <a:rPr lang="ar-SA" smtClean="0"/>
              <a:t>محمد أبوبكر ناصر</a:t>
            </a:r>
            <a:endParaRPr lang="fr-FR"/>
          </a:p>
        </p:txBody>
      </p:sp>
      <p:sp>
        <p:nvSpPr>
          <p:cNvPr id="7" name="Slide Number Placeholder 6"/>
          <p:cNvSpPr>
            <a:spLocks noGrp="1"/>
          </p:cNvSpPr>
          <p:nvPr>
            <p:ph type="sldNum" sz="quarter" idx="12"/>
          </p:nvPr>
        </p:nvSpPr>
        <p:spPr/>
        <p:txBody>
          <a:bodyPr/>
          <a:lstStyle/>
          <a:p>
            <a:fld id="{22ADFFFA-5464-443B-9005-B51D6572FF2C}" type="slidenum">
              <a:rPr lang="fr-FR" smtClean="0"/>
              <a:pPr/>
              <a:t>‹N°›</a:t>
            </a:fld>
            <a:endParaRPr lang="fr-FR"/>
          </a:p>
        </p:txBody>
      </p:sp>
    </p:spTree>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Date Placeholder 6"/>
          <p:cNvSpPr>
            <a:spLocks noGrp="1"/>
          </p:cNvSpPr>
          <p:nvPr>
            <p:ph type="dt" sz="half" idx="10"/>
          </p:nvPr>
        </p:nvSpPr>
        <p:spPr/>
        <p:txBody>
          <a:bodyPr/>
          <a:lstStyle/>
          <a:p>
            <a:fld id="{E76D076C-7F30-4ACA-941F-602E0B49D10E}" type="datetime11">
              <a:rPr lang="fr-FR" smtClean="0"/>
              <a:pPr/>
              <a:t>11:40:30</a:t>
            </a:fld>
            <a:endParaRPr lang="fr-FR"/>
          </a:p>
        </p:txBody>
      </p:sp>
      <p:sp>
        <p:nvSpPr>
          <p:cNvPr id="8" name="Footer Placeholder 7"/>
          <p:cNvSpPr>
            <a:spLocks noGrp="1"/>
          </p:cNvSpPr>
          <p:nvPr>
            <p:ph type="ftr" sz="quarter" idx="11"/>
          </p:nvPr>
        </p:nvSpPr>
        <p:spPr/>
        <p:txBody>
          <a:bodyPr/>
          <a:lstStyle/>
          <a:p>
            <a:r>
              <a:rPr lang="ar-SA" smtClean="0"/>
              <a:t>محمد أبوبكر ناصر</a:t>
            </a:r>
            <a:endParaRPr lang="fr-FR"/>
          </a:p>
        </p:txBody>
      </p:sp>
      <p:sp>
        <p:nvSpPr>
          <p:cNvPr id="9" name="Slide Number Placeholder 8"/>
          <p:cNvSpPr>
            <a:spLocks noGrp="1"/>
          </p:cNvSpPr>
          <p:nvPr>
            <p:ph type="sldNum" sz="quarter" idx="12"/>
          </p:nvPr>
        </p:nvSpPr>
        <p:spPr/>
        <p:txBody>
          <a:bodyPr/>
          <a:lstStyle/>
          <a:p>
            <a:fld id="{22ADFFFA-5464-443B-9005-B51D6572FF2C}" type="slidenum">
              <a:rPr lang="fr-FR" smtClean="0"/>
              <a:pPr/>
              <a:t>‹N°›</a:t>
            </a:fld>
            <a:endParaRPr lang="fr-FR"/>
          </a:p>
        </p:txBody>
      </p:sp>
    </p:spTree>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Date Placeholder 2"/>
          <p:cNvSpPr>
            <a:spLocks noGrp="1"/>
          </p:cNvSpPr>
          <p:nvPr>
            <p:ph type="dt" sz="half" idx="10"/>
          </p:nvPr>
        </p:nvSpPr>
        <p:spPr/>
        <p:txBody>
          <a:bodyPr/>
          <a:lstStyle/>
          <a:p>
            <a:fld id="{4412B487-A2FB-49D9-9C78-8B57F2717A50}" type="datetime11">
              <a:rPr lang="fr-FR" smtClean="0"/>
              <a:pPr/>
              <a:t>11:40:30</a:t>
            </a:fld>
            <a:endParaRPr lang="fr-FR"/>
          </a:p>
        </p:txBody>
      </p:sp>
      <p:sp>
        <p:nvSpPr>
          <p:cNvPr id="4" name="Footer Placeholder 3"/>
          <p:cNvSpPr>
            <a:spLocks noGrp="1"/>
          </p:cNvSpPr>
          <p:nvPr>
            <p:ph type="ftr" sz="quarter" idx="11"/>
          </p:nvPr>
        </p:nvSpPr>
        <p:spPr/>
        <p:txBody>
          <a:bodyPr/>
          <a:lstStyle/>
          <a:p>
            <a:r>
              <a:rPr lang="ar-SA" smtClean="0"/>
              <a:t>محمد أبوبكر ناصر</a:t>
            </a:r>
            <a:endParaRPr lang="fr-FR"/>
          </a:p>
        </p:txBody>
      </p:sp>
      <p:sp>
        <p:nvSpPr>
          <p:cNvPr id="5" name="Slide Number Placeholder 4"/>
          <p:cNvSpPr>
            <a:spLocks noGrp="1"/>
          </p:cNvSpPr>
          <p:nvPr>
            <p:ph type="sldNum" sz="quarter" idx="12"/>
          </p:nvPr>
        </p:nvSpPr>
        <p:spPr/>
        <p:txBody>
          <a:bodyPr/>
          <a:lstStyle/>
          <a:p>
            <a:fld id="{22ADFFFA-5464-443B-9005-B51D6572FF2C}" type="slidenum">
              <a:rPr lang="fr-FR" smtClean="0"/>
              <a:pPr/>
              <a:t>‹N°›</a:t>
            </a:fld>
            <a:endParaRPr lang="fr-FR"/>
          </a:p>
        </p:txBody>
      </p:sp>
    </p:spTree>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14B37B-A6A0-4B5F-9F3D-90382040315C}" type="datetime11">
              <a:rPr lang="fr-FR" smtClean="0"/>
              <a:pPr/>
              <a:t>11:40:30</a:t>
            </a:fld>
            <a:endParaRPr lang="fr-FR"/>
          </a:p>
        </p:txBody>
      </p:sp>
      <p:sp>
        <p:nvSpPr>
          <p:cNvPr id="3" name="Footer Placeholder 2"/>
          <p:cNvSpPr>
            <a:spLocks noGrp="1"/>
          </p:cNvSpPr>
          <p:nvPr>
            <p:ph type="ftr" sz="quarter" idx="11"/>
          </p:nvPr>
        </p:nvSpPr>
        <p:spPr/>
        <p:txBody>
          <a:bodyPr/>
          <a:lstStyle/>
          <a:p>
            <a:r>
              <a:rPr lang="ar-SA" smtClean="0"/>
              <a:t>محمد أبوبكر ناصر</a:t>
            </a:r>
            <a:endParaRPr lang="fr-FR"/>
          </a:p>
        </p:txBody>
      </p:sp>
      <p:sp>
        <p:nvSpPr>
          <p:cNvPr id="4" name="Slide Number Placeholder 3"/>
          <p:cNvSpPr>
            <a:spLocks noGrp="1"/>
          </p:cNvSpPr>
          <p:nvPr>
            <p:ph type="sldNum" sz="quarter" idx="12"/>
          </p:nvPr>
        </p:nvSpPr>
        <p:spPr/>
        <p:txBody>
          <a:bodyPr/>
          <a:lstStyle/>
          <a:p>
            <a:fld id="{22ADFFFA-5464-443B-9005-B51D6572FF2C}" type="slidenum">
              <a:rPr lang="fr-FR" smtClean="0"/>
              <a:pPr/>
              <a:t>‹N°›</a:t>
            </a:fld>
            <a:endParaRPr lang="fr-FR"/>
          </a:p>
        </p:txBody>
      </p:sp>
    </p:spTree>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fld id="{711F86B2-B5A5-4F70-9862-FF1FF743CCBE}" type="datetime11">
              <a:rPr lang="fr-FR" smtClean="0"/>
              <a:pPr/>
              <a:t>11:40:30</a:t>
            </a:fld>
            <a:endParaRPr lang="fr-FR"/>
          </a:p>
        </p:txBody>
      </p:sp>
      <p:sp>
        <p:nvSpPr>
          <p:cNvPr id="6" name="Footer Placeholder 5"/>
          <p:cNvSpPr>
            <a:spLocks noGrp="1"/>
          </p:cNvSpPr>
          <p:nvPr>
            <p:ph type="ftr" sz="quarter" idx="11"/>
          </p:nvPr>
        </p:nvSpPr>
        <p:spPr/>
        <p:txBody>
          <a:bodyPr/>
          <a:lstStyle/>
          <a:p>
            <a:r>
              <a:rPr lang="ar-SA" smtClean="0"/>
              <a:t>محمد أبوبكر ناصر</a:t>
            </a:r>
            <a:endParaRPr lang="fr-FR"/>
          </a:p>
        </p:txBody>
      </p:sp>
      <p:sp>
        <p:nvSpPr>
          <p:cNvPr id="7" name="Slide Number Placeholder 6"/>
          <p:cNvSpPr>
            <a:spLocks noGrp="1"/>
          </p:cNvSpPr>
          <p:nvPr>
            <p:ph type="sldNum" sz="quarter" idx="12"/>
          </p:nvPr>
        </p:nvSpPr>
        <p:spPr/>
        <p:txBody>
          <a:bodyPr/>
          <a:lstStyle/>
          <a:p>
            <a:fld id="{22ADFFFA-5464-443B-9005-B51D6572FF2C}" type="slidenum">
              <a:rPr lang="fr-FR" smtClean="0"/>
              <a:pPr/>
              <a:t>‹N°›</a:t>
            </a:fld>
            <a:endParaRPr lang="fr-FR"/>
          </a:p>
        </p:txBody>
      </p:sp>
    </p:spTree>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Date Placeholder 4"/>
          <p:cNvSpPr>
            <a:spLocks noGrp="1"/>
          </p:cNvSpPr>
          <p:nvPr>
            <p:ph type="dt" sz="half" idx="10"/>
          </p:nvPr>
        </p:nvSpPr>
        <p:spPr/>
        <p:txBody>
          <a:bodyPr/>
          <a:lstStyle/>
          <a:p>
            <a:fld id="{10F4BE5D-10F9-4B06-BA34-A2A4979ECDB4}" type="datetime11">
              <a:rPr lang="fr-FR" smtClean="0"/>
              <a:pPr/>
              <a:t>11:40:30</a:t>
            </a:fld>
            <a:endParaRPr lang="fr-FR"/>
          </a:p>
        </p:txBody>
      </p:sp>
      <p:sp>
        <p:nvSpPr>
          <p:cNvPr id="6" name="Footer Placeholder 5"/>
          <p:cNvSpPr>
            <a:spLocks noGrp="1"/>
          </p:cNvSpPr>
          <p:nvPr>
            <p:ph type="ftr" sz="quarter" idx="11"/>
          </p:nvPr>
        </p:nvSpPr>
        <p:spPr/>
        <p:txBody>
          <a:bodyPr/>
          <a:lstStyle/>
          <a:p>
            <a:r>
              <a:rPr lang="ar-SA" smtClean="0"/>
              <a:t>محمد أبوبكر ناصر</a:t>
            </a:r>
            <a:endParaRPr lang="fr-FR"/>
          </a:p>
        </p:txBody>
      </p:sp>
      <p:sp>
        <p:nvSpPr>
          <p:cNvPr id="7" name="Slide Number Placeholder 6"/>
          <p:cNvSpPr>
            <a:spLocks noGrp="1"/>
          </p:cNvSpPr>
          <p:nvPr>
            <p:ph type="sldNum" sz="quarter" idx="12"/>
          </p:nvPr>
        </p:nvSpPr>
        <p:spPr>
          <a:xfrm>
            <a:off x="8077200" y="6356350"/>
            <a:ext cx="609600" cy="365125"/>
          </a:xfrm>
        </p:spPr>
        <p:txBody>
          <a:bodyPr/>
          <a:lstStyle/>
          <a:p>
            <a:fld id="{22ADFFFA-5464-443B-9005-B51D6572FF2C}" type="slidenum">
              <a:rPr lang="fr-FR" smtClean="0"/>
              <a:pPr/>
              <a:t>‹N°›</a:t>
            </a:fld>
            <a:endParaRPr lang="fr-F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Cliquez pour modifier le style du titre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D6B6AB7E-283F-495F-B61B-78C5C56D9A7C}" type="datetime11">
              <a:rPr lang="fr-FR" smtClean="0"/>
              <a:pPr/>
              <a:t>11:40:30</a:t>
            </a:fld>
            <a:endParaRPr lang="fr-FR"/>
          </a:p>
        </p:txBody>
      </p:sp>
      <p:sp>
        <p:nvSpPr>
          <p:cNvPr id="5" name="Footer Placeholder 4"/>
          <p:cNvSpPr>
            <a:spLocks noGrp="1"/>
          </p:cNvSpPr>
          <p:nvPr>
            <p:ph type="ftr" sz="quarter" idx="11"/>
          </p:nvPr>
        </p:nvSpPr>
        <p:spPr/>
        <p:txBody>
          <a:bodyPr/>
          <a:lstStyle/>
          <a:p>
            <a:r>
              <a:rPr lang="ar-SA" smtClean="0"/>
              <a:t>محمد أبوبكر ناصر</a:t>
            </a:r>
            <a:endParaRPr lang="fr-FR"/>
          </a:p>
        </p:txBody>
      </p:sp>
      <p:sp>
        <p:nvSpPr>
          <p:cNvPr id="6" name="Slide Number Placeholder 5"/>
          <p:cNvSpPr>
            <a:spLocks noGrp="1"/>
          </p:cNvSpPr>
          <p:nvPr>
            <p:ph type="sldNum" sz="quarter" idx="12"/>
          </p:nvPr>
        </p:nvSpPr>
        <p:spPr/>
        <p:txBody>
          <a:bodyPr/>
          <a:lstStyle/>
          <a:p>
            <a:fld id="{22ADFFFA-5464-443B-9005-B51D6572FF2C}" type="slidenum">
              <a:rPr lang="fr-FR" smtClean="0"/>
              <a:pPr/>
              <a:t>‹N°›</a:t>
            </a:fld>
            <a:endParaRPr lang="fr-FR"/>
          </a:p>
        </p:txBody>
      </p:sp>
    </p:spTree>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951F48B0-6B9B-4A6B-9A69-7A55FFEC7DBF}" type="datetime11">
              <a:rPr lang="fr-FR" smtClean="0"/>
              <a:pPr/>
              <a:t>11:40:30</a:t>
            </a:fld>
            <a:endParaRPr lang="fr-FR"/>
          </a:p>
        </p:txBody>
      </p:sp>
      <p:sp>
        <p:nvSpPr>
          <p:cNvPr id="5" name="Footer Placeholder 4"/>
          <p:cNvSpPr>
            <a:spLocks noGrp="1"/>
          </p:cNvSpPr>
          <p:nvPr>
            <p:ph type="ftr" sz="quarter" idx="11"/>
          </p:nvPr>
        </p:nvSpPr>
        <p:spPr/>
        <p:txBody>
          <a:bodyPr/>
          <a:lstStyle/>
          <a:p>
            <a:r>
              <a:rPr lang="ar-SA" smtClean="0"/>
              <a:t>محمد أبوبكر ناصر</a:t>
            </a:r>
            <a:endParaRPr lang="fr-FR"/>
          </a:p>
        </p:txBody>
      </p:sp>
      <p:sp>
        <p:nvSpPr>
          <p:cNvPr id="6" name="Slide Number Placeholder 5"/>
          <p:cNvSpPr>
            <a:spLocks noGrp="1"/>
          </p:cNvSpPr>
          <p:nvPr>
            <p:ph type="sldNum" sz="quarter" idx="12"/>
          </p:nvPr>
        </p:nvSpPr>
        <p:spPr/>
        <p:txBody>
          <a:bodyPr/>
          <a:lstStyle/>
          <a:p>
            <a:fld id="{22ADFFFA-5464-443B-9005-B51D6572FF2C}" type="slidenum">
              <a:rPr lang="fr-FR" smtClean="0"/>
              <a:pPr/>
              <a:t>‹N°›</a:t>
            </a:fld>
            <a:endParaRPr lang="fr-FR"/>
          </a:p>
        </p:txBody>
      </p:sp>
    </p:spTree>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DF086A0-AF8E-4432-B9AC-2F3385A727C5}" type="datetime11">
              <a:rPr lang="fr-FR" smtClean="0"/>
              <a:pPr/>
              <a:t>11:40:30</a:t>
            </a:fld>
            <a:endParaRPr lang="fr-F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ar-SA" smtClean="0"/>
              <a:t>محمد أبوبكر ناصر</a:t>
            </a:r>
            <a:endParaRPr lang="fr-F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2ADFFFA-5464-443B-9005-B51D6572FF2C}" type="slidenum">
              <a:rPr lang="fr-FR" smtClean="0"/>
              <a:pPr/>
              <a:t>‹N°›</a:t>
            </a:fld>
            <a:endParaRPr lang="fr-F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hf hd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pPr algn="ctr"/>
            <a:r>
              <a:rPr lang="ar-SA" sz="8800" dirty="0" smtClean="0">
                <a:effectLst/>
              </a:rPr>
              <a:t>من فضلكم انطبعوا...</a:t>
            </a:r>
            <a:r>
              <a:rPr lang="fr-FR" sz="4800" dirty="0" smtClean="0">
                <a:effectLst/>
              </a:rPr>
              <a:t/>
            </a:r>
            <a:br>
              <a:rPr lang="fr-FR" sz="4800" dirty="0" smtClean="0">
                <a:effectLst/>
              </a:rPr>
            </a:br>
            <a:r>
              <a:rPr lang="fr-FR" sz="4800" dirty="0" smtClean="0">
                <a:solidFill>
                  <a:schemeClr val="tx1"/>
                </a:solidFill>
                <a:effectLst/>
              </a:rPr>
              <a:t>Votre attention s’il vous plait!</a:t>
            </a:r>
            <a:endParaRPr lang="fr-FR" sz="4800" dirty="0">
              <a:solidFill>
                <a:schemeClr val="tx1"/>
              </a:solidFill>
              <a:effectLst/>
            </a:endParaRPr>
          </a:p>
        </p:txBody>
      </p:sp>
      <p:sp>
        <p:nvSpPr>
          <p:cNvPr id="3" name="Sous-titre 2"/>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xmlns="" val="2311775079"/>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 </a:t>
            </a:r>
            <a:endParaRPr lang="fr-FR" dirty="0"/>
          </a:p>
        </p:txBody>
      </p:sp>
      <p:sp>
        <p:nvSpPr>
          <p:cNvPr id="3" name="Sous-titre 2"/>
          <p:cNvSpPr>
            <a:spLocks noGrp="1"/>
          </p:cNvSpPr>
          <p:nvPr>
            <p:ph type="subTitle" idx="1"/>
          </p:nvPr>
        </p:nvSpPr>
        <p:spPr/>
        <p:txBody>
          <a:bodyPr/>
          <a:lstStyle/>
          <a:p>
            <a:r>
              <a:rPr lang="fr-FR" dirty="0" smtClean="0"/>
              <a:t> </a:t>
            </a:r>
            <a:endParaRPr lang="fr-FR" dirty="0"/>
          </a:p>
        </p:txBody>
      </p:sp>
      <p:pic>
        <p:nvPicPr>
          <p:cNvPr id="1032" name="Image 8" descr="baniere_fst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228601"/>
            <a:ext cx="7984976" cy="896144"/>
          </a:xfrm>
          <a:prstGeom prst="rect">
            <a:avLst/>
          </a:prstGeom>
          <a:noFill/>
          <a:extLst>
            <a:ext uri="{909E8E84-426E-40DD-AFC4-6F175D3DCCD1}">
              <a14:hiddenFill xmlns:a14="http://schemas.microsoft.com/office/drawing/2010/main" xmlns="">
                <a:solidFill>
                  <a:srgbClr xmlns:mc="http://schemas.openxmlformats.org/markup-compatibility/2006" val="FFFFFF" mc:Ignorable=""/>
                </a:solidFill>
              </a14:hiddenFill>
            </a:ext>
          </a:extLst>
        </p:spPr>
      </p:pic>
      <p:pic>
        <p:nvPicPr>
          <p:cNvPr id="1031" name="Image 7" descr="irisi logo 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95736" y="1124744"/>
            <a:ext cx="3562350" cy="1152128"/>
          </a:xfrm>
          <a:prstGeom prst="rect">
            <a:avLst/>
          </a:prstGeom>
          <a:noFill/>
          <a:extLst>
            <a:ext uri="{909E8E84-426E-40DD-AFC4-6F175D3DCCD1}">
              <a14:hiddenFill xmlns:a14="http://schemas.microsoft.com/office/drawing/2010/main" xmlns="">
                <a:solidFill>
                  <a:srgbClr xmlns:mc="http://schemas.openxmlformats.org/markup-compatibility/2006" val="FFFFFF" mc:Ignorable=""/>
                </a:solidFill>
              </a14:hiddenFill>
            </a:ext>
          </a:extLst>
        </p:spPr>
      </p:pic>
      <p:sp>
        <p:nvSpPr>
          <p:cNvPr id="5" name="Rectangle 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11"/>
          <p:cNvSpPr>
            <a:spLocks noChangeArrowheads="1"/>
          </p:cNvSpPr>
          <p:nvPr/>
        </p:nvSpPr>
        <p:spPr bwMode="auto">
          <a:xfrm>
            <a:off x="2195736" y="2924944"/>
            <a:ext cx="3347864" cy="11156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152352" rIns="91440" bIns="3808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6000" b="1" i="0" u="none" strike="noStrike" cap="none" normalizeH="0" baseline="0" dirty="0" smtClean="0">
                <a:ln>
                  <a:noFill/>
                </a:ln>
                <a:solidFill>
                  <a:schemeClr val="tx1"/>
                </a:solidFill>
                <a:effectLst/>
                <a:latin typeface="Monotype Corsiva" pitchFamily="66" charset="0"/>
                <a:cs typeface="Arial" pitchFamily="34" charset="0"/>
              </a:rPr>
              <a:t>Exposé</a:t>
            </a:r>
          </a:p>
        </p:txBody>
      </p:sp>
      <p:sp>
        <p:nvSpPr>
          <p:cNvPr id="8" name="ZoneTexte 7"/>
          <p:cNvSpPr txBox="1"/>
          <p:nvPr/>
        </p:nvSpPr>
        <p:spPr>
          <a:xfrm>
            <a:off x="1151620" y="2240481"/>
            <a:ext cx="6840760" cy="369332"/>
          </a:xfrm>
          <a:prstGeom prst="rect">
            <a:avLst/>
          </a:prstGeom>
          <a:noFill/>
        </p:spPr>
        <p:txBody>
          <a:bodyPr wrap="square" rtlCol="0">
            <a:spAutoFit/>
          </a:bodyPr>
          <a:lstStyle/>
          <a:p>
            <a:r>
              <a:rPr lang="fr-FR" dirty="0" smtClean="0"/>
              <a:t>Ingénierie en Réseaux Informatique et Système d’Information</a:t>
            </a:r>
            <a:endParaRPr lang="fr-FR" dirty="0"/>
          </a:p>
        </p:txBody>
      </p:sp>
      <p:sp>
        <p:nvSpPr>
          <p:cNvPr id="9" name="ZoneTexte 8"/>
          <p:cNvSpPr txBox="1"/>
          <p:nvPr/>
        </p:nvSpPr>
        <p:spPr>
          <a:xfrm>
            <a:off x="1511660" y="4415443"/>
            <a:ext cx="6120680" cy="369332"/>
          </a:xfrm>
          <a:prstGeom prst="rect">
            <a:avLst/>
          </a:prstGeom>
          <a:noFill/>
        </p:spPr>
        <p:txBody>
          <a:bodyPr wrap="square" rtlCol="0">
            <a:spAutoFit/>
          </a:bodyPr>
          <a:lstStyle/>
          <a:p>
            <a:r>
              <a:rPr lang="fr-FR" b="1" dirty="0" smtClean="0">
                <a:solidFill>
                  <a:schemeClr val="bg1"/>
                </a:solidFill>
                <a:latin typeface="Comic Sans MS" pitchFamily="66" charset="0"/>
              </a:rPr>
              <a:t>La communication non verbale</a:t>
            </a:r>
            <a:endParaRPr lang="fr-FR" b="1" dirty="0">
              <a:solidFill>
                <a:schemeClr val="bg1"/>
              </a:solidFill>
              <a:latin typeface="Comic Sans MS" pitchFamily="66" charset="0"/>
            </a:endParaRPr>
          </a:p>
        </p:txBody>
      </p:sp>
      <p:sp>
        <p:nvSpPr>
          <p:cNvPr id="10" name="ZoneTexte 9"/>
          <p:cNvSpPr txBox="1"/>
          <p:nvPr/>
        </p:nvSpPr>
        <p:spPr>
          <a:xfrm>
            <a:off x="1331640" y="4040573"/>
            <a:ext cx="2880320" cy="369332"/>
          </a:xfrm>
          <a:prstGeom prst="rect">
            <a:avLst/>
          </a:prstGeom>
          <a:noFill/>
        </p:spPr>
        <p:txBody>
          <a:bodyPr wrap="square" rtlCol="0">
            <a:spAutoFit/>
          </a:bodyPr>
          <a:lstStyle/>
          <a:p>
            <a:r>
              <a:rPr lang="fr-FR" u="sng" dirty="0" smtClean="0"/>
              <a:t>Thème:</a:t>
            </a:r>
            <a:endParaRPr lang="fr-FR" u="sng" dirty="0"/>
          </a:p>
        </p:txBody>
      </p:sp>
      <p:sp>
        <p:nvSpPr>
          <p:cNvPr id="11" name="ZoneTexte 10"/>
          <p:cNvSpPr txBox="1"/>
          <p:nvPr/>
        </p:nvSpPr>
        <p:spPr>
          <a:xfrm>
            <a:off x="467544" y="5373216"/>
            <a:ext cx="3168352" cy="369332"/>
          </a:xfrm>
          <a:prstGeom prst="rect">
            <a:avLst/>
          </a:prstGeom>
          <a:noFill/>
        </p:spPr>
        <p:txBody>
          <a:bodyPr wrap="square" rtlCol="0">
            <a:spAutoFit/>
          </a:bodyPr>
          <a:lstStyle/>
          <a:p>
            <a:r>
              <a:rPr lang="fr-FR" u="sng" dirty="0" smtClean="0"/>
              <a:t>Présentateur</a:t>
            </a:r>
            <a:r>
              <a:rPr lang="fr-FR" dirty="0" smtClean="0"/>
              <a:t>:</a:t>
            </a:r>
            <a:endParaRPr lang="fr-FR" dirty="0"/>
          </a:p>
        </p:txBody>
      </p:sp>
      <p:sp>
        <p:nvSpPr>
          <p:cNvPr id="12" name="ZoneTexte 11"/>
          <p:cNvSpPr txBox="1"/>
          <p:nvPr/>
        </p:nvSpPr>
        <p:spPr>
          <a:xfrm>
            <a:off x="467544" y="5909362"/>
            <a:ext cx="2952328" cy="369332"/>
          </a:xfrm>
          <a:prstGeom prst="rect">
            <a:avLst/>
          </a:prstGeom>
          <a:noFill/>
        </p:spPr>
        <p:txBody>
          <a:bodyPr wrap="square" rtlCol="0">
            <a:spAutoFit/>
          </a:bodyPr>
          <a:lstStyle/>
          <a:p>
            <a:r>
              <a:rPr lang="fr-FR" dirty="0" err="1" smtClean="0"/>
              <a:t>Abakar</a:t>
            </a:r>
            <a:r>
              <a:rPr lang="fr-FR" dirty="0" smtClean="0"/>
              <a:t> </a:t>
            </a:r>
            <a:r>
              <a:rPr lang="fr-FR" dirty="0" err="1" smtClean="0"/>
              <a:t>Nassir</a:t>
            </a:r>
            <a:r>
              <a:rPr lang="fr-FR" dirty="0" smtClean="0"/>
              <a:t> MAHAMAT</a:t>
            </a:r>
            <a:endParaRPr lang="fr-FR" dirty="0"/>
          </a:p>
        </p:txBody>
      </p:sp>
      <p:sp>
        <p:nvSpPr>
          <p:cNvPr id="13" name="ZoneTexte 12"/>
          <p:cNvSpPr txBox="1"/>
          <p:nvPr/>
        </p:nvSpPr>
        <p:spPr>
          <a:xfrm>
            <a:off x="4932040" y="5373216"/>
            <a:ext cx="3384376" cy="369332"/>
          </a:xfrm>
          <a:prstGeom prst="rect">
            <a:avLst/>
          </a:prstGeom>
          <a:noFill/>
        </p:spPr>
        <p:txBody>
          <a:bodyPr wrap="square" rtlCol="0">
            <a:spAutoFit/>
          </a:bodyPr>
          <a:lstStyle/>
          <a:p>
            <a:r>
              <a:rPr lang="fr-FR" u="sng" dirty="0" smtClean="0"/>
              <a:t>Nom de l’enseignante:</a:t>
            </a:r>
            <a:endParaRPr lang="fr-FR" u="sng" dirty="0"/>
          </a:p>
        </p:txBody>
      </p:sp>
      <p:sp>
        <p:nvSpPr>
          <p:cNvPr id="14" name="ZoneTexte 13"/>
          <p:cNvSpPr txBox="1"/>
          <p:nvPr/>
        </p:nvSpPr>
        <p:spPr>
          <a:xfrm>
            <a:off x="5112060" y="5923157"/>
            <a:ext cx="3024336" cy="369332"/>
          </a:xfrm>
          <a:prstGeom prst="rect">
            <a:avLst/>
          </a:prstGeom>
          <a:noFill/>
        </p:spPr>
        <p:txBody>
          <a:bodyPr wrap="square" rtlCol="0">
            <a:spAutoFit/>
          </a:bodyPr>
          <a:lstStyle/>
          <a:p>
            <a:r>
              <a:rPr lang="fr-FR" dirty="0" smtClean="0"/>
              <a:t>M. Bezzari  SAMIRA</a:t>
            </a:r>
            <a:endParaRPr lang="fr-FR" dirty="0"/>
          </a:p>
        </p:txBody>
      </p:sp>
      <p:sp>
        <p:nvSpPr>
          <p:cNvPr id="15" name="ZoneTexte 14"/>
          <p:cNvSpPr txBox="1"/>
          <p:nvPr/>
        </p:nvSpPr>
        <p:spPr>
          <a:xfrm>
            <a:off x="1485534" y="2924944"/>
            <a:ext cx="6254818" cy="369332"/>
          </a:xfrm>
          <a:prstGeom prst="rect">
            <a:avLst/>
          </a:prstGeom>
          <a:noFill/>
        </p:spPr>
        <p:txBody>
          <a:bodyPr wrap="square" rtlCol="0">
            <a:spAutoFit/>
          </a:bodyPr>
          <a:lstStyle/>
          <a:p>
            <a:r>
              <a:rPr lang="fr-FR" u="sng" dirty="0" smtClean="0"/>
              <a:t>Module : </a:t>
            </a:r>
            <a:r>
              <a:rPr lang="fr-FR" dirty="0" smtClean="0"/>
              <a:t>Techniques d’Expressions et de Communications -I</a:t>
            </a:r>
            <a:endParaRPr lang="fr-FR" dirty="0"/>
          </a:p>
        </p:txBody>
      </p:sp>
      <p:sp>
        <p:nvSpPr>
          <p:cNvPr id="16" name="ZoneTexte 15"/>
          <p:cNvSpPr txBox="1"/>
          <p:nvPr/>
        </p:nvSpPr>
        <p:spPr>
          <a:xfrm>
            <a:off x="1223628" y="2553504"/>
            <a:ext cx="1656184" cy="369332"/>
          </a:xfrm>
          <a:prstGeom prst="rect">
            <a:avLst/>
          </a:prstGeom>
          <a:noFill/>
        </p:spPr>
        <p:txBody>
          <a:bodyPr wrap="square" rtlCol="0">
            <a:spAutoFit/>
          </a:bodyPr>
          <a:lstStyle/>
          <a:p>
            <a:r>
              <a:rPr lang="fr-FR" dirty="0" smtClean="0"/>
              <a:t>Semestre 1</a:t>
            </a:r>
            <a:endParaRPr lang="fr-FR" dirty="0"/>
          </a:p>
        </p:txBody>
      </p:sp>
      <p:sp>
        <p:nvSpPr>
          <p:cNvPr id="4" name="ZoneTexte 3"/>
          <p:cNvSpPr txBox="1"/>
          <p:nvPr/>
        </p:nvSpPr>
        <p:spPr>
          <a:xfrm>
            <a:off x="5097497" y="6274154"/>
            <a:ext cx="2448780" cy="523220"/>
          </a:xfrm>
          <a:prstGeom prst="rect">
            <a:avLst/>
          </a:prstGeom>
          <a:noFill/>
        </p:spPr>
        <p:txBody>
          <a:bodyPr wrap="square" rtlCol="0">
            <a:spAutoFit/>
          </a:bodyPr>
          <a:lstStyle/>
          <a:p>
            <a:r>
              <a:rPr lang="ar-SA" sz="2800" dirty="0" smtClean="0">
                <a:solidFill>
                  <a:schemeClr val="bg1"/>
                </a:solidFill>
                <a:cs typeface="+mj-cs"/>
              </a:rPr>
              <a:t>السيدة: بزاري سميرة</a:t>
            </a:r>
            <a:endParaRPr lang="fr-FR" sz="2800" dirty="0">
              <a:solidFill>
                <a:schemeClr val="bg1"/>
              </a:solidFill>
              <a:cs typeface="+mj-cs"/>
            </a:endParaRPr>
          </a:p>
        </p:txBody>
      </p:sp>
      <p:sp>
        <p:nvSpPr>
          <p:cNvPr id="6" name="ZoneTexte 5"/>
          <p:cNvSpPr txBox="1"/>
          <p:nvPr/>
        </p:nvSpPr>
        <p:spPr>
          <a:xfrm>
            <a:off x="775210" y="6274154"/>
            <a:ext cx="2124236" cy="523220"/>
          </a:xfrm>
          <a:prstGeom prst="rect">
            <a:avLst/>
          </a:prstGeom>
          <a:noFill/>
        </p:spPr>
        <p:txBody>
          <a:bodyPr wrap="square" rtlCol="0">
            <a:spAutoFit/>
          </a:bodyPr>
          <a:lstStyle/>
          <a:p>
            <a:r>
              <a:rPr lang="ar-SA" sz="2800" dirty="0" smtClean="0">
                <a:solidFill>
                  <a:schemeClr val="bg1"/>
                </a:solidFill>
                <a:cs typeface="+mj-cs"/>
              </a:rPr>
              <a:t>محمد أبوبكر ناصر</a:t>
            </a:r>
            <a:endParaRPr lang="fr-FR" sz="2800" dirty="0">
              <a:solidFill>
                <a:schemeClr val="bg1"/>
              </a:solidFill>
              <a:cs typeface="+mj-cs"/>
            </a:endParaRPr>
          </a:p>
        </p:txBody>
      </p:sp>
    </p:spTree>
    <p:extLst>
      <p:ext uri="{BB962C8B-B14F-4D97-AF65-F5344CB8AC3E}">
        <p14:creationId xmlns:p14="http://schemas.microsoft.com/office/powerpoint/2010/main" xmlns="" val="3943862126"/>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u="sng" dirty="0" smtClean="0">
                <a:latin typeface="Monotype Corsiva" pitchFamily="66" charset="0"/>
              </a:rPr>
              <a:t>Plan de l’exposé:</a:t>
            </a:r>
            <a:endParaRPr lang="fr-FR" u="sng" dirty="0">
              <a:latin typeface="Monotype Corsiva" pitchFamily="66" charset="0"/>
            </a:endParaRPr>
          </a:p>
        </p:txBody>
      </p:sp>
      <p:sp>
        <p:nvSpPr>
          <p:cNvPr id="3" name="Espace réservé du contenu 2"/>
          <p:cNvSpPr>
            <a:spLocks noGrp="1"/>
          </p:cNvSpPr>
          <p:nvPr>
            <p:ph idx="1"/>
          </p:nvPr>
        </p:nvSpPr>
        <p:spPr/>
        <p:txBody>
          <a:bodyPr>
            <a:normAutofit lnSpcReduction="10000"/>
          </a:bodyPr>
          <a:lstStyle/>
          <a:p>
            <a:r>
              <a:rPr lang="fr-FR" sz="2000" u="sng" dirty="0" smtClean="0">
                <a:latin typeface="Comic Sans MS" pitchFamily="66" charset="0"/>
              </a:rPr>
              <a:t>Introduction</a:t>
            </a:r>
            <a:r>
              <a:rPr lang="fr-FR" sz="2000" dirty="0" smtClean="0">
                <a:latin typeface="Comic Sans MS" pitchFamily="66" charset="0"/>
              </a:rPr>
              <a:t> </a:t>
            </a:r>
            <a:endParaRPr lang="fr-FR" sz="2000" dirty="0"/>
          </a:p>
          <a:p>
            <a:r>
              <a:rPr lang="fr-FR" sz="2000" u="sng" dirty="0" smtClean="0"/>
              <a:t>I- </a:t>
            </a:r>
            <a:r>
              <a:rPr lang="fr-FR" sz="2000" b="1" u="sng" dirty="0"/>
              <a:t>Comment se fait la communication non </a:t>
            </a:r>
            <a:r>
              <a:rPr lang="fr-FR" sz="2000" b="1" u="sng" dirty="0" smtClean="0"/>
              <a:t>verbale</a:t>
            </a:r>
          </a:p>
          <a:p>
            <a:r>
              <a:rPr lang="fr-FR" sz="2000" b="1" dirty="0" smtClean="0"/>
              <a:t>I.1 Le </a:t>
            </a:r>
            <a:r>
              <a:rPr lang="fr-FR" sz="2000" b="1" dirty="0"/>
              <a:t>silence </a:t>
            </a:r>
            <a:r>
              <a:rPr lang="fr-FR" sz="2000" b="1" dirty="0" smtClean="0"/>
              <a:t> </a:t>
            </a:r>
          </a:p>
          <a:p>
            <a:r>
              <a:rPr lang="fr-FR" sz="2000" b="1" dirty="0" smtClean="0"/>
              <a:t>I.2 Le </a:t>
            </a:r>
            <a:r>
              <a:rPr lang="fr-FR" sz="2000" b="1" dirty="0"/>
              <a:t>paralangage </a:t>
            </a:r>
            <a:endParaRPr lang="fr-FR" sz="2000" b="1" dirty="0" smtClean="0"/>
          </a:p>
          <a:p>
            <a:r>
              <a:rPr lang="fr-FR" sz="2000" b="1" dirty="0" smtClean="0"/>
              <a:t>I.3 Les </a:t>
            </a:r>
            <a:r>
              <a:rPr lang="fr-FR" sz="2000" b="1" dirty="0"/>
              <a:t>gestes et attitudes </a:t>
            </a:r>
            <a:endParaRPr lang="fr-FR" sz="2000" b="1" dirty="0" smtClean="0"/>
          </a:p>
          <a:p>
            <a:r>
              <a:rPr lang="fr-FR" sz="2000" b="1" dirty="0" smtClean="0"/>
              <a:t>I.4 Expressions </a:t>
            </a:r>
            <a:r>
              <a:rPr lang="fr-FR" sz="2000" b="1" dirty="0"/>
              <a:t>faciales, mimiques et mouvements corporels </a:t>
            </a:r>
            <a:endParaRPr lang="fr-FR" sz="2000" b="1" dirty="0" smtClean="0"/>
          </a:p>
          <a:p>
            <a:r>
              <a:rPr lang="fr-FR" sz="2000" b="1" dirty="0" smtClean="0"/>
              <a:t>I.5 Le </a:t>
            </a:r>
            <a:r>
              <a:rPr lang="fr-FR" sz="2000" b="1" dirty="0"/>
              <a:t>langage d'objet – l’apparence : vêtements, bijoux etc. </a:t>
            </a:r>
            <a:endParaRPr lang="fr-FR" sz="2000" b="1" dirty="0" smtClean="0"/>
          </a:p>
          <a:p>
            <a:r>
              <a:rPr lang="fr-FR" sz="2000" b="1" dirty="0" smtClean="0"/>
              <a:t>I.6 Le </a:t>
            </a:r>
            <a:r>
              <a:rPr lang="fr-FR" sz="2000" b="1" dirty="0"/>
              <a:t>toucher </a:t>
            </a:r>
            <a:endParaRPr lang="fr-FR" sz="2000" dirty="0">
              <a:latin typeface="Comic Sans MS" pitchFamily="66" charset="0"/>
            </a:endParaRPr>
          </a:p>
          <a:p>
            <a:r>
              <a:rPr lang="fr-FR" sz="2000" b="1" dirty="0" smtClean="0"/>
              <a:t>I.7 Les rituels</a:t>
            </a:r>
          </a:p>
          <a:p>
            <a:r>
              <a:rPr lang="fr-FR" sz="2000" b="1" u="sng" dirty="0" smtClean="0"/>
              <a:t>II-Contexte </a:t>
            </a:r>
            <a:r>
              <a:rPr lang="fr-FR" sz="2000" b="1" u="sng" dirty="0"/>
              <a:t>des messages non verbaux </a:t>
            </a:r>
          </a:p>
          <a:p>
            <a:r>
              <a:rPr lang="fr-FR" sz="2000" b="1" dirty="0" smtClean="0"/>
              <a:t>II.1 Le </a:t>
            </a:r>
            <a:r>
              <a:rPr lang="fr-FR" sz="2000" b="1" dirty="0"/>
              <a:t>temps </a:t>
            </a:r>
            <a:endParaRPr lang="fr-FR" sz="2000" b="1" dirty="0" smtClean="0"/>
          </a:p>
          <a:p>
            <a:r>
              <a:rPr lang="fr-FR" sz="2000" b="1" dirty="0" smtClean="0"/>
              <a:t>II.2 L'espace </a:t>
            </a:r>
          </a:p>
          <a:p>
            <a:r>
              <a:rPr lang="fr-FR" sz="2000" b="1" u="sng" dirty="0" smtClean="0"/>
              <a:t>Conclusion</a:t>
            </a:r>
          </a:p>
        </p:txBody>
      </p:sp>
      <p:sp>
        <p:nvSpPr>
          <p:cNvPr id="4" name="Espace réservé de la date 3"/>
          <p:cNvSpPr>
            <a:spLocks noGrp="1"/>
          </p:cNvSpPr>
          <p:nvPr>
            <p:ph type="dt" sz="half" idx="10"/>
          </p:nvPr>
        </p:nvSpPr>
        <p:spPr/>
        <p:txBody>
          <a:bodyPr/>
          <a:lstStyle/>
          <a:p>
            <a:fld id="{2047D702-3A18-4812-B9C2-EEDEB8B98697}"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smtClean="0"/>
              <a:t>محمد أبوبكر ناصر</a:t>
            </a:r>
            <a:endParaRPr lang="fr-FR"/>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3</a:t>
            </a:fld>
            <a:endParaRPr lang="fr-FR"/>
          </a:p>
        </p:txBody>
      </p:sp>
    </p:spTree>
    <p:extLst>
      <p:ext uri="{BB962C8B-B14F-4D97-AF65-F5344CB8AC3E}">
        <p14:creationId xmlns:p14="http://schemas.microsoft.com/office/powerpoint/2010/main" xmlns="" val="2189768197"/>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u="sng" dirty="0" smtClean="0">
                <a:latin typeface="Monotype Corsiva" pitchFamily="66" charset="0"/>
              </a:rPr>
              <a:t>Introduction</a:t>
            </a:r>
            <a:endParaRPr lang="fr-FR" u="sng" dirty="0">
              <a:latin typeface="Monotype Corsiva" pitchFamily="66" charset="0"/>
            </a:endParaRPr>
          </a:p>
        </p:txBody>
      </p:sp>
      <p:sp>
        <p:nvSpPr>
          <p:cNvPr id="3" name="Espace réservé du contenu 2"/>
          <p:cNvSpPr>
            <a:spLocks noGrp="1"/>
          </p:cNvSpPr>
          <p:nvPr>
            <p:ph idx="1"/>
          </p:nvPr>
        </p:nvSpPr>
        <p:spPr/>
        <p:txBody>
          <a:bodyPr>
            <a:normAutofit/>
          </a:bodyPr>
          <a:lstStyle/>
          <a:p>
            <a:pPr marL="0" indent="0">
              <a:buNone/>
            </a:pPr>
            <a:r>
              <a:rPr lang="fr-FR" dirty="0">
                <a:latin typeface="Comic Sans MS" pitchFamily="66" charset="0"/>
              </a:rPr>
              <a:t>La communication non verbale est définie comme le processus de communication au moyen d'envoyer et de recevoir des messages sans paroles. </a:t>
            </a:r>
            <a:r>
              <a:rPr lang="fr-FR" dirty="0" smtClean="0">
                <a:latin typeface="Comic Sans MS" pitchFamily="66" charset="0"/>
              </a:rPr>
              <a:t>Elle </a:t>
            </a:r>
            <a:r>
              <a:rPr lang="fr-FR" dirty="0">
                <a:latin typeface="Comic Sans MS" pitchFamily="66" charset="0"/>
              </a:rPr>
              <a:t>comprend des expressions faciales, le contact visuel, des gestes, la posture et le langage corporel</a:t>
            </a:r>
            <a:r>
              <a:rPr lang="fr-FR" dirty="0" smtClean="0">
                <a:latin typeface="Comic Sans MS" pitchFamily="66" charset="0"/>
              </a:rPr>
              <a:t>.</a:t>
            </a:r>
            <a:r>
              <a:rPr lang="fr-FR" dirty="0">
                <a:latin typeface="Comic Sans MS" pitchFamily="66" charset="0"/>
              </a:rPr>
              <a:t> </a:t>
            </a:r>
            <a:r>
              <a:rPr lang="fr-FR" dirty="0" smtClean="0">
                <a:latin typeface="Comic Sans MS" pitchFamily="66" charset="0"/>
              </a:rPr>
              <a:t>Aussi elle est notre principale mode de communication des sentiments et des émotions.</a:t>
            </a:r>
          </a:p>
        </p:txBody>
      </p:sp>
      <p:sp>
        <p:nvSpPr>
          <p:cNvPr id="4" name="Espace réservé de la date 3"/>
          <p:cNvSpPr>
            <a:spLocks noGrp="1"/>
          </p:cNvSpPr>
          <p:nvPr>
            <p:ph type="dt" sz="half" idx="10"/>
          </p:nvPr>
        </p:nvSpPr>
        <p:spPr/>
        <p:txBody>
          <a:bodyPr/>
          <a:lstStyle/>
          <a:p>
            <a:fld id="{806F1D77-3BC1-42BD-9060-9A3D820C005F}"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smtClean="0"/>
              <a:t>محمد أبوبكر ناصر</a:t>
            </a:r>
            <a:endParaRPr lang="fr-FR"/>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4</a:t>
            </a:fld>
            <a:endParaRPr lang="fr-FR"/>
          </a:p>
        </p:txBody>
      </p:sp>
    </p:spTree>
    <p:extLst>
      <p:ext uri="{BB962C8B-B14F-4D97-AF65-F5344CB8AC3E}">
        <p14:creationId xmlns:p14="http://schemas.microsoft.com/office/powerpoint/2010/main" xmlns="" val="3096396515"/>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980728"/>
            <a:ext cx="8229600" cy="1143000"/>
          </a:xfrm>
        </p:spPr>
        <p:txBody>
          <a:bodyPr>
            <a:normAutofit fontScale="90000"/>
          </a:bodyPr>
          <a:lstStyle/>
          <a:p>
            <a:pPr algn="ctr"/>
            <a:r>
              <a:rPr lang="fr-FR" sz="5400" u="sng" dirty="0">
                <a:latin typeface="Monotype Corsiva" pitchFamily="66" charset="0"/>
              </a:rPr>
              <a:t>I- </a:t>
            </a:r>
            <a:r>
              <a:rPr lang="fr-FR" sz="5400" b="1" u="sng" dirty="0">
                <a:latin typeface="Monotype Corsiva" pitchFamily="66" charset="0"/>
              </a:rPr>
              <a:t>Comment se fait la communication non </a:t>
            </a:r>
            <a:r>
              <a:rPr lang="fr-FR" sz="5400" b="1" u="sng" dirty="0" smtClean="0">
                <a:latin typeface="Monotype Corsiva" pitchFamily="66" charset="0"/>
              </a:rPr>
              <a:t>verbale ?</a:t>
            </a:r>
            <a:r>
              <a:rPr lang="fr-FR" sz="5400" b="1" u="sng" dirty="0">
                <a:latin typeface="Monotype Corsiva" pitchFamily="66" charset="0"/>
              </a:rPr>
              <a:t/>
            </a:r>
            <a:br>
              <a:rPr lang="fr-FR" sz="5400" b="1" u="sng" dirty="0">
                <a:latin typeface="Monotype Corsiva" pitchFamily="66" charset="0"/>
              </a:rPr>
            </a:br>
            <a:endParaRPr lang="fr-FR" dirty="0">
              <a:latin typeface="Monotype Corsiva" pitchFamily="66" charset="0"/>
            </a:endParaRPr>
          </a:p>
        </p:txBody>
      </p:sp>
      <p:sp>
        <p:nvSpPr>
          <p:cNvPr id="3" name="Espace réservé du contenu 2"/>
          <p:cNvSpPr>
            <a:spLocks noGrp="1"/>
          </p:cNvSpPr>
          <p:nvPr>
            <p:ph idx="1"/>
          </p:nvPr>
        </p:nvSpPr>
        <p:spPr/>
        <p:txBody>
          <a:bodyPr/>
          <a:lstStyle/>
          <a:p>
            <a:pPr marL="0" indent="0">
              <a:buNone/>
            </a:pPr>
            <a:endParaRPr lang="fr-FR" dirty="0">
              <a:latin typeface="Comic Sans MS" pitchFamily="66" charset="0"/>
            </a:endParaRPr>
          </a:p>
          <a:p>
            <a:pPr marL="0" indent="0">
              <a:buNone/>
            </a:pPr>
            <a:r>
              <a:rPr lang="fr-FR" dirty="0">
                <a:latin typeface="Comic Sans MS" pitchFamily="66" charset="0"/>
              </a:rPr>
              <a:t> Le langage non verbal permet la communication entre personnes de langues différentes </a:t>
            </a:r>
            <a:r>
              <a:rPr lang="fr-FR" dirty="0" smtClean="0">
                <a:latin typeface="Comic Sans MS" pitchFamily="66" charset="0"/>
              </a:rPr>
              <a:t>.</a:t>
            </a:r>
            <a:endParaRPr lang="fr-FR" dirty="0">
              <a:latin typeface="Comic Sans MS" pitchFamily="66" charset="0"/>
            </a:endParaRPr>
          </a:p>
          <a:p>
            <a:pPr marL="0" indent="0">
              <a:buNone/>
            </a:pPr>
            <a:r>
              <a:rPr lang="fr-FR" dirty="0" smtClean="0">
                <a:latin typeface="Comic Sans MS" pitchFamily="66" charset="0"/>
              </a:rPr>
              <a:t>Comme dans tous les  types de communications, le phénomène de feed-back est respecté ici aussi car on envoie </a:t>
            </a:r>
            <a:r>
              <a:rPr lang="fr-FR" dirty="0">
                <a:latin typeface="Comic Sans MS" pitchFamily="66" charset="0"/>
              </a:rPr>
              <a:t>et on reçoit en permanence des signes non verbaux qui transitent par des expressions du visage, des gestes et postures, le ton de notre voix, l'habillement, la coiffure, le maquillage, l’odeur, les silences, le </a:t>
            </a:r>
            <a:r>
              <a:rPr lang="fr-FR" dirty="0" smtClean="0">
                <a:latin typeface="Comic Sans MS" pitchFamily="66" charset="0"/>
              </a:rPr>
              <a:t>toucher…. </a:t>
            </a:r>
            <a:endParaRPr lang="fr-FR" dirty="0">
              <a:latin typeface="Comic Sans MS" pitchFamily="66" charset="0"/>
            </a:endParaRPr>
          </a:p>
        </p:txBody>
      </p:sp>
      <p:sp>
        <p:nvSpPr>
          <p:cNvPr id="4" name="Espace réservé de la date 3"/>
          <p:cNvSpPr>
            <a:spLocks noGrp="1"/>
          </p:cNvSpPr>
          <p:nvPr>
            <p:ph type="dt" sz="half" idx="10"/>
          </p:nvPr>
        </p:nvSpPr>
        <p:spPr/>
        <p:txBody>
          <a:bodyPr/>
          <a:lstStyle/>
          <a:p>
            <a:fld id="{7FF2CC71-9CC3-4DB1-B9D8-91AB65D68B78}"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smtClean="0"/>
              <a:t>محمد أبوبكر ناصر</a:t>
            </a:r>
            <a:endParaRPr lang="fr-FR"/>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5</a:t>
            </a:fld>
            <a:endParaRPr lang="fr-FR"/>
          </a:p>
        </p:txBody>
      </p:sp>
    </p:spTree>
    <p:extLst>
      <p:ext uri="{BB962C8B-B14F-4D97-AF65-F5344CB8AC3E}">
        <p14:creationId xmlns:p14="http://schemas.microsoft.com/office/powerpoint/2010/main" xmlns="" val="1979282507"/>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5400" b="1" u="sng" dirty="0">
                <a:latin typeface="Monotype Corsiva" pitchFamily="66" charset="0"/>
              </a:rPr>
              <a:t>I.1 Le silence  </a:t>
            </a:r>
            <a:br>
              <a:rPr lang="fr-FR" sz="5400" b="1" u="sng" dirty="0">
                <a:latin typeface="Monotype Corsiva" pitchFamily="66" charset="0"/>
              </a:rPr>
            </a:br>
            <a:endParaRPr lang="fr-FR" u="sng" dirty="0">
              <a:latin typeface="Monotype Corsiva" pitchFamily="66" charset="0"/>
            </a:endParaRPr>
          </a:p>
        </p:txBody>
      </p:sp>
      <p:sp>
        <p:nvSpPr>
          <p:cNvPr id="3" name="Espace réservé du contenu 2"/>
          <p:cNvSpPr>
            <a:spLocks noGrp="1"/>
          </p:cNvSpPr>
          <p:nvPr>
            <p:ph idx="1"/>
          </p:nvPr>
        </p:nvSpPr>
        <p:spPr>
          <a:xfrm>
            <a:off x="395536" y="1268760"/>
            <a:ext cx="8229600" cy="4389120"/>
          </a:xfrm>
        </p:spPr>
        <p:txBody>
          <a:bodyPr>
            <a:normAutofit/>
          </a:bodyPr>
          <a:lstStyle/>
          <a:p>
            <a:pPr marL="0" indent="0">
              <a:buNone/>
            </a:pPr>
            <a:r>
              <a:rPr lang="fr-FR" sz="2000" dirty="0">
                <a:latin typeface="Comic Sans MS" pitchFamily="66" charset="0"/>
              </a:rPr>
              <a:t>Chaque silence doit être interprété et analysé en fonction du </a:t>
            </a:r>
            <a:r>
              <a:rPr lang="fr-FR" sz="2000" dirty="0" smtClean="0">
                <a:latin typeface="Comic Sans MS" pitchFamily="66" charset="0"/>
              </a:rPr>
              <a:t>contexte parce que ce silence peut être volontaire ou involontaire. Il faut faire très attention lors de l’interprétation car une mauvaise interprétation peut poser des problèmes de communication. </a:t>
            </a:r>
          </a:p>
          <a:p>
            <a:pPr marL="0" indent="0">
              <a:buNone/>
            </a:pPr>
            <a:endParaRPr lang="fr-FR" sz="2000" dirty="0" smtClean="0">
              <a:latin typeface="Comic Sans MS" pitchFamily="66" charset="0"/>
            </a:endParaRPr>
          </a:p>
          <a:p>
            <a:endParaRPr lang="fr-FR" sz="2000" dirty="0">
              <a:latin typeface="Comic Sans MS" pitchFamily="66" charset="0"/>
            </a:endParaRPr>
          </a:p>
          <a:p>
            <a:endParaRPr lang="fr-FR" sz="2000" dirty="0" smtClean="0">
              <a:latin typeface="Comic Sans MS" pitchFamily="66" charset="0"/>
            </a:endParaRPr>
          </a:p>
          <a:p>
            <a:pPr marL="0" indent="0">
              <a:buNone/>
            </a:pPr>
            <a:endParaRPr lang="fr-FR" sz="2000" dirty="0">
              <a:latin typeface="Comic Sans MS" pitchFamily="66" charset="0"/>
            </a:endParaRPr>
          </a:p>
          <a:p>
            <a:pPr marL="0" indent="0">
              <a:buNone/>
            </a:pPr>
            <a:endParaRPr lang="fr-FR" sz="2000" dirty="0">
              <a:latin typeface="Comic Sans MS" pitchFamily="66" charset="0"/>
            </a:endParaRPr>
          </a:p>
        </p:txBody>
      </p:sp>
      <p:sp>
        <p:nvSpPr>
          <p:cNvPr id="4" name="Espace réservé de la date 3"/>
          <p:cNvSpPr>
            <a:spLocks noGrp="1"/>
          </p:cNvSpPr>
          <p:nvPr>
            <p:ph type="dt" sz="half" idx="10"/>
          </p:nvPr>
        </p:nvSpPr>
        <p:spPr/>
        <p:txBody>
          <a:bodyPr/>
          <a:lstStyle/>
          <a:p>
            <a:fld id="{6F556881-AF6F-49BC-8BDA-16A3A6CA7301}"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smtClean="0"/>
              <a:t>محمد أبوبكر ناصر</a:t>
            </a:r>
            <a:endParaRPr lang="fr-FR"/>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6</a:t>
            </a:fld>
            <a:endParaRPr lang="fr-FR"/>
          </a:p>
        </p:txBody>
      </p:sp>
      <p:pic>
        <p:nvPicPr>
          <p:cNvPr id="7" name="Imag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64088" y="2492896"/>
            <a:ext cx="2133972" cy="23884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Imag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19672" y="2780928"/>
            <a:ext cx="3091524" cy="2857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50017964"/>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5400" b="1" u="sng" dirty="0">
                <a:latin typeface="Monotype Corsiva" pitchFamily="66" charset="0"/>
              </a:rPr>
              <a:t>I.2 Le paralangage </a:t>
            </a:r>
            <a:br>
              <a:rPr lang="fr-FR" sz="5400" b="1" u="sng" dirty="0">
                <a:latin typeface="Monotype Corsiva" pitchFamily="66" charset="0"/>
              </a:rPr>
            </a:br>
            <a:endParaRPr lang="fr-FR" u="sng" dirty="0">
              <a:latin typeface="Monotype Corsiva" pitchFamily="66" charset="0"/>
            </a:endParaRPr>
          </a:p>
        </p:txBody>
      </p:sp>
      <p:sp>
        <p:nvSpPr>
          <p:cNvPr id="4" name="Espace réservé de la date 3"/>
          <p:cNvSpPr>
            <a:spLocks noGrp="1"/>
          </p:cNvSpPr>
          <p:nvPr>
            <p:ph type="dt" sz="half" idx="10"/>
          </p:nvPr>
        </p:nvSpPr>
        <p:spPr/>
        <p:txBody>
          <a:bodyPr/>
          <a:lstStyle/>
          <a:p>
            <a:fld id="{5FBACEE3-6E2D-4998-8F6B-2039CE87DA2C}"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dirty="0" smtClean="0"/>
              <a:t>محمد أبوبكر ناصر</a:t>
            </a:r>
            <a:endParaRPr lang="fr-FR" dirty="0"/>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7</a:t>
            </a:fld>
            <a:endParaRPr lang="fr-FR"/>
          </a:p>
        </p:txBody>
      </p:sp>
      <p:sp>
        <p:nvSpPr>
          <p:cNvPr id="7" name="ZoneTexte 6"/>
          <p:cNvSpPr txBox="1"/>
          <p:nvPr/>
        </p:nvSpPr>
        <p:spPr>
          <a:xfrm>
            <a:off x="179512" y="5499100"/>
            <a:ext cx="8208912" cy="1015663"/>
          </a:xfrm>
          <a:prstGeom prst="rect">
            <a:avLst/>
          </a:prstGeom>
          <a:noFill/>
        </p:spPr>
        <p:txBody>
          <a:bodyPr wrap="square" rtlCol="0">
            <a:spAutoFit/>
          </a:bodyPr>
          <a:lstStyle/>
          <a:p>
            <a:pPr algn="ctr"/>
            <a:endParaRPr lang="fr-FR" sz="2000" dirty="0">
              <a:latin typeface="Comic Sans MS" pitchFamily="66" charset="0"/>
            </a:endParaRPr>
          </a:p>
          <a:p>
            <a:pPr algn="ctr"/>
            <a:r>
              <a:rPr lang="fr-FR" sz="2000" dirty="0">
                <a:latin typeface="Comic Sans MS" pitchFamily="66" charset="0"/>
              </a:rPr>
              <a:t> Pour bien contrôler sa communication interpersonnelle, il est donc essentiel de </a:t>
            </a:r>
            <a:r>
              <a:rPr lang="fr-FR" sz="2000" dirty="0" smtClean="0">
                <a:latin typeface="Comic Sans MS" pitchFamily="66" charset="0"/>
              </a:rPr>
              <a:t>maîtriser </a:t>
            </a:r>
            <a:r>
              <a:rPr lang="fr-FR" sz="2000" dirty="0">
                <a:latin typeface="Comic Sans MS" pitchFamily="66" charset="0"/>
              </a:rPr>
              <a:t>notre communication non verbale. </a:t>
            </a:r>
          </a:p>
        </p:txBody>
      </p:sp>
      <p:sp>
        <p:nvSpPr>
          <p:cNvPr id="8" name="AutoShape 4"/>
          <p:cNvSpPr>
            <a:spLocks noChangeArrowheads="1"/>
          </p:cNvSpPr>
          <p:nvPr/>
        </p:nvSpPr>
        <p:spPr bwMode="auto">
          <a:xfrm>
            <a:off x="431752" y="3068960"/>
            <a:ext cx="3076958" cy="719138"/>
          </a:xfrm>
          <a:prstGeom prst="homePlate">
            <a:avLst>
              <a:gd name="adj" fmla="val 75110"/>
            </a:avLst>
          </a:prstGeom>
          <a:solidFill>
            <a:srgbClr val="CFFF9F"/>
          </a:solidFill>
          <a:ln w="9525">
            <a:solidFill>
              <a:schemeClr val="tx1"/>
            </a:solidFill>
            <a:miter lim="800000"/>
            <a:headEnd/>
            <a:tailEnd/>
          </a:ln>
          <a:effectLst/>
        </p:spPr>
        <p:txBody>
          <a:bodyPr wrap="none" anchor="ctr"/>
          <a:lstStyle/>
          <a:p>
            <a:pPr>
              <a:defRPr/>
            </a:pPr>
            <a:r>
              <a:rPr lang="fr-FR" dirty="0">
                <a:solidFill>
                  <a:schemeClr val="accent4">
                    <a:lumMod val="10000"/>
                  </a:schemeClr>
                </a:solidFill>
                <a:cs typeface="Arial" charset="0"/>
              </a:rPr>
              <a:t>7 % sur </a:t>
            </a:r>
            <a:r>
              <a:rPr lang="fr-FR" dirty="0" smtClean="0">
                <a:solidFill>
                  <a:schemeClr val="accent4">
                    <a:lumMod val="10000"/>
                  </a:schemeClr>
                </a:solidFill>
                <a:cs typeface="Arial" charset="0"/>
              </a:rPr>
              <a:t>l’expression Verbale</a:t>
            </a:r>
            <a:endParaRPr lang="fr-FR" dirty="0">
              <a:solidFill>
                <a:schemeClr val="accent4">
                  <a:lumMod val="10000"/>
                </a:schemeClr>
              </a:solidFill>
              <a:latin typeface="Garamond" pitchFamily="18" charset="0"/>
              <a:cs typeface="Arial" charset="0"/>
            </a:endParaRPr>
          </a:p>
        </p:txBody>
      </p:sp>
      <p:sp>
        <p:nvSpPr>
          <p:cNvPr id="9" name="AutoShape 5"/>
          <p:cNvSpPr>
            <a:spLocks noChangeArrowheads="1"/>
          </p:cNvSpPr>
          <p:nvPr/>
        </p:nvSpPr>
        <p:spPr bwMode="auto">
          <a:xfrm>
            <a:off x="357188" y="4005064"/>
            <a:ext cx="6303044" cy="792162"/>
          </a:xfrm>
          <a:prstGeom prst="homePlate">
            <a:avLst>
              <a:gd name="adj" fmla="val 179559"/>
            </a:avLst>
          </a:prstGeom>
          <a:solidFill>
            <a:srgbClr val="CFFF9F"/>
          </a:solidFill>
          <a:ln w="9525">
            <a:solidFill>
              <a:schemeClr val="tx1"/>
            </a:solidFill>
            <a:miter lim="800000"/>
            <a:headEnd/>
            <a:tailEnd/>
          </a:ln>
          <a:effectLst/>
        </p:spPr>
        <p:txBody>
          <a:bodyPr wrap="none" anchor="ctr"/>
          <a:lstStyle/>
          <a:p>
            <a:pPr>
              <a:defRPr/>
            </a:pPr>
            <a:r>
              <a:rPr lang="fr-FR" dirty="0">
                <a:solidFill>
                  <a:schemeClr val="accent4">
                    <a:lumMod val="10000"/>
                  </a:schemeClr>
                </a:solidFill>
                <a:cs typeface="Arial" charset="0"/>
              </a:rPr>
              <a:t>38 % </a:t>
            </a:r>
            <a:r>
              <a:rPr lang="fr-FR" dirty="0" smtClean="0">
                <a:solidFill>
                  <a:schemeClr val="accent4">
                    <a:lumMod val="10000"/>
                  </a:schemeClr>
                </a:solidFill>
                <a:cs typeface="Arial" charset="0"/>
              </a:rPr>
              <a:t>sur le paralangage (l’élocution </a:t>
            </a:r>
            <a:r>
              <a:rPr lang="fr-FR" sz="1200" dirty="0">
                <a:solidFill>
                  <a:schemeClr val="accent4">
                    <a:lumMod val="10000"/>
                  </a:schemeClr>
                </a:solidFill>
                <a:cs typeface="Arial" charset="0"/>
              </a:rPr>
              <a:t>(rythme et ton de la voie</a:t>
            </a:r>
            <a:r>
              <a:rPr lang="fr-FR" sz="1200" dirty="0" smtClean="0">
                <a:solidFill>
                  <a:schemeClr val="accent4">
                    <a:lumMod val="10000"/>
                  </a:schemeClr>
                </a:solidFill>
                <a:cs typeface="Arial" charset="0"/>
              </a:rPr>
              <a:t>)</a:t>
            </a:r>
            <a:r>
              <a:rPr lang="fr-FR" sz="1200" dirty="0">
                <a:solidFill>
                  <a:schemeClr val="accent4">
                    <a:lumMod val="10000"/>
                  </a:schemeClr>
                </a:solidFill>
                <a:cs typeface="Arial" charset="0"/>
              </a:rPr>
              <a:t> </a:t>
            </a:r>
            <a:r>
              <a:rPr lang="fr-FR" sz="1200" dirty="0" smtClean="0">
                <a:solidFill>
                  <a:schemeClr val="accent4">
                    <a:lumMod val="10000"/>
                  </a:schemeClr>
                </a:solidFill>
                <a:cs typeface="Arial" charset="0"/>
              </a:rPr>
              <a:t> )</a:t>
            </a:r>
            <a:endParaRPr lang="fr-FR" sz="1200" dirty="0">
              <a:solidFill>
                <a:schemeClr val="accent4">
                  <a:lumMod val="10000"/>
                </a:schemeClr>
              </a:solidFill>
              <a:cs typeface="Arial" charset="0"/>
            </a:endParaRPr>
          </a:p>
        </p:txBody>
      </p:sp>
      <p:sp>
        <p:nvSpPr>
          <p:cNvPr id="10" name="AutoShape 6"/>
          <p:cNvSpPr>
            <a:spLocks noChangeArrowheads="1"/>
          </p:cNvSpPr>
          <p:nvPr/>
        </p:nvSpPr>
        <p:spPr bwMode="auto">
          <a:xfrm>
            <a:off x="384288" y="5049044"/>
            <a:ext cx="8424862" cy="846137"/>
          </a:xfrm>
          <a:prstGeom prst="homePlate">
            <a:avLst>
              <a:gd name="adj" fmla="val 248921"/>
            </a:avLst>
          </a:prstGeom>
          <a:solidFill>
            <a:srgbClr val="CFFF9F"/>
          </a:solidFill>
          <a:ln w="9525">
            <a:solidFill>
              <a:schemeClr val="tx1"/>
            </a:solidFill>
            <a:miter lim="800000"/>
            <a:headEnd/>
            <a:tailEnd/>
          </a:ln>
          <a:effectLst/>
        </p:spPr>
        <p:txBody>
          <a:bodyPr wrap="none" anchor="ctr"/>
          <a:lstStyle/>
          <a:p>
            <a:pPr>
              <a:defRPr/>
            </a:pPr>
            <a:r>
              <a:rPr lang="fr-FR" dirty="0">
                <a:cs typeface="Arial" charset="0"/>
              </a:rPr>
              <a:t>55 % sur les expressions </a:t>
            </a:r>
            <a:r>
              <a:rPr lang="fr-FR" dirty="0" smtClean="0">
                <a:cs typeface="Arial" charset="0"/>
              </a:rPr>
              <a:t>non verbales à savoir  les gestes, les mimiques….</a:t>
            </a:r>
            <a:endParaRPr lang="fr-FR" sz="1200" dirty="0">
              <a:cs typeface="Arial" charset="0"/>
            </a:endParaRPr>
          </a:p>
        </p:txBody>
      </p:sp>
      <p:sp>
        <p:nvSpPr>
          <p:cNvPr id="16" name="Espace réservé du contenu 2"/>
          <p:cNvSpPr>
            <a:spLocks noGrp="1"/>
          </p:cNvSpPr>
          <p:nvPr>
            <p:ph idx="1"/>
          </p:nvPr>
        </p:nvSpPr>
        <p:spPr>
          <a:xfrm>
            <a:off x="395288" y="1340768"/>
            <a:ext cx="8229600" cy="917258"/>
          </a:xfrm>
        </p:spPr>
        <p:txBody>
          <a:bodyPr>
            <a:normAutofit fontScale="85000" lnSpcReduction="20000"/>
          </a:bodyPr>
          <a:lstStyle/>
          <a:p>
            <a:pPr marL="0" indent="0">
              <a:buNone/>
            </a:pPr>
            <a:r>
              <a:rPr lang="fr-FR" dirty="0">
                <a:latin typeface="Comic Sans MS" pitchFamily="66" charset="0"/>
              </a:rPr>
              <a:t>Le paralangage, c’est communiquer sans parler, il </a:t>
            </a:r>
            <a:r>
              <a:rPr lang="fr-FR" dirty="0" smtClean="0">
                <a:latin typeface="Comic Sans MS" pitchFamily="66" charset="0"/>
              </a:rPr>
              <a:t>concerne </a:t>
            </a:r>
            <a:r>
              <a:rPr lang="fr-FR" dirty="0">
                <a:latin typeface="Comic Sans MS" pitchFamily="66" charset="0"/>
              </a:rPr>
              <a:t>le volume de la voix, le rythme des mots, les coupures d'une </a:t>
            </a:r>
            <a:r>
              <a:rPr lang="fr-FR" dirty="0" smtClean="0">
                <a:latin typeface="Comic Sans MS" pitchFamily="66" charset="0"/>
              </a:rPr>
              <a:t>phrase….</a:t>
            </a:r>
          </a:p>
          <a:p>
            <a:pPr marL="0" indent="0">
              <a:buNone/>
            </a:pPr>
            <a:endParaRPr lang="fr-FR" dirty="0" smtClean="0">
              <a:latin typeface="Comic Sans MS" pitchFamily="66" charset="0"/>
            </a:endParaRPr>
          </a:p>
        </p:txBody>
      </p:sp>
      <p:sp>
        <p:nvSpPr>
          <p:cNvPr id="3" name="ZoneTexte 2"/>
          <p:cNvSpPr txBox="1"/>
          <p:nvPr/>
        </p:nvSpPr>
        <p:spPr>
          <a:xfrm>
            <a:off x="611560" y="2348880"/>
            <a:ext cx="6552728" cy="646331"/>
          </a:xfrm>
          <a:prstGeom prst="rect">
            <a:avLst/>
          </a:prstGeom>
          <a:noFill/>
        </p:spPr>
        <p:txBody>
          <a:bodyPr wrap="square" rtlCol="0">
            <a:spAutoFit/>
          </a:bodyPr>
          <a:lstStyle/>
          <a:p>
            <a:r>
              <a:rPr lang="fr-FR" dirty="0" smtClean="0">
                <a:latin typeface="Comic Sans MS" pitchFamily="66" charset="0"/>
              </a:rPr>
              <a:t>Selon  le chercher américain Mehrabian, le sens d’une conversation  repose à:</a:t>
            </a:r>
            <a:endParaRPr lang="fr-FR" dirty="0">
              <a:latin typeface="Comic Sans MS" pitchFamily="66" charset="0"/>
            </a:endParaRPr>
          </a:p>
        </p:txBody>
      </p:sp>
    </p:spTree>
    <p:extLst>
      <p:ext uri="{BB962C8B-B14F-4D97-AF65-F5344CB8AC3E}">
        <p14:creationId xmlns:p14="http://schemas.microsoft.com/office/powerpoint/2010/main" xmlns="" val="3252114145"/>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slide(fromBottom)">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Bottom)">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lide(fromBottom)">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5400" b="1" u="sng" dirty="0">
                <a:latin typeface="Monotype Corsiva" pitchFamily="66" charset="0"/>
              </a:rPr>
              <a:t>I.3 Les gestes et attitudes </a:t>
            </a:r>
            <a:br>
              <a:rPr lang="fr-FR" sz="5400" b="1" u="sng" dirty="0">
                <a:latin typeface="Monotype Corsiva" pitchFamily="66" charset="0"/>
              </a:rPr>
            </a:br>
            <a:endParaRPr lang="fr-FR" u="sng" dirty="0">
              <a:latin typeface="Monotype Corsiva" pitchFamily="66" charset="0"/>
            </a:endParaRPr>
          </a:p>
        </p:txBody>
      </p:sp>
      <p:sp>
        <p:nvSpPr>
          <p:cNvPr id="3" name="Espace réservé du contenu 2"/>
          <p:cNvSpPr>
            <a:spLocks noGrp="1"/>
          </p:cNvSpPr>
          <p:nvPr>
            <p:ph idx="1"/>
          </p:nvPr>
        </p:nvSpPr>
        <p:spPr>
          <a:xfrm>
            <a:off x="323528" y="1196752"/>
            <a:ext cx="8229600" cy="1224136"/>
          </a:xfrm>
        </p:spPr>
        <p:txBody>
          <a:bodyPr>
            <a:normAutofit lnSpcReduction="10000"/>
          </a:bodyPr>
          <a:lstStyle/>
          <a:p>
            <a:pPr marL="0" indent="0">
              <a:buNone/>
            </a:pPr>
            <a:r>
              <a:rPr lang="fr-FR" dirty="0">
                <a:latin typeface="Comic Sans MS" pitchFamily="66" charset="0"/>
              </a:rPr>
              <a:t>Les gestes représentent des mouvements délibérés et les signaux qui transmettent des émotions sans l'usage des </a:t>
            </a:r>
            <a:r>
              <a:rPr lang="fr-FR" dirty="0" smtClean="0">
                <a:latin typeface="Comic Sans MS" pitchFamily="66" charset="0"/>
              </a:rPr>
              <a:t>mots. </a:t>
            </a:r>
          </a:p>
        </p:txBody>
      </p:sp>
      <p:sp>
        <p:nvSpPr>
          <p:cNvPr id="4" name="Espace réservé de la date 3"/>
          <p:cNvSpPr>
            <a:spLocks noGrp="1"/>
          </p:cNvSpPr>
          <p:nvPr>
            <p:ph type="dt" sz="half" idx="10"/>
          </p:nvPr>
        </p:nvSpPr>
        <p:spPr/>
        <p:txBody>
          <a:bodyPr/>
          <a:lstStyle/>
          <a:p>
            <a:fld id="{7445391B-C49A-4288-99F5-A8C8EB2DEAB4}"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smtClean="0"/>
              <a:t>محمد أبوبكر ناصر</a:t>
            </a:r>
            <a:endParaRPr lang="fr-FR"/>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8</a:t>
            </a:fld>
            <a:endParaRPr lang="fr-FR"/>
          </a:p>
        </p:txBody>
      </p:sp>
      <p:pic>
        <p:nvPicPr>
          <p:cNvPr id="1026" name="Image 2" descr="D:\Users\Al-sultan\Pictures\exposé.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2492896"/>
            <a:ext cx="7704856" cy="3240360"/>
          </a:xfrm>
          <a:prstGeom prst="rect">
            <a:avLst/>
          </a:prstGeom>
          <a:noFill/>
          <a:extLst>
            <a:ext uri="{909E8E84-426E-40DD-AFC4-6F175D3DCCD1}">
              <a14:hiddenFill xmlns:a14="http://schemas.microsoft.com/office/drawing/2010/main" xmlns="">
                <a:solidFill>
                  <a:srgbClr xmlns:mc="http://schemas.openxmlformats.org/markup-compatibility/2006" val="FFFFFF" mc:Ignorable=""/>
                </a:solidFill>
              </a14:hiddenFill>
            </a:ext>
          </a:extLst>
        </p:spPr>
      </p:pic>
    </p:spTree>
    <p:extLst>
      <p:ext uri="{BB962C8B-B14F-4D97-AF65-F5344CB8AC3E}">
        <p14:creationId xmlns:p14="http://schemas.microsoft.com/office/powerpoint/2010/main" xmlns="" val="3025136837"/>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88640"/>
            <a:ext cx="8229600" cy="1143000"/>
          </a:xfrm>
        </p:spPr>
        <p:txBody>
          <a:bodyPr>
            <a:normAutofit/>
          </a:bodyPr>
          <a:lstStyle/>
          <a:p>
            <a:pPr algn="ctr"/>
            <a:r>
              <a:rPr lang="fr-FR" sz="2800" b="1" u="sng" dirty="0">
                <a:latin typeface="Monotype Corsiva" pitchFamily="66" charset="0"/>
              </a:rPr>
              <a:t>I.4 Expressions faciales, mimiques et mouvements corporels </a:t>
            </a:r>
            <a:br>
              <a:rPr lang="fr-FR" sz="2800" b="1" u="sng" dirty="0">
                <a:latin typeface="Monotype Corsiva" pitchFamily="66" charset="0"/>
              </a:rPr>
            </a:br>
            <a:endParaRPr lang="fr-FR" sz="2800" u="sng" dirty="0">
              <a:latin typeface="Monotype Corsiva" pitchFamily="66" charset="0"/>
            </a:endParaRPr>
          </a:p>
        </p:txBody>
      </p:sp>
      <p:sp>
        <p:nvSpPr>
          <p:cNvPr id="3" name="Espace réservé du contenu 2"/>
          <p:cNvSpPr>
            <a:spLocks noGrp="1"/>
          </p:cNvSpPr>
          <p:nvPr>
            <p:ph idx="1"/>
          </p:nvPr>
        </p:nvSpPr>
        <p:spPr>
          <a:xfrm>
            <a:off x="395536" y="980728"/>
            <a:ext cx="8229600" cy="1224136"/>
          </a:xfrm>
        </p:spPr>
        <p:txBody>
          <a:bodyPr>
            <a:normAutofit lnSpcReduction="10000"/>
          </a:bodyPr>
          <a:lstStyle/>
          <a:p>
            <a:pPr marL="0" indent="0">
              <a:buNone/>
            </a:pPr>
            <a:r>
              <a:rPr lang="fr-FR" dirty="0">
                <a:latin typeface="Comic Sans MS" pitchFamily="66" charset="0"/>
              </a:rPr>
              <a:t>Ce sont les expressions </a:t>
            </a:r>
            <a:r>
              <a:rPr lang="fr-FR" dirty="0" smtClean="0">
                <a:latin typeface="Comic Sans MS" pitchFamily="66" charset="0"/>
              </a:rPr>
              <a:t>du </a:t>
            </a:r>
            <a:r>
              <a:rPr lang="fr-FR" dirty="0">
                <a:latin typeface="Comic Sans MS" pitchFamily="66" charset="0"/>
              </a:rPr>
              <a:t>visage qui expriment des émotions : la colère, la </a:t>
            </a:r>
            <a:r>
              <a:rPr lang="fr-FR" dirty="0" smtClean="0">
                <a:latin typeface="Comic Sans MS" pitchFamily="66" charset="0"/>
              </a:rPr>
              <a:t>peur, le dégoût, la </a:t>
            </a:r>
            <a:r>
              <a:rPr lang="fr-FR" dirty="0">
                <a:latin typeface="Comic Sans MS" pitchFamily="66" charset="0"/>
              </a:rPr>
              <a:t>surprise, le </a:t>
            </a:r>
            <a:r>
              <a:rPr lang="fr-FR" dirty="0" smtClean="0">
                <a:latin typeface="Comic Sans MS" pitchFamily="66" charset="0"/>
              </a:rPr>
              <a:t>la joie, </a:t>
            </a:r>
            <a:r>
              <a:rPr lang="fr-FR" dirty="0">
                <a:latin typeface="Comic Sans MS" pitchFamily="66" charset="0"/>
              </a:rPr>
              <a:t>la </a:t>
            </a:r>
            <a:r>
              <a:rPr lang="fr-FR" dirty="0" smtClean="0">
                <a:latin typeface="Comic Sans MS" pitchFamily="66" charset="0"/>
              </a:rPr>
              <a:t>tristesse….</a:t>
            </a:r>
          </a:p>
          <a:p>
            <a:pPr marL="0" indent="0">
              <a:buNone/>
            </a:pPr>
            <a:endParaRPr lang="fr-FR" dirty="0">
              <a:latin typeface="Comic Sans MS" pitchFamily="66" charset="0"/>
            </a:endParaRPr>
          </a:p>
        </p:txBody>
      </p:sp>
      <p:sp>
        <p:nvSpPr>
          <p:cNvPr id="4" name="Espace réservé de la date 3"/>
          <p:cNvSpPr>
            <a:spLocks noGrp="1"/>
          </p:cNvSpPr>
          <p:nvPr>
            <p:ph type="dt" sz="half" idx="10"/>
          </p:nvPr>
        </p:nvSpPr>
        <p:spPr/>
        <p:txBody>
          <a:bodyPr/>
          <a:lstStyle/>
          <a:p>
            <a:fld id="{240646AE-5E28-4920-923E-40DA84EF790A}"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smtClean="0"/>
              <a:t>محمد أبوبكر ناصر</a:t>
            </a:r>
            <a:endParaRPr lang="fr-FR"/>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9</a:t>
            </a:fld>
            <a:endParaRPr lang="fr-FR"/>
          </a:p>
        </p:txBody>
      </p:sp>
      <p:pic>
        <p:nvPicPr>
          <p:cNvPr id="7" name="Imag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04248" y="4077072"/>
            <a:ext cx="1787691" cy="13407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Imag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788024" y="4149080"/>
            <a:ext cx="1776028" cy="14401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2" descr="E:\Desktop\outils.jpg"/>
          <p:cNvPicPr>
            <a:picLocks noChangeAspect="1" noChangeArrowheads="1"/>
          </p:cNvPicPr>
          <p:nvPr/>
        </p:nvPicPr>
        <p:blipFill>
          <a:blip r:embed="rId4" cstate="print"/>
          <a:srcRect/>
          <a:stretch>
            <a:fillRect/>
          </a:stretch>
        </p:blipFill>
        <p:spPr bwMode="auto">
          <a:xfrm>
            <a:off x="4788024" y="1700808"/>
            <a:ext cx="4104456" cy="2280253"/>
          </a:xfrm>
          <a:prstGeom prst="rect">
            <a:avLst/>
          </a:prstGeom>
          <a:noFill/>
        </p:spPr>
      </p:pic>
      <p:pic>
        <p:nvPicPr>
          <p:cNvPr id="10" name="Picture 19"/>
          <p:cNvPicPr>
            <a:picLocks noChangeAspect="1" noChangeArrowheads="1"/>
          </p:cNvPicPr>
          <p:nvPr/>
        </p:nvPicPr>
        <p:blipFill>
          <a:blip r:embed="rId5">
            <a:extLst>
              <a:ext uri="{28A0092B-C50C-407E-A947-70E740481C1C}">
                <a14:useLocalDpi xmlns:a14="http://schemas.microsoft.com/office/drawing/2010/main" xmlns="" val="0"/>
              </a:ext>
            </a:extLst>
          </a:blip>
          <a:srcRect l="17958" t="15996" r="50142" b="39766"/>
          <a:stretch>
            <a:fillRect/>
          </a:stretch>
        </p:blipFill>
        <p:spPr bwMode="auto">
          <a:xfrm>
            <a:off x="0" y="2204864"/>
            <a:ext cx="4710112" cy="3500438"/>
          </a:xfrm>
          <a:prstGeom prst="rect">
            <a:avLst/>
          </a:prstGeom>
          <a:noFill/>
          <a:ln>
            <a:noFill/>
          </a:ln>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pic>
      <p:sp>
        <p:nvSpPr>
          <p:cNvPr id="11" name="ZoneTexte 10"/>
          <p:cNvSpPr txBox="1"/>
          <p:nvPr/>
        </p:nvSpPr>
        <p:spPr>
          <a:xfrm>
            <a:off x="1115616" y="5877272"/>
            <a:ext cx="6912768" cy="646331"/>
          </a:xfrm>
          <a:prstGeom prst="rect">
            <a:avLst/>
          </a:prstGeom>
          <a:noFill/>
        </p:spPr>
        <p:txBody>
          <a:bodyPr wrap="square" rtlCol="0">
            <a:spAutoFit/>
          </a:bodyPr>
          <a:lstStyle/>
          <a:p>
            <a:r>
              <a:rPr lang="fr-FR" dirty="0">
                <a:latin typeface="Comic Sans MS" pitchFamily="66" charset="0"/>
              </a:rPr>
              <a:t>Il est capital de tenir compte des expressions faciales et des mouvements </a:t>
            </a:r>
            <a:r>
              <a:rPr lang="fr-FR" dirty="0" smtClean="0">
                <a:latin typeface="Comic Sans MS" pitchFamily="66" charset="0"/>
              </a:rPr>
              <a:t>corporels </a:t>
            </a:r>
            <a:r>
              <a:rPr lang="fr-FR" dirty="0">
                <a:latin typeface="Comic Sans MS" pitchFamily="66" charset="0"/>
              </a:rPr>
              <a:t>afin d’éviter les malentendus. </a:t>
            </a:r>
          </a:p>
        </p:txBody>
      </p:sp>
    </p:spTree>
    <p:extLst>
      <p:ext uri="{BB962C8B-B14F-4D97-AF65-F5344CB8AC3E}">
        <p14:creationId xmlns:p14="http://schemas.microsoft.com/office/powerpoint/2010/main" xmlns="" val="4201217023"/>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1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500"/>
                                        <p:tgtEl>
                                          <p:spTgt spid="9"/>
                                        </p:tgtEl>
                                      </p:cBhvr>
                                    </p:animEffect>
                                  </p:childTnLst>
                                </p:cTn>
                              </p:par>
                              <p:par>
                                <p:cTn id="18" presetID="42"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0"/>
            <a:ext cx="8229600" cy="1143000"/>
          </a:xfrm>
        </p:spPr>
        <p:txBody>
          <a:bodyPr>
            <a:normAutofit/>
          </a:bodyPr>
          <a:lstStyle/>
          <a:p>
            <a:pPr algn="ctr"/>
            <a:r>
              <a:rPr lang="fr-FR" sz="2800" b="1" u="sng" dirty="0">
                <a:latin typeface="Monotype Corsiva" pitchFamily="66" charset="0"/>
              </a:rPr>
              <a:t>I.5 Le langage d'objet – l’apparence : vêtements, bijoux </a:t>
            </a:r>
            <a:r>
              <a:rPr lang="fr-FR" sz="2800" b="1" u="sng" dirty="0" smtClean="0">
                <a:latin typeface="Monotype Corsiva" pitchFamily="66" charset="0"/>
              </a:rPr>
              <a:t>…</a:t>
            </a:r>
            <a:endParaRPr lang="fr-FR" sz="2800" u="sng" dirty="0">
              <a:latin typeface="Monotype Corsiva" pitchFamily="66" charset="0"/>
            </a:endParaRPr>
          </a:p>
        </p:txBody>
      </p:sp>
      <p:sp>
        <p:nvSpPr>
          <p:cNvPr id="3" name="Espace réservé du contenu 2"/>
          <p:cNvSpPr>
            <a:spLocks noGrp="1"/>
          </p:cNvSpPr>
          <p:nvPr>
            <p:ph idx="1"/>
          </p:nvPr>
        </p:nvSpPr>
        <p:spPr>
          <a:xfrm>
            <a:off x="395536" y="1124744"/>
            <a:ext cx="8229600" cy="1709544"/>
          </a:xfrm>
        </p:spPr>
        <p:txBody>
          <a:bodyPr/>
          <a:lstStyle/>
          <a:p>
            <a:pPr marL="0" indent="0">
              <a:buNone/>
            </a:pPr>
            <a:r>
              <a:rPr lang="fr-FR" dirty="0">
                <a:latin typeface="Comic Sans MS" pitchFamily="66" charset="0"/>
              </a:rPr>
              <a:t>L’apparence correspond à l'allure générale d’une </a:t>
            </a:r>
            <a:r>
              <a:rPr lang="fr-FR" dirty="0" smtClean="0">
                <a:latin typeface="Comic Sans MS" pitchFamily="66" charset="0"/>
              </a:rPr>
              <a:t>personne que </a:t>
            </a:r>
            <a:r>
              <a:rPr lang="fr-FR" dirty="0">
                <a:latin typeface="Comic Sans MS" pitchFamily="66" charset="0"/>
              </a:rPr>
              <a:t>l’on </a:t>
            </a:r>
            <a:r>
              <a:rPr lang="fr-FR" dirty="0" smtClean="0">
                <a:latin typeface="Comic Sans MS" pitchFamily="66" charset="0"/>
              </a:rPr>
              <a:t>remarque </a:t>
            </a:r>
            <a:r>
              <a:rPr lang="fr-FR" dirty="0">
                <a:latin typeface="Comic Sans MS" pitchFamily="66" charset="0"/>
              </a:rPr>
              <a:t>en premier lieu : </a:t>
            </a:r>
            <a:r>
              <a:rPr lang="fr-FR" b="1" dirty="0">
                <a:latin typeface="Comic Sans MS" pitchFamily="66" charset="0"/>
              </a:rPr>
              <a:t>le vêtement, la coiffure, le maquillage, les accessoires</a:t>
            </a:r>
            <a:r>
              <a:rPr lang="fr-FR" dirty="0">
                <a:latin typeface="Comic Sans MS" pitchFamily="66" charset="0"/>
              </a:rPr>
              <a:t>. </a:t>
            </a:r>
          </a:p>
        </p:txBody>
      </p:sp>
      <p:sp>
        <p:nvSpPr>
          <p:cNvPr id="4" name="Espace réservé de la date 3"/>
          <p:cNvSpPr>
            <a:spLocks noGrp="1"/>
          </p:cNvSpPr>
          <p:nvPr>
            <p:ph type="dt" sz="half" idx="10"/>
          </p:nvPr>
        </p:nvSpPr>
        <p:spPr/>
        <p:txBody>
          <a:bodyPr/>
          <a:lstStyle/>
          <a:p>
            <a:fld id="{4EAAE574-1388-44E1-BAE4-3ED717B89BEE}"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smtClean="0"/>
              <a:t>محمد أبوبكر ناصر</a:t>
            </a:r>
            <a:endParaRPr lang="fr-FR"/>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10</a:t>
            </a:fld>
            <a:endParaRPr lang="fr-FR"/>
          </a:p>
        </p:txBody>
      </p:sp>
      <p:pic>
        <p:nvPicPr>
          <p:cNvPr id="1026" name="Imag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2780928"/>
            <a:ext cx="1828430" cy="24473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Imag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11760" y="2852936"/>
            <a:ext cx="1613263" cy="25763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Imag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355976" y="2852936"/>
            <a:ext cx="1697331" cy="23762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Imag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239747" y="2636912"/>
            <a:ext cx="2870907" cy="268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ZoneTexte 7"/>
          <p:cNvSpPr txBox="1"/>
          <p:nvPr/>
        </p:nvSpPr>
        <p:spPr>
          <a:xfrm>
            <a:off x="0" y="5589239"/>
            <a:ext cx="6192688" cy="646331"/>
          </a:xfrm>
          <a:prstGeom prst="rect">
            <a:avLst/>
          </a:prstGeom>
          <a:noFill/>
        </p:spPr>
        <p:txBody>
          <a:bodyPr wrap="square" rtlCol="0">
            <a:spAutoFit/>
          </a:bodyPr>
          <a:lstStyle/>
          <a:p>
            <a:r>
              <a:rPr lang="fr-FR" dirty="0" smtClean="0">
                <a:latin typeface="Comic Sans MS" pitchFamily="66" charset="0"/>
              </a:rPr>
              <a:t>Attention!!!</a:t>
            </a:r>
          </a:p>
          <a:p>
            <a:r>
              <a:rPr lang="fr-FR" dirty="0" smtClean="0">
                <a:latin typeface="Comic Sans MS" pitchFamily="66" charset="0"/>
              </a:rPr>
              <a:t>On dit souvent que «  l’apparence est trompeuse »</a:t>
            </a:r>
            <a:endParaRPr lang="fr-FR" dirty="0">
              <a:latin typeface="Comic Sans MS" pitchFamily="66" charset="0"/>
            </a:endParaRPr>
          </a:p>
        </p:txBody>
      </p:sp>
      <p:pic>
        <p:nvPicPr>
          <p:cNvPr id="7" name="Image 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716016" y="-25963"/>
            <a:ext cx="4248472" cy="5987513"/>
          </a:xfrm>
          <a:prstGeom prst="rect">
            <a:avLst/>
          </a:prstGeom>
        </p:spPr>
      </p:pic>
      <p:sp>
        <p:nvSpPr>
          <p:cNvPr id="9" name="Rectangle 8"/>
          <p:cNvSpPr/>
          <p:nvPr/>
        </p:nvSpPr>
        <p:spPr>
          <a:xfrm>
            <a:off x="6192688" y="0"/>
            <a:ext cx="971600" cy="4046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xmlns="" val="450852423"/>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5400" b="1" u="sng" dirty="0">
                <a:latin typeface="Monotype Corsiva" pitchFamily="66" charset="0"/>
              </a:rPr>
              <a:t>I.6 Le toucher </a:t>
            </a:r>
            <a:r>
              <a:rPr lang="fr-FR" sz="5400" u="sng" dirty="0">
                <a:latin typeface="Monotype Corsiva" pitchFamily="66" charset="0"/>
              </a:rPr>
              <a:t/>
            </a:r>
            <a:br>
              <a:rPr lang="fr-FR" sz="5400" u="sng" dirty="0">
                <a:latin typeface="Monotype Corsiva" pitchFamily="66" charset="0"/>
              </a:rPr>
            </a:br>
            <a:endParaRPr lang="fr-FR" u="sng" dirty="0">
              <a:latin typeface="Monotype Corsiva" pitchFamily="66" charset="0"/>
            </a:endParaRPr>
          </a:p>
        </p:txBody>
      </p:sp>
      <p:sp>
        <p:nvSpPr>
          <p:cNvPr id="3" name="Espace réservé du contenu 2"/>
          <p:cNvSpPr>
            <a:spLocks noGrp="1"/>
          </p:cNvSpPr>
          <p:nvPr>
            <p:ph idx="1"/>
          </p:nvPr>
        </p:nvSpPr>
        <p:spPr/>
        <p:txBody>
          <a:bodyPr/>
          <a:lstStyle/>
          <a:p>
            <a:pPr marL="0" indent="0">
              <a:buNone/>
            </a:pPr>
            <a:r>
              <a:rPr lang="fr-FR" dirty="0">
                <a:latin typeface="Comic Sans MS" pitchFamily="66" charset="0"/>
              </a:rPr>
              <a:t>C'est l'un des premiers modes de communication de l'être humain. </a:t>
            </a:r>
            <a:r>
              <a:rPr lang="fr-FR" dirty="0" smtClean="0">
                <a:latin typeface="Comic Sans MS" pitchFamily="66" charset="0"/>
              </a:rPr>
              <a:t>Il est </a:t>
            </a:r>
            <a:r>
              <a:rPr lang="fr-FR" dirty="0">
                <a:latin typeface="Comic Sans MS" pitchFamily="66" charset="0"/>
              </a:rPr>
              <a:t>certainement le mode de communication le plus fort qui </a:t>
            </a:r>
            <a:r>
              <a:rPr lang="fr-FR" dirty="0" smtClean="0">
                <a:latin typeface="Comic Sans MS" pitchFamily="66" charset="0"/>
              </a:rPr>
              <a:t>soit. </a:t>
            </a:r>
          </a:p>
          <a:p>
            <a:pPr marL="0" indent="0">
              <a:buNone/>
            </a:pPr>
            <a:endParaRPr lang="fr-FR" dirty="0">
              <a:latin typeface="Comic Sans MS" pitchFamily="66" charset="0"/>
            </a:endParaRPr>
          </a:p>
          <a:p>
            <a:pPr marL="0" indent="0">
              <a:buNone/>
            </a:pPr>
            <a:endParaRPr lang="fr-FR" dirty="0" smtClean="0">
              <a:latin typeface="Comic Sans MS" pitchFamily="66" charset="0"/>
            </a:endParaRPr>
          </a:p>
          <a:p>
            <a:pPr marL="0" indent="0">
              <a:buNone/>
            </a:pPr>
            <a:endParaRPr lang="fr-FR" dirty="0">
              <a:latin typeface="Comic Sans MS" pitchFamily="66" charset="0"/>
            </a:endParaRPr>
          </a:p>
          <a:p>
            <a:pPr marL="0" indent="0">
              <a:buNone/>
            </a:pPr>
            <a:r>
              <a:rPr lang="fr-FR" dirty="0" smtClean="0">
                <a:latin typeface="Comic Sans MS" pitchFamily="66" charset="0"/>
              </a:rPr>
              <a:t>Ce </a:t>
            </a:r>
            <a:r>
              <a:rPr lang="fr-FR" dirty="0">
                <a:latin typeface="Comic Sans MS" pitchFamily="66" charset="0"/>
              </a:rPr>
              <a:t>mode de communication est plus ou moins développé selon les cultures et les civilisations. </a:t>
            </a:r>
          </a:p>
        </p:txBody>
      </p:sp>
      <p:sp>
        <p:nvSpPr>
          <p:cNvPr id="4" name="Espace réservé de la date 3"/>
          <p:cNvSpPr>
            <a:spLocks noGrp="1"/>
          </p:cNvSpPr>
          <p:nvPr>
            <p:ph type="dt" sz="half" idx="10"/>
          </p:nvPr>
        </p:nvSpPr>
        <p:spPr/>
        <p:txBody>
          <a:bodyPr/>
          <a:lstStyle/>
          <a:p>
            <a:fld id="{BF31F22A-3F14-4DA8-A12E-83B68A030EAE}"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smtClean="0"/>
              <a:t>محمد أبوبكر ناصر</a:t>
            </a:r>
            <a:endParaRPr lang="fr-FR"/>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11</a:t>
            </a:fld>
            <a:endParaRPr lang="fr-FR"/>
          </a:p>
        </p:txBody>
      </p:sp>
    </p:spTree>
    <p:extLst>
      <p:ext uri="{BB962C8B-B14F-4D97-AF65-F5344CB8AC3E}">
        <p14:creationId xmlns:p14="http://schemas.microsoft.com/office/powerpoint/2010/main" xmlns="" val="1286661248"/>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5400" b="1" u="sng" dirty="0">
                <a:latin typeface="Monotype Corsiva" pitchFamily="66" charset="0"/>
              </a:rPr>
              <a:t>I.7 Les rituels</a:t>
            </a:r>
            <a:br>
              <a:rPr lang="fr-FR" sz="5400" b="1" u="sng" dirty="0">
                <a:latin typeface="Monotype Corsiva" pitchFamily="66" charset="0"/>
              </a:rPr>
            </a:br>
            <a:endParaRPr lang="fr-FR" u="sng" dirty="0">
              <a:latin typeface="Monotype Corsiva" pitchFamily="66" charset="0"/>
            </a:endParaRPr>
          </a:p>
        </p:txBody>
      </p:sp>
      <p:sp>
        <p:nvSpPr>
          <p:cNvPr id="3" name="Espace réservé du contenu 2"/>
          <p:cNvSpPr>
            <a:spLocks noGrp="1"/>
          </p:cNvSpPr>
          <p:nvPr>
            <p:ph idx="1"/>
          </p:nvPr>
        </p:nvSpPr>
        <p:spPr/>
        <p:txBody>
          <a:bodyPr/>
          <a:lstStyle/>
          <a:p>
            <a:pPr marL="0" indent="0">
              <a:buNone/>
            </a:pPr>
            <a:r>
              <a:rPr lang="fr-FR" dirty="0">
                <a:latin typeface="Comic Sans MS" pitchFamily="66" charset="0"/>
              </a:rPr>
              <a:t>Il s’agit </a:t>
            </a:r>
            <a:r>
              <a:rPr lang="fr-FR" dirty="0" smtClean="0">
                <a:latin typeface="Comic Sans MS" pitchFamily="66" charset="0"/>
              </a:rPr>
              <a:t>des </a:t>
            </a:r>
            <a:r>
              <a:rPr lang="fr-FR" dirty="0">
                <a:latin typeface="Comic Sans MS" pitchFamily="66" charset="0"/>
              </a:rPr>
              <a:t>pratiques habituelles, que l’on relève dans des situations courantes. On distingue le plus souvent les rituels de salutation, de séparation, de remerciements et de présentation. </a:t>
            </a:r>
            <a:endParaRPr lang="fr-FR" dirty="0" smtClean="0">
              <a:latin typeface="Comic Sans MS" pitchFamily="66" charset="0"/>
            </a:endParaRPr>
          </a:p>
          <a:p>
            <a:pPr marL="0" indent="0">
              <a:buNone/>
            </a:pPr>
            <a:endParaRPr lang="fr-FR" dirty="0">
              <a:latin typeface="Comic Sans MS" pitchFamily="66" charset="0"/>
            </a:endParaRPr>
          </a:p>
          <a:p>
            <a:pPr marL="0" indent="0">
              <a:buNone/>
            </a:pPr>
            <a:endParaRPr lang="fr-FR" dirty="0" smtClean="0">
              <a:latin typeface="Comic Sans MS" pitchFamily="66" charset="0"/>
            </a:endParaRPr>
          </a:p>
          <a:p>
            <a:pPr marL="0" indent="0">
              <a:buNone/>
            </a:pPr>
            <a:r>
              <a:rPr lang="fr-FR" dirty="0">
                <a:latin typeface="Comic Sans MS" pitchFamily="66" charset="0"/>
              </a:rPr>
              <a:t>Une bonne communication  nécessite la </a:t>
            </a:r>
            <a:r>
              <a:rPr lang="fr-FR">
                <a:latin typeface="Comic Sans MS" pitchFamily="66" charset="0"/>
              </a:rPr>
              <a:t>connaissance </a:t>
            </a:r>
            <a:r>
              <a:rPr lang="fr-FR" smtClean="0">
                <a:latin typeface="Comic Sans MS" pitchFamily="66" charset="0"/>
              </a:rPr>
              <a:t>de ces </a:t>
            </a:r>
            <a:r>
              <a:rPr lang="fr-FR" dirty="0">
                <a:latin typeface="Comic Sans MS" pitchFamily="66" charset="0"/>
              </a:rPr>
              <a:t>rituels afin de comprendre le comportement de nos interlocuteurs et aussi de les prendre en compte afin de ne pas les vexer.</a:t>
            </a:r>
          </a:p>
          <a:p>
            <a:pPr marL="0" indent="0">
              <a:buNone/>
            </a:pPr>
            <a:endParaRPr lang="fr-FR" dirty="0">
              <a:latin typeface="Comic Sans MS" pitchFamily="66" charset="0"/>
            </a:endParaRPr>
          </a:p>
        </p:txBody>
      </p:sp>
      <p:sp>
        <p:nvSpPr>
          <p:cNvPr id="4" name="Espace réservé de la date 3"/>
          <p:cNvSpPr>
            <a:spLocks noGrp="1"/>
          </p:cNvSpPr>
          <p:nvPr>
            <p:ph type="dt" sz="half" idx="10"/>
          </p:nvPr>
        </p:nvSpPr>
        <p:spPr/>
        <p:txBody>
          <a:bodyPr/>
          <a:lstStyle/>
          <a:p>
            <a:fld id="{32F24129-FA20-4CE5-A5FD-2CA68911F089}"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smtClean="0"/>
              <a:t>محمد أبوبكر ناصر</a:t>
            </a:r>
            <a:endParaRPr lang="fr-FR"/>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12</a:t>
            </a:fld>
            <a:endParaRPr lang="fr-FR"/>
          </a:p>
        </p:txBody>
      </p:sp>
    </p:spTree>
    <p:extLst>
      <p:ext uri="{BB962C8B-B14F-4D97-AF65-F5344CB8AC3E}">
        <p14:creationId xmlns:p14="http://schemas.microsoft.com/office/powerpoint/2010/main" xmlns="" val="1925223365"/>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400" b="1" u="sng" dirty="0">
                <a:latin typeface="Monotype Corsiva" pitchFamily="66" charset="0"/>
              </a:rPr>
              <a:t>II-Contexte des messages non verbaux </a:t>
            </a:r>
            <a:br>
              <a:rPr lang="fr-FR" sz="4400" b="1" u="sng" dirty="0">
                <a:latin typeface="Monotype Corsiva" pitchFamily="66" charset="0"/>
              </a:rPr>
            </a:br>
            <a:endParaRPr lang="fr-FR" sz="4400" dirty="0">
              <a:latin typeface="Monotype Corsiva" pitchFamily="66" charset="0"/>
            </a:endParaRPr>
          </a:p>
        </p:txBody>
      </p:sp>
      <p:sp>
        <p:nvSpPr>
          <p:cNvPr id="3" name="Espace réservé du contenu 2"/>
          <p:cNvSpPr>
            <a:spLocks noGrp="1"/>
          </p:cNvSpPr>
          <p:nvPr>
            <p:ph idx="1"/>
          </p:nvPr>
        </p:nvSpPr>
        <p:spPr/>
        <p:txBody>
          <a:bodyPr>
            <a:normAutofit fontScale="85000" lnSpcReduction="20000"/>
          </a:bodyPr>
          <a:lstStyle/>
          <a:p>
            <a:pPr marL="0" indent="0">
              <a:buNone/>
            </a:pPr>
            <a:r>
              <a:rPr lang="fr-FR" b="1" u="sng" dirty="0" smtClean="0">
                <a:latin typeface="Comic Sans MS" pitchFamily="66" charset="0"/>
              </a:rPr>
              <a:t>1- </a:t>
            </a:r>
            <a:r>
              <a:rPr lang="fr-FR" b="1" u="sng" dirty="0">
                <a:latin typeface="Comic Sans MS" pitchFamily="66" charset="0"/>
              </a:rPr>
              <a:t>Le </a:t>
            </a:r>
            <a:r>
              <a:rPr lang="fr-FR" b="1" u="sng" dirty="0" smtClean="0">
                <a:latin typeface="Comic Sans MS" pitchFamily="66" charset="0"/>
              </a:rPr>
              <a:t>temps:</a:t>
            </a:r>
          </a:p>
          <a:p>
            <a:pPr marL="0" indent="0">
              <a:buNone/>
            </a:pPr>
            <a:r>
              <a:rPr lang="fr-FR" b="1" dirty="0" smtClean="0">
                <a:latin typeface="Comic Sans MS" pitchFamily="66" charset="0"/>
              </a:rPr>
              <a:t> </a:t>
            </a:r>
            <a:r>
              <a:rPr lang="fr-FR" dirty="0">
                <a:latin typeface="Comic Sans MS" pitchFamily="66" charset="0"/>
              </a:rPr>
              <a:t>Il est une forme de la communication. Dans </a:t>
            </a:r>
            <a:r>
              <a:rPr lang="fr-FR" dirty="0" smtClean="0">
                <a:latin typeface="Comic Sans MS" pitchFamily="66" charset="0"/>
              </a:rPr>
              <a:t>certaines sociétés, </a:t>
            </a:r>
            <a:r>
              <a:rPr lang="fr-FR" dirty="0">
                <a:latin typeface="Comic Sans MS" pitchFamily="66" charset="0"/>
              </a:rPr>
              <a:t>il est jugé précieux et </a:t>
            </a:r>
            <a:r>
              <a:rPr lang="fr-FR" dirty="0" smtClean="0">
                <a:latin typeface="Comic Sans MS" pitchFamily="66" charset="0"/>
              </a:rPr>
              <a:t>la personne </a:t>
            </a:r>
            <a:r>
              <a:rPr lang="fr-FR" dirty="0">
                <a:latin typeface="Comic Sans MS" pitchFamily="66" charset="0"/>
              </a:rPr>
              <a:t>qui est en retard </a:t>
            </a:r>
            <a:r>
              <a:rPr lang="fr-FR" dirty="0" smtClean="0">
                <a:latin typeface="Comic Sans MS" pitchFamily="66" charset="0"/>
              </a:rPr>
              <a:t>dans une réunion par exemple est </a:t>
            </a:r>
            <a:r>
              <a:rPr lang="fr-FR" dirty="0">
                <a:latin typeface="Comic Sans MS" pitchFamily="66" charset="0"/>
              </a:rPr>
              <a:t>considérée comme irrespectueuse ou légère. D'autres cultures ne lui accordent pas la même </a:t>
            </a:r>
            <a:r>
              <a:rPr lang="fr-FR" dirty="0" smtClean="0">
                <a:latin typeface="Comic Sans MS" pitchFamily="66" charset="0"/>
              </a:rPr>
              <a:t>importance.</a:t>
            </a:r>
          </a:p>
          <a:p>
            <a:pPr marL="0" indent="0">
              <a:buNone/>
            </a:pPr>
            <a:r>
              <a:rPr lang="fr-FR" b="1" u="sng" dirty="0" smtClean="0">
                <a:latin typeface="Comic Sans MS" pitchFamily="66" charset="0"/>
              </a:rPr>
              <a:t>2-L’espace:</a:t>
            </a:r>
          </a:p>
          <a:p>
            <a:pPr marL="0" indent="0">
              <a:buNone/>
            </a:pPr>
            <a:r>
              <a:rPr lang="fr-FR" dirty="0">
                <a:latin typeface="Comic Sans MS" pitchFamily="66" charset="0"/>
              </a:rPr>
              <a:t>L'espace dans lequel se déroule une communication nous affecte également. La gestuelle est réalisée dans un espace. Cet espace est codifié. On connaît l'expression « garder ses </a:t>
            </a:r>
            <a:r>
              <a:rPr lang="fr-FR" dirty="0" smtClean="0">
                <a:latin typeface="Comic Sans MS" pitchFamily="66" charset="0"/>
              </a:rPr>
              <a:t>distances </a:t>
            </a:r>
            <a:r>
              <a:rPr lang="fr-FR" dirty="0">
                <a:latin typeface="Comic Sans MS" pitchFamily="66" charset="0"/>
              </a:rPr>
              <a:t>». Chacun d'entre nous marque ses distances en parlant à l'autre</a:t>
            </a:r>
            <a:r>
              <a:rPr lang="fr-FR" dirty="0" smtClean="0">
                <a:latin typeface="Comic Sans MS" pitchFamily="66" charset="0"/>
              </a:rPr>
              <a:t>.</a:t>
            </a:r>
          </a:p>
          <a:p>
            <a:pPr marL="0" indent="0">
              <a:buNone/>
            </a:pPr>
            <a:r>
              <a:rPr lang="fr-FR" dirty="0" smtClean="0">
                <a:latin typeface="Comic Sans MS" pitchFamily="66" charset="0"/>
              </a:rPr>
              <a:t>Toute </a:t>
            </a:r>
            <a:r>
              <a:rPr lang="fr-FR" dirty="0">
                <a:latin typeface="Comic Sans MS" pitchFamily="66" charset="0"/>
              </a:rPr>
              <a:t>personne qui pénètre dans une zone qui ne lui est pas réservée commet une faute et la personne qui en est victime se sent mal à l'aise, déstabilisée, agressée. </a:t>
            </a:r>
            <a:endParaRPr lang="fr-FR" dirty="0" smtClean="0">
              <a:latin typeface="Comic Sans MS" pitchFamily="66" charset="0"/>
            </a:endParaRPr>
          </a:p>
          <a:p>
            <a:pPr marL="0" indent="0">
              <a:buNone/>
            </a:pPr>
            <a:endParaRPr lang="fr-FR" dirty="0">
              <a:latin typeface="Comic Sans MS" pitchFamily="66" charset="0"/>
            </a:endParaRPr>
          </a:p>
        </p:txBody>
      </p:sp>
      <p:sp>
        <p:nvSpPr>
          <p:cNvPr id="4" name="Espace réservé de la date 3"/>
          <p:cNvSpPr>
            <a:spLocks noGrp="1"/>
          </p:cNvSpPr>
          <p:nvPr>
            <p:ph type="dt" sz="half" idx="10"/>
          </p:nvPr>
        </p:nvSpPr>
        <p:spPr/>
        <p:txBody>
          <a:bodyPr/>
          <a:lstStyle/>
          <a:p>
            <a:fld id="{F0A03623-D99C-4B61-B027-DEC301C0B28C}"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dirty="0" smtClean="0"/>
              <a:t>محمد أبوبكر ناصر</a:t>
            </a:r>
            <a:endParaRPr lang="fr-FR" dirty="0"/>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13</a:t>
            </a:fld>
            <a:endParaRPr lang="fr-FR"/>
          </a:p>
        </p:txBody>
      </p:sp>
    </p:spTree>
    <p:extLst>
      <p:ext uri="{BB962C8B-B14F-4D97-AF65-F5344CB8AC3E}">
        <p14:creationId xmlns:p14="http://schemas.microsoft.com/office/powerpoint/2010/main" xmlns="" val="3585823371"/>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pPr marL="0" indent="0">
              <a:buNone/>
            </a:pPr>
            <a:r>
              <a:rPr lang="fr-FR" dirty="0">
                <a:latin typeface="Comic Sans MS" pitchFamily="66" charset="0"/>
              </a:rPr>
              <a:t>Il est impossible de </a:t>
            </a:r>
            <a:r>
              <a:rPr lang="fr-FR" dirty="0" smtClean="0">
                <a:latin typeface="Comic Sans MS" pitchFamily="66" charset="0"/>
              </a:rPr>
              <a:t>s’en passer </a:t>
            </a:r>
            <a:r>
              <a:rPr lang="fr-FR" dirty="0">
                <a:latin typeface="Comic Sans MS" pitchFamily="66" charset="0"/>
              </a:rPr>
              <a:t>de </a:t>
            </a:r>
            <a:r>
              <a:rPr lang="fr-FR" dirty="0" smtClean="0">
                <a:latin typeface="Comic Sans MS" pitchFamily="66" charset="0"/>
              </a:rPr>
              <a:t>la communication non verbale car maîtriser celle-ci </a:t>
            </a:r>
            <a:r>
              <a:rPr lang="fr-FR" dirty="0">
                <a:latin typeface="Comic Sans MS" pitchFamily="66" charset="0"/>
              </a:rPr>
              <a:t>permet d’obtenir plus facilement l’attention et l’adhésion. Traduire celle des autres permet de comprendre leurs intentions. Et adapter sa communication </a:t>
            </a:r>
            <a:r>
              <a:rPr lang="fr-FR" dirty="0" smtClean="0">
                <a:latin typeface="Comic Sans MS" pitchFamily="66" charset="0"/>
              </a:rPr>
              <a:t>non verbale </a:t>
            </a:r>
            <a:r>
              <a:rPr lang="fr-FR" dirty="0">
                <a:latin typeface="Comic Sans MS" pitchFamily="66" charset="0"/>
              </a:rPr>
              <a:t>à son interlocuteur permet d’instaurer un climat de confiance.</a:t>
            </a:r>
          </a:p>
          <a:p>
            <a:pPr marL="0" indent="0">
              <a:buNone/>
            </a:pPr>
            <a:r>
              <a:rPr lang="fr-FR" dirty="0">
                <a:latin typeface="Comic Sans MS" pitchFamily="66" charset="0"/>
              </a:rPr>
              <a:t>Ces trois niveaux de communication ne sont pas le fruit du hasard ou d’un talent inné, ce sont des techniques qui s’étudient et auxquelles il est possible de s’entraîner.</a:t>
            </a:r>
          </a:p>
          <a:p>
            <a:pPr marL="0" indent="0">
              <a:buNone/>
            </a:pPr>
            <a:r>
              <a:rPr lang="fr-FR" b="1" dirty="0" smtClean="0">
                <a:latin typeface="Comic Sans MS" pitchFamily="66" charset="0"/>
              </a:rPr>
              <a:t>Pour une bonne communication, </a:t>
            </a:r>
            <a:r>
              <a:rPr lang="fr-FR" b="1" dirty="0">
                <a:latin typeface="Comic Sans MS" pitchFamily="66" charset="0"/>
              </a:rPr>
              <a:t>il faut qu'il y ait concordance entre le message verbal et le </a:t>
            </a:r>
            <a:r>
              <a:rPr lang="fr-FR" b="1" dirty="0" smtClean="0">
                <a:latin typeface="Comic Sans MS" pitchFamily="66" charset="0"/>
              </a:rPr>
              <a:t>non verbal.</a:t>
            </a:r>
            <a:endParaRPr lang="fr-FR" dirty="0">
              <a:latin typeface="Comic Sans MS" pitchFamily="66" charset="0"/>
            </a:endParaRPr>
          </a:p>
        </p:txBody>
      </p:sp>
      <p:sp>
        <p:nvSpPr>
          <p:cNvPr id="4" name="Titre 3"/>
          <p:cNvSpPr>
            <a:spLocks noGrp="1"/>
          </p:cNvSpPr>
          <p:nvPr>
            <p:ph type="title"/>
          </p:nvPr>
        </p:nvSpPr>
        <p:spPr/>
        <p:txBody>
          <a:bodyPr/>
          <a:lstStyle/>
          <a:p>
            <a:pPr algn="ctr"/>
            <a:r>
              <a:rPr lang="fr-FR" u="sng" dirty="0" smtClean="0">
                <a:latin typeface="Monotype Corsiva" pitchFamily="66" charset="0"/>
              </a:rPr>
              <a:t>Conclusion</a:t>
            </a:r>
            <a:endParaRPr lang="fr-FR" u="sng" dirty="0">
              <a:latin typeface="Monotype Corsiva" pitchFamily="66" charset="0"/>
            </a:endParaRPr>
          </a:p>
        </p:txBody>
      </p:sp>
      <p:sp>
        <p:nvSpPr>
          <p:cNvPr id="2" name="Espace réservé de la date 1"/>
          <p:cNvSpPr>
            <a:spLocks noGrp="1"/>
          </p:cNvSpPr>
          <p:nvPr>
            <p:ph type="dt" sz="half" idx="10"/>
          </p:nvPr>
        </p:nvSpPr>
        <p:spPr/>
        <p:txBody>
          <a:bodyPr/>
          <a:lstStyle/>
          <a:p>
            <a:fld id="{EFEF58FC-6069-466A-AB5E-E354EF4987D1}" type="datetime11">
              <a:rPr lang="fr-FR" smtClean="0"/>
              <a:pPr/>
              <a:t>11:40:31</a:t>
            </a:fld>
            <a:endParaRPr lang="fr-FR"/>
          </a:p>
        </p:txBody>
      </p:sp>
      <p:sp>
        <p:nvSpPr>
          <p:cNvPr id="10" name="Espace réservé du pied de page 9"/>
          <p:cNvSpPr>
            <a:spLocks noGrp="1"/>
          </p:cNvSpPr>
          <p:nvPr>
            <p:ph type="ftr" sz="quarter" idx="11"/>
          </p:nvPr>
        </p:nvSpPr>
        <p:spPr/>
        <p:txBody>
          <a:bodyPr/>
          <a:lstStyle/>
          <a:p>
            <a:r>
              <a:rPr lang="ar-SA" smtClean="0"/>
              <a:t>محمد أبوبكر ناصر</a:t>
            </a:r>
            <a:endParaRPr lang="fr-FR"/>
          </a:p>
        </p:txBody>
      </p:sp>
      <p:sp>
        <p:nvSpPr>
          <p:cNvPr id="11" name="Espace réservé du numéro de diapositive 10"/>
          <p:cNvSpPr>
            <a:spLocks noGrp="1"/>
          </p:cNvSpPr>
          <p:nvPr>
            <p:ph type="sldNum" sz="quarter" idx="12"/>
          </p:nvPr>
        </p:nvSpPr>
        <p:spPr/>
        <p:txBody>
          <a:bodyPr/>
          <a:lstStyle/>
          <a:p>
            <a:fld id="{22ADFFFA-5464-443B-9005-B51D6572FF2C}" type="slidenum">
              <a:rPr lang="fr-FR" smtClean="0"/>
              <a:pPr/>
              <a:t>14</a:t>
            </a:fld>
            <a:endParaRPr lang="fr-FR"/>
          </a:p>
        </p:txBody>
      </p:sp>
    </p:spTree>
    <p:extLst>
      <p:ext uri="{BB962C8B-B14F-4D97-AF65-F5344CB8AC3E}">
        <p14:creationId xmlns:p14="http://schemas.microsoft.com/office/powerpoint/2010/main" xmlns="" val="2002982654"/>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p:spPr>
        <p:txBody>
          <a:bodyPr/>
          <a:lstStyle/>
          <a:p>
            <a:pPr>
              <a:defRPr/>
            </a:pPr>
            <a:fld id="{532EA085-53BC-4532-99B5-DCE1A4D26331}" type="datetime11">
              <a:rPr lang="fr-FR" smtClean="0"/>
              <a:pPr>
                <a:defRPr/>
              </a:pPr>
              <a:t>11:40:31</a:t>
            </a:fld>
            <a:endParaRPr lang="fr-FR"/>
          </a:p>
        </p:txBody>
      </p:sp>
      <p:sp>
        <p:nvSpPr>
          <p:cNvPr id="3" name="Espace réservé du numéro de diapositive 2"/>
          <p:cNvSpPr>
            <a:spLocks noGrp="1"/>
          </p:cNvSpPr>
          <p:nvPr>
            <p:ph type="sldNum" sz="quarter" idx="12"/>
          </p:nvPr>
        </p:nvSpPr>
        <p:spPr>
          <a:xfrm>
            <a:off x="6553200" y="6356350"/>
            <a:ext cx="2133600" cy="365125"/>
          </a:xfrm>
        </p:spPr>
        <p:txBody>
          <a:bodyPr/>
          <a:lstStyle/>
          <a:p>
            <a:pPr>
              <a:defRPr/>
            </a:pPr>
            <a:fld id="{80E19273-0E3E-445C-937B-AE35B138BD7F}" type="slidenum">
              <a:rPr lang="fr-FR" smtClean="0"/>
              <a:pPr>
                <a:defRPr/>
              </a:pPr>
              <a:t>15</a:t>
            </a:fld>
            <a:endParaRPr lang="fr-FR"/>
          </a:p>
        </p:txBody>
      </p:sp>
      <p:pic>
        <p:nvPicPr>
          <p:cNvPr id="4" name="Picture 4" descr="muguet02[1]"/>
          <p:cNvPicPr>
            <a:picLocks noChangeAspect="1" noChangeArrowheads="1" noCrop="1"/>
          </p:cNvPicPr>
          <p:nvPr/>
        </p:nvPicPr>
        <p:blipFill>
          <a:blip r:embed="rId3" cstate="print"/>
          <a:srcRect/>
          <a:stretch>
            <a:fillRect/>
          </a:stretch>
        </p:blipFill>
        <p:spPr bwMode="auto">
          <a:xfrm>
            <a:off x="2987675" y="1844675"/>
            <a:ext cx="3333750" cy="1905000"/>
          </a:xfrm>
          <a:prstGeom prst="rect">
            <a:avLst/>
          </a:prstGeom>
          <a:noFill/>
          <a:ln w="9525">
            <a:noFill/>
            <a:miter lim="800000"/>
            <a:headEnd/>
            <a:tailEnd/>
          </a:ln>
        </p:spPr>
      </p:pic>
      <p:pic>
        <p:nvPicPr>
          <p:cNvPr id="5" name="Picture 5" descr="fleurs001"/>
          <p:cNvPicPr>
            <a:picLocks noChangeAspect="1" noChangeArrowheads="1" noCrop="1"/>
          </p:cNvPicPr>
          <p:nvPr/>
        </p:nvPicPr>
        <p:blipFill>
          <a:blip r:embed="rId4" cstate="print"/>
          <a:srcRect/>
          <a:stretch>
            <a:fillRect/>
          </a:stretch>
        </p:blipFill>
        <p:spPr bwMode="auto">
          <a:xfrm rot="21463359">
            <a:off x="5292725" y="3321050"/>
            <a:ext cx="2303463" cy="1079500"/>
          </a:xfrm>
          <a:prstGeom prst="rect">
            <a:avLst/>
          </a:prstGeom>
          <a:noFill/>
        </p:spPr>
      </p:pic>
      <p:pic>
        <p:nvPicPr>
          <p:cNvPr id="6" name="Picture 6" descr="fleurs001"/>
          <p:cNvPicPr>
            <a:picLocks noChangeAspect="1" noChangeArrowheads="1" noCrop="1"/>
          </p:cNvPicPr>
          <p:nvPr/>
        </p:nvPicPr>
        <p:blipFill>
          <a:blip r:embed="rId4" cstate="print"/>
          <a:srcRect/>
          <a:stretch>
            <a:fillRect/>
          </a:stretch>
        </p:blipFill>
        <p:spPr bwMode="auto">
          <a:xfrm rot="215198" flipH="1">
            <a:off x="1979613" y="3284538"/>
            <a:ext cx="1871662" cy="1165225"/>
          </a:xfrm>
          <a:prstGeom prst="rect">
            <a:avLst/>
          </a:prstGeom>
          <a:noFill/>
        </p:spPr>
      </p:pic>
      <p:sp>
        <p:nvSpPr>
          <p:cNvPr id="7" name="WordArt 7"/>
          <p:cNvSpPr>
            <a:spLocks noChangeArrowheads="1" noChangeShapeType="1" noTextEdit="1"/>
          </p:cNvSpPr>
          <p:nvPr/>
        </p:nvSpPr>
        <p:spPr bwMode="auto">
          <a:xfrm>
            <a:off x="1908175" y="4581525"/>
            <a:ext cx="5553075" cy="792163"/>
          </a:xfrm>
          <a:prstGeom prst="rect">
            <a:avLst/>
          </a:prstGeom>
        </p:spPr>
        <p:txBody>
          <a:bodyPr wrap="none" fromWordArt="1">
            <a:prstTxWarp prst="textCanDown">
              <a:avLst>
                <a:gd name="adj" fmla="val 33333"/>
              </a:avLst>
            </a:prstTxWarp>
          </a:bodyPr>
          <a:lstStyle/>
          <a:p>
            <a:pPr algn="ctr"/>
            <a:r>
              <a:rPr lang="fr-FR" sz="3600" kern="10" dirty="0">
                <a:ln w="9525">
                  <a:solidFill>
                    <a:srgbClr val="FF0000"/>
                  </a:solidFill>
                  <a:round/>
                  <a:headEnd/>
                  <a:tailEnd/>
                </a:ln>
                <a:solidFill>
                  <a:srgbClr val="FF0000"/>
                </a:solidFill>
                <a:latin typeface="Times New Roman"/>
                <a:cs typeface="Times New Roman"/>
              </a:rPr>
              <a:t>POUR VOTRE ATTENTION</a:t>
            </a:r>
          </a:p>
        </p:txBody>
      </p:sp>
      <p:sp>
        <p:nvSpPr>
          <p:cNvPr id="8" name="Rectangle 8"/>
          <p:cNvSpPr>
            <a:spLocks noChangeArrowheads="1"/>
          </p:cNvSpPr>
          <p:nvPr/>
        </p:nvSpPr>
        <p:spPr bwMode="auto">
          <a:xfrm>
            <a:off x="3708400" y="3789363"/>
            <a:ext cx="1671638" cy="701675"/>
          </a:xfrm>
          <a:prstGeom prst="rect">
            <a:avLst/>
          </a:prstGeom>
          <a:noFill/>
          <a:ln w="9525">
            <a:noFill/>
            <a:miter lim="800000"/>
            <a:headEnd/>
            <a:tailEnd/>
          </a:ln>
          <a:effectLst/>
        </p:spPr>
        <p:txBody>
          <a:bodyPr wrap="none">
            <a:spAutoFit/>
          </a:bodyPr>
          <a:lstStyle/>
          <a:p>
            <a:pPr algn="r" rtl="1">
              <a:spcBef>
                <a:spcPct val="0"/>
              </a:spcBef>
              <a:buClrTx/>
              <a:buFontTx/>
              <a:buNone/>
            </a:pPr>
            <a:r>
              <a:rPr lang="fr-FR" sz="4000">
                <a:solidFill>
                  <a:srgbClr val="FF0000"/>
                </a:solidFill>
                <a:effectLst>
                  <a:outerShdw blurRad="38100" dist="38100" dir="2700000" algn="tl">
                    <a:srgbClr val="C0C0C0"/>
                  </a:outerShdw>
                </a:effectLst>
                <a:latin typeface="Tahoma" pitchFamily="34" charset="0"/>
                <a:cs typeface="Tahoma" pitchFamily="34" charset="0"/>
              </a:rPr>
              <a:t>MERCI</a:t>
            </a:r>
          </a:p>
        </p:txBody>
      </p:sp>
      <p:sp>
        <p:nvSpPr>
          <p:cNvPr id="9" name="Espace réservé du pied de page 8"/>
          <p:cNvSpPr>
            <a:spLocks noGrp="1"/>
          </p:cNvSpPr>
          <p:nvPr>
            <p:ph type="ftr" sz="quarter" idx="11"/>
          </p:nvPr>
        </p:nvSpPr>
        <p:spPr/>
        <p:txBody>
          <a:bodyPr/>
          <a:lstStyle/>
          <a:p>
            <a:r>
              <a:rPr lang="ar-SA" dirty="0" smtClean="0">
                <a:cs typeface="+mj-cs"/>
              </a:rPr>
              <a:t>محمد أبوبكر ناصر</a:t>
            </a:r>
            <a:endParaRPr lang="fr-FR" dirty="0">
              <a:cs typeface="+mj-cs"/>
            </a:endParaRPr>
          </a:p>
        </p:txBody>
      </p:sp>
      <p:sp>
        <p:nvSpPr>
          <p:cNvPr id="10" name="ZoneTexte 9"/>
          <p:cNvSpPr txBox="1"/>
          <p:nvPr/>
        </p:nvSpPr>
        <p:spPr>
          <a:xfrm>
            <a:off x="827584" y="764704"/>
            <a:ext cx="6633666" cy="1323439"/>
          </a:xfrm>
          <a:prstGeom prst="rect">
            <a:avLst/>
          </a:prstGeom>
          <a:noFill/>
        </p:spPr>
        <p:txBody>
          <a:bodyPr wrap="square" rtlCol="0">
            <a:spAutoFit/>
          </a:bodyPr>
          <a:lstStyle/>
          <a:p>
            <a:r>
              <a:rPr lang="ar-SA" sz="8000" dirty="0" smtClean="0">
                <a:solidFill>
                  <a:srgbClr val="FF0000"/>
                </a:solidFill>
                <a:cs typeface="+mj-cs"/>
              </a:rPr>
              <a:t>شكرا لانطباعكم...</a:t>
            </a:r>
            <a:endParaRPr lang="fr-FR" sz="8000" dirty="0">
              <a:solidFill>
                <a:srgbClr val="FF0000"/>
              </a:solidFill>
              <a:cs typeface="+mj-cs"/>
            </a:endParaRPr>
          </a:p>
        </p:txBody>
      </p:sp>
    </p:spTree>
    <p:extLst>
      <p:ext uri="{BB962C8B-B14F-4D97-AF65-F5344CB8AC3E}">
        <p14:creationId xmlns:p14="http://schemas.microsoft.com/office/powerpoint/2010/main" xmlns="" val="2256250384"/>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0" fill="hold"/>
                                        <p:tgtEl>
                                          <p:spTgt spid="7"/>
                                        </p:tgtEl>
                                        <p:attrNameLst>
                                          <p:attrName>ppt_w</p:attrName>
                                        </p:attrNameLst>
                                      </p:cBhvr>
                                      <p:tavLst>
                                        <p:tav tm="0">
                                          <p:val>
                                            <p:fltVal val="0"/>
                                          </p:val>
                                        </p:tav>
                                        <p:tav tm="100000">
                                          <p:val>
                                            <p:strVal val="#ppt_w"/>
                                          </p:val>
                                        </p:tav>
                                      </p:tavLst>
                                    </p:anim>
                                    <p:anim calcmode="lin" valueType="num">
                                      <p:cBhvr>
                                        <p:cTn id="8" dur="3000" fill="hold"/>
                                        <p:tgtEl>
                                          <p:spTgt spid="7"/>
                                        </p:tgtEl>
                                        <p:attrNameLst>
                                          <p:attrName>ppt_h</p:attrName>
                                        </p:attrNameLst>
                                      </p:cBhvr>
                                      <p:tavLst>
                                        <p:tav tm="0">
                                          <p:val>
                                            <p:fltVal val="0"/>
                                          </p:val>
                                        </p:tav>
                                        <p:tav tm="100000">
                                          <p:val>
                                            <p:strVal val="#ppt_h"/>
                                          </p:val>
                                        </p:tav>
                                      </p:tavLst>
                                    </p:anim>
                                    <p:anim calcmode="lin" valueType="num">
                                      <p:cBhvr>
                                        <p:cTn id="9" dur="3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3000" fill="hold"/>
                                        <p:tgtEl>
                                          <p:spTgt spid="7"/>
                                        </p:tgtEl>
                                        <p:attrNameLst>
                                          <p:attrName>ppt_y</p:attrName>
                                        </p:attrNameLst>
                                      </p:cBhvr>
                                      <p:tavLst>
                                        <p:tav tm="0" fmla="#ppt_y+(sin(-2*pi*(1-$))*-#ppt_x+cos(-2*pi*(1-$))*(1-#ppt_y))*(1-$)">
                                          <p:val>
                                            <p:fltVal val="0"/>
                                          </p:val>
                                        </p:tav>
                                        <p:tav tm="100000">
                                          <p:val>
                                            <p:fltVal val="1"/>
                                          </p:val>
                                        </p:tav>
                                      </p:tavLst>
                                    </p:anim>
                                  </p:childTnLst>
                                </p:cTn>
                              </p:par>
                              <p:par>
                                <p:cTn id="11" presetID="38" presetClass="entr" presetSubtype="0" accel="50000" fill="hold" grpId="0" nodeType="withEffect">
                                  <p:stCondLst>
                                    <p:cond delay="0"/>
                                  </p:stCondLst>
                                  <p:iterate type="lt">
                                    <p:tmPct val="50000"/>
                                  </p:iterate>
                                  <p:childTnLst>
                                    <p:set>
                                      <p:cBhvr>
                                        <p:cTn id="12" dur="1" fill="hold">
                                          <p:stCondLst>
                                            <p:cond delay="0"/>
                                          </p:stCondLst>
                                        </p:cTn>
                                        <p:tgtEl>
                                          <p:spTgt spid="8"/>
                                        </p:tgtEl>
                                        <p:attrNameLst>
                                          <p:attrName>style.visibility</p:attrName>
                                        </p:attrNameLst>
                                      </p:cBhvr>
                                      <p:to>
                                        <p:strVal val="visible"/>
                                      </p:to>
                                    </p:set>
                                    <p:set>
                                      <p:cBhvr>
                                        <p:cTn id="13" dur="455" fill="hold">
                                          <p:stCondLst>
                                            <p:cond delay="0"/>
                                          </p:stCondLst>
                                        </p:cTn>
                                        <p:tgtEl>
                                          <p:spTgt spid="8"/>
                                        </p:tgtEl>
                                        <p:attrNameLst>
                                          <p:attrName>style.rotation</p:attrName>
                                        </p:attrNameLst>
                                      </p:cBhvr>
                                      <p:to>
                                        <p:strVal val="-45.0"/>
                                      </p:to>
                                    </p:set>
                                    <p:anim calcmode="lin" valueType="num">
                                      <p:cBhvr>
                                        <p:cTn id="14"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5"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6"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7"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u="sng" dirty="0" smtClean="0">
                <a:latin typeface="Monotype Corsiva" pitchFamily="66" charset="0"/>
              </a:rPr>
              <a:t>Bibliographie</a:t>
            </a:r>
            <a:endParaRPr lang="fr-FR" u="sng" dirty="0">
              <a:latin typeface="Monotype Corsiva" pitchFamily="66" charset="0"/>
            </a:endParaRPr>
          </a:p>
        </p:txBody>
      </p:sp>
      <p:sp>
        <p:nvSpPr>
          <p:cNvPr id="3" name="Espace réservé du contenu 2"/>
          <p:cNvSpPr>
            <a:spLocks noGrp="1"/>
          </p:cNvSpPr>
          <p:nvPr>
            <p:ph idx="1"/>
          </p:nvPr>
        </p:nvSpPr>
        <p:spPr/>
        <p:txBody>
          <a:bodyPr>
            <a:normAutofit/>
          </a:bodyPr>
          <a:lstStyle/>
          <a:p>
            <a:pPr marL="0" indent="0">
              <a:buNone/>
            </a:pPr>
            <a:r>
              <a:rPr lang="fr-FR" sz="1600" b="1" dirty="0" smtClean="0"/>
              <a:t> </a:t>
            </a:r>
            <a:endParaRPr lang="fr-FR" sz="1600" b="1" dirty="0"/>
          </a:p>
        </p:txBody>
      </p:sp>
      <p:sp>
        <p:nvSpPr>
          <p:cNvPr id="4" name="Rectangle 3"/>
          <p:cNvSpPr/>
          <p:nvPr/>
        </p:nvSpPr>
        <p:spPr>
          <a:xfrm>
            <a:off x="1534471" y="3155950"/>
            <a:ext cx="6715125" cy="369888"/>
          </a:xfrm>
          <a:prstGeom prst="rect">
            <a:avLst/>
          </a:prstGeom>
        </p:spPr>
        <p:txBody>
          <a:bodyPr>
            <a:spAutoFit/>
          </a:bodyPr>
          <a:lstStyle/>
          <a:p>
            <a:pPr>
              <a:defRPr/>
            </a:pPr>
            <a:r>
              <a:rPr lang="fr-FR" b="1" dirty="0">
                <a:effectLst>
                  <a:outerShdw blurRad="38100" dist="38100" dir="2700000" algn="tl">
                    <a:srgbClr val="000000">
                      <a:alpha val="43137"/>
                    </a:srgbClr>
                  </a:outerShdw>
                </a:effectLst>
                <a:latin typeface="Arial" charset="0"/>
              </a:rPr>
              <a:t>-</a:t>
            </a:r>
            <a:r>
              <a:rPr lang="fr-FR" b="1" dirty="0" smtClean="0">
                <a:effectLst>
                  <a:outerShdw blurRad="38100" dist="38100" dir="2700000" algn="tl">
                    <a:srgbClr val="000000">
                      <a:alpha val="43137"/>
                    </a:srgbClr>
                  </a:outerShdw>
                </a:effectLst>
                <a:latin typeface="Arial" charset="0"/>
                <a:cs typeface="+mn-cs"/>
              </a:rPr>
              <a:t> www.step.inpg.fr</a:t>
            </a:r>
            <a:endParaRPr lang="fr-FR" b="1" dirty="0">
              <a:effectLst>
                <a:outerShdw blurRad="38100" dist="38100" dir="2700000" algn="tl">
                  <a:srgbClr val="000000">
                    <a:alpha val="43137"/>
                  </a:srgbClr>
                </a:outerShdw>
              </a:effectLst>
              <a:latin typeface="Arial" charset="0"/>
              <a:cs typeface="+mn-cs"/>
            </a:endParaRPr>
          </a:p>
        </p:txBody>
      </p:sp>
      <p:sp>
        <p:nvSpPr>
          <p:cNvPr id="5" name="Rectangle 4"/>
          <p:cNvSpPr/>
          <p:nvPr/>
        </p:nvSpPr>
        <p:spPr>
          <a:xfrm>
            <a:off x="1571625" y="3860789"/>
            <a:ext cx="7000875" cy="369887"/>
          </a:xfrm>
          <a:prstGeom prst="rect">
            <a:avLst/>
          </a:prstGeom>
        </p:spPr>
        <p:txBody>
          <a:bodyPr>
            <a:spAutoFit/>
          </a:bodyPr>
          <a:lstStyle/>
          <a:p>
            <a:pPr>
              <a:defRPr/>
            </a:pPr>
            <a:r>
              <a:rPr lang="fr-FR" b="1" dirty="0" smtClean="0">
                <a:effectLst>
                  <a:outerShdw blurRad="38100" dist="38100" dir="2700000" algn="tl">
                    <a:srgbClr val="000000">
                      <a:alpha val="43137"/>
                    </a:srgbClr>
                  </a:outerShdw>
                </a:effectLst>
                <a:latin typeface="Arial" charset="0"/>
                <a:cs typeface="+mn-cs"/>
              </a:rPr>
              <a:t>- www.egostyle.fr</a:t>
            </a:r>
            <a:endParaRPr lang="fr-FR" b="1" dirty="0">
              <a:effectLst>
                <a:outerShdw blurRad="38100" dist="38100" dir="2700000" algn="tl">
                  <a:srgbClr val="000000">
                    <a:alpha val="43137"/>
                  </a:srgbClr>
                </a:outerShdw>
              </a:effectLst>
              <a:latin typeface="Arial" charset="0"/>
              <a:cs typeface="+mn-cs"/>
            </a:endParaRPr>
          </a:p>
        </p:txBody>
      </p:sp>
      <p:sp>
        <p:nvSpPr>
          <p:cNvPr id="6" name="Rectangle 5"/>
          <p:cNvSpPr/>
          <p:nvPr/>
        </p:nvSpPr>
        <p:spPr>
          <a:xfrm>
            <a:off x="1571625" y="2799794"/>
            <a:ext cx="3753976" cy="369332"/>
          </a:xfrm>
          <a:prstGeom prst="rect">
            <a:avLst/>
          </a:prstGeom>
        </p:spPr>
        <p:txBody>
          <a:bodyPr wrap="none">
            <a:spAutoFit/>
          </a:bodyPr>
          <a:lstStyle/>
          <a:p>
            <a:pPr>
              <a:defRPr/>
            </a:pPr>
            <a:r>
              <a:rPr lang="fr-FR" b="1" dirty="0" smtClean="0">
                <a:effectLst>
                  <a:outerShdw blurRad="38100" dist="38100" dir="2700000" algn="tl">
                    <a:srgbClr val="000000">
                      <a:alpha val="43137"/>
                    </a:srgbClr>
                  </a:outerShdw>
                </a:effectLst>
                <a:latin typeface="Arial" charset="0"/>
                <a:cs typeface="+mn-cs"/>
              </a:rPr>
              <a:t>- www.format.pdf/darchives.html</a:t>
            </a:r>
            <a:endParaRPr lang="fr-FR" b="1" dirty="0">
              <a:effectLst>
                <a:outerShdw blurRad="38100" dist="38100" dir="2700000" algn="tl">
                  <a:srgbClr val="000000">
                    <a:alpha val="43137"/>
                  </a:srgbClr>
                </a:outerShdw>
              </a:effectLst>
              <a:latin typeface="Arial" charset="0"/>
              <a:cs typeface="+mn-cs"/>
            </a:endParaRPr>
          </a:p>
        </p:txBody>
      </p:sp>
      <p:sp>
        <p:nvSpPr>
          <p:cNvPr id="7" name="Rectangle 6"/>
          <p:cNvSpPr/>
          <p:nvPr/>
        </p:nvSpPr>
        <p:spPr>
          <a:xfrm>
            <a:off x="1571625" y="3500438"/>
            <a:ext cx="6929438" cy="369887"/>
          </a:xfrm>
          <a:prstGeom prst="rect">
            <a:avLst/>
          </a:prstGeom>
        </p:spPr>
        <p:txBody>
          <a:bodyPr>
            <a:spAutoFit/>
          </a:bodyPr>
          <a:lstStyle/>
          <a:p>
            <a:pPr>
              <a:defRPr/>
            </a:pPr>
            <a:r>
              <a:rPr lang="fr-FR" b="1" dirty="0" smtClean="0">
                <a:effectLst>
                  <a:outerShdw blurRad="38100" dist="38100" dir="2700000" algn="tl">
                    <a:srgbClr val="000000">
                      <a:alpha val="43137"/>
                    </a:srgbClr>
                  </a:outerShdw>
                </a:effectLst>
                <a:latin typeface="Arial" charset="0"/>
                <a:cs typeface="+mn-cs"/>
              </a:rPr>
              <a:t>- www.amazon.fr</a:t>
            </a:r>
            <a:endParaRPr lang="fr-FR" b="1" dirty="0">
              <a:effectLst>
                <a:outerShdw blurRad="38100" dist="38100" dir="2700000" algn="tl">
                  <a:srgbClr val="000000">
                    <a:alpha val="43137"/>
                  </a:srgbClr>
                </a:outerShdw>
              </a:effectLst>
              <a:latin typeface="Arial" charset="0"/>
              <a:cs typeface="+mn-cs"/>
            </a:endParaRPr>
          </a:p>
        </p:txBody>
      </p:sp>
      <p:sp>
        <p:nvSpPr>
          <p:cNvPr id="8" name="Rectangle 7"/>
          <p:cNvSpPr/>
          <p:nvPr/>
        </p:nvSpPr>
        <p:spPr>
          <a:xfrm>
            <a:off x="1561686" y="4230676"/>
            <a:ext cx="2394630" cy="369332"/>
          </a:xfrm>
          <a:prstGeom prst="rect">
            <a:avLst/>
          </a:prstGeom>
        </p:spPr>
        <p:txBody>
          <a:bodyPr wrap="none">
            <a:spAutoFit/>
          </a:bodyPr>
          <a:lstStyle/>
          <a:p>
            <a:pPr>
              <a:defRPr/>
            </a:pPr>
            <a:r>
              <a:rPr lang="fr-FR" b="1" dirty="0" smtClean="0">
                <a:effectLst>
                  <a:outerShdw blurRad="38100" dist="38100" dir="2700000" algn="tl">
                    <a:srgbClr val="000000">
                      <a:alpha val="43137"/>
                    </a:srgbClr>
                  </a:outerShdw>
                </a:effectLst>
                <a:latin typeface="Arial" charset="0"/>
              </a:rPr>
              <a:t>- www.wikipedia.org</a:t>
            </a:r>
            <a:endParaRPr lang="fr-FR" b="1" dirty="0">
              <a:effectLst>
                <a:outerShdw blurRad="38100" dist="38100" dir="2700000" algn="tl">
                  <a:srgbClr val="000000">
                    <a:alpha val="43137"/>
                  </a:srgbClr>
                </a:outerShdw>
              </a:effectLst>
              <a:latin typeface="Arial" charset="0"/>
            </a:endParaRPr>
          </a:p>
        </p:txBody>
      </p:sp>
      <p:sp>
        <p:nvSpPr>
          <p:cNvPr id="9" name="Rectangle 8"/>
          <p:cNvSpPr/>
          <p:nvPr/>
        </p:nvSpPr>
        <p:spPr>
          <a:xfrm>
            <a:off x="1571625" y="2430462"/>
            <a:ext cx="2138214" cy="369332"/>
          </a:xfrm>
          <a:prstGeom prst="rect">
            <a:avLst/>
          </a:prstGeom>
        </p:spPr>
        <p:txBody>
          <a:bodyPr wrap="none">
            <a:spAutoFit/>
          </a:bodyPr>
          <a:lstStyle/>
          <a:p>
            <a:pPr>
              <a:defRPr/>
            </a:pPr>
            <a:r>
              <a:rPr lang="fr-FR" b="1" dirty="0" smtClean="0">
                <a:effectLst>
                  <a:outerShdw blurRad="38100" dist="38100" dir="2700000" algn="tl">
                    <a:srgbClr val="000000">
                      <a:alpha val="43137"/>
                    </a:srgbClr>
                  </a:outerShdw>
                </a:effectLst>
                <a:latin typeface="Arial" charset="0"/>
              </a:rPr>
              <a:t>- www.cterrier.org</a:t>
            </a:r>
            <a:endParaRPr lang="fr-FR" b="1" dirty="0">
              <a:effectLst>
                <a:outerShdw blurRad="38100" dist="38100" dir="2700000" algn="tl">
                  <a:srgbClr val="000000">
                    <a:alpha val="43137"/>
                  </a:srgbClr>
                </a:outerShdw>
              </a:effectLst>
              <a:latin typeface="Arial" charset="0"/>
            </a:endParaRPr>
          </a:p>
        </p:txBody>
      </p:sp>
      <p:sp>
        <p:nvSpPr>
          <p:cNvPr id="10" name="Espace réservé de la date 9"/>
          <p:cNvSpPr>
            <a:spLocks noGrp="1"/>
          </p:cNvSpPr>
          <p:nvPr>
            <p:ph type="dt" sz="half" idx="10"/>
          </p:nvPr>
        </p:nvSpPr>
        <p:spPr/>
        <p:txBody>
          <a:bodyPr/>
          <a:lstStyle/>
          <a:p>
            <a:fld id="{87726208-A743-4B42-81F9-1BC44F6DC3CC}" type="datetime11">
              <a:rPr lang="fr-FR" smtClean="0"/>
              <a:pPr/>
              <a:t>11:40:31</a:t>
            </a:fld>
            <a:endParaRPr lang="fr-FR"/>
          </a:p>
        </p:txBody>
      </p:sp>
      <p:sp>
        <p:nvSpPr>
          <p:cNvPr id="11" name="Espace réservé du pied de page 10"/>
          <p:cNvSpPr>
            <a:spLocks noGrp="1"/>
          </p:cNvSpPr>
          <p:nvPr>
            <p:ph type="ftr" sz="quarter" idx="11"/>
          </p:nvPr>
        </p:nvSpPr>
        <p:spPr/>
        <p:txBody>
          <a:bodyPr/>
          <a:lstStyle/>
          <a:p>
            <a:r>
              <a:rPr lang="ar-SA" smtClean="0"/>
              <a:t>محمد أبوبكر ناصر</a:t>
            </a:r>
            <a:endParaRPr lang="fr-FR"/>
          </a:p>
        </p:txBody>
      </p:sp>
      <p:sp>
        <p:nvSpPr>
          <p:cNvPr id="12" name="Espace réservé du numéro de diapositive 11"/>
          <p:cNvSpPr>
            <a:spLocks noGrp="1"/>
          </p:cNvSpPr>
          <p:nvPr>
            <p:ph type="sldNum" sz="quarter" idx="12"/>
          </p:nvPr>
        </p:nvSpPr>
        <p:spPr/>
        <p:txBody>
          <a:bodyPr/>
          <a:lstStyle/>
          <a:p>
            <a:fld id="{22ADFFFA-5464-443B-9005-B51D6572FF2C}" type="slidenum">
              <a:rPr lang="fr-FR" smtClean="0"/>
              <a:pPr/>
              <a:t>16</a:t>
            </a:fld>
            <a:endParaRPr lang="fr-FR"/>
          </a:p>
        </p:txBody>
      </p:sp>
    </p:spTree>
    <p:extLst>
      <p:ext uri="{BB962C8B-B14F-4D97-AF65-F5344CB8AC3E}">
        <p14:creationId xmlns:p14="http://schemas.microsoft.com/office/powerpoint/2010/main" xmlns="" val="4172487410"/>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p:stCondLst>
                              <p:cond delay="13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
                                        </p:tgtEl>
                                        <p:attrNameLst>
                                          <p:attrName>ppt_y</p:attrName>
                                        </p:attrNameLst>
                                      </p:cBhvr>
                                      <p:tavLst>
                                        <p:tav tm="0">
                                          <p:val>
                                            <p:strVal val="#ppt_y"/>
                                          </p:val>
                                        </p:tav>
                                        <p:tav tm="100000">
                                          <p:val>
                                            <p:strVal val="#ppt_y"/>
                                          </p:val>
                                        </p:tav>
                                      </p:tavLst>
                                    </p:anim>
                                    <p:anim calcmode="lin" valueType="num">
                                      <p:cBhvr>
                                        <p:cTn id="1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
                                        </p:tgtEl>
                                      </p:cBhvr>
                                    </p:animEffect>
                                  </p:childTnLst>
                                </p:cTn>
                              </p:par>
                            </p:childTnLst>
                          </p:cTn>
                        </p:par>
                        <p:par>
                          <p:cTn id="20" fill="hold">
                            <p:stCondLst>
                              <p:cond delay="32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
                                        </p:tgtEl>
                                        <p:attrNameLst>
                                          <p:attrName>ppt_y</p:attrName>
                                        </p:attrNameLst>
                                      </p:cBhvr>
                                      <p:tavLst>
                                        <p:tav tm="0">
                                          <p:val>
                                            <p:strVal val="#ppt_y"/>
                                          </p:val>
                                        </p:tav>
                                        <p:tav tm="100000">
                                          <p:val>
                                            <p:strVal val="#ppt_y"/>
                                          </p:val>
                                        </p:tav>
                                      </p:tavLst>
                                    </p:anim>
                                    <p:anim calcmode="lin" valueType="num">
                                      <p:cBhvr>
                                        <p:cTn id="2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
                                        </p:tgtEl>
                                      </p:cBhvr>
                                    </p:animEffect>
                                  </p:childTnLst>
                                </p:cTn>
                              </p:par>
                            </p:childTnLst>
                          </p:cTn>
                        </p:par>
                        <p:par>
                          <p:cTn id="28" fill="hold">
                            <p:stCondLst>
                              <p:cond delay="45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5"/>
                                        </p:tgtEl>
                                        <p:attrNameLst>
                                          <p:attrName>ppt_y</p:attrName>
                                        </p:attrNameLst>
                                      </p:cBhvr>
                                      <p:tavLst>
                                        <p:tav tm="0">
                                          <p:val>
                                            <p:strVal val="#ppt_y"/>
                                          </p:val>
                                        </p:tav>
                                        <p:tav tm="100000">
                                          <p:val>
                                            <p:strVal val="#ppt_y"/>
                                          </p:val>
                                        </p:tav>
                                      </p:tavLst>
                                    </p:anim>
                                    <p:anim calcmode="lin" valueType="num">
                                      <p:cBhvr>
                                        <p:cTn id="3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5"/>
                                        </p:tgtEl>
                                      </p:cBhvr>
                                    </p:animEffect>
                                  </p:childTnLst>
                                </p:cTn>
                              </p:par>
                            </p:childTnLst>
                          </p:cTn>
                        </p:par>
                        <p:par>
                          <p:cTn id="36" fill="hold">
                            <p:stCondLst>
                              <p:cond delay="58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
                                        </p:tgtEl>
                                        <p:attrNameLst>
                                          <p:attrName>ppt_y</p:attrName>
                                        </p:attrNameLst>
                                      </p:cBhvr>
                                      <p:tavLst>
                                        <p:tav tm="0">
                                          <p:val>
                                            <p:strVal val="#ppt_y"/>
                                          </p:val>
                                        </p:tav>
                                        <p:tav tm="100000">
                                          <p:val>
                                            <p:strVal val="#ppt_y"/>
                                          </p:val>
                                        </p:tav>
                                      </p:tavLst>
                                    </p:anim>
                                    <p:anim calcmode="lin" valueType="num">
                                      <p:cBhvr>
                                        <p:cTn id="4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
                                        </p:tgtEl>
                                      </p:cBhvr>
                                    </p:animEffect>
                                  </p:childTnLst>
                                </p:cTn>
                              </p:par>
                            </p:childTnLst>
                          </p:cTn>
                        </p:par>
                        <p:par>
                          <p:cTn id="44" fill="hold">
                            <p:stCondLst>
                              <p:cond delay="695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8"/>
                                        </p:tgtEl>
                                        <p:attrNameLst>
                                          <p:attrName>ppt_y</p:attrName>
                                        </p:attrNameLst>
                                      </p:cBhvr>
                                      <p:tavLst>
                                        <p:tav tm="0">
                                          <p:val>
                                            <p:strVal val="#ppt_y"/>
                                          </p:val>
                                        </p:tav>
                                        <p:tav tm="100000">
                                          <p:val>
                                            <p:strVal val="#ppt_y"/>
                                          </p:val>
                                        </p:tav>
                                      </p:tavLst>
                                    </p:anim>
                                    <p:anim calcmode="lin" valueType="num">
                                      <p:cBhvr>
                                        <p:cTn id="4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2276872"/>
            <a:ext cx="8229600" cy="1143000"/>
          </a:xfrm>
        </p:spPr>
        <p:txBody>
          <a:bodyPr>
            <a:normAutofit fontScale="90000"/>
          </a:bodyPr>
          <a:lstStyle/>
          <a:p>
            <a:r>
              <a:rPr lang="ar-SA" sz="6600" b="1" dirty="0" smtClean="0"/>
              <a:t>السلام عليكم ورحمة الله تعالى وبركاته</a:t>
            </a:r>
            <a:endParaRPr lang="fr-FR" sz="6600" b="1" dirty="0"/>
          </a:p>
        </p:txBody>
      </p:sp>
      <p:sp>
        <p:nvSpPr>
          <p:cNvPr id="3" name="Espace réservé du contenu 2"/>
          <p:cNvSpPr>
            <a:spLocks noGrp="1"/>
          </p:cNvSpPr>
          <p:nvPr>
            <p:ph idx="1"/>
          </p:nvPr>
        </p:nvSpPr>
        <p:spPr>
          <a:xfrm>
            <a:off x="1115616" y="4365104"/>
            <a:ext cx="8229600" cy="4389120"/>
          </a:xfrm>
        </p:spPr>
        <p:txBody>
          <a:bodyPr/>
          <a:lstStyle/>
          <a:p>
            <a:pPr marL="0" indent="0">
              <a:buNone/>
            </a:pPr>
            <a:r>
              <a:rPr lang="ar-SA" dirty="0"/>
              <a:t> </a:t>
            </a:r>
            <a:endParaRPr lang="fr-FR" dirty="0"/>
          </a:p>
        </p:txBody>
      </p:sp>
      <p:sp>
        <p:nvSpPr>
          <p:cNvPr id="4" name="Espace réservé de la date 3"/>
          <p:cNvSpPr>
            <a:spLocks noGrp="1"/>
          </p:cNvSpPr>
          <p:nvPr>
            <p:ph type="dt" sz="half" idx="10"/>
          </p:nvPr>
        </p:nvSpPr>
        <p:spPr/>
        <p:txBody>
          <a:bodyPr/>
          <a:lstStyle/>
          <a:p>
            <a:fld id="{D21CB471-8DD0-49E1-AC51-6E57982907E2}" type="datetime11">
              <a:rPr lang="fr-FR" smtClean="0"/>
              <a:pPr/>
              <a:t>11:40:31</a:t>
            </a:fld>
            <a:endParaRPr lang="fr-FR"/>
          </a:p>
        </p:txBody>
      </p:sp>
      <p:sp>
        <p:nvSpPr>
          <p:cNvPr id="5" name="Espace réservé du pied de page 4"/>
          <p:cNvSpPr>
            <a:spLocks noGrp="1"/>
          </p:cNvSpPr>
          <p:nvPr>
            <p:ph type="ftr" sz="quarter" idx="11"/>
          </p:nvPr>
        </p:nvSpPr>
        <p:spPr/>
        <p:txBody>
          <a:bodyPr/>
          <a:lstStyle/>
          <a:p>
            <a:r>
              <a:rPr lang="ar-SA" smtClean="0"/>
              <a:t>محمد أبوبكر ناصر</a:t>
            </a:r>
            <a:endParaRPr lang="fr-FR"/>
          </a:p>
        </p:txBody>
      </p:sp>
      <p:sp>
        <p:nvSpPr>
          <p:cNvPr id="6" name="Espace réservé du numéro de diapositive 5"/>
          <p:cNvSpPr>
            <a:spLocks noGrp="1"/>
          </p:cNvSpPr>
          <p:nvPr>
            <p:ph type="sldNum" sz="quarter" idx="12"/>
          </p:nvPr>
        </p:nvSpPr>
        <p:spPr/>
        <p:txBody>
          <a:bodyPr/>
          <a:lstStyle/>
          <a:p>
            <a:fld id="{22ADFFFA-5464-443B-9005-B51D6572FF2C}" type="slidenum">
              <a:rPr lang="fr-FR" smtClean="0"/>
              <a:pPr/>
              <a:t>17</a:t>
            </a:fld>
            <a:endParaRPr lang="fr-FR"/>
          </a:p>
        </p:txBody>
      </p:sp>
    </p:spTree>
    <p:extLst>
      <p:ext uri="{BB962C8B-B14F-4D97-AF65-F5344CB8AC3E}">
        <p14:creationId xmlns:p14="http://schemas.microsoft.com/office/powerpoint/2010/main" xmlns="" val="39715560"/>
      </p:ext>
    </p:extLst>
  </p:cSld>
  <p:clrMapOvr>
    <a:masterClrMapping/>
  </p:clrMapOvr>
  <mc:AlternateContent xmlns:mc="http://schemas.openxmlformats.org/markup-compatibility/2006">
    <mc:Choice xmlns:p14="http://schemas.microsoft.com/office/powerpoint/2010/main" xmlns="" Requires="p14">
      <p:transition spd="slow" p14:dur="2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1083</TotalTime>
  <Words>966</Words>
  <Application>Microsoft Office PowerPoint</Application>
  <PresentationFormat>Affichage à l'écran (4:3)</PresentationFormat>
  <Paragraphs>138</Paragraphs>
  <Slides>17</Slides>
  <Notes>1</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Débit</vt:lpstr>
      <vt:lpstr>من فضلكم انطبعوا... Votre attention s’il vous plait!</vt:lpstr>
      <vt:lpstr> </vt:lpstr>
      <vt:lpstr>Plan de l’exposé:</vt:lpstr>
      <vt:lpstr>Introduction</vt:lpstr>
      <vt:lpstr>I- Comment se fait la communication non verbale ? </vt:lpstr>
      <vt:lpstr>I.1 Le silence   </vt:lpstr>
      <vt:lpstr>I.2 Le paralangage  </vt:lpstr>
      <vt:lpstr>I.3 Les gestes et attitudes  </vt:lpstr>
      <vt:lpstr>I.4 Expressions faciales, mimiques et mouvements corporels  </vt:lpstr>
      <vt:lpstr>I.5 Le langage d'objet – l’apparence : vêtements, bijoux …</vt:lpstr>
      <vt:lpstr>I.6 Le toucher  </vt:lpstr>
      <vt:lpstr>I.7 Les rituels </vt:lpstr>
      <vt:lpstr>II-Contexte des messages non verbaux  </vt:lpstr>
      <vt:lpstr>Conclusion</vt:lpstr>
      <vt:lpstr>Diapositive 15</vt:lpstr>
      <vt:lpstr>Bibliographie</vt:lpstr>
      <vt:lpstr>السلام عليكم ورحمة الله تعالى وبركاته</vt:lpstr>
    </vt:vector>
  </TitlesOfParts>
  <Company>Utilisation personnelle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Al-sultan</dc:creator>
  <cp:lastModifiedBy>DarkALR</cp:lastModifiedBy>
  <cp:revision>56</cp:revision>
  <dcterms:created xsi:type="dcterms:W3CDTF">2010-10-26T20:14:30Z</dcterms:created>
  <dcterms:modified xsi:type="dcterms:W3CDTF">2013-02-22T10:41:42Z</dcterms:modified>
</cp:coreProperties>
</file>