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96" r:id="rId3"/>
    <p:sldId id="330" r:id="rId4"/>
    <p:sldId id="312" r:id="rId5"/>
    <p:sldId id="329" r:id="rId6"/>
    <p:sldId id="298" r:id="rId7"/>
    <p:sldId id="304" r:id="rId8"/>
    <p:sldId id="273" r:id="rId9"/>
    <p:sldId id="293" r:id="rId10"/>
    <p:sldId id="324" r:id="rId11"/>
    <p:sldId id="331" r:id="rId12"/>
    <p:sldId id="332" r:id="rId13"/>
    <p:sldId id="333" r:id="rId14"/>
    <p:sldId id="334" r:id="rId15"/>
    <p:sldId id="335" r:id="rId16"/>
    <p:sldId id="336" r:id="rId17"/>
    <p:sldId id="337" r:id="rId18"/>
    <p:sldId id="338" r:id="rId19"/>
    <p:sldId id="339" r:id="rId20"/>
    <p:sldId id="340" r:id="rId21"/>
    <p:sldId id="341" r:id="rId22"/>
    <p:sldId id="342" r:id="rId23"/>
    <p:sldId id="343" r:id="rId24"/>
    <p:sldId id="328" r:id="rId2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4B8"/>
    <a:srgbClr val="0005D0"/>
    <a:srgbClr val="00049A"/>
    <a:srgbClr val="98B5D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3" autoAdjust="0"/>
    <p:restoredTop sz="94624" autoAdjust="0"/>
  </p:normalViewPr>
  <p:slideViewPr>
    <p:cSldViewPr>
      <p:cViewPr varScale="1">
        <p:scale>
          <a:sx n="65" d="100"/>
          <a:sy n="65" d="100"/>
        </p:scale>
        <p:origin x="-142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8BD71B-749A-4C6E-8438-A217731CB64A}" type="datetimeFigureOut">
              <a:rPr lang="fr-FR" smtClean="0"/>
              <a:pPr/>
              <a:t>23/01/2015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977216-9CED-4506-9B1B-4634EAB28D4F}"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dirty="0"/>
          </a:p>
        </p:txBody>
      </p:sp>
      <p:sp>
        <p:nvSpPr>
          <p:cNvPr id="4" name="Espace réservé du numéro de diapositive 3"/>
          <p:cNvSpPr>
            <a:spLocks noGrp="1"/>
          </p:cNvSpPr>
          <p:nvPr>
            <p:ph type="sldNum" sz="quarter" idx="10"/>
          </p:nvPr>
        </p:nvSpPr>
        <p:spPr/>
        <p:txBody>
          <a:bodyPr/>
          <a:lstStyle/>
          <a:p>
            <a:fld id="{70977216-9CED-4506-9B1B-4634EAB28D4F}" type="slidenum">
              <a:rPr lang="fr-FR" smtClean="0"/>
              <a:pPr/>
              <a:t>4</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r>
              <a:rPr lang="fr-FR" smtClean="0"/>
              <a:t>10/27/2013</a:t>
            </a:r>
            <a:endParaRPr lang="fr-BE"/>
          </a:p>
        </p:txBody>
      </p:sp>
      <p:sp>
        <p:nvSpPr>
          <p:cNvPr id="5" name="Espace réservé du pied de page 4"/>
          <p:cNvSpPr>
            <a:spLocks noGrp="1"/>
          </p:cNvSpPr>
          <p:nvPr>
            <p:ph type="ftr" sz="quarter" idx="11"/>
          </p:nvPr>
        </p:nvSpPr>
        <p:spPr/>
        <p:txBody>
          <a:bodyPr/>
          <a:lstStyle/>
          <a:p>
            <a:r>
              <a:rPr lang="fr-BE" smtClean="0"/>
              <a:t>A sample title</a:t>
            </a:r>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r>
              <a:rPr lang="fr-FR" smtClean="0"/>
              <a:t>10/27/2013</a:t>
            </a:r>
            <a:endParaRPr lang="fr-BE"/>
          </a:p>
        </p:txBody>
      </p:sp>
      <p:sp>
        <p:nvSpPr>
          <p:cNvPr id="5" name="Espace réservé du pied de page 4"/>
          <p:cNvSpPr>
            <a:spLocks noGrp="1"/>
          </p:cNvSpPr>
          <p:nvPr>
            <p:ph type="ftr" sz="quarter" idx="11"/>
          </p:nvPr>
        </p:nvSpPr>
        <p:spPr/>
        <p:txBody>
          <a:bodyPr/>
          <a:lstStyle/>
          <a:p>
            <a:r>
              <a:rPr lang="fr-BE" smtClean="0"/>
              <a:t>A sample title</a:t>
            </a:r>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10/27/2013</a:t>
            </a:r>
            <a:endParaRPr lang="fr-BE"/>
          </a:p>
        </p:txBody>
      </p:sp>
      <p:sp>
        <p:nvSpPr>
          <p:cNvPr id="5" name="Espace réservé du pied de page 4"/>
          <p:cNvSpPr>
            <a:spLocks noGrp="1"/>
          </p:cNvSpPr>
          <p:nvPr>
            <p:ph type="ftr" sz="quarter" idx="11"/>
          </p:nvPr>
        </p:nvSpPr>
        <p:spPr/>
        <p:txBody>
          <a:bodyPr/>
          <a:lstStyle/>
          <a:p>
            <a:r>
              <a:rPr lang="fr-BE" smtClean="0"/>
              <a:t>A sample title</a:t>
            </a:r>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r>
              <a:rPr lang="fr-FR" smtClean="0"/>
              <a:t>10/27/2013</a:t>
            </a:r>
            <a:endParaRPr lang="fr-BE"/>
          </a:p>
        </p:txBody>
      </p:sp>
      <p:sp>
        <p:nvSpPr>
          <p:cNvPr id="6" name="Espace réservé du pied de page 5"/>
          <p:cNvSpPr>
            <a:spLocks noGrp="1"/>
          </p:cNvSpPr>
          <p:nvPr>
            <p:ph type="ftr" sz="quarter" idx="11"/>
          </p:nvPr>
        </p:nvSpPr>
        <p:spPr/>
        <p:txBody>
          <a:bodyPr/>
          <a:lstStyle/>
          <a:p>
            <a:r>
              <a:rPr lang="fr-BE" smtClean="0"/>
              <a:t>A sample title</a:t>
            </a:r>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r>
              <a:rPr lang="fr-FR" smtClean="0"/>
              <a:t>10/27/2013</a:t>
            </a:r>
            <a:endParaRPr lang="fr-BE"/>
          </a:p>
        </p:txBody>
      </p:sp>
      <p:sp>
        <p:nvSpPr>
          <p:cNvPr id="8" name="Espace réservé du pied de page 7"/>
          <p:cNvSpPr>
            <a:spLocks noGrp="1"/>
          </p:cNvSpPr>
          <p:nvPr>
            <p:ph type="ftr" sz="quarter" idx="11"/>
          </p:nvPr>
        </p:nvSpPr>
        <p:spPr/>
        <p:txBody>
          <a:bodyPr/>
          <a:lstStyle/>
          <a:p>
            <a:r>
              <a:rPr lang="fr-BE" smtClean="0"/>
              <a:t>A sample title</a:t>
            </a:r>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r>
              <a:rPr lang="fr-FR" smtClean="0"/>
              <a:t>10/27/2013</a:t>
            </a:r>
            <a:endParaRPr lang="fr-BE"/>
          </a:p>
        </p:txBody>
      </p:sp>
      <p:sp>
        <p:nvSpPr>
          <p:cNvPr id="4" name="Espace réservé du pied de page 3"/>
          <p:cNvSpPr>
            <a:spLocks noGrp="1"/>
          </p:cNvSpPr>
          <p:nvPr>
            <p:ph type="ftr" sz="quarter" idx="11"/>
          </p:nvPr>
        </p:nvSpPr>
        <p:spPr/>
        <p:txBody>
          <a:bodyPr/>
          <a:lstStyle/>
          <a:p>
            <a:r>
              <a:rPr lang="fr-BE" smtClean="0"/>
              <a:t>A sample title</a:t>
            </a:r>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10/27/2013</a:t>
            </a:r>
            <a:endParaRPr lang="fr-BE"/>
          </a:p>
        </p:txBody>
      </p:sp>
      <p:sp>
        <p:nvSpPr>
          <p:cNvPr id="3" name="Espace réservé du pied de page 2"/>
          <p:cNvSpPr>
            <a:spLocks noGrp="1"/>
          </p:cNvSpPr>
          <p:nvPr>
            <p:ph type="ftr" sz="quarter" idx="11"/>
          </p:nvPr>
        </p:nvSpPr>
        <p:spPr/>
        <p:txBody>
          <a:bodyPr/>
          <a:lstStyle/>
          <a:p>
            <a:r>
              <a:rPr lang="fr-BE" smtClean="0"/>
              <a:t>A sample title</a:t>
            </a:r>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10/27/2013</a:t>
            </a:r>
            <a:endParaRPr lang="fr-BE"/>
          </a:p>
        </p:txBody>
      </p:sp>
      <p:sp>
        <p:nvSpPr>
          <p:cNvPr id="6" name="Espace réservé du pied de page 5"/>
          <p:cNvSpPr>
            <a:spLocks noGrp="1"/>
          </p:cNvSpPr>
          <p:nvPr>
            <p:ph type="ftr" sz="quarter" idx="11"/>
          </p:nvPr>
        </p:nvSpPr>
        <p:spPr/>
        <p:txBody>
          <a:bodyPr/>
          <a:lstStyle/>
          <a:p>
            <a:r>
              <a:rPr lang="fr-BE" smtClean="0"/>
              <a:t>A sample title</a:t>
            </a:r>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10/27/2013</a:t>
            </a:r>
            <a:endParaRPr lang="fr-BE"/>
          </a:p>
        </p:txBody>
      </p:sp>
      <p:sp>
        <p:nvSpPr>
          <p:cNvPr id="6" name="Espace réservé du pied de page 5"/>
          <p:cNvSpPr>
            <a:spLocks noGrp="1"/>
          </p:cNvSpPr>
          <p:nvPr>
            <p:ph type="ftr" sz="quarter" idx="11"/>
          </p:nvPr>
        </p:nvSpPr>
        <p:spPr/>
        <p:txBody>
          <a:bodyPr/>
          <a:lstStyle/>
          <a:p>
            <a:r>
              <a:rPr lang="fr-BE" smtClean="0"/>
              <a:t>A sample title</a:t>
            </a:r>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r>
              <a:rPr lang="fr-FR" smtClean="0"/>
              <a:t>10/27/2013</a:t>
            </a:r>
            <a:endParaRPr lang="fr-BE"/>
          </a:p>
        </p:txBody>
      </p:sp>
      <p:sp>
        <p:nvSpPr>
          <p:cNvPr id="5" name="Espace réservé du pied de page 4"/>
          <p:cNvSpPr>
            <a:spLocks noGrp="1"/>
          </p:cNvSpPr>
          <p:nvPr>
            <p:ph type="ftr" sz="quarter" idx="11"/>
          </p:nvPr>
        </p:nvSpPr>
        <p:spPr/>
        <p:txBody>
          <a:bodyPr/>
          <a:lstStyle/>
          <a:p>
            <a:r>
              <a:rPr lang="fr-BE" smtClean="0"/>
              <a:t>A sample title</a:t>
            </a:r>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r>
              <a:rPr lang="fr-FR" smtClean="0"/>
              <a:t>10/27/2013</a:t>
            </a:r>
            <a:endParaRPr lang="fr-BE"/>
          </a:p>
        </p:txBody>
      </p:sp>
      <p:sp>
        <p:nvSpPr>
          <p:cNvPr id="5" name="Espace réservé du pied de page 4"/>
          <p:cNvSpPr>
            <a:spLocks noGrp="1"/>
          </p:cNvSpPr>
          <p:nvPr>
            <p:ph type="ftr" sz="quarter" idx="11"/>
          </p:nvPr>
        </p:nvSpPr>
        <p:spPr/>
        <p:txBody>
          <a:bodyPr/>
          <a:lstStyle/>
          <a:p>
            <a:r>
              <a:rPr lang="fr-BE" smtClean="0"/>
              <a:t>A sample title</a:t>
            </a:r>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gradFill flip="none" rotWithShape="1">
            <a:gsLst>
              <a:gs pos="0">
                <a:schemeClr val="tx1"/>
              </a:gs>
              <a:gs pos="100000">
                <a:srgbClr val="3333B2"/>
              </a:gs>
            </a:gsLst>
            <a:lin ang="10800000" scaled="1"/>
            <a:tileRect/>
          </a:gradFill>
          <a:ln>
            <a:noFill/>
          </a:ln>
          <a:effectLst>
            <a:outerShdw blurRad="50800" dist="88900" dir="5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4572000" y="6477000"/>
            <a:ext cx="4572000" cy="381000"/>
          </a:xfrm>
          <a:prstGeom prst="rect">
            <a:avLst/>
          </a:prstGeom>
          <a:solidFill>
            <a:srgbClr val="3333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
        <p:nvSpPr>
          <p:cNvPr id="6" name="Rectangle 5"/>
          <p:cNvSpPr/>
          <p:nvPr/>
        </p:nvSpPr>
        <p:spPr>
          <a:xfrm>
            <a:off x="0" y="6477000"/>
            <a:ext cx="4572000"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
        <p:nvSpPr>
          <p:cNvPr id="2" name="Title 1"/>
          <p:cNvSpPr>
            <a:spLocks noGrp="1"/>
          </p:cNvSpPr>
          <p:nvPr>
            <p:ph type="title"/>
          </p:nvPr>
        </p:nvSpPr>
        <p:spPr>
          <a:xfrm>
            <a:off x="0" y="0"/>
            <a:ext cx="8915400" cy="762000"/>
          </a:xfrm>
        </p:spPr>
        <p:txBody>
          <a:bodyPr/>
          <a:lstStyle>
            <a:lvl1pPr marL="182880" algn="l">
              <a:defRPr baseline="0">
                <a:solidFill>
                  <a:schemeClr val="bg1"/>
                </a:solidFill>
              </a:defRPr>
            </a:lvl1pPr>
          </a:lstStyle>
          <a:p>
            <a:r>
              <a:rPr lang="en-US" smtClean="0"/>
              <a:t>Click to edit Master title style</a:t>
            </a:r>
            <a:endParaRPr lang="en-US"/>
          </a:p>
        </p:txBody>
      </p:sp>
      <p:sp>
        <p:nvSpPr>
          <p:cNvPr id="12" name="Text Placeholder 10"/>
          <p:cNvSpPr>
            <a:spLocks noGrp="1"/>
          </p:cNvSpPr>
          <p:nvPr>
            <p:ph type="body" sz="quarter" idx="13"/>
          </p:nvPr>
        </p:nvSpPr>
        <p:spPr>
          <a:xfrm>
            <a:off x="1066800" y="6477000"/>
            <a:ext cx="3505200" cy="381000"/>
          </a:xfrm>
        </p:spPr>
        <p:txBody>
          <a:bodyPr anchor="ctr">
            <a:normAutofit/>
          </a:bodyPr>
          <a:lstStyle>
            <a:lvl1pPr algn="r">
              <a:buNone/>
              <a:defRPr lang="en-US" sz="1200" kern="1200" baseline="0" dirty="0">
                <a:solidFill>
                  <a:schemeClr val="bg1"/>
                </a:solidFill>
                <a:latin typeface="+mn-lt"/>
                <a:ea typeface="+mn-ea"/>
                <a:cs typeface="+mn-cs"/>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US" smtClean="0"/>
              <a:t>Click to edit Master text styles</a:t>
            </a:r>
          </a:p>
        </p:txBody>
      </p:sp>
      <p:sp>
        <p:nvSpPr>
          <p:cNvPr id="7" name="Date Placeholder 6"/>
          <p:cNvSpPr>
            <a:spLocks noGrp="1"/>
          </p:cNvSpPr>
          <p:nvPr>
            <p:ph type="dt" sz="half" idx="14"/>
          </p:nvPr>
        </p:nvSpPr>
        <p:spPr>
          <a:xfrm>
            <a:off x="0" y="6492878"/>
            <a:ext cx="1066800" cy="365125"/>
          </a:xfrm>
        </p:spPr>
        <p:txBody>
          <a:bodyPr/>
          <a:lstStyle>
            <a:lvl1pPr>
              <a:defRPr baseline="0" smtClean="0">
                <a:solidFill>
                  <a:schemeClr val="bg1"/>
                </a:solidFill>
              </a:defRPr>
            </a:lvl1pPr>
          </a:lstStyle>
          <a:p>
            <a:pPr>
              <a:defRPr/>
            </a:pPr>
            <a:r>
              <a:rPr lang="fr-FR" smtClean="0"/>
              <a:t>10/27/2013</a:t>
            </a:r>
            <a:endParaRPr lang="en-US"/>
          </a:p>
        </p:txBody>
      </p:sp>
      <p:sp>
        <p:nvSpPr>
          <p:cNvPr id="8" name="Footer Placeholder 7"/>
          <p:cNvSpPr>
            <a:spLocks noGrp="1"/>
          </p:cNvSpPr>
          <p:nvPr>
            <p:ph type="ftr" sz="quarter" idx="15"/>
          </p:nvPr>
        </p:nvSpPr>
        <p:spPr>
          <a:xfrm>
            <a:off x="4572000" y="6492878"/>
            <a:ext cx="3505200" cy="365125"/>
          </a:xfrm>
        </p:spPr>
        <p:txBody>
          <a:bodyPr/>
          <a:lstStyle>
            <a:lvl1pPr algn="l">
              <a:defRPr baseline="0">
                <a:solidFill>
                  <a:schemeClr val="bg1"/>
                </a:solidFill>
              </a:defRPr>
            </a:lvl1pPr>
          </a:lstStyle>
          <a:p>
            <a:pPr>
              <a:defRPr/>
            </a:pPr>
            <a:r>
              <a:rPr lang="en-US"/>
              <a:t>A sample title</a:t>
            </a:r>
          </a:p>
        </p:txBody>
      </p:sp>
      <p:sp>
        <p:nvSpPr>
          <p:cNvPr id="9" name="Slide Number Placeholder 8"/>
          <p:cNvSpPr>
            <a:spLocks noGrp="1"/>
          </p:cNvSpPr>
          <p:nvPr>
            <p:ph type="sldNum" sz="quarter" idx="16"/>
          </p:nvPr>
        </p:nvSpPr>
        <p:spPr>
          <a:xfrm>
            <a:off x="8077200" y="6492878"/>
            <a:ext cx="1066800" cy="365125"/>
          </a:xfrm>
        </p:spPr>
        <p:txBody>
          <a:bodyPr/>
          <a:lstStyle>
            <a:lvl1pPr>
              <a:defRPr baseline="0">
                <a:solidFill>
                  <a:schemeClr val="bg1"/>
                </a:solidFill>
              </a:defRPr>
            </a:lvl1pPr>
          </a:lstStyle>
          <a:p>
            <a:pPr>
              <a:defRPr/>
            </a:pPr>
            <a:fld id="{3ED84FAD-07FF-40E2-AB69-5DD4219DA34E}" type="slidenum">
              <a:rPr lang="en-US"/>
              <a:pPr>
                <a:defRPr/>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smtClean="0"/>
              <a:t>10/27/2013</a:t>
            </a:r>
            <a:endParaRPr lang="fr-BE"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smtClean="0"/>
              <a:t>A </a:t>
            </a:r>
            <a:r>
              <a:rPr lang="fr-BE" dirty="0" err="1" smtClean="0"/>
              <a:t>sample</a:t>
            </a:r>
            <a:r>
              <a:rPr lang="fr-BE" dirty="0" smtClean="0"/>
              <a:t> </a:t>
            </a:r>
            <a:r>
              <a:rPr lang="fr-BE" dirty="0" err="1" smtClean="0"/>
              <a:t>title</a:t>
            </a:r>
            <a:endParaRPr lang="fr-BE"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hyperlink" Target="http://www.android.com/fr/developer-distribution-agreement.html" TargetMode="Externa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www.amazon.com/mobile-apps/b?ie=UTF8&amp;node=2350149011" TargetMode="External"/><Relationship Id="rId2" Type="http://schemas.openxmlformats.org/officeDocument/2006/relationships/hyperlink" Target="https://www.androidpit.fr/" TargetMode="External"/><Relationship Id="rId1" Type="http://schemas.openxmlformats.org/officeDocument/2006/relationships/slideLayout" Target="../slideLayouts/slideLayout12.xml"/><Relationship Id="rId4" Type="http://schemas.openxmlformats.org/officeDocument/2006/relationships/hyperlink" Target="http://appslib.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a:lstStyle/>
          <a:p>
            <a:r>
              <a:rPr lang="fr-FR" dirty="0" smtClean="0"/>
              <a:t>Développement Android</a:t>
            </a:r>
            <a:endParaRPr lang="en-US" dirty="0"/>
          </a:p>
        </p:txBody>
      </p:sp>
      <p:sp>
        <p:nvSpPr>
          <p:cNvPr id="3" name="Sous-titre 2"/>
          <p:cNvSpPr>
            <a:spLocks noGrp="1"/>
          </p:cNvSpPr>
          <p:nvPr>
            <p:ph type="subTitle" idx="1"/>
          </p:nvPr>
        </p:nvSpPr>
        <p:spPr/>
        <p:txBody>
          <a:bodyPr/>
          <a:lstStyle/>
          <a:p>
            <a:r>
              <a:rPr lang="fr-FR" dirty="0" smtClean="0"/>
              <a:t>Réalisé par:</a:t>
            </a:r>
          </a:p>
          <a:p>
            <a:r>
              <a:rPr lang="fr-FR" b="1" dirty="0" smtClean="0"/>
              <a:t>Amira </a:t>
            </a:r>
            <a:r>
              <a:rPr lang="fr-FR" b="1" dirty="0" smtClean="0"/>
              <a:t>Hakim</a:t>
            </a:r>
            <a:endParaRPr lang="fr-FR" b="1"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1</a:t>
            </a:fld>
            <a:endParaRPr lang="fr-BE" dirty="0"/>
          </a:p>
        </p:txBody>
      </p:sp>
      <p:sp>
        <p:nvSpPr>
          <p:cNvPr id="6" name="ZoneTexte 5"/>
          <p:cNvSpPr txBox="1"/>
          <p:nvPr/>
        </p:nvSpPr>
        <p:spPr>
          <a:xfrm>
            <a:off x="928662" y="428604"/>
            <a:ext cx="7572428" cy="5355312"/>
          </a:xfrm>
          <a:prstGeom prst="rect">
            <a:avLst/>
          </a:prstGeom>
          <a:noFill/>
        </p:spPr>
        <p:txBody>
          <a:bodyPr wrap="square" rtlCol="0">
            <a:spAutoFit/>
          </a:bodyPr>
          <a:lstStyle/>
          <a:p>
            <a:pPr algn="ctr"/>
            <a:r>
              <a:rPr lang="fr-FR" dirty="0" smtClean="0"/>
              <a:t>UNIVERSITE MOHAMED CHERIF MESAADIA</a:t>
            </a:r>
          </a:p>
          <a:p>
            <a:pPr algn="ctr"/>
            <a:r>
              <a:rPr lang="fr-FR" dirty="0" smtClean="0"/>
              <a:t>SOUK-AHRAS</a:t>
            </a:r>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 propos d’</a:t>
            </a:r>
            <a:r>
              <a:rPr lang="fr-FR" dirty="0" err="1" smtClean="0"/>
              <a:t>Android</a:t>
            </a:r>
            <a:endParaRPr lang="fr-FR" dirty="0"/>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2</a:t>
            </a:fld>
            <a:endParaRPr lang="en-US" dirty="0"/>
          </a:p>
        </p:txBody>
      </p:sp>
      <p:sp>
        <p:nvSpPr>
          <p:cNvPr id="5" name="ZoneTexte 4"/>
          <p:cNvSpPr txBox="1"/>
          <p:nvPr/>
        </p:nvSpPr>
        <p:spPr>
          <a:xfrm>
            <a:off x="0" y="928670"/>
            <a:ext cx="9324528" cy="4093428"/>
          </a:xfrm>
          <a:prstGeom prst="rect">
            <a:avLst/>
          </a:prstGeom>
          <a:noFill/>
        </p:spPr>
        <p:txBody>
          <a:bodyPr wrap="square" rtlCol="0">
            <a:spAutoFit/>
          </a:bodyPr>
          <a:lstStyle/>
          <a:p>
            <a:endParaRPr lang="fr-FR" dirty="0" smtClean="0"/>
          </a:p>
          <a:p>
            <a:endParaRPr lang="fr-FR" dirty="0" smtClean="0"/>
          </a:p>
          <a:p>
            <a:endParaRPr lang="fr-FR" dirty="0" smtClean="0"/>
          </a:p>
          <a:p>
            <a:pPr algn="ctr"/>
            <a:endParaRPr lang="fr-FR" dirty="0" smtClean="0"/>
          </a:p>
          <a:p>
            <a:pPr algn="ctr"/>
            <a:endParaRPr lang="fr-FR" dirty="0" smtClean="0"/>
          </a:p>
          <a:p>
            <a:pPr algn="ctr"/>
            <a:r>
              <a:rPr lang="fr-FR" sz="2800" dirty="0" smtClean="0"/>
              <a:t>système d'exploitation Linux pour appareils</a:t>
            </a:r>
          </a:p>
          <a:p>
            <a:pPr algn="ctr"/>
            <a:r>
              <a:rPr lang="fr-FR" sz="2800" dirty="0" smtClean="0"/>
              <a:t> nomades avec bibliothèques intégrées </a:t>
            </a:r>
          </a:p>
          <a:p>
            <a:pPr algn="ctr"/>
            <a:r>
              <a:rPr lang="fr-FR" sz="2800" dirty="0" smtClean="0"/>
              <a:t>(</a:t>
            </a:r>
            <a:r>
              <a:rPr lang="fr-FR" sz="2800" dirty="0" err="1" smtClean="0"/>
              <a:t>SQLite</a:t>
            </a:r>
            <a:r>
              <a:rPr lang="fr-FR" sz="2800" dirty="0" smtClean="0"/>
              <a:t>, </a:t>
            </a:r>
            <a:r>
              <a:rPr lang="fr-FR" sz="2800" dirty="0" err="1" smtClean="0"/>
              <a:t>WebKit</a:t>
            </a:r>
            <a:r>
              <a:rPr lang="fr-FR" sz="2800" dirty="0" smtClean="0"/>
              <a:t>, </a:t>
            </a:r>
            <a:r>
              <a:rPr lang="fr-FR" sz="2800" dirty="0" err="1" smtClean="0"/>
              <a:t>OpenGL</a:t>
            </a:r>
            <a:r>
              <a:rPr lang="fr-FR" sz="2800" dirty="0" smtClean="0"/>
              <a:t>...), machine virtuelle et </a:t>
            </a:r>
          </a:p>
          <a:p>
            <a:pPr algn="ctr"/>
            <a:r>
              <a:rPr lang="fr-FR" sz="2800" dirty="0" smtClean="0"/>
              <a:t>plate-forme de développement basée sur Java</a:t>
            </a:r>
            <a:endParaRPr lang="en-US" sz="2800" dirty="0" smtClean="0"/>
          </a:p>
          <a:p>
            <a:endParaRPr lang="fr-FR" sz="2000" dirty="0" smtClean="0"/>
          </a:p>
          <a:p>
            <a:endParaRPr lang="fr-FR" sz="2000" dirty="0" smtClean="0"/>
          </a:p>
          <a:p>
            <a:endParaRPr lang="fr-FR" dirty="0"/>
          </a:p>
        </p:txBody>
      </p:sp>
      <p:sp>
        <p:nvSpPr>
          <p:cNvPr id="6" name="Rectangle 5"/>
          <p:cNvSpPr/>
          <p:nvPr/>
        </p:nvSpPr>
        <p:spPr>
          <a:xfrm>
            <a:off x="3071802" y="857232"/>
            <a:ext cx="2500330" cy="1569660"/>
          </a:xfrm>
          <a:prstGeom prst="rect">
            <a:avLst/>
          </a:prstGeom>
          <a:noFill/>
        </p:spPr>
        <p:txBody>
          <a:bodyPr wrap="square" lIns="91440" tIns="45720" rIns="91440" bIns="45720">
            <a:spAutoFit/>
          </a:bodyPr>
          <a:lstStyle/>
          <a:p>
            <a:pPr algn="ctr"/>
            <a:r>
              <a:rPr lang="fr-FR" sz="96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a:t>
            </a:r>
            <a:endParaRPr lang="fr-FR" sz="96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9" name="Espace réservé du texte 2"/>
          <p:cNvSpPr txBox="1">
            <a:spLocks/>
          </p:cNvSpPr>
          <p:nvPr/>
        </p:nvSpPr>
        <p:spPr>
          <a:xfrm>
            <a:off x="0" y="6477000"/>
            <a:ext cx="8643966" cy="381000"/>
          </a:xfrm>
          <a:prstGeom prst="rect">
            <a:avLst/>
          </a:prstGeom>
        </p:spPr>
        <p:txBody>
          <a:bodyPr vert="horz" lIns="91440" tIns="45720" rIns="91440" bIns="45720" rtlCol="0" anchor="ctr">
            <a:normAutofit/>
          </a:bodyPr>
          <a:lstStyle/>
          <a:p>
            <a:pPr marL="342900" lvl="0" indent="-342900">
              <a:spcBef>
                <a:spcPct val="20000"/>
              </a:spcBef>
              <a:defRPr/>
            </a:pPr>
            <a:r>
              <a:rPr kumimoji="0" lang="fr-FR" sz="1600" b="0" i="0" u="none" strike="noStrike" kern="1200" cap="none" spc="0" normalizeH="0" baseline="0" noProof="0" dirty="0" err="1" smtClean="0">
                <a:ln>
                  <a:noFill/>
                </a:ln>
                <a:solidFill>
                  <a:schemeClr val="bg1"/>
                </a:solidFill>
                <a:effectLst/>
                <a:uLnTx/>
                <a:uFillTx/>
                <a:latin typeface="+mn-lt"/>
                <a:ea typeface="+mn-ea"/>
                <a:cs typeface="+mn-cs"/>
              </a:rPr>
              <a:t>Android</a:t>
            </a:r>
            <a:endParaRPr kumimoji="0" lang="fr-FR" sz="16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 des versions</a:t>
            </a:r>
            <a:endParaRPr lang="en-US" dirty="0"/>
          </a:p>
        </p:txBody>
      </p:sp>
      <p:sp>
        <p:nvSpPr>
          <p:cNvPr id="3" name="Espace réservé du texte 2"/>
          <p:cNvSpPr>
            <a:spLocks noGrp="1"/>
          </p:cNvSpPr>
          <p:nvPr>
            <p:ph type="body" sz="quarter" idx="13"/>
          </p:nvPr>
        </p:nvSpPr>
        <p:spPr/>
        <p:txBody>
          <a:bodyPr/>
          <a:lstStyle/>
          <a:p>
            <a:endParaRPr lang="en-US"/>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3</a:t>
            </a:fld>
            <a:endParaRPr lang="en-US"/>
          </a:p>
        </p:txBody>
      </p:sp>
      <p:pic>
        <p:nvPicPr>
          <p:cNvPr id="5" name="Image 4" descr="vers.PNG"/>
          <p:cNvPicPr>
            <a:picLocks noChangeAspect="1"/>
          </p:cNvPicPr>
          <p:nvPr/>
        </p:nvPicPr>
        <p:blipFill>
          <a:blip r:embed="rId2" cstate="print"/>
          <a:stretch>
            <a:fillRect/>
          </a:stretch>
        </p:blipFill>
        <p:spPr>
          <a:xfrm>
            <a:off x="611560" y="836712"/>
            <a:ext cx="7776864" cy="547260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Fiche Technique d’ </a:t>
            </a:r>
            <a:r>
              <a:rPr lang="fr-FR" dirty="0" err="1" smtClean="0"/>
              <a:t>Android</a:t>
            </a:r>
            <a:r>
              <a:rPr lang="fr-FR" dirty="0" smtClean="0"/>
              <a:t>:</a:t>
            </a:r>
            <a:endParaRPr lang="fr-FR" dirty="0"/>
          </a:p>
        </p:txBody>
      </p:sp>
      <p:sp>
        <p:nvSpPr>
          <p:cNvPr id="4" name="Espace réservé du numéro de diapositive 3"/>
          <p:cNvSpPr>
            <a:spLocks noGrp="1"/>
          </p:cNvSpPr>
          <p:nvPr>
            <p:ph type="sldNum" sz="quarter" idx="16"/>
          </p:nvPr>
        </p:nvSpPr>
        <p:spPr/>
        <p:txBody>
          <a:bodyPr/>
          <a:lstStyle/>
          <a:p>
            <a:fld id="{3ED84FAD-07FF-40E2-AB69-5DD4219DA34E}" type="slidenum">
              <a:rPr lang="en-US" smtClean="0"/>
              <a:pPr/>
              <a:t>4</a:t>
            </a:fld>
            <a:endParaRPr lang="en-US" dirty="0"/>
          </a:p>
        </p:txBody>
      </p:sp>
      <p:sp>
        <p:nvSpPr>
          <p:cNvPr id="85" name="Espace réservé du texte 2"/>
          <p:cNvSpPr txBox="1">
            <a:spLocks/>
          </p:cNvSpPr>
          <p:nvPr/>
        </p:nvSpPr>
        <p:spPr>
          <a:xfrm>
            <a:off x="0" y="6477000"/>
            <a:ext cx="8643966" cy="381000"/>
          </a:xfrm>
          <a:prstGeom prst="rect">
            <a:avLst/>
          </a:prstGeom>
        </p:spPr>
        <p:txBody>
          <a:bodyPr vert="horz" lIns="91440" tIns="45720" rIns="91440" bIns="45720" rtlCol="0" anchor="ctr">
            <a:normAutofit/>
          </a:bodyPr>
          <a:lstStyle/>
          <a:p>
            <a:pPr marL="342900" lvl="0" indent="-342900">
              <a:spcBef>
                <a:spcPct val="20000"/>
              </a:spcBef>
              <a:defRPr/>
            </a:pPr>
            <a:r>
              <a:rPr lang="fr-FR" sz="1600" noProof="0" dirty="0" err="1" smtClean="0">
                <a:solidFill>
                  <a:schemeClr val="bg1"/>
                </a:solidFill>
              </a:rPr>
              <a:t>Android</a:t>
            </a:r>
            <a:endParaRPr kumimoji="0" lang="fr-FR" sz="1600" b="0" i="0" u="none" strike="noStrike" kern="1200" cap="none" spc="0" normalizeH="0" baseline="0" noProof="0" dirty="0">
              <a:ln>
                <a:noFill/>
              </a:ln>
              <a:solidFill>
                <a:schemeClr val="bg1"/>
              </a:solidFill>
              <a:effectLst/>
              <a:uLnTx/>
              <a:uFillTx/>
              <a:latin typeface="+mn-lt"/>
              <a:ea typeface="+mn-ea"/>
              <a:cs typeface="+mn-cs"/>
            </a:endParaRPr>
          </a:p>
        </p:txBody>
      </p:sp>
      <p:pic>
        <p:nvPicPr>
          <p:cNvPr id="6" name="Image 5" descr="and.PNG"/>
          <p:cNvPicPr>
            <a:picLocks noChangeAspect="1"/>
          </p:cNvPicPr>
          <p:nvPr/>
        </p:nvPicPr>
        <p:blipFill>
          <a:blip r:embed="rId3" cstate="print"/>
          <a:stretch>
            <a:fillRect/>
          </a:stretch>
        </p:blipFill>
        <p:spPr>
          <a:xfrm>
            <a:off x="0" y="836712"/>
            <a:ext cx="4246788" cy="5568636"/>
          </a:xfrm>
          <a:prstGeom prst="rect">
            <a:avLst/>
          </a:prstGeom>
        </p:spPr>
      </p:pic>
      <p:pic>
        <p:nvPicPr>
          <p:cNvPr id="8" name="Image 7" descr="and2.PNG"/>
          <p:cNvPicPr>
            <a:picLocks noChangeAspect="1"/>
          </p:cNvPicPr>
          <p:nvPr/>
        </p:nvPicPr>
        <p:blipFill>
          <a:blip r:embed="rId4" cstate="print"/>
          <a:stretch>
            <a:fillRect/>
          </a:stretch>
        </p:blipFill>
        <p:spPr>
          <a:xfrm>
            <a:off x="4283968" y="836712"/>
            <a:ext cx="4860032" cy="560344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Logo</a:t>
            </a:r>
            <a:endParaRPr lang="en-US" dirty="0"/>
          </a:p>
        </p:txBody>
      </p:sp>
      <p:sp>
        <p:nvSpPr>
          <p:cNvPr id="3" name="Espace réservé du texte 2"/>
          <p:cNvSpPr>
            <a:spLocks noGrp="1"/>
          </p:cNvSpPr>
          <p:nvPr>
            <p:ph type="body" sz="quarter" idx="13"/>
          </p:nvPr>
        </p:nvSpPr>
        <p:spPr/>
        <p:txBody>
          <a:bodyPr/>
          <a:lstStyle/>
          <a:p>
            <a:endParaRPr lang="en-US"/>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5</a:t>
            </a:fld>
            <a:endParaRPr lang="en-US"/>
          </a:p>
        </p:txBody>
      </p:sp>
      <p:pic>
        <p:nvPicPr>
          <p:cNvPr id="5" name="Image 4" descr="bugdroid.PNG"/>
          <p:cNvPicPr>
            <a:picLocks noChangeAspect="1"/>
          </p:cNvPicPr>
          <p:nvPr/>
        </p:nvPicPr>
        <p:blipFill>
          <a:blip r:embed="rId2" cstate="print"/>
          <a:stretch>
            <a:fillRect/>
          </a:stretch>
        </p:blipFill>
        <p:spPr>
          <a:xfrm>
            <a:off x="5220072" y="1268760"/>
            <a:ext cx="3555008" cy="4320479"/>
          </a:xfrm>
          <a:prstGeom prst="rect">
            <a:avLst/>
          </a:prstGeom>
        </p:spPr>
      </p:pic>
      <p:sp>
        <p:nvSpPr>
          <p:cNvPr id="6" name="ZoneTexte 5"/>
          <p:cNvSpPr txBox="1"/>
          <p:nvPr/>
        </p:nvSpPr>
        <p:spPr>
          <a:xfrm>
            <a:off x="395536" y="2204864"/>
            <a:ext cx="4608512" cy="2492990"/>
          </a:xfrm>
          <a:prstGeom prst="rect">
            <a:avLst/>
          </a:prstGeom>
          <a:noFill/>
        </p:spPr>
        <p:txBody>
          <a:bodyPr wrap="square" rtlCol="0">
            <a:spAutoFit/>
          </a:bodyPr>
          <a:lstStyle/>
          <a:p>
            <a:r>
              <a:rPr lang="fr-FR" sz="2600" dirty="0" smtClean="0"/>
              <a:t>Le personnage nommé </a:t>
            </a:r>
            <a:r>
              <a:rPr lang="fr-FR" sz="2600" dirty="0" err="1" smtClean="0"/>
              <a:t>Bugdroid</a:t>
            </a:r>
            <a:r>
              <a:rPr lang="fr-FR" sz="2600" dirty="0" smtClean="0"/>
              <a:t> est le petit robot vert utilisé par Google pour présenter </a:t>
            </a:r>
            <a:r>
              <a:rPr lang="fr-FR" sz="2600" dirty="0" err="1" smtClean="0"/>
              <a:t>Android</a:t>
            </a:r>
            <a:r>
              <a:rPr lang="fr-FR" sz="2600" dirty="0" smtClean="0"/>
              <a:t>. Ce personnage est sous licence « </a:t>
            </a:r>
            <a:r>
              <a:rPr lang="fr-FR" sz="2600" dirty="0" err="1" smtClean="0"/>
              <a:t>creative</a:t>
            </a:r>
            <a:r>
              <a:rPr lang="fr-FR" sz="2600" dirty="0" smtClean="0"/>
              <a:t> </a:t>
            </a:r>
            <a:r>
              <a:rPr lang="fr-FR" sz="2600" dirty="0" err="1" smtClean="0"/>
              <a:t>commons</a:t>
            </a:r>
            <a:r>
              <a:rPr lang="fr-FR" sz="2600" dirty="0" smtClean="0"/>
              <a:t> by (3.0) » et peut donc être utilisé librement</a:t>
            </a:r>
            <a:r>
              <a:rPr lang="fr-FR" sz="2600" baseline="30000" dirty="0" smtClean="0"/>
              <a:t>.</a:t>
            </a:r>
            <a:endParaRPr lang="en-US" sz="2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Pré-requis pour un OS mobile</a:t>
            </a:r>
            <a:endParaRPr lang="fr-FR" dirty="0"/>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6</a:t>
            </a:fld>
            <a:endParaRPr lang="en-US" dirty="0"/>
          </a:p>
        </p:txBody>
      </p:sp>
      <p:sp>
        <p:nvSpPr>
          <p:cNvPr id="5" name="Rectangle 4"/>
          <p:cNvSpPr/>
          <p:nvPr/>
        </p:nvSpPr>
        <p:spPr>
          <a:xfrm>
            <a:off x="285720" y="1000108"/>
            <a:ext cx="8643998" cy="1938992"/>
          </a:xfrm>
          <a:prstGeom prst="rect">
            <a:avLst/>
          </a:prstGeom>
        </p:spPr>
        <p:txBody>
          <a:bodyPr wrap="square">
            <a:spAutoFit/>
          </a:bodyPr>
          <a:lstStyle/>
          <a:p>
            <a:endParaRPr lang="fr-FR" sz="2000" dirty="0" smtClean="0"/>
          </a:p>
          <a:p>
            <a:endParaRPr lang="fr-FR" sz="2000" dirty="0" smtClean="0"/>
          </a:p>
          <a:p>
            <a:endParaRPr lang="fr-FR" sz="2000" dirty="0" smtClean="0"/>
          </a:p>
          <a:p>
            <a:endParaRPr lang="fr-FR" sz="2000" dirty="0" smtClean="0"/>
          </a:p>
          <a:p>
            <a:pPr algn="ctr"/>
            <a:endParaRPr lang="fr-FR" sz="2000" dirty="0" smtClean="0"/>
          </a:p>
          <a:p>
            <a:endParaRPr lang="fr-FR" sz="2000" dirty="0"/>
          </a:p>
        </p:txBody>
      </p:sp>
      <p:sp>
        <p:nvSpPr>
          <p:cNvPr id="6" name="Rectangle 5"/>
          <p:cNvSpPr/>
          <p:nvPr/>
        </p:nvSpPr>
        <p:spPr>
          <a:xfrm>
            <a:off x="179512" y="1340768"/>
            <a:ext cx="8964488" cy="4154984"/>
          </a:xfrm>
          <a:prstGeom prst="rect">
            <a:avLst/>
          </a:prstGeom>
          <a:noFill/>
        </p:spPr>
        <p:txBody>
          <a:bodyPr wrap="square" lIns="91440" tIns="45720" rIns="91440" bIns="45720">
            <a:spAutoFit/>
          </a:bodyPr>
          <a:lstStyle/>
          <a:p>
            <a:pPr>
              <a:buFont typeface="Wingdings" pitchFamily="2" charset="2"/>
              <a:buChar char="Ø"/>
            </a:pPr>
            <a:endParaRPr lang="fr-FR" sz="2400" dirty="0" smtClean="0"/>
          </a:p>
          <a:p>
            <a:pPr>
              <a:buFont typeface="Wingdings" pitchFamily="2" charset="2"/>
              <a:buChar char="Ø"/>
            </a:pPr>
            <a:r>
              <a:rPr lang="fr-FR" sz="2400" dirty="0" smtClean="0"/>
              <a:t>Gestion intelligente de l'énergie : optimisation de l'autonomie</a:t>
            </a:r>
          </a:p>
          <a:p>
            <a:pPr>
              <a:buFont typeface="Wingdings" pitchFamily="2" charset="2"/>
              <a:buChar char="Ø"/>
            </a:pPr>
            <a:endParaRPr lang="fr-FR" sz="2400" dirty="0" smtClean="0"/>
          </a:p>
          <a:p>
            <a:pPr>
              <a:buFont typeface="Wingdings" pitchFamily="2" charset="2"/>
              <a:buChar char="Ø"/>
            </a:pPr>
            <a:r>
              <a:rPr lang="fr-FR" sz="2400" dirty="0" smtClean="0"/>
              <a:t>Adaptabilité aux spécificités matérielles :</a:t>
            </a:r>
          </a:p>
          <a:p>
            <a:pPr>
              <a:buFont typeface="Wingdings" pitchFamily="2" charset="2"/>
              <a:buChar char="Ø"/>
            </a:pPr>
            <a:endParaRPr lang="fr-FR" sz="2400" dirty="0" smtClean="0"/>
          </a:p>
          <a:p>
            <a:pPr>
              <a:buFont typeface="Arial" pitchFamily="34" charset="0"/>
              <a:buChar char="•"/>
            </a:pPr>
            <a:r>
              <a:rPr lang="fr-FR" sz="2400" dirty="0" smtClean="0"/>
              <a:t>      Petit écran, résolution plus ou moins élevée</a:t>
            </a:r>
          </a:p>
          <a:p>
            <a:pPr>
              <a:buFont typeface="Arial" pitchFamily="34" charset="0"/>
              <a:buChar char="•"/>
            </a:pPr>
            <a:r>
              <a:rPr lang="fr-FR" sz="2400" dirty="0" smtClean="0"/>
              <a:t>      Interface tactile</a:t>
            </a:r>
          </a:p>
          <a:p>
            <a:pPr>
              <a:buFont typeface="Arial" pitchFamily="34" charset="0"/>
              <a:buChar char="•"/>
            </a:pPr>
            <a:r>
              <a:rPr lang="fr-FR" sz="2400" dirty="0" smtClean="0"/>
              <a:t>      Senseurs : accéléromètre, boussole, GPS, luxmètre, thermomètre, baromètre...</a:t>
            </a:r>
          </a:p>
          <a:p>
            <a:pPr>
              <a:buFont typeface="Arial" pitchFamily="34" charset="0"/>
              <a:buChar char="•"/>
            </a:pPr>
            <a:r>
              <a:rPr lang="fr-FR" sz="2400" dirty="0" smtClean="0"/>
              <a:t>      Communication réseau : Bluetooth, </a:t>
            </a:r>
            <a:r>
              <a:rPr lang="fr-FR" sz="2400" dirty="0" err="1" smtClean="0"/>
              <a:t>Wi-Fi</a:t>
            </a:r>
            <a:r>
              <a:rPr lang="fr-FR" sz="2400" dirty="0" smtClean="0"/>
              <a:t>, cellulaire</a:t>
            </a:r>
            <a:r>
              <a:rPr lang="en-US" sz="2400" dirty="0" smtClean="0"/>
              <a:t> </a:t>
            </a:r>
            <a:endParaRPr lang="en-US" sz="2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endParaRPr lang="fr-FR" sz="2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7" name="Espace réservé du texte 2"/>
          <p:cNvSpPr txBox="1">
            <a:spLocks/>
          </p:cNvSpPr>
          <p:nvPr/>
        </p:nvSpPr>
        <p:spPr>
          <a:xfrm>
            <a:off x="0" y="6477000"/>
            <a:ext cx="8643966" cy="381000"/>
          </a:xfrm>
          <a:prstGeom prst="rect">
            <a:avLst/>
          </a:prstGeom>
        </p:spPr>
        <p:txBody>
          <a:bodyPr vert="horz" lIns="91440" tIns="45720" rIns="91440" bIns="45720" rtlCol="0" anchor="ctr">
            <a:normAutofit/>
          </a:bodyPr>
          <a:lstStyle/>
          <a:p>
            <a:pPr marL="342900" lvl="0" indent="-342900">
              <a:spcBef>
                <a:spcPct val="20000"/>
              </a:spcBef>
              <a:defRPr/>
            </a:pPr>
            <a:r>
              <a:rPr lang="fr-FR" sz="1600" dirty="0" smtClean="0">
                <a:solidFill>
                  <a:schemeClr val="bg1"/>
                </a:solidFill>
              </a:rPr>
              <a:t>3G Technology</a:t>
            </a:r>
            <a:endParaRPr kumimoji="0" lang="fr-FR" sz="16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Android</a:t>
            </a:r>
            <a:r>
              <a:rPr lang="fr-FR" dirty="0" smtClean="0"/>
              <a:t> System</a:t>
            </a:r>
            <a:endParaRPr lang="fr-FR" dirty="0"/>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7</a:t>
            </a:fld>
            <a:endParaRPr lang="en-US" dirty="0"/>
          </a:p>
        </p:txBody>
      </p:sp>
      <p:sp>
        <p:nvSpPr>
          <p:cNvPr id="5" name="Rectangle 4"/>
          <p:cNvSpPr/>
          <p:nvPr/>
        </p:nvSpPr>
        <p:spPr>
          <a:xfrm>
            <a:off x="251520" y="836712"/>
            <a:ext cx="8715436" cy="8309967"/>
          </a:xfrm>
          <a:prstGeom prst="rect">
            <a:avLst/>
          </a:prstGeom>
        </p:spPr>
        <p:txBody>
          <a:bodyPr wrap="square">
            <a:spAutoFit/>
          </a:bodyPr>
          <a:lstStyle/>
          <a:p>
            <a:endParaRPr lang="fr-FR" sz="2400" dirty="0" smtClean="0"/>
          </a:p>
          <a:p>
            <a:r>
              <a:rPr lang="fr-FR" sz="2600" dirty="0" smtClean="0"/>
              <a:t> L'</a:t>
            </a:r>
            <a:r>
              <a:rPr lang="fr-FR" sz="2600" dirty="0" err="1" smtClean="0"/>
              <a:t>ecosystème</a:t>
            </a:r>
            <a:r>
              <a:rPr lang="fr-FR" sz="2600" dirty="0" smtClean="0"/>
              <a:t> d'</a:t>
            </a:r>
            <a:r>
              <a:rPr lang="fr-FR" sz="2600" dirty="0" err="1" smtClean="0"/>
              <a:t>Android</a:t>
            </a:r>
            <a:r>
              <a:rPr lang="fr-FR" sz="2600" dirty="0" smtClean="0"/>
              <a:t> s'appuie sur deux piliers:</a:t>
            </a:r>
          </a:p>
          <a:p>
            <a:pPr>
              <a:buFont typeface="Wingdings" pitchFamily="2" charset="2"/>
              <a:buChar char="Ø"/>
            </a:pPr>
            <a:r>
              <a:rPr lang="fr-FR" sz="2600" dirty="0" smtClean="0"/>
              <a:t>  le langage Java</a:t>
            </a:r>
          </a:p>
          <a:p>
            <a:pPr>
              <a:buFont typeface="Wingdings" pitchFamily="2" charset="2"/>
              <a:buChar char="Ø"/>
            </a:pPr>
            <a:r>
              <a:rPr lang="fr-FR" sz="2600" dirty="0" smtClean="0"/>
              <a:t>  le SDK : A</a:t>
            </a:r>
            <a:r>
              <a:rPr lang="fr-FR" sz="2800" dirty="0" smtClean="0"/>
              <a:t>ccès à des exemples, de la documentation mais surtout à l'API de programmation du système et à un émulateur pour tester ses applications.)</a:t>
            </a:r>
          </a:p>
          <a:p>
            <a:pPr>
              <a:buFont typeface="Wingdings" pitchFamily="2" charset="2"/>
              <a:buChar char="Ø"/>
            </a:pPr>
            <a:r>
              <a:rPr lang="fr-FR" sz="2800" dirty="0" smtClean="0"/>
              <a:t>Le plugin </a:t>
            </a:r>
            <a:r>
              <a:rPr lang="fr-FR" sz="2800" i="1" dirty="0" smtClean="0"/>
              <a:t>ADT : I</a:t>
            </a:r>
            <a:r>
              <a:rPr lang="fr-FR" sz="2800" dirty="0" smtClean="0"/>
              <a:t>ntégrer les fonctionnalités du SDK à Eclipse. </a:t>
            </a:r>
            <a:endParaRPr lang="fr-FR" sz="2800" b="1" dirty="0" smtClean="0"/>
          </a:p>
          <a:p>
            <a:pPr>
              <a:buFont typeface="Wingdings" pitchFamily="2" charset="2"/>
              <a:buChar char="Ø"/>
            </a:pPr>
            <a:endParaRPr lang="fr-FR" sz="2800" dirty="0" smtClean="0"/>
          </a:p>
          <a:p>
            <a:endParaRPr lang="en-US" sz="26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fr-FR" sz="2400" dirty="0" smtClean="0"/>
          </a:p>
        </p:txBody>
      </p:sp>
      <p:sp>
        <p:nvSpPr>
          <p:cNvPr id="6" name="Espace réservé du texte 2"/>
          <p:cNvSpPr txBox="1">
            <a:spLocks/>
          </p:cNvSpPr>
          <p:nvPr/>
        </p:nvSpPr>
        <p:spPr>
          <a:xfrm>
            <a:off x="0" y="6477000"/>
            <a:ext cx="8643966" cy="381000"/>
          </a:xfrm>
          <a:prstGeom prst="rect">
            <a:avLst/>
          </a:prstGeom>
        </p:spPr>
        <p:txBody>
          <a:bodyPr vert="horz" lIns="91440" tIns="45720" rIns="91440" bIns="45720" rtlCol="0" anchor="ctr">
            <a:normAutofit/>
          </a:bodyPr>
          <a:lstStyle/>
          <a:p>
            <a:pPr marL="342900" lvl="0" indent="-342900">
              <a:spcBef>
                <a:spcPct val="20000"/>
              </a:spcBef>
              <a:defRPr/>
            </a:pPr>
            <a:r>
              <a:rPr kumimoji="0" lang="fr-FR" sz="1600" b="0" i="0" u="none" strike="noStrike" kern="1200" cap="none" spc="0" normalizeH="0" baseline="0" noProof="0" dirty="0" smtClean="0">
                <a:ln>
                  <a:noFill/>
                </a:ln>
                <a:solidFill>
                  <a:schemeClr val="bg1"/>
                </a:solidFill>
                <a:effectLst/>
                <a:uLnTx/>
                <a:uFillTx/>
                <a:latin typeface="+mn-lt"/>
                <a:ea typeface="+mn-ea"/>
                <a:cs typeface="+mn-cs"/>
              </a:rPr>
              <a:t>3G</a:t>
            </a:r>
            <a:r>
              <a:rPr kumimoji="0" lang="fr-FR" sz="1600" b="0" i="0" u="none" strike="noStrike" kern="1200" cap="none" spc="0" normalizeH="0" noProof="0" dirty="0" smtClean="0">
                <a:ln>
                  <a:noFill/>
                </a:ln>
                <a:solidFill>
                  <a:schemeClr val="bg1"/>
                </a:solidFill>
                <a:effectLst/>
                <a:uLnTx/>
                <a:uFillTx/>
                <a:latin typeface="+mn-lt"/>
                <a:ea typeface="+mn-ea"/>
                <a:cs typeface="+mn-cs"/>
              </a:rPr>
              <a:t> Technology</a:t>
            </a:r>
            <a:endParaRPr kumimoji="0" lang="fr-FR" sz="1600" b="0" i="0" u="none" strike="noStrike" kern="1200" cap="none" spc="0" normalizeH="0" baseline="0" noProof="0" dirty="0">
              <a:ln>
                <a:noFill/>
              </a:ln>
              <a:solidFill>
                <a:schemeClr val="bg1"/>
              </a:solidFill>
              <a:effectLst/>
              <a:uLnTx/>
              <a:uFillTx/>
              <a:latin typeface="+mn-lt"/>
              <a:ea typeface="+mn-ea"/>
              <a:cs typeface="+mn-cs"/>
            </a:endParaRPr>
          </a:p>
        </p:txBody>
      </p:sp>
      <p:pic>
        <p:nvPicPr>
          <p:cNvPr id="8" name="Image 7" descr="java.PNG"/>
          <p:cNvPicPr>
            <a:picLocks noChangeAspect="1"/>
          </p:cNvPicPr>
          <p:nvPr/>
        </p:nvPicPr>
        <p:blipFill>
          <a:blip r:embed="rId2" cstate="print"/>
          <a:stretch>
            <a:fillRect/>
          </a:stretch>
        </p:blipFill>
        <p:spPr>
          <a:xfrm>
            <a:off x="251520" y="4221088"/>
            <a:ext cx="4104456" cy="2160240"/>
          </a:xfrm>
          <a:prstGeom prst="rect">
            <a:avLst/>
          </a:prstGeom>
        </p:spPr>
      </p:pic>
      <p:pic>
        <p:nvPicPr>
          <p:cNvPr id="9" name="Image 8" descr="sdk.PNG"/>
          <p:cNvPicPr>
            <a:picLocks noChangeAspect="1"/>
          </p:cNvPicPr>
          <p:nvPr/>
        </p:nvPicPr>
        <p:blipFill>
          <a:blip r:embed="rId3" cstate="print"/>
          <a:stretch>
            <a:fillRect/>
          </a:stretch>
        </p:blipFill>
        <p:spPr>
          <a:xfrm>
            <a:off x="4535488" y="4149080"/>
            <a:ext cx="4608512" cy="226305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Structure d’un projet </a:t>
            </a:r>
            <a:r>
              <a:rPr lang="fr-FR" dirty="0" err="1" smtClean="0"/>
              <a:t>Android</a:t>
            </a:r>
            <a:endParaRPr lang="fr-FR" dirty="0"/>
          </a:p>
        </p:txBody>
      </p:sp>
      <p:sp>
        <p:nvSpPr>
          <p:cNvPr id="6" name="Espace réservé du texte 2"/>
          <p:cNvSpPr txBox="1">
            <a:spLocks/>
          </p:cNvSpPr>
          <p:nvPr/>
        </p:nvSpPr>
        <p:spPr>
          <a:xfrm>
            <a:off x="0" y="6477000"/>
            <a:ext cx="8643966" cy="381000"/>
          </a:xfrm>
          <a:prstGeom prst="rect">
            <a:avLst/>
          </a:prstGeom>
        </p:spPr>
        <p:txBody>
          <a:bodyPr vert="horz" lIns="91440" tIns="45720" rIns="91440" bIns="45720" rtlCol="0" anchor="ctr">
            <a:normAutofit/>
          </a:bodyPr>
          <a:lstStyle/>
          <a:p>
            <a:pPr marL="342900" lvl="0" indent="-342900">
              <a:spcBef>
                <a:spcPct val="20000"/>
              </a:spcBef>
              <a:defRPr/>
            </a:pPr>
            <a:r>
              <a:rPr kumimoji="0" lang="fr-FR" sz="1600" b="0" i="0" u="none" strike="noStrike" kern="1200" cap="none" spc="0" normalizeH="0" baseline="0" noProof="0" dirty="0" smtClean="0">
                <a:ln>
                  <a:noFill/>
                </a:ln>
                <a:solidFill>
                  <a:schemeClr val="bg1"/>
                </a:solidFill>
                <a:effectLst/>
                <a:uLnTx/>
                <a:uFillTx/>
                <a:latin typeface="+mn-lt"/>
                <a:ea typeface="+mn-ea"/>
                <a:cs typeface="+mn-cs"/>
              </a:rPr>
              <a:t>3G Technology</a:t>
            </a:r>
            <a:endParaRPr kumimoji="0" lang="fr-FR" sz="1600" b="0" i="0" u="none" strike="noStrike" kern="1200" cap="none" spc="0" normalizeH="0" baseline="0" noProof="0" dirty="0">
              <a:ln>
                <a:noFill/>
              </a:ln>
              <a:solidFill>
                <a:schemeClr val="bg1"/>
              </a:solidFill>
              <a:effectLst/>
              <a:uLnTx/>
              <a:uFillTx/>
              <a:latin typeface="+mn-lt"/>
              <a:ea typeface="+mn-ea"/>
              <a:cs typeface="+mn-cs"/>
            </a:endParaRPr>
          </a:p>
        </p:txBody>
      </p:sp>
      <p:sp>
        <p:nvSpPr>
          <p:cNvPr id="7" name="Espace réservé du numéro de diapositive 6"/>
          <p:cNvSpPr>
            <a:spLocks noGrp="1"/>
          </p:cNvSpPr>
          <p:nvPr>
            <p:ph type="sldNum" sz="quarter" idx="16"/>
          </p:nvPr>
        </p:nvSpPr>
        <p:spPr/>
        <p:txBody>
          <a:bodyPr/>
          <a:lstStyle/>
          <a:p>
            <a:pPr>
              <a:defRPr/>
            </a:pPr>
            <a:fld id="{3ED84FAD-07FF-40E2-AB69-5DD4219DA34E}" type="slidenum">
              <a:rPr lang="en-US" smtClean="0"/>
              <a:pPr>
                <a:defRPr/>
              </a:pPr>
              <a:t>8</a:t>
            </a:fld>
            <a:endParaRPr lang="en-US" dirty="0"/>
          </a:p>
        </p:txBody>
      </p:sp>
      <p:sp>
        <p:nvSpPr>
          <p:cNvPr id="9" name="Rectangle 8"/>
          <p:cNvSpPr/>
          <p:nvPr/>
        </p:nvSpPr>
        <p:spPr>
          <a:xfrm>
            <a:off x="0" y="908720"/>
            <a:ext cx="9144000" cy="5632311"/>
          </a:xfrm>
          <a:prstGeom prst="rect">
            <a:avLst/>
          </a:prstGeom>
        </p:spPr>
        <p:txBody>
          <a:bodyPr wrap="square">
            <a:spAutoFit/>
          </a:bodyPr>
          <a:lstStyle/>
          <a:p>
            <a:r>
              <a:rPr lang="fr-FR" sz="2400" dirty="0" smtClean="0"/>
              <a:t>Un projet basé sur le plugin ADT est décomposé de la manière suivante:</a:t>
            </a:r>
          </a:p>
          <a:p>
            <a:pPr>
              <a:buFont typeface="Wingdings" pitchFamily="2" charset="2"/>
              <a:buChar char="Ø"/>
            </a:pPr>
            <a:r>
              <a:rPr lang="fr-FR" sz="2400" b="1" dirty="0" smtClean="0"/>
              <a:t> </a:t>
            </a:r>
            <a:r>
              <a:rPr lang="fr-FR" sz="2400" b="1" dirty="0" err="1" smtClean="0"/>
              <a:t>src</a:t>
            </a:r>
            <a:r>
              <a:rPr lang="fr-FR" sz="2400" b="1" dirty="0" smtClean="0"/>
              <a:t>/</a:t>
            </a:r>
            <a:r>
              <a:rPr lang="fr-FR" sz="2400" dirty="0" smtClean="0"/>
              <a:t>: les sources Java du projet</a:t>
            </a:r>
          </a:p>
          <a:p>
            <a:pPr>
              <a:buFont typeface="Wingdings" pitchFamily="2" charset="2"/>
              <a:buChar char="Ø"/>
            </a:pPr>
            <a:r>
              <a:rPr lang="fr-FR" sz="2400" b="1" dirty="0" smtClean="0"/>
              <a:t> </a:t>
            </a:r>
            <a:r>
              <a:rPr lang="fr-FR" sz="2400" b="1" dirty="0" err="1" smtClean="0"/>
              <a:t>libs</a:t>
            </a:r>
            <a:r>
              <a:rPr lang="fr-FR" sz="2400" b="1" dirty="0" smtClean="0"/>
              <a:t>/</a:t>
            </a:r>
            <a:r>
              <a:rPr lang="fr-FR" sz="2400" dirty="0" smtClean="0"/>
              <a:t>: bibliothèques tierces</a:t>
            </a:r>
          </a:p>
          <a:p>
            <a:pPr>
              <a:buFont typeface="Wingdings" pitchFamily="2" charset="2"/>
              <a:buChar char="Ø"/>
            </a:pPr>
            <a:r>
              <a:rPr lang="fr-FR" sz="2400" b="1" dirty="0" smtClean="0"/>
              <a:t> </a:t>
            </a:r>
            <a:r>
              <a:rPr lang="fr-FR" sz="2400" b="1" dirty="0" err="1" smtClean="0"/>
              <a:t>res</a:t>
            </a:r>
            <a:r>
              <a:rPr lang="fr-FR" sz="2400" b="1" dirty="0" smtClean="0"/>
              <a:t>/</a:t>
            </a:r>
            <a:r>
              <a:rPr lang="fr-FR" sz="2400" dirty="0" smtClean="0"/>
              <a:t>:</a:t>
            </a:r>
          </a:p>
          <a:p>
            <a:pPr lvl="1">
              <a:buFont typeface="Wingdings" pitchFamily="2" charset="2"/>
              <a:buChar char="Ø"/>
            </a:pPr>
            <a:r>
              <a:rPr lang="fr-FR" sz="2400" b="1" dirty="0" err="1" smtClean="0"/>
              <a:t>res</a:t>
            </a:r>
            <a:r>
              <a:rPr lang="fr-FR" sz="2400" b="1" dirty="0" smtClean="0"/>
              <a:t>/</a:t>
            </a:r>
            <a:r>
              <a:rPr lang="fr-FR" sz="2400" b="1" dirty="0" err="1" smtClean="0"/>
              <a:t>drawable</a:t>
            </a:r>
            <a:r>
              <a:rPr lang="fr-FR" sz="2400" dirty="0" smtClean="0"/>
              <a:t>: ressources images</a:t>
            </a:r>
          </a:p>
          <a:p>
            <a:pPr lvl="1">
              <a:buFont typeface="Wingdings" pitchFamily="2" charset="2"/>
              <a:buChar char="Ø"/>
            </a:pPr>
            <a:r>
              <a:rPr lang="fr-FR" sz="2400" b="1" dirty="0" err="1" smtClean="0"/>
              <a:t>res</a:t>
            </a:r>
            <a:r>
              <a:rPr lang="fr-FR" sz="2400" b="1" dirty="0" smtClean="0"/>
              <a:t>/</a:t>
            </a:r>
            <a:r>
              <a:rPr lang="fr-FR" sz="2400" b="1" dirty="0" err="1" smtClean="0"/>
              <a:t>layout</a:t>
            </a:r>
            <a:r>
              <a:rPr lang="fr-FR" sz="2400" dirty="0" smtClean="0"/>
              <a:t>: description des IHMs en XML</a:t>
            </a:r>
          </a:p>
          <a:p>
            <a:pPr lvl="1">
              <a:buFont typeface="Wingdings" pitchFamily="2" charset="2"/>
              <a:buChar char="Ø"/>
            </a:pPr>
            <a:r>
              <a:rPr lang="fr-FR" sz="2400" b="1" dirty="0" err="1" smtClean="0"/>
              <a:t>res</a:t>
            </a:r>
            <a:r>
              <a:rPr lang="fr-FR" sz="2400" b="1" dirty="0" smtClean="0"/>
              <a:t>/values</a:t>
            </a:r>
            <a:r>
              <a:rPr lang="fr-FR" sz="2400" dirty="0" smtClean="0"/>
              <a:t>: chaines de caractères et dimensions</a:t>
            </a:r>
          </a:p>
          <a:p>
            <a:pPr>
              <a:buFont typeface="Wingdings" pitchFamily="2" charset="2"/>
              <a:buChar char="Ø"/>
            </a:pPr>
            <a:r>
              <a:rPr lang="fr-FR" sz="2400" b="1" dirty="0" smtClean="0"/>
              <a:t> </a:t>
            </a:r>
            <a:r>
              <a:rPr lang="fr-FR" sz="2400" b="1" dirty="0" err="1" smtClean="0"/>
              <a:t>gen</a:t>
            </a:r>
            <a:r>
              <a:rPr lang="fr-FR" sz="2400" b="1" dirty="0" smtClean="0"/>
              <a:t>/</a:t>
            </a:r>
            <a:r>
              <a:rPr lang="fr-FR" sz="2400" dirty="0" smtClean="0"/>
              <a:t>: les ressources auto générées par ADT</a:t>
            </a:r>
          </a:p>
          <a:p>
            <a:pPr>
              <a:buFont typeface="Wingdings" pitchFamily="2" charset="2"/>
              <a:buChar char="Ø"/>
            </a:pPr>
            <a:r>
              <a:rPr lang="fr-FR" sz="2400" b="1" dirty="0" smtClean="0"/>
              <a:t> </a:t>
            </a:r>
            <a:r>
              <a:rPr lang="fr-FR" sz="2400" b="1" dirty="0" err="1" smtClean="0"/>
              <a:t>assets</a:t>
            </a:r>
            <a:r>
              <a:rPr lang="fr-FR" sz="2400" b="1" dirty="0" smtClean="0"/>
              <a:t>/</a:t>
            </a:r>
            <a:r>
              <a:rPr lang="fr-FR" sz="2400" dirty="0" smtClean="0"/>
              <a:t>: ressources brutes (</a:t>
            </a:r>
            <a:r>
              <a:rPr lang="fr-FR" sz="2400" i="1" dirty="0" err="1" smtClean="0"/>
              <a:t>raw</a:t>
            </a:r>
            <a:r>
              <a:rPr lang="fr-FR" sz="2400" i="1" dirty="0" smtClean="0"/>
              <a:t> </a:t>
            </a:r>
            <a:r>
              <a:rPr lang="fr-FR" sz="2400" i="1" dirty="0" err="1" smtClean="0"/>
              <a:t>bytes</a:t>
            </a:r>
            <a:r>
              <a:rPr lang="fr-FR" sz="2400" dirty="0" smtClean="0"/>
              <a:t>)</a:t>
            </a:r>
          </a:p>
          <a:p>
            <a:pPr>
              <a:buFont typeface="Wingdings" pitchFamily="2" charset="2"/>
              <a:buChar char="Ø"/>
            </a:pPr>
            <a:r>
              <a:rPr lang="fr-FR" sz="2400" b="1" dirty="0" smtClean="0"/>
              <a:t> </a:t>
            </a:r>
            <a:r>
              <a:rPr lang="fr-FR" sz="2400" b="1" dirty="0" err="1" smtClean="0"/>
              <a:t>bin</a:t>
            </a:r>
            <a:r>
              <a:rPr lang="fr-FR" sz="2400" b="1" dirty="0" smtClean="0"/>
              <a:t>/</a:t>
            </a:r>
            <a:r>
              <a:rPr lang="fr-FR" sz="2400" dirty="0" smtClean="0"/>
              <a:t>:</a:t>
            </a:r>
          </a:p>
          <a:p>
            <a:pPr lvl="1">
              <a:buFont typeface="Wingdings" pitchFamily="2" charset="2"/>
              <a:buChar char="Ø"/>
            </a:pPr>
            <a:r>
              <a:rPr lang="fr-FR" sz="2400" b="1" dirty="0" err="1" smtClean="0"/>
              <a:t>bin</a:t>
            </a:r>
            <a:r>
              <a:rPr lang="fr-FR" sz="2400" b="1" dirty="0" smtClean="0"/>
              <a:t>/classes</a:t>
            </a:r>
            <a:r>
              <a:rPr lang="fr-FR" sz="2400" dirty="0" smtClean="0"/>
              <a:t>: les classes compilées en </a:t>
            </a:r>
            <a:r>
              <a:rPr lang="fr-FR" sz="2400" i="1" dirty="0" smtClean="0"/>
              <a:t>.class</a:t>
            </a:r>
            <a:endParaRPr lang="fr-FR" sz="2400" dirty="0" smtClean="0"/>
          </a:p>
          <a:p>
            <a:pPr lvl="1">
              <a:buFont typeface="Wingdings" pitchFamily="2" charset="2"/>
              <a:buChar char="Ø"/>
            </a:pPr>
            <a:r>
              <a:rPr lang="fr-FR" sz="2400" b="1" dirty="0" err="1" smtClean="0"/>
              <a:t>bin</a:t>
            </a:r>
            <a:r>
              <a:rPr lang="fr-FR" sz="2400" b="1" dirty="0" smtClean="0"/>
              <a:t>/classes.dex</a:t>
            </a:r>
            <a:r>
              <a:rPr lang="fr-FR" sz="2400" dirty="0" smtClean="0"/>
              <a:t>: exécutable pour la JVM </a:t>
            </a:r>
            <a:r>
              <a:rPr lang="fr-FR" sz="2400" dirty="0" err="1" smtClean="0"/>
              <a:t>Dalvik</a:t>
            </a:r>
            <a:endParaRPr lang="fr-FR" sz="2400" dirty="0" smtClean="0"/>
          </a:p>
          <a:p>
            <a:pPr lvl="1">
              <a:buFont typeface="Wingdings" pitchFamily="2" charset="2"/>
              <a:buChar char="Ø"/>
            </a:pPr>
            <a:r>
              <a:rPr lang="fr-FR" sz="2400" b="1" dirty="0" err="1" smtClean="0"/>
              <a:t>bin</a:t>
            </a:r>
            <a:r>
              <a:rPr lang="fr-FR" sz="2400" b="1" dirty="0" smtClean="0"/>
              <a:t>/myapp.zip</a:t>
            </a:r>
            <a:r>
              <a:rPr lang="fr-FR" sz="2400" dirty="0" smtClean="0"/>
              <a:t>: les ressources de l'application</a:t>
            </a:r>
          </a:p>
          <a:p>
            <a:pPr lvl="1">
              <a:buFont typeface="Wingdings" pitchFamily="2" charset="2"/>
              <a:buChar char="Ø"/>
            </a:pPr>
            <a:r>
              <a:rPr lang="fr-FR" sz="2400" b="1" dirty="0" err="1" smtClean="0"/>
              <a:t>bin</a:t>
            </a:r>
            <a:r>
              <a:rPr lang="fr-FR" sz="2400" b="1" dirty="0" smtClean="0"/>
              <a:t>/myapp.apk</a:t>
            </a:r>
            <a:r>
              <a:rPr lang="fr-FR" sz="2400" dirty="0" smtClean="0"/>
              <a:t>: application empaquetée avec ses ressource et prête pour le déploiement </a:t>
            </a:r>
            <a:endParaRPr lang="fr-FR"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Les éléments d'une application</a:t>
            </a:r>
            <a:endParaRPr lang="fr-FR" dirty="0"/>
          </a:p>
        </p:txBody>
      </p:sp>
      <p:sp>
        <p:nvSpPr>
          <p:cNvPr id="4" name="ZoneTexte 3"/>
          <p:cNvSpPr txBox="1"/>
          <p:nvPr/>
        </p:nvSpPr>
        <p:spPr>
          <a:xfrm>
            <a:off x="214282" y="1000108"/>
            <a:ext cx="8715436" cy="5016758"/>
          </a:xfrm>
          <a:prstGeom prst="rect">
            <a:avLst/>
          </a:prstGeom>
          <a:noFill/>
        </p:spPr>
        <p:txBody>
          <a:bodyPr wrap="square" rtlCol="0">
            <a:spAutoFit/>
          </a:bodyPr>
          <a:lstStyle/>
          <a:p>
            <a:pPr marL="571500" indent="-571500"/>
            <a:endParaRPr lang="fr-FR" sz="2000" dirty="0" smtClean="0"/>
          </a:p>
          <a:p>
            <a:pPr marL="571500" indent="-571500"/>
            <a:r>
              <a:rPr lang="fr-FR" sz="2000" dirty="0" smtClean="0"/>
              <a:t>Une application </a:t>
            </a:r>
            <a:r>
              <a:rPr lang="fr-FR" sz="2000" dirty="0" err="1" smtClean="0"/>
              <a:t>Android</a:t>
            </a:r>
            <a:r>
              <a:rPr lang="fr-FR" sz="2000" dirty="0" smtClean="0"/>
              <a:t> peut être composée des éléments suivants:</a:t>
            </a:r>
          </a:p>
          <a:p>
            <a:pPr marL="571500" indent="-571500"/>
            <a:endParaRPr lang="fr-FR" sz="2000" dirty="0" smtClean="0"/>
          </a:p>
          <a:p>
            <a:pPr marL="571500" indent="-571500">
              <a:buFont typeface="Wingdings" pitchFamily="2" charset="2"/>
              <a:buChar char="Ø"/>
            </a:pPr>
            <a:r>
              <a:rPr lang="fr-FR" sz="2000" dirty="0" smtClean="0"/>
              <a:t> des activités (android.app.Activity): il s'agit d'une partie de l'application présentant une vue à l'utilisateur</a:t>
            </a:r>
          </a:p>
          <a:p>
            <a:pPr marL="571500" indent="-571500">
              <a:buFont typeface="Wingdings" pitchFamily="2" charset="2"/>
              <a:buChar char="Ø"/>
            </a:pPr>
            <a:r>
              <a:rPr lang="fr-FR" sz="2000" dirty="0" smtClean="0"/>
              <a:t> des services (android.app.Service): il s'agit d'une activité tâche de fond sans vue associée</a:t>
            </a:r>
          </a:p>
          <a:p>
            <a:pPr marL="571500" indent="-571500">
              <a:buFont typeface="Wingdings" pitchFamily="2" charset="2"/>
              <a:buChar char="Ø"/>
            </a:pPr>
            <a:r>
              <a:rPr lang="fr-FR" sz="2000" dirty="0" smtClean="0"/>
              <a:t> des fournisseurs de contenus (</a:t>
            </a:r>
            <a:r>
              <a:rPr lang="fr-FR" sz="2000" dirty="0" err="1" smtClean="0"/>
              <a:t>android.content.ContentProvider</a:t>
            </a:r>
            <a:r>
              <a:rPr lang="fr-FR" sz="2000" dirty="0" smtClean="0"/>
              <a:t>): permet le partage d'informations au sein ou entre applications</a:t>
            </a:r>
          </a:p>
          <a:p>
            <a:pPr marL="571500" indent="-571500">
              <a:buFont typeface="Wingdings" pitchFamily="2" charset="2"/>
              <a:buChar char="Ø"/>
            </a:pPr>
            <a:r>
              <a:rPr lang="fr-FR" sz="2000" dirty="0" smtClean="0"/>
              <a:t> des </a:t>
            </a:r>
            <a:r>
              <a:rPr lang="fr-FR" sz="2000" dirty="0" err="1" smtClean="0"/>
              <a:t>widgets</a:t>
            </a:r>
            <a:r>
              <a:rPr lang="fr-FR" sz="2000" dirty="0" smtClean="0"/>
              <a:t> (</a:t>
            </a:r>
            <a:r>
              <a:rPr lang="fr-FR" sz="2000" dirty="0" err="1" smtClean="0"/>
              <a:t>android.appwidget</a:t>
            </a:r>
            <a:r>
              <a:rPr lang="fr-FR" sz="2000" dirty="0" smtClean="0"/>
              <a:t>.*): une vue accrochée au Bureau d'</a:t>
            </a:r>
            <a:r>
              <a:rPr lang="fr-FR" sz="2000" dirty="0" err="1" smtClean="0"/>
              <a:t>Android</a:t>
            </a:r>
            <a:endParaRPr lang="fr-FR" sz="2000" dirty="0" smtClean="0"/>
          </a:p>
          <a:p>
            <a:pPr marL="571500" indent="-571500">
              <a:buFont typeface="Wingdings" pitchFamily="2" charset="2"/>
              <a:buChar char="Ø"/>
            </a:pPr>
            <a:r>
              <a:rPr lang="fr-FR" sz="2000" dirty="0" smtClean="0"/>
              <a:t> des </a:t>
            </a:r>
            <a:r>
              <a:rPr lang="fr-FR" sz="2000" dirty="0" err="1" smtClean="0"/>
              <a:t>Intents</a:t>
            </a:r>
            <a:r>
              <a:rPr lang="fr-FR" sz="2000" dirty="0" smtClean="0"/>
              <a:t> (</a:t>
            </a:r>
            <a:r>
              <a:rPr lang="fr-FR" sz="2000" dirty="0" err="1" smtClean="0"/>
              <a:t>android.content.Intent</a:t>
            </a:r>
            <a:r>
              <a:rPr lang="fr-FR" sz="2000" dirty="0" smtClean="0"/>
              <a:t>): permet d'envoyer un message pour un composant externe sans le nommer explicitement</a:t>
            </a:r>
          </a:p>
          <a:p>
            <a:pPr marL="571500" indent="-571500">
              <a:buFont typeface="Wingdings" pitchFamily="2" charset="2"/>
              <a:buChar char="Ø"/>
            </a:pPr>
            <a:r>
              <a:rPr lang="fr-FR" sz="2000" dirty="0" smtClean="0"/>
              <a:t> des récepteurs d'</a:t>
            </a:r>
            <a:r>
              <a:rPr lang="fr-FR" sz="2000" dirty="0" err="1" smtClean="0"/>
              <a:t>Intents</a:t>
            </a:r>
            <a:r>
              <a:rPr lang="fr-FR" sz="2000" dirty="0" smtClean="0"/>
              <a:t> (</a:t>
            </a:r>
            <a:r>
              <a:rPr lang="fr-FR" sz="2000" dirty="0" err="1" smtClean="0"/>
              <a:t>android.content.BroadcastReceiver</a:t>
            </a:r>
            <a:r>
              <a:rPr lang="fr-FR" sz="2000" dirty="0" smtClean="0"/>
              <a:t>): permet de déclarer être capable de répondre à des </a:t>
            </a:r>
            <a:r>
              <a:rPr lang="fr-FR" sz="2000" dirty="0" err="1" smtClean="0"/>
              <a:t>Intents</a:t>
            </a:r>
            <a:endParaRPr lang="fr-FR" sz="2000" dirty="0" smtClean="0"/>
          </a:p>
          <a:p>
            <a:pPr marL="571500" indent="-571500">
              <a:buFont typeface="Wingdings" pitchFamily="2" charset="2"/>
              <a:buChar char="Ø"/>
            </a:pPr>
            <a:r>
              <a:rPr lang="fr-FR" sz="2000" dirty="0" smtClean="0"/>
              <a:t> des notifications (android.app.Notifications): permet de notifier l'utilisateur de la survenue d'événements</a:t>
            </a:r>
          </a:p>
        </p:txBody>
      </p:sp>
      <p:sp>
        <p:nvSpPr>
          <p:cNvPr id="7" name="Espace réservé du numéro de diapositive 6"/>
          <p:cNvSpPr>
            <a:spLocks noGrp="1"/>
          </p:cNvSpPr>
          <p:nvPr>
            <p:ph type="sldNum" sz="quarter" idx="16"/>
          </p:nvPr>
        </p:nvSpPr>
        <p:spPr/>
        <p:txBody>
          <a:bodyPr/>
          <a:lstStyle/>
          <a:p>
            <a:pPr>
              <a:defRPr/>
            </a:pPr>
            <a:fld id="{3ED84FAD-07FF-40E2-AB69-5DD4219DA34E}" type="slidenum">
              <a:rPr lang="en-US" smtClean="0"/>
              <a:pPr>
                <a:defRPr/>
              </a:pPr>
              <a:t>9</a:t>
            </a:fld>
            <a:endParaRPr lang="en-US" dirty="0"/>
          </a:p>
        </p:txBody>
      </p:sp>
      <p:sp>
        <p:nvSpPr>
          <p:cNvPr id="10" name="Espace réservé du texte 2"/>
          <p:cNvSpPr txBox="1">
            <a:spLocks/>
          </p:cNvSpPr>
          <p:nvPr/>
        </p:nvSpPr>
        <p:spPr>
          <a:xfrm>
            <a:off x="0" y="6477000"/>
            <a:ext cx="8643966" cy="381000"/>
          </a:xfrm>
          <a:prstGeom prst="rect">
            <a:avLst/>
          </a:prstGeom>
        </p:spPr>
        <p:txBody>
          <a:bodyPr vert="horz" lIns="91440" tIns="45720" rIns="91440" bIns="45720" rtlCol="0" anchor="ctr">
            <a:normAutofit/>
          </a:bodyPr>
          <a:lstStyle/>
          <a:p>
            <a:pPr marL="342900" lvl="0" indent="-342900">
              <a:spcBef>
                <a:spcPct val="20000"/>
              </a:spcBef>
              <a:defRPr/>
            </a:pPr>
            <a:r>
              <a:rPr kumimoji="0" lang="fr-FR" sz="1600" b="0" i="0" u="none" strike="noStrike" kern="1200" cap="none" spc="0" normalizeH="0" baseline="0" noProof="0" dirty="0" smtClean="0">
                <a:ln>
                  <a:noFill/>
                </a:ln>
                <a:solidFill>
                  <a:schemeClr val="bg1"/>
                </a:solidFill>
                <a:effectLst/>
                <a:uLnTx/>
                <a:uFillTx/>
                <a:latin typeface="+mn-lt"/>
                <a:ea typeface="+mn-ea"/>
                <a:cs typeface="+mn-cs"/>
              </a:rPr>
              <a:t>3G Technology</a:t>
            </a:r>
            <a:endParaRPr kumimoji="0" lang="fr-FR" sz="16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Le </a:t>
            </a:r>
            <a:r>
              <a:rPr lang="fr-FR" dirty="0" err="1" smtClean="0"/>
              <a:t>Manifest</a:t>
            </a:r>
            <a:r>
              <a:rPr lang="fr-FR" dirty="0" smtClean="0"/>
              <a:t> de l'application</a:t>
            </a:r>
            <a:endParaRPr lang="en-US" dirty="0"/>
          </a:p>
        </p:txBody>
      </p:sp>
      <p:sp>
        <p:nvSpPr>
          <p:cNvPr id="3" name="Espace réservé du texte 2"/>
          <p:cNvSpPr>
            <a:spLocks noGrp="1"/>
          </p:cNvSpPr>
          <p:nvPr>
            <p:ph type="body" sz="quarter" idx="13"/>
          </p:nvPr>
        </p:nvSpPr>
        <p:spPr>
          <a:xfrm>
            <a:off x="0" y="6477000"/>
            <a:ext cx="4572000" cy="381000"/>
          </a:xfrm>
        </p:spPr>
        <p:txBody>
          <a:bodyPr>
            <a:normAutofit/>
          </a:bodyPr>
          <a:lstStyle/>
          <a:p>
            <a:pPr algn="l"/>
            <a:r>
              <a:rPr lang="en-US" sz="1600" dirty="0" smtClean="0"/>
              <a:t>3G </a:t>
            </a:r>
            <a:r>
              <a:rPr lang="en-US" sz="1600" dirty="0" err="1" smtClean="0"/>
              <a:t>Technonlogy</a:t>
            </a:r>
            <a:endParaRPr lang="en-US" sz="1600" dirty="0"/>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10</a:t>
            </a:fld>
            <a:endParaRPr lang="en-US"/>
          </a:p>
        </p:txBody>
      </p:sp>
      <p:sp>
        <p:nvSpPr>
          <p:cNvPr id="7" name="Rectangle 6"/>
          <p:cNvSpPr/>
          <p:nvPr/>
        </p:nvSpPr>
        <p:spPr>
          <a:xfrm>
            <a:off x="323528" y="980728"/>
            <a:ext cx="7992888" cy="646331"/>
          </a:xfrm>
          <a:prstGeom prst="rect">
            <a:avLst/>
          </a:prstGeom>
        </p:spPr>
        <p:txBody>
          <a:bodyPr wrap="square">
            <a:spAutoFit/>
          </a:bodyPr>
          <a:lstStyle/>
          <a:p>
            <a:r>
              <a:rPr lang="fr-FR" dirty="0" smtClean="0"/>
              <a:t>Le fichier </a:t>
            </a:r>
            <a:r>
              <a:rPr lang="fr-FR" b="1" dirty="0" smtClean="0"/>
              <a:t>AndroidManifest.xml</a:t>
            </a:r>
            <a:r>
              <a:rPr lang="fr-FR" dirty="0" smtClean="0"/>
              <a:t> déclare l'ensemble des éléments de l'application.</a:t>
            </a:r>
          </a:p>
          <a:p>
            <a:endParaRPr lang="fr-FR" dirty="0" smtClean="0"/>
          </a:p>
        </p:txBody>
      </p:sp>
      <p:pic>
        <p:nvPicPr>
          <p:cNvPr id="8" name="Image 7" descr="manifest.PNG"/>
          <p:cNvPicPr>
            <a:picLocks noChangeAspect="1"/>
          </p:cNvPicPr>
          <p:nvPr/>
        </p:nvPicPr>
        <p:blipFill>
          <a:blip r:embed="rId2" cstate="print"/>
          <a:stretch>
            <a:fillRect/>
          </a:stretch>
        </p:blipFill>
        <p:spPr>
          <a:xfrm>
            <a:off x="251520" y="1412777"/>
            <a:ext cx="8496944" cy="504056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Interfaces graphiques</a:t>
            </a:r>
            <a:endParaRPr lang="fr-FR" dirty="0"/>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11</a:t>
            </a:fld>
            <a:endParaRPr lang="en-US"/>
          </a:p>
        </p:txBody>
      </p:sp>
      <p:sp>
        <p:nvSpPr>
          <p:cNvPr id="5" name="Rectangle 4"/>
          <p:cNvSpPr/>
          <p:nvPr/>
        </p:nvSpPr>
        <p:spPr>
          <a:xfrm>
            <a:off x="179512" y="1052736"/>
            <a:ext cx="8496944" cy="4524315"/>
          </a:xfrm>
          <a:prstGeom prst="rect">
            <a:avLst/>
          </a:prstGeom>
        </p:spPr>
        <p:txBody>
          <a:bodyPr wrap="square">
            <a:spAutoFit/>
          </a:bodyPr>
          <a:lstStyle/>
          <a:p>
            <a:pPr>
              <a:buFont typeface="Wingdings" pitchFamily="2" charset="2"/>
              <a:buChar char="Ø"/>
            </a:pPr>
            <a:r>
              <a:rPr lang="fr-FR" sz="2400" dirty="0" smtClean="0"/>
              <a:t>Les éléments graphiques héritent de la classe </a:t>
            </a:r>
            <a:r>
              <a:rPr lang="fr-FR" sz="2400" b="1" dirty="0" err="1" smtClean="0"/>
              <a:t>View</a:t>
            </a:r>
            <a:r>
              <a:rPr lang="fr-FR" sz="2400" b="1" dirty="0" smtClean="0"/>
              <a:t>. On peut regrouper des éléments graphiques dans </a:t>
            </a:r>
            <a:r>
              <a:rPr lang="fr-FR" sz="2400" dirty="0" smtClean="0"/>
              <a:t>une </a:t>
            </a:r>
            <a:r>
              <a:rPr lang="fr-FR" sz="2400" b="1" dirty="0" err="1" smtClean="0"/>
              <a:t>ViewGroup</a:t>
            </a:r>
            <a:r>
              <a:rPr lang="fr-FR" sz="2400" b="1" dirty="0" smtClean="0"/>
              <a:t>.</a:t>
            </a:r>
          </a:p>
          <a:p>
            <a:pPr>
              <a:buFont typeface="Wingdings" pitchFamily="2" charset="2"/>
              <a:buChar char="Ø"/>
            </a:pPr>
            <a:r>
              <a:rPr lang="fr-FR" sz="2400" dirty="0" smtClean="0"/>
              <a:t>Des </a:t>
            </a:r>
            <a:r>
              <a:rPr lang="fr-FR" sz="2400" b="1" dirty="0" err="1" smtClean="0"/>
              <a:t>ViewGroup</a:t>
            </a:r>
            <a:r>
              <a:rPr lang="fr-FR" sz="2400" b="1" dirty="0" smtClean="0"/>
              <a:t> particuliers sont prédéfinis:</a:t>
            </a:r>
          </a:p>
          <a:p>
            <a:pPr>
              <a:buFont typeface="Wingdings" pitchFamily="2" charset="2"/>
              <a:buChar char="Ø"/>
            </a:pPr>
            <a:endParaRPr lang="fr-FR" sz="2400" b="1" dirty="0" smtClean="0"/>
          </a:p>
          <a:p>
            <a:r>
              <a:rPr lang="fr-FR" sz="2400" dirty="0" smtClean="0"/>
              <a:t>           • </a:t>
            </a:r>
            <a:r>
              <a:rPr lang="fr-FR" sz="2400" dirty="0" err="1" smtClean="0"/>
              <a:t>LinearLayout</a:t>
            </a:r>
            <a:r>
              <a:rPr lang="fr-FR" sz="2400" dirty="0" smtClean="0"/>
              <a:t>: dispose les éléments de gauche à droite ou du haut vers le bas</a:t>
            </a:r>
          </a:p>
          <a:p>
            <a:r>
              <a:rPr lang="fr-FR" sz="2400" dirty="0" smtClean="0"/>
              <a:t>          • </a:t>
            </a:r>
            <a:r>
              <a:rPr lang="fr-FR" sz="2400" dirty="0" err="1" smtClean="0"/>
              <a:t>RelativeLayout</a:t>
            </a:r>
            <a:r>
              <a:rPr lang="fr-FR" sz="2400" dirty="0" smtClean="0"/>
              <a:t>: les éléments enfants sont placés les uns par rapport aux autres</a:t>
            </a:r>
          </a:p>
          <a:p>
            <a:r>
              <a:rPr lang="fr-FR" sz="2400" dirty="0" smtClean="0"/>
              <a:t>          • </a:t>
            </a:r>
            <a:r>
              <a:rPr lang="fr-FR" sz="2400" dirty="0" err="1" smtClean="0"/>
              <a:t>TableLayout</a:t>
            </a:r>
            <a:r>
              <a:rPr lang="fr-FR" sz="2400" dirty="0" smtClean="0"/>
              <a:t>: disposition matricielle</a:t>
            </a:r>
          </a:p>
          <a:p>
            <a:r>
              <a:rPr lang="fr-FR" sz="2400" dirty="0" smtClean="0"/>
              <a:t>          • </a:t>
            </a:r>
            <a:r>
              <a:rPr lang="fr-FR" sz="2400" dirty="0" err="1" smtClean="0"/>
              <a:t>FrameLayout</a:t>
            </a:r>
            <a:r>
              <a:rPr lang="fr-FR" sz="2400" dirty="0" smtClean="0"/>
              <a:t>: disposition en haut à gauche en empilant les éléments</a:t>
            </a:r>
          </a:p>
          <a:p>
            <a:endParaRPr lang="fr-FR"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Interfaces graphiques</a:t>
            </a:r>
            <a:endParaRPr lang="fr-FR" dirty="0"/>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12</a:t>
            </a:fld>
            <a:endParaRPr lang="en-US"/>
          </a:p>
        </p:txBody>
      </p:sp>
      <p:sp>
        <p:nvSpPr>
          <p:cNvPr id="5" name="Rectangle 4"/>
          <p:cNvSpPr/>
          <p:nvPr/>
        </p:nvSpPr>
        <p:spPr>
          <a:xfrm>
            <a:off x="323528" y="1052736"/>
            <a:ext cx="4482894" cy="738664"/>
          </a:xfrm>
          <a:prstGeom prst="rect">
            <a:avLst/>
          </a:prstGeom>
        </p:spPr>
        <p:txBody>
          <a:bodyPr wrap="none">
            <a:spAutoFit/>
          </a:bodyPr>
          <a:lstStyle/>
          <a:p>
            <a:r>
              <a:rPr lang="fr-FR" sz="2400" dirty="0" smtClean="0"/>
              <a:t>Voici un exemple de </a:t>
            </a:r>
            <a:r>
              <a:rPr lang="fr-FR" sz="2400" b="1" dirty="0" err="1" smtClean="0"/>
              <a:t>LinearLayout</a:t>
            </a:r>
            <a:r>
              <a:rPr lang="fr-FR" sz="2400" b="1" dirty="0" smtClean="0"/>
              <a:t>:</a:t>
            </a:r>
          </a:p>
          <a:p>
            <a:endParaRPr lang="fr-FR" b="1" dirty="0" smtClean="0"/>
          </a:p>
        </p:txBody>
      </p:sp>
      <p:pic>
        <p:nvPicPr>
          <p:cNvPr id="6" name="Image 5" descr="lin.PNG"/>
          <p:cNvPicPr>
            <a:picLocks noChangeAspect="1"/>
          </p:cNvPicPr>
          <p:nvPr/>
        </p:nvPicPr>
        <p:blipFill>
          <a:blip r:embed="rId2" cstate="print"/>
          <a:stretch>
            <a:fillRect/>
          </a:stretch>
        </p:blipFill>
        <p:spPr>
          <a:xfrm>
            <a:off x="0" y="1556792"/>
            <a:ext cx="9144000" cy="446449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éléments graphiques</a:t>
            </a:r>
            <a:endParaRPr lang="fr-FR" dirty="0"/>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13</a:t>
            </a:fld>
            <a:endParaRPr lang="en-US"/>
          </a:p>
        </p:txBody>
      </p:sp>
      <p:sp>
        <p:nvSpPr>
          <p:cNvPr id="5" name="Rectangle 4"/>
          <p:cNvSpPr/>
          <p:nvPr/>
        </p:nvSpPr>
        <p:spPr>
          <a:xfrm>
            <a:off x="0" y="856357"/>
            <a:ext cx="9144000" cy="8956298"/>
          </a:xfrm>
          <a:prstGeom prst="rect">
            <a:avLst/>
          </a:prstGeom>
        </p:spPr>
        <p:txBody>
          <a:bodyPr wrap="square">
            <a:spAutoFit/>
          </a:bodyPr>
          <a:lstStyle/>
          <a:p>
            <a:pPr>
              <a:buFont typeface="Wingdings" pitchFamily="2" charset="2"/>
              <a:buChar char="Ø"/>
            </a:pPr>
            <a:r>
              <a:rPr lang="fr-FR" sz="2400" b="1" i="1" dirty="0" smtClean="0"/>
              <a:t>Les labels de texte: </a:t>
            </a:r>
            <a:r>
              <a:rPr lang="fr-FR" sz="2400" dirty="0" err="1" smtClean="0"/>
              <a:t>TextView</a:t>
            </a:r>
            <a:endParaRPr lang="fr-FR" sz="2400" dirty="0" smtClean="0"/>
          </a:p>
          <a:p>
            <a:pPr>
              <a:buFont typeface="Wingdings" pitchFamily="2" charset="2"/>
              <a:buChar char="Ø"/>
            </a:pPr>
            <a:endParaRPr lang="fr-FR" sz="2400" dirty="0" smtClean="0"/>
          </a:p>
          <a:p>
            <a:pPr>
              <a:buFont typeface="Wingdings" pitchFamily="2" charset="2"/>
              <a:buChar char="Ø"/>
            </a:pPr>
            <a:endParaRPr lang="fr-FR" sz="2400" dirty="0" smtClean="0"/>
          </a:p>
          <a:p>
            <a:pPr>
              <a:buFont typeface="Wingdings" pitchFamily="2" charset="2"/>
              <a:buChar char="Ø"/>
            </a:pPr>
            <a:endParaRPr lang="fr-FR" sz="2400" b="1" i="1" dirty="0" smtClean="0"/>
          </a:p>
          <a:p>
            <a:pPr>
              <a:buFont typeface="Wingdings" pitchFamily="2" charset="2"/>
              <a:buChar char="Ø"/>
            </a:pPr>
            <a:endParaRPr lang="fr-FR" sz="2400" b="1" i="1" dirty="0" smtClean="0"/>
          </a:p>
          <a:p>
            <a:pPr>
              <a:buFont typeface="Wingdings" pitchFamily="2" charset="2"/>
              <a:buChar char="Ø"/>
            </a:pPr>
            <a:endParaRPr lang="fr-FR" sz="2400" b="1" i="1" dirty="0" smtClean="0"/>
          </a:p>
          <a:p>
            <a:pPr>
              <a:buFont typeface="Wingdings" pitchFamily="2" charset="2"/>
              <a:buChar char="Ø"/>
            </a:pPr>
            <a:endParaRPr lang="fr-FR" sz="2400" b="1" i="1" dirty="0" smtClean="0"/>
          </a:p>
          <a:p>
            <a:pPr>
              <a:buFont typeface="Wingdings" pitchFamily="2" charset="2"/>
              <a:buChar char="Ø"/>
            </a:pPr>
            <a:endParaRPr lang="fr-FR" sz="2400" b="1" i="1" dirty="0" smtClean="0"/>
          </a:p>
          <a:p>
            <a:pPr>
              <a:buFont typeface="Wingdings" pitchFamily="2" charset="2"/>
              <a:buChar char="Ø"/>
            </a:pPr>
            <a:endParaRPr lang="fr-FR" sz="2400" b="1" i="1" dirty="0" smtClean="0"/>
          </a:p>
          <a:p>
            <a:pPr>
              <a:buFont typeface="Wingdings" pitchFamily="2" charset="2"/>
              <a:buChar char="Ø"/>
            </a:pPr>
            <a:endParaRPr lang="fr-FR" sz="2400" b="1" i="1" dirty="0" smtClean="0"/>
          </a:p>
          <a:p>
            <a:pPr>
              <a:buFont typeface="Wingdings" pitchFamily="2" charset="2"/>
              <a:buChar char="Ø"/>
            </a:pPr>
            <a:endParaRPr lang="fr-FR" sz="2400" b="1" i="1" dirty="0" smtClean="0"/>
          </a:p>
          <a:p>
            <a:pPr>
              <a:buFont typeface="Wingdings" pitchFamily="2" charset="2"/>
              <a:buChar char="Ø"/>
            </a:pPr>
            <a:endParaRPr lang="fr-FR" sz="2400" b="1" i="1" dirty="0" smtClean="0"/>
          </a:p>
          <a:p>
            <a:pPr>
              <a:buFont typeface="Wingdings" pitchFamily="2" charset="2"/>
              <a:buChar char="Ø"/>
            </a:pPr>
            <a:endParaRPr lang="fr-FR" sz="2400" b="1" i="1" dirty="0" smtClean="0"/>
          </a:p>
          <a:p>
            <a:pPr>
              <a:buFont typeface="Wingdings" pitchFamily="2" charset="2"/>
              <a:buChar char="Ø"/>
            </a:pPr>
            <a:endParaRPr lang="fr-FR" sz="2400" b="1" i="1" dirty="0" smtClean="0"/>
          </a:p>
          <a:p>
            <a:pPr>
              <a:buFont typeface="Wingdings" pitchFamily="2" charset="2"/>
              <a:buChar char="Ø"/>
            </a:pPr>
            <a:endParaRPr lang="fr-FR" sz="2400" dirty="0" smtClean="0"/>
          </a:p>
          <a:p>
            <a:pPr>
              <a:buFont typeface="Wingdings" pitchFamily="2" charset="2"/>
              <a:buChar char="Ø"/>
            </a:pPr>
            <a:endParaRPr lang="fr-FR" sz="2400" dirty="0" smtClean="0"/>
          </a:p>
          <a:p>
            <a:pPr>
              <a:buFont typeface="Wingdings" pitchFamily="2" charset="2"/>
              <a:buChar char="Ø"/>
            </a:pPr>
            <a:endParaRPr lang="fr-FR" sz="2400" dirty="0" smtClean="0"/>
          </a:p>
          <a:p>
            <a:pPr>
              <a:buFont typeface="Wingdings" pitchFamily="2" charset="2"/>
              <a:buChar char="Ø"/>
            </a:pPr>
            <a:endParaRPr lang="fr-FR" sz="2400" dirty="0" smtClean="0"/>
          </a:p>
          <a:p>
            <a:pPr>
              <a:buFont typeface="Wingdings" pitchFamily="2" charset="2"/>
              <a:buChar char="Ø"/>
            </a:pPr>
            <a:endParaRPr lang="fr-FR" sz="2400" dirty="0" smtClean="0"/>
          </a:p>
          <a:p>
            <a:pPr>
              <a:buFont typeface="Wingdings" pitchFamily="2" charset="2"/>
              <a:buChar char="Ø"/>
            </a:pPr>
            <a:endParaRPr lang="fr-FR" sz="2400" dirty="0" smtClean="0"/>
          </a:p>
          <a:p>
            <a:pPr>
              <a:buFont typeface="Wingdings" pitchFamily="2" charset="2"/>
              <a:buChar char="Ø"/>
            </a:pPr>
            <a:endParaRPr lang="fr-FR" sz="2400" dirty="0" smtClean="0"/>
          </a:p>
          <a:p>
            <a:pPr>
              <a:buFont typeface="Wingdings" pitchFamily="2" charset="2"/>
              <a:buChar char="Ø"/>
            </a:pPr>
            <a:endParaRPr lang="fr-FR" sz="2400" dirty="0" smtClean="0"/>
          </a:p>
          <a:p>
            <a:pPr>
              <a:buFont typeface="Wingdings" pitchFamily="2" charset="2"/>
              <a:buChar char="Ø"/>
            </a:pPr>
            <a:endParaRPr lang="fr-FR" sz="2400" dirty="0" smtClean="0"/>
          </a:p>
          <a:p>
            <a:pPr>
              <a:buFont typeface="Wingdings" pitchFamily="2" charset="2"/>
              <a:buChar char="Ø"/>
            </a:pPr>
            <a:endParaRPr lang="fr-FR" sz="2400" dirty="0"/>
          </a:p>
        </p:txBody>
      </p:sp>
      <p:pic>
        <p:nvPicPr>
          <p:cNvPr id="6" name="Image 5" descr="label.PNG"/>
          <p:cNvPicPr>
            <a:picLocks noChangeAspect="1"/>
          </p:cNvPicPr>
          <p:nvPr/>
        </p:nvPicPr>
        <p:blipFill>
          <a:blip r:embed="rId2" cstate="print"/>
          <a:stretch>
            <a:fillRect/>
          </a:stretch>
        </p:blipFill>
        <p:spPr>
          <a:xfrm>
            <a:off x="539552" y="1484784"/>
            <a:ext cx="7992888" cy="1669068"/>
          </a:xfrm>
          <a:prstGeom prst="rect">
            <a:avLst/>
          </a:prstGeom>
        </p:spPr>
      </p:pic>
      <p:pic>
        <p:nvPicPr>
          <p:cNvPr id="7" name="Image 6" descr="lab.PNG"/>
          <p:cNvPicPr>
            <a:picLocks noChangeAspect="1"/>
          </p:cNvPicPr>
          <p:nvPr/>
        </p:nvPicPr>
        <p:blipFill>
          <a:blip r:embed="rId3" cstate="print"/>
          <a:stretch>
            <a:fillRect/>
          </a:stretch>
        </p:blipFill>
        <p:spPr>
          <a:xfrm>
            <a:off x="0" y="3501008"/>
            <a:ext cx="9144000" cy="260412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14</a:t>
            </a:fld>
            <a:endParaRPr lang="en-US"/>
          </a:p>
        </p:txBody>
      </p:sp>
      <p:sp>
        <p:nvSpPr>
          <p:cNvPr id="6" name="Rectangle 5"/>
          <p:cNvSpPr/>
          <p:nvPr/>
        </p:nvSpPr>
        <p:spPr>
          <a:xfrm>
            <a:off x="395536" y="980728"/>
            <a:ext cx="6984776" cy="461665"/>
          </a:xfrm>
          <a:prstGeom prst="rect">
            <a:avLst/>
          </a:prstGeom>
        </p:spPr>
        <p:txBody>
          <a:bodyPr wrap="square">
            <a:spAutoFit/>
          </a:bodyPr>
          <a:lstStyle/>
          <a:p>
            <a:pPr>
              <a:buFont typeface="Wingdings" pitchFamily="2" charset="2"/>
              <a:buChar char="Ø"/>
            </a:pPr>
            <a:r>
              <a:rPr lang="fr-FR" sz="2400" b="1" i="1" dirty="0" smtClean="0"/>
              <a:t>Les zones de </a:t>
            </a:r>
            <a:r>
              <a:rPr lang="fr-FR" sz="2400" b="1" i="1" dirty="0" err="1" smtClean="0"/>
              <a:t>texte:</a:t>
            </a:r>
            <a:r>
              <a:rPr lang="fr-FR" sz="2400" dirty="0" err="1" smtClean="0"/>
              <a:t>EditText</a:t>
            </a:r>
            <a:endParaRPr lang="fr-FR" sz="2400" dirty="0" smtClean="0"/>
          </a:p>
        </p:txBody>
      </p:sp>
      <p:pic>
        <p:nvPicPr>
          <p:cNvPr id="7" name="Image 6" descr="edit.PNG"/>
          <p:cNvPicPr>
            <a:picLocks noChangeAspect="1"/>
          </p:cNvPicPr>
          <p:nvPr/>
        </p:nvPicPr>
        <p:blipFill>
          <a:blip r:embed="rId2" cstate="print"/>
          <a:stretch>
            <a:fillRect/>
          </a:stretch>
        </p:blipFill>
        <p:spPr>
          <a:xfrm>
            <a:off x="1187624" y="1556792"/>
            <a:ext cx="6480720" cy="1728192"/>
          </a:xfrm>
          <a:prstGeom prst="rect">
            <a:avLst/>
          </a:prstGeom>
        </p:spPr>
      </p:pic>
      <p:grpSp>
        <p:nvGrpSpPr>
          <p:cNvPr id="10" name="Groupe 9"/>
          <p:cNvGrpSpPr/>
          <p:nvPr/>
        </p:nvGrpSpPr>
        <p:grpSpPr>
          <a:xfrm>
            <a:off x="179512" y="3356992"/>
            <a:ext cx="8964488" cy="3253244"/>
            <a:chOff x="179512" y="3356992"/>
            <a:chExt cx="8964488" cy="3253244"/>
          </a:xfrm>
        </p:grpSpPr>
        <p:pic>
          <p:nvPicPr>
            <p:cNvPr id="8" name="Image 7" descr="edi.PNG"/>
            <p:cNvPicPr>
              <a:picLocks noChangeAspect="1"/>
            </p:cNvPicPr>
            <p:nvPr/>
          </p:nvPicPr>
          <p:blipFill>
            <a:blip r:embed="rId3" cstate="print"/>
            <a:stretch>
              <a:fillRect/>
            </a:stretch>
          </p:blipFill>
          <p:spPr>
            <a:xfrm>
              <a:off x="179512" y="3356992"/>
              <a:ext cx="8964488" cy="1368152"/>
            </a:xfrm>
            <a:prstGeom prst="rect">
              <a:avLst/>
            </a:prstGeom>
          </p:spPr>
        </p:pic>
        <p:pic>
          <p:nvPicPr>
            <p:cNvPr id="9" name="Image 8" descr="ed2.PNG"/>
            <p:cNvPicPr>
              <a:picLocks noChangeAspect="1"/>
            </p:cNvPicPr>
            <p:nvPr/>
          </p:nvPicPr>
          <p:blipFill>
            <a:blip r:embed="rId4" cstate="print"/>
            <a:stretch>
              <a:fillRect/>
            </a:stretch>
          </p:blipFill>
          <p:spPr>
            <a:xfrm>
              <a:off x="179512" y="4581128"/>
              <a:ext cx="8964488" cy="2029108"/>
            </a:xfrm>
            <a:prstGeom prst="rect">
              <a:avLst/>
            </a:prstGeom>
          </p:spPr>
        </p:pic>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15</a:t>
            </a:fld>
            <a:endParaRPr lang="en-US"/>
          </a:p>
        </p:txBody>
      </p:sp>
      <p:sp>
        <p:nvSpPr>
          <p:cNvPr id="5" name="Rectangle 4"/>
          <p:cNvSpPr/>
          <p:nvPr/>
        </p:nvSpPr>
        <p:spPr>
          <a:xfrm>
            <a:off x="395536" y="1124744"/>
            <a:ext cx="3287247" cy="461665"/>
          </a:xfrm>
          <a:prstGeom prst="rect">
            <a:avLst/>
          </a:prstGeom>
        </p:spPr>
        <p:txBody>
          <a:bodyPr wrap="none">
            <a:spAutoFit/>
          </a:bodyPr>
          <a:lstStyle/>
          <a:p>
            <a:pPr>
              <a:buFont typeface="Wingdings" pitchFamily="2" charset="2"/>
              <a:buChar char="Ø"/>
            </a:pPr>
            <a:r>
              <a:rPr lang="fr-FR" sz="2400" b="1" i="1" dirty="0" smtClean="0"/>
              <a:t>Les </a:t>
            </a:r>
            <a:r>
              <a:rPr lang="fr-FR" sz="2400" b="1" i="1" dirty="0" err="1" smtClean="0"/>
              <a:t>images:</a:t>
            </a:r>
            <a:r>
              <a:rPr lang="fr-FR" sz="2400" dirty="0" err="1" smtClean="0"/>
              <a:t>ImageView</a:t>
            </a:r>
            <a:endParaRPr lang="fr-FR" sz="2400" dirty="0" smtClean="0"/>
          </a:p>
        </p:txBody>
      </p:sp>
      <p:pic>
        <p:nvPicPr>
          <p:cNvPr id="6" name="Image 5" descr="img.PNG"/>
          <p:cNvPicPr>
            <a:picLocks noChangeAspect="1"/>
          </p:cNvPicPr>
          <p:nvPr/>
        </p:nvPicPr>
        <p:blipFill>
          <a:blip r:embed="rId2" cstate="print"/>
          <a:stretch>
            <a:fillRect/>
          </a:stretch>
        </p:blipFill>
        <p:spPr>
          <a:xfrm>
            <a:off x="1403648" y="1628800"/>
            <a:ext cx="5992062" cy="2029108"/>
          </a:xfrm>
          <a:prstGeom prst="rect">
            <a:avLst/>
          </a:prstGeom>
        </p:spPr>
      </p:pic>
      <p:pic>
        <p:nvPicPr>
          <p:cNvPr id="7" name="Image 6" descr="im2.PNG"/>
          <p:cNvPicPr>
            <a:picLocks noChangeAspect="1"/>
          </p:cNvPicPr>
          <p:nvPr/>
        </p:nvPicPr>
        <p:blipFill>
          <a:blip r:embed="rId3" cstate="print"/>
          <a:stretch>
            <a:fillRect/>
          </a:stretch>
        </p:blipFill>
        <p:spPr>
          <a:xfrm>
            <a:off x="971600" y="3933056"/>
            <a:ext cx="7344816" cy="172819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16</a:t>
            </a:fld>
            <a:endParaRPr lang="en-US"/>
          </a:p>
        </p:txBody>
      </p:sp>
      <p:sp>
        <p:nvSpPr>
          <p:cNvPr id="5" name="Rectangle 4"/>
          <p:cNvSpPr/>
          <p:nvPr/>
        </p:nvSpPr>
        <p:spPr>
          <a:xfrm>
            <a:off x="179512" y="908720"/>
            <a:ext cx="4572000" cy="830997"/>
          </a:xfrm>
          <a:prstGeom prst="rect">
            <a:avLst/>
          </a:prstGeom>
        </p:spPr>
        <p:txBody>
          <a:bodyPr wrap="square">
            <a:spAutoFit/>
          </a:bodyPr>
          <a:lstStyle/>
          <a:p>
            <a:pPr>
              <a:buFont typeface="Wingdings" pitchFamily="2" charset="2"/>
              <a:buChar char="Ø"/>
            </a:pPr>
            <a:endParaRPr lang="fr-FR" sz="2400" dirty="0" smtClean="0"/>
          </a:p>
          <a:p>
            <a:pPr>
              <a:buFont typeface="Wingdings" pitchFamily="2" charset="2"/>
              <a:buChar char="Ø"/>
            </a:pPr>
            <a:r>
              <a:rPr lang="fr-FR" sz="2400" b="1" i="1" dirty="0" smtClean="0"/>
              <a:t>Les </a:t>
            </a:r>
            <a:r>
              <a:rPr lang="fr-FR" sz="2400" b="1" i="1" dirty="0" err="1" smtClean="0"/>
              <a:t>boutons:</a:t>
            </a:r>
            <a:r>
              <a:rPr lang="fr-FR" sz="2400" dirty="0" err="1" smtClean="0"/>
              <a:t>Button</a:t>
            </a:r>
            <a:endParaRPr lang="fr-FR" sz="2400" dirty="0" smtClean="0"/>
          </a:p>
        </p:txBody>
      </p:sp>
      <p:pic>
        <p:nvPicPr>
          <p:cNvPr id="6" name="Image 5" descr="bt.PNG"/>
          <p:cNvPicPr>
            <a:picLocks noChangeAspect="1"/>
          </p:cNvPicPr>
          <p:nvPr/>
        </p:nvPicPr>
        <p:blipFill>
          <a:blip r:embed="rId2" cstate="print"/>
          <a:stretch>
            <a:fillRect/>
          </a:stretch>
        </p:blipFill>
        <p:spPr>
          <a:xfrm>
            <a:off x="1403648" y="1844824"/>
            <a:ext cx="6001588" cy="1505160"/>
          </a:xfrm>
          <a:prstGeom prst="rect">
            <a:avLst/>
          </a:prstGeom>
        </p:spPr>
      </p:pic>
      <p:pic>
        <p:nvPicPr>
          <p:cNvPr id="7" name="Image 6" descr="bt2.PNG"/>
          <p:cNvPicPr>
            <a:picLocks noChangeAspect="1"/>
          </p:cNvPicPr>
          <p:nvPr/>
        </p:nvPicPr>
        <p:blipFill>
          <a:blip r:embed="rId3" cstate="print"/>
          <a:stretch>
            <a:fillRect/>
          </a:stretch>
        </p:blipFill>
        <p:spPr>
          <a:xfrm>
            <a:off x="0" y="3501008"/>
            <a:ext cx="9059540" cy="255305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Déploiement sur </a:t>
            </a:r>
            <a:r>
              <a:rPr lang="fr-FR" dirty="0" err="1" smtClean="0"/>
              <a:t>GooglePlay</a:t>
            </a:r>
            <a:endParaRPr lang="fr-FR" dirty="0"/>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17</a:t>
            </a:fld>
            <a:endParaRPr lang="en-US"/>
          </a:p>
        </p:txBody>
      </p:sp>
      <p:sp>
        <p:nvSpPr>
          <p:cNvPr id="5" name="Rectangle 4"/>
          <p:cNvSpPr/>
          <p:nvPr/>
        </p:nvSpPr>
        <p:spPr>
          <a:xfrm>
            <a:off x="323528" y="1052736"/>
            <a:ext cx="8496944" cy="923330"/>
          </a:xfrm>
          <a:prstGeom prst="rect">
            <a:avLst/>
          </a:prstGeom>
        </p:spPr>
        <p:txBody>
          <a:bodyPr wrap="square">
            <a:spAutoFit/>
          </a:bodyPr>
          <a:lstStyle/>
          <a:p>
            <a:r>
              <a:rPr lang="fr-FR" dirty="0" smtClean="0"/>
              <a:t>Google Play (anciennement </a:t>
            </a:r>
            <a:r>
              <a:rPr lang="fr-FR" dirty="0" err="1" smtClean="0"/>
              <a:t>Android</a:t>
            </a:r>
            <a:r>
              <a:rPr lang="fr-FR" dirty="0" smtClean="0"/>
              <a:t> </a:t>
            </a:r>
            <a:r>
              <a:rPr lang="fr-FR" dirty="0" err="1" smtClean="0"/>
              <a:t>Market</a:t>
            </a:r>
            <a:r>
              <a:rPr lang="fr-FR" dirty="0" smtClean="0"/>
              <a:t>) est un service en ligne permettant de télécharger des applications gratuites ou payantes sur des périphériques mobiles compatibles </a:t>
            </a:r>
            <a:r>
              <a:rPr lang="fr-FR" dirty="0" err="1" smtClean="0"/>
              <a:t>Android</a:t>
            </a:r>
            <a:r>
              <a:rPr lang="fr-FR" dirty="0" smtClean="0"/>
              <a:t>.</a:t>
            </a:r>
            <a:endParaRPr lang="fr-FR" dirty="0"/>
          </a:p>
        </p:txBody>
      </p:sp>
      <p:sp>
        <p:nvSpPr>
          <p:cNvPr id="6" name="Rectangle 5"/>
          <p:cNvSpPr/>
          <p:nvPr/>
        </p:nvSpPr>
        <p:spPr>
          <a:xfrm>
            <a:off x="395536" y="2060848"/>
            <a:ext cx="7632848" cy="923330"/>
          </a:xfrm>
          <a:prstGeom prst="rect">
            <a:avLst/>
          </a:prstGeom>
        </p:spPr>
        <p:txBody>
          <a:bodyPr wrap="square">
            <a:spAutoFit/>
          </a:bodyPr>
          <a:lstStyle/>
          <a:p>
            <a:r>
              <a:rPr lang="fr-FR" dirty="0" smtClean="0"/>
              <a:t>Une fois publié, l'application peut être téléchargée par les utilisateurs du monde entier grâce à l'application Google Play installée sur leur téléphone.</a:t>
            </a:r>
          </a:p>
          <a:p>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18</a:t>
            </a:fld>
            <a:endParaRPr lang="en-US"/>
          </a:p>
        </p:txBody>
      </p:sp>
      <p:sp>
        <p:nvSpPr>
          <p:cNvPr id="5" name="Rectangle 4"/>
          <p:cNvSpPr/>
          <p:nvPr/>
        </p:nvSpPr>
        <p:spPr>
          <a:xfrm>
            <a:off x="251520" y="980728"/>
            <a:ext cx="8892480" cy="3170099"/>
          </a:xfrm>
          <a:prstGeom prst="rect">
            <a:avLst/>
          </a:prstGeom>
        </p:spPr>
        <p:txBody>
          <a:bodyPr wrap="square">
            <a:spAutoFit/>
          </a:bodyPr>
          <a:lstStyle/>
          <a:p>
            <a:r>
              <a:rPr lang="fr-FR" sz="2000" dirty="0" smtClean="0"/>
              <a:t>La première chose à faire est d'avoir au moins un compte Google valide.</a:t>
            </a:r>
          </a:p>
          <a:p>
            <a:r>
              <a:rPr lang="fr-FR" sz="2000" dirty="0" smtClean="0"/>
              <a:t>Ensuite, il vous faut créer un compte développeur </a:t>
            </a:r>
            <a:r>
              <a:rPr lang="fr-FR" sz="2000" dirty="0" err="1" smtClean="0"/>
              <a:t>Android</a:t>
            </a:r>
            <a:r>
              <a:rPr lang="fr-FR" sz="2000" dirty="0" smtClean="0"/>
              <a:t> à </a:t>
            </a:r>
            <a:r>
              <a:rPr lang="fr-FR" sz="2000" u="sng" dirty="0" smtClean="0"/>
              <a:t>cette </a:t>
            </a:r>
            <a:r>
              <a:rPr lang="fr-FR" sz="2000" u="sng" dirty="0" err="1" smtClean="0"/>
              <a:t>adresse:https://play.google.com/apps/publish</a:t>
            </a:r>
            <a:endParaRPr lang="fr-FR" sz="2000" u="sng" dirty="0" smtClean="0"/>
          </a:p>
          <a:p>
            <a:r>
              <a:rPr lang="fr-FR" sz="2000" dirty="0" smtClean="0"/>
              <a:t>On vous demandera :</a:t>
            </a:r>
          </a:p>
          <a:p>
            <a:r>
              <a:rPr lang="fr-FR" sz="2000" dirty="0" smtClean="0"/>
              <a:t/>
            </a:r>
            <a:br>
              <a:rPr lang="fr-FR" sz="2000" dirty="0" smtClean="0"/>
            </a:br>
            <a:r>
              <a:rPr lang="fr-FR" sz="2000" dirty="0" smtClean="0"/>
              <a:t>De créer un compte développeur.</a:t>
            </a:r>
          </a:p>
          <a:p>
            <a:r>
              <a:rPr lang="fr-FR" sz="2000" dirty="0" smtClean="0"/>
              <a:t>De signer virtuellement </a:t>
            </a:r>
            <a:r>
              <a:rPr lang="fr-FR" sz="2000" u="sng" dirty="0" smtClean="0">
                <a:hlinkClick r:id="rId2"/>
              </a:rPr>
              <a:t>la charte de distribution des applications </a:t>
            </a:r>
            <a:r>
              <a:rPr lang="fr-FR" sz="2000" u="sng" dirty="0" err="1" smtClean="0">
                <a:hlinkClick r:id="rId2"/>
              </a:rPr>
              <a:t>Android</a:t>
            </a:r>
            <a:r>
              <a:rPr lang="fr-FR" sz="2000" dirty="0" smtClean="0"/>
              <a:t>.</a:t>
            </a:r>
          </a:p>
          <a:p>
            <a:r>
              <a:rPr lang="fr-FR" sz="2000" dirty="0" smtClean="0"/>
              <a:t>Puis de payer la somme de 25$ (vous aurez besoin d'une carte de crédit valide).</a:t>
            </a:r>
          </a:p>
          <a:p>
            <a:r>
              <a:rPr lang="fr-FR" sz="2000" dirty="0" smtClean="0"/>
              <a:t/>
            </a:r>
            <a:br>
              <a:rPr lang="fr-FR" sz="2000" dirty="0" smtClean="0"/>
            </a:br>
            <a:r>
              <a:rPr lang="fr-FR" sz="2000" dirty="0" smtClean="0"/>
              <a:t>Une fois cela fait, vous pourrez publier </a:t>
            </a:r>
            <a:r>
              <a:rPr lang="fr-FR" sz="2000" b="1" dirty="0" smtClean="0"/>
              <a:t>autant d'applications que vous le souhaitez</a:t>
            </a:r>
            <a:endParaRPr lang="fr-FR"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19</a:t>
            </a:fld>
            <a:endParaRPr lang="en-US"/>
          </a:p>
        </p:txBody>
      </p:sp>
      <p:sp>
        <p:nvSpPr>
          <p:cNvPr id="5" name="Rectangle 4"/>
          <p:cNvSpPr/>
          <p:nvPr/>
        </p:nvSpPr>
        <p:spPr>
          <a:xfrm>
            <a:off x="0" y="908720"/>
            <a:ext cx="9144000" cy="923330"/>
          </a:xfrm>
          <a:prstGeom prst="rect">
            <a:avLst/>
          </a:prstGeom>
        </p:spPr>
        <p:txBody>
          <a:bodyPr wrap="square">
            <a:spAutoFit/>
          </a:bodyPr>
          <a:lstStyle/>
          <a:p>
            <a:r>
              <a:rPr lang="fr-FR" dirty="0" smtClean="0"/>
              <a:t>Une fois votre compte créé, le premier écran auquel vous vous trouverez confrontés est la console pour développeurs suivante:</a:t>
            </a:r>
          </a:p>
          <a:p>
            <a:endParaRPr lang="fr-FR" dirty="0"/>
          </a:p>
        </p:txBody>
      </p:sp>
      <p:pic>
        <p:nvPicPr>
          <p:cNvPr id="6" name="Image 5" descr="jhgf.PNG"/>
          <p:cNvPicPr>
            <a:picLocks noChangeAspect="1"/>
          </p:cNvPicPr>
          <p:nvPr/>
        </p:nvPicPr>
        <p:blipFill>
          <a:blip r:embed="rId2" cstate="print"/>
          <a:stretch>
            <a:fillRect/>
          </a:stretch>
        </p:blipFill>
        <p:spPr>
          <a:xfrm>
            <a:off x="755576" y="1628800"/>
            <a:ext cx="7445454" cy="2592288"/>
          </a:xfrm>
          <a:prstGeom prst="rect">
            <a:avLst/>
          </a:prstGeom>
        </p:spPr>
      </p:pic>
      <p:sp>
        <p:nvSpPr>
          <p:cNvPr id="7" name="Rectangle 6"/>
          <p:cNvSpPr/>
          <p:nvPr/>
        </p:nvSpPr>
        <p:spPr>
          <a:xfrm>
            <a:off x="251520" y="4437112"/>
            <a:ext cx="8316416" cy="1754326"/>
          </a:xfrm>
          <a:prstGeom prst="rect">
            <a:avLst/>
          </a:prstGeom>
        </p:spPr>
        <p:txBody>
          <a:bodyPr wrap="square">
            <a:spAutoFit/>
          </a:bodyPr>
          <a:lstStyle/>
          <a:p>
            <a:r>
              <a:rPr lang="fr-FR" dirty="0" smtClean="0"/>
              <a:t>C'est dans cet écran que tout se fait, vous pouvez :</a:t>
            </a:r>
          </a:p>
          <a:p>
            <a:endParaRPr lang="fr-FR" dirty="0" smtClean="0"/>
          </a:p>
          <a:p>
            <a:pPr>
              <a:buFont typeface="Wingdings" pitchFamily="2" charset="2"/>
              <a:buChar char="Ø"/>
            </a:pPr>
            <a:r>
              <a:rPr lang="fr-FR" dirty="0" smtClean="0"/>
              <a:t>Ajouter un développeur avec qui vous travaillez en équipe.</a:t>
            </a:r>
          </a:p>
          <a:p>
            <a:pPr>
              <a:buFont typeface="Wingdings" pitchFamily="2" charset="2"/>
              <a:buChar char="Ø"/>
            </a:pPr>
            <a:r>
              <a:rPr lang="fr-FR" dirty="0" smtClean="0"/>
              <a:t>Publier une application et avoir des informations dessus.</a:t>
            </a:r>
          </a:p>
          <a:p>
            <a:pPr>
              <a:buFont typeface="Wingdings" pitchFamily="2" charset="2"/>
              <a:buChar char="Ø"/>
            </a:pPr>
            <a:r>
              <a:rPr lang="fr-FR" dirty="0" smtClean="0"/>
              <a:t>Se constituer un compte Google marchand pour pouvoir vendre vos applications.</a:t>
            </a:r>
          </a:p>
          <a:p>
            <a:endParaRPr lang="fr-FR"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Les applications</a:t>
            </a:r>
            <a:endParaRPr lang="fr-FR" dirty="0"/>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20</a:t>
            </a:fld>
            <a:endParaRPr lang="en-US"/>
          </a:p>
        </p:txBody>
      </p:sp>
      <p:sp>
        <p:nvSpPr>
          <p:cNvPr id="2050" name="Rectangle 2"/>
          <p:cNvSpPr>
            <a:spLocks noChangeArrowheads="1"/>
          </p:cNvSpPr>
          <p:nvPr/>
        </p:nvSpPr>
        <p:spPr bwMode="auto">
          <a:xfrm>
            <a:off x="323528" y="847165"/>
            <a:ext cx="8208912" cy="132343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200" b="0" i="0" u="none" strike="noStrike" cap="none" normalizeH="0" baseline="0" dirty="0" smtClean="0">
                <a:ln>
                  <a:noFill/>
                </a:ln>
                <a:solidFill>
                  <a:srgbClr val="000000"/>
                </a:solidFill>
                <a:effectLst/>
                <a:cs typeface="Arial" pitchFamily="34" charset="0"/>
              </a:rPr>
              <a:t>Si vous cliquez sur Publier une application, vous vous retrouverez confrontés à une deuxième fenêtre</a:t>
            </a:r>
            <a:r>
              <a:rPr kumimoji="0" lang="fr-FR" sz="2200" b="0" i="0" u="none" strike="noStrike" cap="none" normalizeH="0" baseline="0" dirty="0" smtClean="0">
                <a:ln>
                  <a:noFill/>
                </a:ln>
                <a:solidFill>
                  <a:schemeClr val="tx1"/>
                </a:solidFill>
                <a:effectLst/>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tx1"/>
              </a:solidFill>
              <a:effectLst/>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tx1"/>
              </a:solidFill>
              <a:effectLst/>
              <a:cs typeface="Arial" pitchFamily="34" charset="0"/>
            </a:endParaRPr>
          </a:p>
        </p:txBody>
      </p:sp>
      <p:pic>
        <p:nvPicPr>
          <p:cNvPr id="7" name="Image 6" descr="390142.png"/>
          <p:cNvPicPr>
            <a:picLocks noChangeAspect="1"/>
          </p:cNvPicPr>
          <p:nvPr/>
        </p:nvPicPr>
        <p:blipFill>
          <a:blip r:embed="rId2" cstate="print"/>
          <a:stretch>
            <a:fillRect/>
          </a:stretch>
        </p:blipFill>
        <p:spPr>
          <a:xfrm>
            <a:off x="611560" y="1628801"/>
            <a:ext cx="7632848" cy="3024335"/>
          </a:xfrm>
          <a:prstGeom prst="rect">
            <a:avLst/>
          </a:prstGeom>
        </p:spPr>
      </p:pic>
      <p:sp>
        <p:nvSpPr>
          <p:cNvPr id="8" name="Rectangle 7"/>
          <p:cNvSpPr/>
          <p:nvPr/>
        </p:nvSpPr>
        <p:spPr>
          <a:xfrm>
            <a:off x="323528" y="4725144"/>
            <a:ext cx="8280920" cy="1446550"/>
          </a:xfrm>
          <a:prstGeom prst="rect">
            <a:avLst/>
          </a:prstGeom>
        </p:spPr>
        <p:txBody>
          <a:bodyPr wrap="square">
            <a:spAutoFit/>
          </a:bodyPr>
          <a:lstStyle/>
          <a:p>
            <a:r>
              <a:rPr lang="fr-FR" sz="2200" dirty="0" smtClean="0"/>
              <a:t>Une fois votre APK importé, vous remarquerez que le site a réussi à extraire certaines informations depuis votre application, comme son nom et son icône, et tout cela à l'aide des informations contenues dans le </a:t>
            </a:r>
            <a:r>
              <a:rPr lang="fr-FR" sz="2200" dirty="0" err="1" smtClean="0"/>
              <a:t>Manifest</a:t>
            </a:r>
            <a:r>
              <a:rPr lang="fr-FR" sz="2200" dirty="0" smtClean="0"/>
              <a:t>.</a:t>
            </a:r>
            <a:endParaRPr lang="fr-FR" sz="2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21</a:t>
            </a:fld>
            <a:endParaRPr lang="en-US"/>
          </a:p>
        </p:txBody>
      </p:sp>
      <p:sp>
        <p:nvSpPr>
          <p:cNvPr id="5" name="Rectangle 4"/>
          <p:cNvSpPr/>
          <p:nvPr/>
        </p:nvSpPr>
        <p:spPr>
          <a:xfrm>
            <a:off x="251520" y="908720"/>
            <a:ext cx="8568952" cy="1477328"/>
          </a:xfrm>
          <a:prstGeom prst="rect">
            <a:avLst/>
          </a:prstGeom>
        </p:spPr>
        <p:txBody>
          <a:bodyPr wrap="square">
            <a:spAutoFit/>
          </a:bodyPr>
          <a:lstStyle/>
          <a:p>
            <a:r>
              <a:rPr lang="fr-FR" dirty="0" smtClean="0"/>
              <a:t>En cliquant sur l'autre onglet, vous vous retrouvez devant un grand nombre d'options, dont certaines sont obligatoires. Par exemple, il vous faut au moins deux captures d'écran de votre application ainsi qu'une icône en haute résolution, pour qu'elle soit affichée sur le Play Store.</a:t>
            </a:r>
          </a:p>
          <a:p>
            <a:endParaRPr lang="fr-FR" dirty="0"/>
          </a:p>
        </p:txBody>
      </p:sp>
      <p:pic>
        <p:nvPicPr>
          <p:cNvPr id="6" name="Image 5" descr="390153.png"/>
          <p:cNvPicPr>
            <a:picLocks noChangeAspect="1"/>
          </p:cNvPicPr>
          <p:nvPr/>
        </p:nvPicPr>
        <p:blipFill>
          <a:blip r:embed="rId2" cstate="print"/>
          <a:stretch>
            <a:fillRect/>
          </a:stretch>
        </p:blipFill>
        <p:spPr>
          <a:xfrm>
            <a:off x="827584" y="2060848"/>
            <a:ext cx="7488832" cy="432048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Informations sur une application</a:t>
            </a:r>
            <a:endParaRPr lang="fr-FR" dirty="0"/>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22</a:t>
            </a:fld>
            <a:endParaRPr lang="en-US"/>
          </a:p>
        </p:txBody>
      </p:sp>
      <p:sp>
        <p:nvSpPr>
          <p:cNvPr id="5" name="Rectangle 4"/>
          <p:cNvSpPr/>
          <p:nvPr/>
        </p:nvSpPr>
        <p:spPr>
          <a:xfrm>
            <a:off x="251520" y="1052736"/>
            <a:ext cx="8568952" cy="646331"/>
          </a:xfrm>
          <a:prstGeom prst="rect">
            <a:avLst/>
          </a:prstGeom>
        </p:spPr>
        <p:txBody>
          <a:bodyPr wrap="square">
            <a:spAutoFit/>
          </a:bodyPr>
          <a:lstStyle/>
          <a:p>
            <a:r>
              <a:rPr lang="fr-FR" dirty="0" smtClean="0"/>
              <a:t>Elles sont accessibles à partir de la liste de vos applications, comme le montre la figure suivante.</a:t>
            </a:r>
            <a:endParaRPr lang="fr-FR" dirty="0"/>
          </a:p>
        </p:txBody>
      </p:sp>
      <p:pic>
        <p:nvPicPr>
          <p:cNvPr id="6" name="Image 5" descr="413116.png"/>
          <p:cNvPicPr>
            <a:picLocks noChangeAspect="1"/>
          </p:cNvPicPr>
          <p:nvPr/>
        </p:nvPicPr>
        <p:blipFill>
          <a:blip r:embed="rId2" cstate="print"/>
          <a:stretch>
            <a:fillRect/>
          </a:stretch>
        </p:blipFill>
        <p:spPr>
          <a:xfrm>
            <a:off x="1000570" y="1919476"/>
            <a:ext cx="7675886" cy="345374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Les autres types de distribution</a:t>
            </a:r>
            <a:endParaRPr lang="fr-FR" dirty="0"/>
          </a:p>
        </p:txBody>
      </p:sp>
      <p:sp>
        <p:nvSpPr>
          <p:cNvPr id="3" name="Espace réservé du texte 2"/>
          <p:cNvSpPr>
            <a:spLocks noGrp="1"/>
          </p:cNvSpPr>
          <p:nvPr>
            <p:ph type="body" sz="quarter" idx="13"/>
          </p:nvPr>
        </p:nvSpPr>
        <p:spPr/>
        <p:txBody>
          <a:bodyPr/>
          <a:lstStyle/>
          <a:p>
            <a:endParaRPr lang="fr-FR"/>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23</a:t>
            </a:fld>
            <a:endParaRPr lang="en-US"/>
          </a:p>
        </p:txBody>
      </p:sp>
      <p:sp>
        <p:nvSpPr>
          <p:cNvPr id="5" name="Rectangle 4"/>
          <p:cNvSpPr/>
          <p:nvPr/>
        </p:nvSpPr>
        <p:spPr>
          <a:xfrm>
            <a:off x="251520" y="908720"/>
            <a:ext cx="8712968" cy="4708981"/>
          </a:xfrm>
          <a:prstGeom prst="rect">
            <a:avLst/>
          </a:prstGeom>
        </p:spPr>
        <p:txBody>
          <a:bodyPr wrap="square">
            <a:spAutoFit/>
          </a:bodyPr>
          <a:lstStyle/>
          <a:p>
            <a:r>
              <a:rPr lang="fr-FR" sz="2400" dirty="0" smtClean="0"/>
              <a:t>Il existe d'autres marchés d'applications qui vous permettent de mettre vos application à disposition , citons par exemple:</a:t>
            </a:r>
          </a:p>
          <a:p>
            <a:endParaRPr lang="fr-FR" dirty="0" smtClean="0"/>
          </a:p>
          <a:p>
            <a:pPr>
              <a:buFont typeface="Wingdings" pitchFamily="2" charset="2"/>
              <a:buChar char="Ø"/>
            </a:pPr>
            <a:r>
              <a:rPr lang="fr-FR" dirty="0" smtClean="0"/>
              <a:t> </a:t>
            </a:r>
            <a:r>
              <a:rPr lang="fr-FR" u="sng" dirty="0" err="1" smtClean="0">
                <a:hlinkClick r:id="rId2"/>
              </a:rPr>
              <a:t>AndroidPit</a:t>
            </a:r>
            <a:r>
              <a:rPr lang="fr-FR" dirty="0" smtClean="0"/>
              <a:t>, </a:t>
            </a:r>
          </a:p>
          <a:p>
            <a:pPr>
              <a:buFont typeface="Wingdings" pitchFamily="2" charset="2"/>
              <a:buChar char="Ø"/>
            </a:pPr>
            <a:endParaRPr lang="fr-FR" dirty="0" smtClean="0"/>
          </a:p>
          <a:p>
            <a:pPr>
              <a:buFont typeface="Wingdings" pitchFamily="2" charset="2"/>
              <a:buChar char="Ø"/>
            </a:pPr>
            <a:r>
              <a:rPr lang="fr-FR" u="sng" dirty="0" err="1" smtClean="0">
                <a:hlinkClick r:id="rId3"/>
              </a:rPr>
              <a:t>Appstore</a:t>
            </a:r>
            <a:r>
              <a:rPr lang="fr-FR" u="sng" dirty="0" smtClean="0">
                <a:hlinkClick r:id="rId3"/>
              </a:rPr>
              <a:t> d'Amazon</a:t>
            </a:r>
            <a:r>
              <a:rPr lang="fr-FR" dirty="0" smtClean="0"/>
              <a:t> </a:t>
            </a:r>
          </a:p>
          <a:p>
            <a:pPr>
              <a:buFont typeface="Wingdings" pitchFamily="2" charset="2"/>
              <a:buChar char="Ø"/>
            </a:pPr>
            <a:endParaRPr lang="fr-FR" dirty="0" smtClean="0"/>
          </a:p>
          <a:p>
            <a:pPr>
              <a:buFont typeface="Wingdings" pitchFamily="2" charset="2"/>
              <a:buChar char="Ø"/>
            </a:pPr>
            <a:r>
              <a:rPr lang="fr-FR" u="sng" dirty="0" err="1" smtClean="0">
                <a:hlinkClick r:id="rId4"/>
              </a:rPr>
              <a:t>AppsLib</a:t>
            </a:r>
            <a:r>
              <a:rPr lang="fr-FR" dirty="0" smtClean="0"/>
              <a:t> </a:t>
            </a:r>
          </a:p>
          <a:p>
            <a:pPr>
              <a:buFont typeface="Wingdings" pitchFamily="2" charset="2"/>
              <a:buChar char="Ø"/>
            </a:pPr>
            <a:endParaRPr lang="fr-FR" dirty="0" smtClean="0"/>
          </a:p>
          <a:p>
            <a:endParaRPr lang="fr-FR" dirty="0" smtClean="0"/>
          </a:p>
          <a:p>
            <a:r>
              <a:rPr lang="fr-FR" sz="2400" dirty="0" smtClean="0"/>
              <a:t>Vous pouvez encore:</a:t>
            </a:r>
          </a:p>
          <a:p>
            <a:endParaRPr lang="fr-FR" dirty="0" smtClean="0"/>
          </a:p>
          <a:p>
            <a:pPr>
              <a:buFont typeface="Wingdings" pitchFamily="2" charset="2"/>
              <a:buChar char="Ø"/>
            </a:pPr>
            <a:r>
              <a:rPr lang="fr-FR" sz="2400" b="1" dirty="0" smtClean="0"/>
              <a:t>Distribuer par e-mail</a:t>
            </a:r>
          </a:p>
          <a:p>
            <a:pPr>
              <a:buFont typeface="Wingdings" pitchFamily="2" charset="2"/>
              <a:buChar char="Ø"/>
            </a:pPr>
            <a:r>
              <a:rPr lang="fr-FR" sz="2400" b="1" dirty="0" smtClean="0"/>
              <a:t>Sur votre propre site</a:t>
            </a:r>
          </a:p>
          <a:p>
            <a:pPr>
              <a:buFont typeface="Wingdings" pitchFamily="2" charset="2"/>
              <a:buChar char="Ø"/>
            </a:pPr>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Fin</a:t>
            </a:r>
            <a:endParaRPr lang="en-US" dirty="0"/>
          </a:p>
        </p:txBody>
      </p:sp>
      <p:sp>
        <p:nvSpPr>
          <p:cNvPr id="3" name="Espace réservé du texte 2"/>
          <p:cNvSpPr>
            <a:spLocks noGrp="1"/>
          </p:cNvSpPr>
          <p:nvPr>
            <p:ph type="body" sz="quarter" idx="13"/>
          </p:nvPr>
        </p:nvSpPr>
        <p:spPr>
          <a:xfrm>
            <a:off x="0" y="6477000"/>
            <a:ext cx="3505200" cy="381000"/>
          </a:xfrm>
        </p:spPr>
        <p:txBody>
          <a:bodyPr>
            <a:normAutofit/>
          </a:bodyPr>
          <a:lstStyle/>
          <a:p>
            <a:pPr algn="l"/>
            <a:r>
              <a:rPr lang="en-US" sz="1600" dirty="0" smtClean="0"/>
              <a:t>3G Technology</a:t>
            </a:r>
            <a:endParaRPr lang="en-US" sz="1600" dirty="0"/>
          </a:p>
        </p:txBody>
      </p:sp>
      <p:sp>
        <p:nvSpPr>
          <p:cNvPr id="4" name="Espace réservé du numéro de diapositive 3"/>
          <p:cNvSpPr>
            <a:spLocks noGrp="1"/>
          </p:cNvSpPr>
          <p:nvPr>
            <p:ph type="sldNum" sz="quarter" idx="16"/>
          </p:nvPr>
        </p:nvSpPr>
        <p:spPr/>
        <p:txBody>
          <a:bodyPr/>
          <a:lstStyle/>
          <a:p>
            <a:pPr>
              <a:defRPr/>
            </a:pPr>
            <a:fld id="{3ED84FAD-07FF-40E2-AB69-5DD4219DA34E}" type="slidenum">
              <a:rPr lang="en-US" smtClean="0"/>
              <a:pPr>
                <a:defRPr/>
              </a:pPr>
              <a:t>24</a:t>
            </a:fld>
            <a:endParaRPr lang="en-US"/>
          </a:p>
        </p:txBody>
      </p:sp>
      <p:sp>
        <p:nvSpPr>
          <p:cNvPr id="6" name="ZoneTexte 5"/>
          <p:cNvSpPr txBox="1"/>
          <p:nvPr/>
        </p:nvSpPr>
        <p:spPr>
          <a:xfrm>
            <a:off x="971600" y="2564904"/>
            <a:ext cx="6912768" cy="584775"/>
          </a:xfrm>
          <a:prstGeom prst="rect">
            <a:avLst/>
          </a:prstGeom>
          <a:noFill/>
        </p:spPr>
        <p:txBody>
          <a:bodyPr wrap="square" rtlCol="0">
            <a:spAutoFit/>
          </a:bodyPr>
          <a:lstStyle/>
          <a:p>
            <a:pPr algn="ctr"/>
            <a:r>
              <a:rPr lang="en-US" sz="3200" b="1" dirty="0" smtClean="0">
                <a:solidFill>
                  <a:srgbClr val="0004B8"/>
                </a:solidFill>
              </a:rPr>
              <a:t>Merci Pour votre Attention!</a:t>
            </a:r>
            <a:endParaRPr lang="en-US" sz="3200" b="1" dirty="0">
              <a:solidFill>
                <a:srgbClr val="0004B8"/>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1749</TotalTime>
  <Words>817</Words>
  <Application>Microsoft Office PowerPoint</Application>
  <PresentationFormat>Affichage à l'écran (4:3)</PresentationFormat>
  <Paragraphs>203</Paragraphs>
  <Slides>24</Slides>
  <Notes>1</Notes>
  <HiddenSlides>0</HiddenSlides>
  <MMClips>0</MMClips>
  <ScaleCrop>false</ScaleCrop>
  <HeadingPairs>
    <vt:vector size="4" baseType="variant">
      <vt:variant>
        <vt:lpstr>Thème</vt:lpstr>
      </vt:variant>
      <vt:variant>
        <vt:i4>1</vt:i4>
      </vt:variant>
      <vt:variant>
        <vt:lpstr>Titres des diapositives</vt:lpstr>
      </vt:variant>
      <vt:variant>
        <vt:i4>24</vt:i4>
      </vt:variant>
    </vt:vector>
  </HeadingPairs>
  <TitlesOfParts>
    <vt:vector size="25" baseType="lpstr">
      <vt:lpstr>Thème Office</vt:lpstr>
      <vt:lpstr>Développement Android</vt:lpstr>
      <vt:lpstr>A propos d’Android</vt:lpstr>
      <vt:lpstr>Historique des versions</vt:lpstr>
      <vt:lpstr>Fiche Technique d’ Android:</vt:lpstr>
      <vt:lpstr>Logo</vt:lpstr>
      <vt:lpstr>Pré-requis pour un OS mobile</vt:lpstr>
      <vt:lpstr>Android System</vt:lpstr>
      <vt:lpstr>Structure d’un projet Android</vt:lpstr>
      <vt:lpstr>Les éléments d'une application</vt:lpstr>
      <vt:lpstr>Le Manifest de l'application</vt:lpstr>
      <vt:lpstr>Interfaces graphiques</vt:lpstr>
      <vt:lpstr>Interfaces graphiques</vt:lpstr>
      <vt:lpstr>Les éléments graphiques</vt:lpstr>
      <vt:lpstr>Diapositive 14</vt:lpstr>
      <vt:lpstr>Diapositive 15</vt:lpstr>
      <vt:lpstr>Diapositive 16</vt:lpstr>
      <vt:lpstr>Déploiement sur GooglePlay</vt:lpstr>
      <vt:lpstr>Diapositive 18</vt:lpstr>
      <vt:lpstr>Diapositive 19</vt:lpstr>
      <vt:lpstr>Les applications</vt:lpstr>
      <vt:lpstr>Diapositive 21</vt:lpstr>
      <vt:lpstr>Informations sur une application</vt:lpstr>
      <vt:lpstr>Les autres types de distribution</vt:lpstr>
      <vt:lpstr>Fin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Sari Meriem</dc:creator>
  <cp:lastModifiedBy>Amirâ</cp:lastModifiedBy>
  <cp:revision>134</cp:revision>
  <dcterms:created xsi:type="dcterms:W3CDTF">2013-10-26T09:02:50Z</dcterms:created>
  <dcterms:modified xsi:type="dcterms:W3CDTF">2015-01-23T10:38:51Z</dcterms:modified>
</cp:coreProperties>
</file>