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A823D-43AB-4377-B3C7-5C296CC1A41C}" type="datetimeFigureOut">
              <a:rPr lang="fr-FR" smtClean="0"/>
              <a:pPr/>
              <a:t>25/10/2011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FA139-D134-4E5F-9C5C-776D9ED046D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5F245-CFCE-4E3C-B749-1E532285FBAC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5160-1C01-44D6-B837-E874AC3B4340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B3E8C-B14F-4EEE-BA11-FC7A8188E96C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3D1CB-D805-4E7E-AF0B-A4AE547FBB0E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435B6-E5F3-4066-BBDB-25A5708839CB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8E167-98E5-4581-8521-ED52ABEC48C1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BAB0E-F17B-454B-B420-7B81F6E6AD6C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2FED3-69D7-49E1-BB6F-9411013C6969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75DB-6CD2-41AE-B991-AE14EB850B96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B2D3-1FA6-47D5-B1E1-5A35A07852C5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A3CE-818E-48F8-8F2F-61999DED0E02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3D79E7-4756-42CD-9EAC-865A4487FE01}" type="datetime1">
              <a:rPr lang="fr-FR" smtClean="0"/>
              <a:pPr/>
              <a:t>25/10/2011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fr-FR" smtClean="0"/>
              <a:t>Android</a:t>
            </a: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377935-E7FE-4912-AC75-CCA033017750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71604" y="785794"/>
            <a:ext cx="585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Architecture d'une application </a:t>
            </a:r>
            <a:r>
              <a:rPr lang="fr-FR" sz="2400" b="1" dirty="0" err="1">
                <a:solidFill>
                  <a:srgbClr val="FFC000"/>
                </a:solidFill>
              </a:rPr>
              <a:t>Android</a:t>
            </a:r>
            <a:endParaRPr lang="fr-FR" sz="2400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4348" y="1643050"/>
            <a:ext cx="22902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Les </a:t>
            </a:r>
            <a:r>
              <a:rPr lang="fr-FR" sz="2000" b="1" dirty="0" smtClean="0">
                <a:solidFill>
                  <a:srgbClr val="002060"/>
                </a:solidFill>
              </a:rPr>
              <a:t>composants : 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7158" y="2143116"/>
            <a:ext cx="86439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2060"/>
                </a:solidFill>
              </a:rPr>
              <a:t>1- </a:t>
            </a:r>
            <a:r>
              <a:rPr lang="fr-FR" b="1" dirty="0" smtClean="0">
                <a:solidFill>
                  <a:srgbClr val="002060"/>
                </a:solidFill>
              </a:rPr>
              <a:t>Les Activités </a:t>
            </a:r>
            <a:r>
              <a:rPr lang="fr-FR" dirty="0" smtClean="0">
                <a:solidFill>
                  <a:srgbClr val="002060"/>
                </a:solidFill>
              </a:rPr>
              <a:t>: </a:t>
            </a:r>
            <a:r>
              <a:rPr lang="fr-FR" dirty="0"/>
              <a:t>elle est composée d’une </a:t>
            </a:r>
            <a:r>
              <a:rPr lang="fr-FR" dirty="0" smtClean="0"/>
              <a:t>hiérarchie de </a:t>
            </a:r>
            <a:r>
              <a:rPr lang="fr-FR" dirty="0"/>
              <a:t>vues contenant elles-mêmes d’autres vues.</a:t>
            </a:r>
            <a:endParaRPr lang="fr-FR" dirty="0" smtClean="0">
              <a:solidFill>
                <a:srgbClr val="002060"/>
              </a:solidFill>
            </a:endParaRPr>
          </a:p>
          <a:p>
            <a:endParaRPr lang="fr-FR" dirty="0" smtClean="0">
              <a:solidFill>
                <a:srgbClr val="002060"/>
              </a:solidFill>
            </a:endParaRPr>
          </a:p>
          <a:p>
            <a:r>
              <a:rPr lang="fr-FR" dirty="0" smtClean="0">
                <a:solidFill>
                  <a:srgbClr val="002060"/>
                </a:solidFill>
              </a:rPr>
              <a:t>2- </a:t>
            </a:r>
            <a:r>
              <a:rPr lang="fr-FR" b="1" dirty="0" smtClean="0">
                <a:solidFill>
                  <a:srgbClr val="002060"/>
                </a:solidFill>
              </a:rPr>
              <a:t>Les Vues </a:t>
            </a:r>
            <a:r>
              <a:rPr lang="fr-FR" dirty="0" smtClean="0">
                <a:solidFill>
                  <a:srgbClr val="002060"/>
                </a:solidFill>
              </a:rPr>
              <a:t>: </a:t>
            </a:r>
            <a:r>
              <a:rPr lang="fr-FR" dirty="0"/>
              <a:t>les éléments de l’interface graphique que l’utilisateur voit et sur </a:t>
            </a:r>
            <a:r>
              <a:rPr lang="fr-FR" dirty="0" smtClean="0"/>
              <a:t>lesquels il </a:t>
            </a:r>
            <a:r>
              <a:rPr lang="fr-FR" dirty="0"/>
              <a:t>pourra </a:t>
            </a:r>
            <a:r>
              <a:rPr lang="fr-FR" dirty="0" smtClean="0"/>
              <a:t>agir.</a:t>
            </a:r>
          </a:p>
          <a:p>
            <a:endParaRPr lang="fr-FR" dirty="0"/>
          </a:p>
          <a:p>
            <a:r>
              <a:rPr lang="fr-FR" dirty="0">
                <a:solidFill>
                  <a:srgbClr val="002060"/>
                </a:solidFill>
              </a:rPr>
              <a:t>3-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002060"/>
                </a:solidFill>
              </a:rPr>
              <a:t>contrôles </a:t>
            </a:r>
            <a:r>
              <a:rPr lang="fr-FR" dirty="0" smtClean="0">
                <a:solidFill>
                  <a:srgbClr val="002060"/>
                </a:solidFill>
              </a:rPr>
              <a:t>: </a:t>
            </a:r>
            <a:r>
              <a:rPr lang="fr-FR" dirty="0"/>
              <a:t>(boutons, champs de saisie, case à cocher, etc.)</a:t>
            </a:r>
            <a:endParaRPr lang="fr-FR" dirty="0">
              <a:solidFill>
                <a:srgbClr val="002060"/>
              </a:solidFill>
            </a:endParaRPr>
          </a:p>
          <a:p>
            <a:endParaRPr lang="fr-FR" dirty="0" smtClean="0">
              <a:solidFill>
                <a:srgbClr val="002060"/>
              </a:solidFill>
            </a:endParaRPr>
          </a:p>
          <a:p>
            <a:r>
              <a:rPr lang="fr-FR" dirty="0">
                <a:solidFill>
                  <a:srgbClr val="002060"/>
                </a:solidFill>
              </a:rPr>
              <a:t>4</a:t>
            </a:r>
            <a:r>
              <a:rPr lang="fr-FR" dirty="0" smtClean="0">
                <a:solidFill>
                  <a:srgbClr val="002060"/>
                </a:solidFill>
              </a:rPr>
              <a:t>- </a:t>
            </a:r>
            <a:r>
              <a:rPr lang="fr-FR" b="1" dirty="0" smtClean="0">
                <a:solidFill>
                  <a:srgbClr val="002060"/>
                </a:solidFill>
              </a:rPr>
              <a:t>Les ressources </a:t>
            </a:r>
            <a:r>
              <a:rPr lang="fr-FR" dirty="0">
                <a:solidFill>
                  <a:srgbClr val="002060"/>
                </a:solidFill>
              </a:rPr>
              <a:t>: </a:t>
            </a:r>
            <a:r>
              <a:rPr lang="fr-FR" dirty="0"/>
              <a:t> </a:t>
            </a:r>
            <a:r>
              <a:rPr lang="fr-FR" dirty="0" smtClean="0"/>
              <a:t>ensembles </a:t>
            </a:r>
            <a:r>
              <a:rPr lang="fr-FR" dirty="0"/>
              <a:t>de </a:t>
            </a:r>
            <a:r>
              <a:rPr lang="fr-FR" dirty="0" smtClean="0"/>
              <a:t>fichiers(Images, textes, etc. )</a:t>
            </a:r>
            <a:endParaRPr lang="fr-FR" dirty="0" smtClean="0">
              <a:solidFill>
                <a:srgbClr val="002060"/>
              </a:solidFill>
            </a:endParaRPr>
          </a:p>
          <a:p>
            <a:endParaRPr lang="fr-FR" dirty="0" smtClean="0">
              <a:solidFill>
                <a:srgbClr val="002060"/>
              </a:solidFill>
            </a:endParaRPr>
          </a:p>
          <a:p>
            <a:r>
              <a:rPr lang="fr-FR" dirty="0">
                <a:solidFill>
                  <a:srgbClr val="002060"/>
                </a:solidFill>
              </a:rPr>
              <a:t>5</a:t>
            </a:r>
            <a:r>
              <a:rPr lang="fr-FR" dirty="0" smtClean="0">
                <a:solidFill>
                  <a:srgbClr val="002060"/>
                </a:solidFill>
              </a:rPr>
              <a:t>- </a:t>
            </a:r>
            <a:r>
              <a:rPr lang="fr-FR" b="1" dirty="0" smtClean="0">
                <a:solidFill>
                  <a:srgbClr val="002060"/>
                </a:solidFill>
              </a:rPr>
              <a:t>Le fichier de configuration (</a:t>
            </a:r>
            <a:r>
              <a:rPr lang="fr-FR" b="1" dirty="0" err="1" smtClean="0">
                <a:solidFill>
                  <a:srgbClr val="002060"/>
                </a:solidFill>
              </a:rPr>
              <a:t>Manifest</a:t>
            </a:r>
            <a:r>
              <a:rPr lang="fr-FR" b="1" dirty="0" smtClean="0">
                <a:solidFill>
                  <a:srgbClr val="002060"/>
                </a:solidFill>
              </a:rPr>
              <a:t>) </a:t>
            </a:r>
            <a:r>
              <a:rPr lang="fr-FR" dirty="0" smtClean="0">
                <a:solidFill>
                  <a:srgbClr val="002060"/>
                </a:solidFill>
              </a:rPr>
              <a:t>: </a:t>
            </a:r>
            <a:r>
              <a:rPr lang="fr-FR" dirty="0"/>
              <a:t>C’est un fichier indispensable à chaque application qui décrit </a:t>
            </a:r>
            <a:r>
              <a:rPr lang="fr-FR" dirty="0" smtClean="0"/>
              <a:t>entre autres :</a:t>
            </a:r>
          </a:p>
          <a:p>
            <a:r>
              <a:rPr lang="fr-FR" dirty="0" smtClean="0">
                <a:solidFill>
                  <a:srgbClr val="002060"/>
                </a:solidFill>
              </a:rPr>
              <a:t>5.1- </a:t>
            </a:r>
            <a:r>
              <a:rPr lang="fr-FR" dirty="0"/>
              <a:t>quel code doit être exécuté au démarrage </a:t>
            </a:r>
            <a:r>
              <a:rPr lang="fr-FR" dirty="0" smtClean="0"/>
              <a:t>de l’application,</a:t>
            </a:r>
          </a:p>
          <a:p>
            <a:r>
              <a:rPr lang="fr-FR" dirty="0" smtClean="0">
                <a:solidFill>
                  <a:srgbClr val="002060"/>
                </a:solidFill>
              </a:rPr>
              <a:t>5.2- </a:t>
            </a:r>
            <a:r>
              <a:rPr lang="fr-FR" dirty="0"/>
              <a:t>quels composants constituent ce </a:t>
            </a:r>
            <a:r>
              <a:rPr lang="fr-FR" dirty="0" smtClean="0"/>
              <a:t>programme,</a:t>
            </a:r>
          </a:p>
          <a:p>
            <a:r>
              <a:rPr lang="fr-FR" dirty="0" smtClean="0">
                <a:solidFill>
                  <a:srgbClr val="002060"/>
                </a:solidFill>
              </a:rPr>
              <a:t>5.3- </a:t>
            </a:r>
            <a:r>
              <a:rPr lang="fr-FR" dirty="0"/>
              <a:t>les permissions nécessaires à l’exécution du programme (accès à Internet, accès à</a:t>
            </a:r>
          </a:p>
          <a:p>
            <a:r>
              <a:rPr lang="fr-FR" dirty="0"/>
              <a:t>l’appareil photo...).</a:t>
            </a:r>
            <a:endParaRPr lang="fr-FR" dirty="0">
              <a:solidFill>
                <a:srgbClr val="002060"/>
              </a:solidFill>
            </a:endParaRPr>
          </a:p>
          <a:p>
            <a:endParaRPr lang="fr-FR" dirty="0" smtClean="0">
              <a:solidFill>
                <a:srgbClr val="002060"/>
              </a:solidFill>
            </a:endParaRPr>
          </a:p>
          <a:p>
            <a:endParaRPr lang="fr-FR" dirty="0">
              <a:solidFill>
                <a:srgbClr val="002060"/>
              </a:solidFill>
            </a:endParaRPr>
          </a:p>
          <a:p>
            <a:endParaRPr lang="fr-FR" dirty="0" smtClean="0">
              <a:solidFill>
                <a:srgbClr val="002060"/>
              </a:solidFill>
            </a:endParaRPr>
          </a:p>
          <a:p>
            <a:endParaRPr lang="fr-F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71604" y="785794"/>
            <a:ext cx="585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Architecture d'une application </a:t>
            </a:r>
            <a:r>
              <a:rPr lang="fr-FR" sz="2400" b="1" dirty="0" err="1">
                <a:solidFill>
                  <a:srgbClr val="FFC000"/>
                </a:solidFill>
              </a:rPr>
              <a:t>Android</a:t>
            </a:r>
            <a:endParaRPr lang="fr-FR" sz="2400" dirty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0034" y="1500174"/>
            <a:ext cx="39158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Composition d’une application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214554"/>
            <a:ext cx="4572032" cy="3866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71604" y="785794"/>
            <a:ext cx="585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Architecture d'une application </a:t>
            </a:r>
            <a:r>
              <a:rPr lang="fr-FR" sz="2400" b="1" dirty="0" err="1">
                <a:solidFill>
                  <a:srgbClr val="FFC000"/>
                </a:solidFill>
              </a:rPr>
              <a:t>Android</a:t>
            </a:r>
            <a:endParaRPr lang="fr-FR" sz="2400" dirty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8596" y="1357298"/>
            <a:ext cx="80581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Composants applicatifs : activité, service, </a:t>
            </a:r>
            <a:r>
              <a:rPr lang="fr-FR" sz="2000" b="1" dirty="0" smtClean="0">
                <a:solidFill>
                  <a:srgbClr val="002060"/>
                </a:solidFill>
              </a:rPr>
              <a:t>fournisseur </a:t>
            </a:r>
            <a:r>
              <a:rPr lang="fr-FR" sz="2000" b="1" dirty="0">
                <a:solidFill>
                  <a:srgbClr val="002060"/>
                </a:solidFill>
              </a:rPr>
              <a:t>de contenu </a:t>
            </a:r>
            <a:endParaRPr lang="fr-FR" sz="2000" b="1" dirty="0" smtClean="0">
              <a:solidFill>
                <a:srgbClr val="002060"/>
              </a:solidFill>
            </a:endParaRPr>
          </a:p>
          <a:p>
            <a:r>
              <a:rPr lang="fr-FR" sz="2000" b="1" dirty="0" smtClean="0">
                <a:solidFill>
                  <a:srgbClr val="002060"/>
                </a:solidFill>
              </a:rPr>
              <a:t>et gadgets.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4282" y="2056686"/>
            <a:ext cx="84296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2060"/>
                </a:solidFill>
              </a:rPr>
              <a:t>L’</a:t>
            </a:r>
            <a:r>
              <a:rPr lang="fr-FR" b="1" i="1" dirty="0">
                <a:solidFill>
                  <a:srgbClr val="002060"/>
                </a:solidFill>
              </a:rPr>
              <a:t>activité </a:t>
            </a:r>
            <a:r>
              <a:rPr lang="fr-FR" i="1" dirty="0"/>
              <a:t>représente le bloc de base d’une application. Elle correspond à la partie </a:t>
            </a:r>
            <a:r>
              <a:rPr lang="fr-FR" i="1" dirty="0" smtClean="0"/>
              <a:t>présentation </a:t>
            </a:r>
            <a:r>
              <a:rPr lang="fr-FR" dirty="0" smtClean="0"/>
              <a:t>de </a:t>
            </a:r>
            <a:r>
              <a:rPr lang="fr-FR" dirty="0"/>
              <a:t>l’application et fonctionne par le biais de vues qui affichent des </a:t>
            </a:r>
            <a:r>
              <a:rPr lang="fr-FR" dirty="0" smtClean="0"/>
              <a:t>interfaces graphiques </a:t>
            </a:r>
            <a:r>
              <a:rPr lang="fr-FR" dirty="0"/>
              <a:t>et répondent aux actions utilisateur. </a:t>
            </a:r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b="1" dirty="0">
                <a:solidFill>
                  <a:srgbClr val="002060"/>
                </a:solidFill>
              </a:rPr>
              <a:t>Le </a:t>
            </a:r>
            <a:r>
              <a:rPr lang="fr-FR" b="1" i="1" dirty="0">
                <a:solidFill>
                  <a:srgbClr val="002060"/>
                </a:solidFill>
              </a:rPr>
              <a:t>service </a:t>
            </a:r>
            <a:r>
              <a:rPr lang="fr-FR" i="1" dirty="0"/>
              <a:t>est un composant qui fonctionne en tâche de fond, de manière invisible.</a:t>
            </a:r>
          </a:p>
          <a:p>
            <a:pPr algn="just"/>
            <a:r>
              <a:rPr lang="fr-FR" dirty="0"/>
              <a:t>Ses principales utilisations sont la mise à jour de sources de données ainsi que </a:t>
            </a:r>
            <a:r>
              <a:rPr lang="fr-FR" dirty="0" smtClean="0"/>
              <a:t>d’activités visibles </a:t>
            </a:r>
            <a:r>
              <a:rPr lang="fr-FR" dirty="0"/>
              <a:t>et le déclenchement de notifications. </a:t>
            </a:r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b="1" dirty="0">
                <a:solidFill>
                  <a:srgbClr val="002060"/>
                </a:solidFill>
              </a:rPr>
              <a:t>Le </a:t>
            </a:r>
            <a:r>
              <a:rPr lang="fr-FR" b="1" i="1" dirty="0">
                <a:solidFill>
                  <a:srgbClr val="002060"/>
                </a:solidFill>
              </a:rPr>
              <a:t>fournisseur de contenu </a:t>
            </a:r>
            <a:r>
              <a:rPr lang="fr-FR" i="1" dirty="0"/>
              <a:t>permet de gérer et de partager des informations. Un </a:t>
            </a:r>
            <a:r>
              <a:rPr lang="fr-FR" i="1" dirty="0" smtClean="0"/>
              <a:t>même </a:t>
            </a:r>
            <a:r>
              <a:rPr lang="fr-FR" dirty="0" smtClean="0"/>
              <a:t>fournisseur </a:t>
            </a:r>
            <a:r>
              <a:rPr lang="fr-FR" dirty="0"/>
              <a:t>permet d’accéder à des données au sein d’une application et entre applications</a:t>
            </a:r>
            <a:r>
              <a:rPr lang="fr-FR" dirty="0" smtClean="0"/>
              <a:t>.</a:t>
            </a:r>
          </a:p>
          <a:p>
            <a:pPr algn="just"/>
            <a:endParaRPr lang="fr-FR" dirty="0"/>
          </a:p>
          <a:p>
            <a:pPr algn="just"/>
            <a:r>
              <a:rPr lang="fr-FR" b="1" dirty="0">
                <a:solidFill>
                  <a:srgbClr val="002060"/>
                </a:solidFill>
              </a:rPr>
              <a:t>Le </a:t>
            </a:r>
            <a:r>
              <a:rPr lang="fr-FR" b="1" i="1" dirty="0">
                <a:solidFill>
                  <a:srgbClr val="002060"/>
                </a:solidFill>
              </a:rPr>
              <a:t>gadget </a:t>
            </a:r>
            <a:r>
              <a:rPr lang="fr-FR" i="1" dirty="0"/>
              <a:t>est un composant graphique qui s’installe sur le bureau </a:t>
            </a:r>
            <a:r>
              <a:rPr lang="fr-FR" i="1" dirty="0" err="1"/>
              <a:t>Android</a:t>
            </a:r>
            <a:r>
              <a:rPr lang="fr-FR" i="1" dirty="0"/>
              <a:t>. Le </a:t>
            </a:r>
            <a:r>
              <a:rPr lang="fr-FR" i="1" dirty="0" smtClean="0"/>
              <a:t>calendrier </a:t>
            </a:r>
            <a:r>
              <a:rPr lang="fr-FR" dirty="0" smtClean="0"/>
              <a:t>qui </a:t>
            </a:r>
            <a:r>
              <a:rPr lang="fr-FR" dirty="0"/>
              <a:t>affiche de l’information ou le lecteur audio qui permet de contrôler la lecture </a:t>
            </a:r>
            <a:r>
              <a:rPr lang="fr-FR" dirty="0" smtClean="0"/>
              <a:t>de fichiers </a:t>
            </a:r>
            <a:r>
              <a:rPr lang="fr-FR" dirty="0"/>
              <a:t>sont deux exemples de gadgets que l’on trouve souvent sur un écran d’accueil.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71604" y="785794"/>
            <a:ext cx="585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Architecture d'une application </a:t>
            </a:r>
            <a:r>
              <a:rPr lang="fr-FR" sz="2400" b="1" dirty="0" err="1">
                <a:solidFill>
                  <a:srgbClr val="FFC000"/>
                </a:solidFill>
              </a:rPr>
              <a:t>Android</a:t>
            </a:r>
            <a:endParaRPr lang="fr-FR" sz="2400" dirty="0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5720" y="1571612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Les différents composants applicatifs </a:t>
            </a:r>
            <a:r>
              <a:rPr lang="fr-FR" sz="2000" b="1" dirty="0" err="1">
                <a:solidFill>
                  <a:srgbClr val="002060"/>
                </a:solidFill>
              </a:rPr>
              <a:t>Android</a:t>
            </a:r>
            <a:r>
              <a:rPr lang="fr-FR" sz="2000" b="1" dirty="0">
                <a:solidFill>
                  <a:srgbClr val="002060"/>
                </a:solidFill>
              </a:rPr>
              <a:t> et les classes associées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700338"/>
            <a:ext cx="8072494" cy="244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71604" y="785794"/>
            <a:ext cx="585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Architecture d'une application </a:t>
            </a:r>
            <a:r>
              <a:rPr lang="fr-FR" sz="2400" b="1" dirty="0" err="1">
                <a:solidFill>
                  <a:srgbClr val="FFC000"/>
                </a:solidFill>
              </a:rPr>
              <a:t>Android</a:t>
            </a:r>
            <a:endParaRPr lang="fr-FR" sz="2400" dirty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8596" y="1357298"/>
            <a:ext cx="70986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Éléments d’interaction : </a:t>
            </a:r>
            <a:r>
              <a:rPr lang="fr-FR" sz="2000" b="1" dirty="0" err="1">
                <a:solidFill>
                  <a:srgbClr val="002060"/>
                </a:solidFill>
              </a:rPr>
              <a:t>intents</a:t>
            </a:r>
            <a:r>
              <a:rPr lang="fr-FR" sz="2000" b="1" dirty="0">
                <a:solidFill>
                  <a:srgbClr val="002060"/>
                </a:solidFill>
              </a:rPr>
              <a:t>, récepteurs, notifications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285720" y="1997839"/>
            <a:ext cx="85725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i="1" dirty="0"/>
              <a:t>L’objet </a:t>
            </a:r>
            <a:r>
              <a:rPr lang="fr-FR" b="1" i="1" dirty="0" err="1">
                <a:solidFill>
                  <a:srgbClr val="002060"/>
                </a:solidFill>
              </a:rPr>
              <a:t>Intent</a:t>
            </a:r>
            <a:r>
              <a:rPr lang="fr-FR" i="1" dirty="0"/>
              <a:t> : il permet de diffuser des messages en demandant la réalisation </a:t>
            </a:r>
            <a:r>
              <a:rPr lang="fr-FR" i="1" dirty="0" smtClean="0"/>
              <a:t>d’une </a:t>
            </a:r>
            <a:r>
              <a:rPr lang="fr-FR" dirty="0" smtClean="0"/>
              <a:t>action</a:t>
            </a:r>
            <a:r>
              <a:rPr lang="fr-FR" dirty="0"/>
              <a:t>. L’accès aux autres applications et au système étant restreinte par le modèle </a:t>
            </a:r>
            <a:r>
              <a:rPr lang="fr-FR" dirty="0" smtClean="0"/>
              <a:t>de sécurité </a:t>
            </a:r>
            <a:r>
              <a:rPr lang="fr-FR" dirty="0" err="1"/>
              <a:t>Android</a:t>
            </a:r>
            <a:r>
              <a:rPr lang="fr-FR" dirty="0"/>
              <a:t>, ces objets permettent aux applications de fournir ou demander </a:t>
            </a:r>
            <a:r>
              <a:rPr lang="fr-FR" dirty="0" smtClean="0"/>
              <a:t>des services </a:t>
            </a:r>
            <a:r>
              <a:rPr lang="fr-FR" dirty="0"/>
              <a:t>ou des données. La transmission se fait à travers tout le système et </a:t>
            </a:r>
            <a:r>
              <a:rPr lang="fr-FR" dirty="0" smtClean="0"/>
              <a:t>peut cibler </a:t>
            </a:r>
            <a:r>
              <a:rPr lang="fr-FR" dirty="0"/>
              <a:t>précisément une activité ou un service</a:t>
            </a:r>
            <a:r>
              <a:rPr lang="fr-FR" dirty="0" smtClean="0"/>
              <a:t>.</a:t>
            </a:r>
          </a:p>
          <a:p>
            <a:pPr algn="just"/>
            <a:endParaRPr lang="fr-FR" dirty="0"/>
          </a:p>
          <a:p>
            <a:pPr algn="just"/>
            <a:r>
              <a:rPr lang="fr-FR" b="1" i="1" dirty="0">
                <a:solidFill>
                  <a:srgbClr val="002060"/>
                </a:solidFill>
              </a:rPr>
              <a:t>Récepteur d’</a:t>
            </a:r>
            <a:r>
              <a:rPr lang="fr-FR" b="1" i="1" dirty="0" err="1">
                <a:solidFill>
                  <a:srgbClr val="002060"/>
                </a:solidFill>
              </a:rPr>
              <a:t>Intents</a:t>
            </a:r>
            <a:r>
              <a:rPr lang="fr-FR" b="1" i="1" dirty="0">
                <a:solidFill>
                  <a:srgbClr val="002060"/>
                </a:solidFill>
              </a:rPr>
              <a:t> </a:t>
            </a:r>
            <a:r>
              <a:rPr lang="fr-FR" i="1" dirty="0"/>
              <a:t>: il permet à une application d’être à l’écoute des autres afin </a:t>
            </a:r>
            <a:r>
              <a:rPr lang="fr-FR" i="1" dirty="0" smtClean="0"/>
              <a:t>de </a:t>
            </a:r>
            <a:r>
              <a:rPr lang="fr-FR" dirty="0" smtClean="0"/>
              <a:t>répondre </a:t>
            </a:r>
            <a:r>
              <a:rPr lang="fr-FR" dirty="0"/>
              <a:t>aux objets </a:t>
            </a:r>
            <a:r>
              <a:rPr lang="fr-FR" dirty="0" err="1"/>
              <a:t>Intent</a:t>
            </a:r>
            <a:r>
              <a:rPr lang="fr-FR" dirty="0"/>
              <a:t> qui lui sont destinés et qui sont envoyés par </a:t>
            </a:r>
            <a:r>
              <a:rPr lang="fr-FR" dirty="0" smtClean="0"/>
              <a:t>d’autres composants  applicatifs.</a:t>
            </a:r>
          </a:p>
          <a:p>
            <a:pPr algn="just"/>
            <a:endParaRPr lang="fr-FR" dirty="0"/>
          </a:p>
          <a:p>
            <a:pPr algn="just"/>
            <a:r>
              <a:rPr lang="fr-FR" b="1" i="1" dirty="0">
                <a:solidFill>
                  <a:srgbClr val="002060"/>
                </a:solidFill>
              </a:rPr>
              <a:t>Notification</a:t>
            </a:r>
            <a:r>
              <a:rPr lang="fr-FR" i="1" dirty="0"/>
              <a:t> : une notification signale une information à l’utilisateur sans </a:t>
            </a:r>
            <a:r>
              <a:rPr lang="fr-FR" i="1" dirty="0" smtClean="0"/>
              <a:t>interrompre </a:t>
            </a:r>
            <a:r>
              <a:rPr lang="fr-FR" dirty="0" smtClean="0"/>
              <a:t>ses </a:t>
            </a:r>
            <a:r>
              <a:rPr lang="fr-FR" dirty="0"/>
              <a:t>actions en cours.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71604" y="785794"/>
            <a:ext cx="585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Architecture d'une application </a:t>
            </a:r>
            <a:r>
              <a:rPr lang="fr-FR" sz="2400" b="1" dirty="0" err="1">
                <a:solidFill>
                  <a:srgbClr val="FFC000"/>
                </a:solidFill>
              </a:rPr>
              <a:t>Android</a:t>
            </a:r>
            <a:endParaRPr lang="fr-FR" sz="2400" dirty="0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5720" y="1571612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Les différents mécanismes d’interaction avec leurs classes associées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6"/>
            <a:ext cx="8501122" cy="2081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71604" y="785794"/>
            <a:ext cx="585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</a:rPr>
              <a:t>Architecture d'une application </a:t>
            </a:r>
            <a:r>
              <a:rPr lang="fr-FR" sz="2400" b="1" dirty="0" err="1">
                <a:solidFill>
                  <a:srgbClr val="FFC000"/>
                </a:solidFill>
              </a:rPr>
              <a:t>Android</a:t>
            </a:r>
            <a:endParaRPr lang="fr-FR" sz="2400" dirty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2910" y="1571612"/>
            <a:ext cx="16696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Permissions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214282" y="2143116"/>
            <a:ext cx="87154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Certaines opérations sont réalisables à condition d’en obtenir la permission. </a:t>
            </a:r>
            <a:r>
              <a:rPr lang="fr-FR" dirty="0" smtClean="0"/>
              <a:t>Ces actions </a:t>
            </a:r>
            <a:r>
              <a:rPr lang="fr-FR" dirty="0"/>
              <a:t>sont de plusieurs formes </a:t>
            </a:r>
            <a:r>
              <a:rPr lang="fr-FR" dirty="0" smtClean="0"/>
              <a:t>:</a:t>
            </a:r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- opérations </a:t>
            </a:r>
            <a:r>
              <a:rPr lang="fr-FR" dirty="0"/>
              <a:t>pouvant entraîner un surcoût (connexion, échange de données, </a:t>
            </a:r>
            <a:r>
              <a:rPr lang="fr-FR" dirty="0" smtClean="0"/>
              <a:t>envoi de </a:t>
            </a:r>
            <a:r>
              <a:rPr lang="fr-FR" dirty="0"/>
              <a:t>SMS par exemple) </a:t>
            </a:r>
            <a:r>
              <a:rPr lang="fr-FR" dirty="0" smtClean="0"/>
              <a:t>;</a:t>
            </a:r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- </a:t>
            </a:r>
            <a:r>
              <a:rPr lang="fr-FR" dirty="0"/>
              <a:t>utilisation de données personnelles (accès à vos contacts, à votre compte </a:t>
            </a:r>
            <a:r>
              <a:rPr lang="fr-FR" dirty="0" smtClean="0"/>
              <a:t>Google, exploitation </a:t>
            </a:r>
            <a:r>
              <a:rPr lang="fr-FR" dirty="0"/>
              <a:t>de vos informations linguistiques entre autres) </a:t>
            </a:r>
            <a:r>
              <a:rPr lang="fr-FR" dirty="0" smtClean="0"/>
              <a:t>;</a:t>
            </a:r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- accès </a:t>
            </a:r>
            <a:r>
              <a:rPr lang="fr-FR" dirty="0"/>
              <a:t>au matériel du téléphone (prise de clichés, écriture sur la carte mémoire</a:t>
            </a:r>
            <a:r>
              <a:rPr lang="fr-FR" dirty="0" smtClean="0"/>
              <a:t>...).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rgbClr val="002060"/>
                </a:solidFill>
              </a:rPr>
              <a:t>L’activité </a:t>
            </a:r>
            <a:r>
              <a:rPr lang="fr-FR" b="1" dirty="0">
                <a:solidFill>
                  <a:srgbClr val="002060"/>
                </a:solidFill>
              </a:rPr>
              <a:t>la plus simple </a:t>
            </a:r>
            <a:r>
              <a:rPr lang="fr-FR" b="1" dirty="0" smtClean="0">
                <a:solidFill>
                  <a:srgbClr val="002060"/>
                </a:solidFill>
              </a:rPr>
              <a:t>possible : 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85926"/>
            <a:ext cx="686260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929066"/>
            <a:ext cx="685804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2060"/>
                </a:solidFill>
              </a:rPr>
              <a:t>Cycle de vie d’une activité</a:t>
            </a:r>
          </a:p>
        </p:txBody>
      </p:sp>
      <p:sp>
        <p:nvSpPr>
          <p:cNvPr id="6" name="Rectangle 5"/>
          <p:cNvSpPr/>
          <p:nvPr/>
        </p:nvSpPr>
        <p:spPr>
          <a:xfrm>
            <a:off x="357126" y="1785926"/>
            <a:ext cx="85725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Les états principaux d’une activité sont les suivants </a:t>
            </a:r>
            <a:r>
              <a:rPr lang="fr-FR" dirty="0" smtClean="0"/>
              <a:t>:</a:t>
            </a:r>
          </a:p>
          <a:p>
            <a:pPr algn="just"/>
            <a:endParaRPr lang="fr-FR" dirty="0"/>
          </a:p>
          <a:p>
            <a:pPr algn="just">
              <a:buFontTx/>
              <a:buChar char="-"/>
            </a:pPr>
            <a:r>
              <a:rPr lang="fr-FR" b="1" dirty="0" smtClean="0"/>
              <a:t> </a:t>
            </a:r>
            <a:r>
              <a:rPr lang="fr-FR" b="1" dirty="0" smtClean="0">
                <a:solidFill>
                  <a:srgbClr val="002060"/>
                </a:solidFill>
              </a:rPr>
              <a:t>active</a:t>
            </a:r>
            <a:r>
              <a:rPr lang="fr-FR" b="1" dirty="0" smtClean="0"/>
              <a:t> </a:t>
            </a:r>
            <a:r>
              <a:rPr lang="fr-FR" b="1" dirty="0"/>
              <a:t>(</a:t>
            </a:r>
            <a:r>
              <a:rPr lang="fr-FR" b="1" i="1" dirty="0"/>
              <a:t>active) : </a:t>
            </a:r>
            <a:r>
              <a:rPr lang="fr-FR" dirty="0"/>
              <a:t>activité visible qui détient le focus utilisateur et attend les </a:t>
            </a:r>
            <a:r>
              <a:rPr lang="fr-FR" dirty="0" smtClean="0"/>
              <a:t>entrées</a:t>
            </a:r>
            <a:r>
              <a:rPr lang="fr-FR" b="1" i="1" dirty="0" smtClean="0"/>
              <a:t> </a:t>
            </a:r>
            <a:r>
              <a:rPr lang="fr-FR" dirty="0" smtClean="0"/>
              <a:t>utilisateur</a:t>
            </a:r>
            <a:r>
              <a:rPr lang="fr-FR" dirty="0"/>
              <a:t>. C’est l’appel à la méthode </a:t>
            </a:r>
            <a:r>
              <a:rPr lang="fr-FR" dirty="0" err="1"/>
              <a:t>onResume</a:t>
            </a:r>
            <a:r>
              <a:rPr lang="fr-FR" dirty="0"/>
              <a:t>, à la création ou à la reprise </a:t>
            </a:r>
            <a:r>
              <a:rPr lang="fr-FR" dirty="0" smtClean="0"/>
              <a:t>après pause </a:t>
            </a:r>
            <a:r>
              <a:rPr lang="fr-FR" dirty="0"/>
              <a:t>qui permet à l’activité d’être dans cet état. Elle est ensuite mise en </a:t>
            </a:r>
            <a:r>
              <a:rPr lang="fr-FR" dirty="0" smtClean="0"/>
              <a:t>pause quand </a:t>
            </a:r>
            <a:r>
              <a:rPr lang="fr-FR" dirty="0"/>
              <a:t>une autre activité devient active grâce à la méthode </a:t>
            </a:r>
            <a:r>
              <a:rPr lang="fr-FR" dirty="0" err="1"/>
              <a:t>onPause</a:t>
            </a:r>
            <a:r>
              <a:rPr lang="fr-FR" dirty="0"/>
              <a:t> </a:t>
            </a:r>
            <a:r>
              <a:rPr lang="fr-FR" dirty="0" smtClean="0"/>
              <a:t>;</a:t>
            </a:r>
          </a:p>
          <a:p>
            <a:pPr algn="just">
              <a:buFontTx/>
              <a:buChar char="-"/>
            </a:pPr>
            <a:endParaRPr lang="fr-FR" dirty="0"/>
          </a:p>
          <a:p>
            <a:pPr algn="just"/>
            <a:r>
              <a:rPr lang="fr-FR" b="1" dirty="0"/>
              <a:t>-</a:t>
            </a:r>
            <a:r>
              <a:rPr lang="fr-FR" b="1" dirty="0" smtClean="0"/>
              <a:t> </a:t>
            </a:r>
            <a:r>
              <a:rPr lang="fr-FR" b="1" dirty="0">
                <a:solidFill>
                  <a:srgbClr val="002060"/>
                </a:solidFill>
              </a:rPr>
              <a:t>suspendue</a:t>
            </a:r>
            <a:r>
              <a:rPr lang="fr-FR" b="1" dirty="0"/>
              <a:t> (</a:t>
            </a:r>
            <a:r>
              <a:rPr lang="fr-FR" b="1" i="1" dirty="0" err="1"/>
              <a:t>paused</a:t>
            </a:r>
            <a:r>
              <a:rPr lang="fr-FR" b="1" i="1" dirty="0"/>
              <a:t>) : </a:t>
            </a:r>
            <a:r>
              <a:rPr lang="fr-FR" dirty="0"/>
              <a:t>activité au moins en partie visible à l’écran mais qui </a:t>
            </a:r>
            <a:r>
              <a:rPr lang="fr-FR" dirty="0" smtClean="0"/>
              <a:t>ne détient </a:t>
            </a:r>
            <a:r>
              <a:rPr lang="fr-FR" dirty="0"/>
              <a:t>pas le focus. La méthode </a:t>
            </a:r>
            <a:r>
              <a:rPr lang="fr-FR" dirty="0" err="1"/>
              <a:t>onPause</a:t>
            </a:r>
            <a:r>
              <a:rPr lang="fr-FR" dirty="0"/>
              <a:t> est invoquée pour entrer dans cet état </a:t>
            </a:r>
            <a:r>
              <a:rPr lang="fr-FR" dirty="0" smtClean="0"/>
              <a:t>et les </a:t>
            </a:r>
            <a:r>
              <a:rPr lang="fr-FR" dirty="0"/>
              <a:t>méthodes </a:t>
            </a:r>
            <a:r>
              <a:rPr lang="fr-FR" dirty="0" err="1"/>
              <a:t>onResume</a:t>
            </a:r>
            <a:r>
              <a:rPr lang="fr-FR" dirty="0"/>
              <a:t> ou </a:t>
            </a:r>
            <a:r>
              <a:rPr lang="fr-FR" dirty="0" err="1"/>
              <a:t>onStop</a:t>
            </a:r>
            <a:r>
              <a:rPr lang="fr-FR" dirty="0"/>
              <a:t> permettent d’en sortir </a:t>
            </a:r>
            <a:r>
              <a:rPr lang="fr-FR" dirty="0" smtClean="0"/>
              <a:t>;</a:t>
            </a:r>
          </a:p>
          <a:p>
            <a:pPr algn="just"/>
            <a:endParaRPr lang="fr-FR" dirty="0"/>
          </a:p>
          <a:p>
            <a:pPr algn="just"/>
            <a:r>
              <a:rPr lang="fr-FR" b="1" dirty="0" smtClean="0"/>
              <a:t>- </a:t>
            </a:r>
            <a:r>
              <a:rPr lang="fr-FR" b="1" dirty="0">
                <a:solidFill>
                  <a:srgbClr val="002060"/>
                </a:solidFill>
              </a:rPr>
              <a:t>arrêtée</a:t>
            </a:r>
            <a:r>
              <a:rPr lang="fr-FR" b="1" dirty="0"/>
              <a:t> (</a:t>
            </a:r>
            <a:r>
              <a:rPr lang="fr-FR" b="1" i="1" dirty="0" err="1"/>
              <a:t>stopped</a:t>
            </a:r>
            <a:r>
              <a:rPr lang="fr-FR" b="1" i="1" dirty="0"/>
              <a:t>) : </a:t>
            </a:r>
            <a:r>
              <a:rPr lang="fr-FR" dirty="0"/>
              <a:t>activité non visible. C’est la méthode </a:t>
            </a:r>
            <a:r>
              <a:rPr lang="fr-FR" dirty="0" err="1"/>
              <a:t>onStop</a:t>
            </a:r>
            <a:r>
              <a:rPr lang="fr-FR" dirty="0"/>
              <a:t> qui conduit à </a:t>
            </a:r>
            <a:r>
              <a:rPr lang="fr-FR" dirty="0" smtClean="0"/>
              <a:t>cet état</a:t>
            </a:r>
            <a:r>
              <a:rPr lang="fr-FR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rgbClr val="002060"/>
                </a:solidFill>
              </a:rPr>
              <a:t>Squelette </a:t>
            </a:r>
            <a:r>
              <a:rPr lang="fr-FR" b="1" dirty="0">
                <a:solidFill>
                  <a:srgbClr val="002060"/>
                </a:solidFill>
              </a:rPr>
              <a:t>d’une activité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76275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rgbClr val="002060"/>
                </a:solidFill>
              </a:rPr>
              <a:t>Squelette </a:t>
            </a:r>
            <a:r>
              <a:rPr lang="fr-FR" b="1" dirty="0">
                <a:solidFill>
                  <a:srgbClr val="002060"/>
                </a:solidFill>
              </a:rPr>
              <a:t>d’une activité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00174"/>
            <a:ext cx="6696075" cy="305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500570"/>
            <a:ext cx="671517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rgbClr val="002060"/>
                </a:solidFill>
              </a:rPr>
              <a:t>Squelette </a:t>
            </a:r>
            <a:r>
              <a:rPr lang="fr-FR" b="1" dirty="0">
                <a:solidFill>
                  <a:srgbClr val="002060"/>
                </a:solidFill>
              </a:rPr>
              <a:t>d’une activité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14488"/>
            <a:ext cx="715327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rgbClr val="002060"/>
                </a:solidFill>
              </a:rPr>
              <a:t>Squelette </a:t>
            </a:r>
            <a:r>
              <a:rPr lang="fr-FR" b="1" dirty="0">
                <a:solidFill>
                  <a:srgbClr val="002060"/>
                </a:solidFill>
              </a:rPr>
              <a:t>d’une activité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9175" y="1643063"/>
            <a:ext cx="71056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rgbClr val="002060"/>
                </a:solidFill>
              </a:rPr>
              <a:t>Squelette </a:t>
            </a:r>
            <a:r>
              <a:rPr lang="fr-FR" b="1" dirty="0">
                <a:solidFill>
                  <a:srgbClr val="002060"/>
                </a:solidFill>
              </a:rPr>
              <a:t>d’une activité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313" y="2295525"/>
            <a:ext cx="71913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2060"/>
                </a:solidFill>
              </a:rPr>
              <a:t>Les vues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14282" y="1928802"/>
            <a:ext cx="87154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Les vues sont les briques de construction de l’interface graphique d’une </a:t>
            </a:r>
            <a:r>
              <a:rPr lang="fr-FR" dirty="0" smtClean="0"/>
              <a:t>activité </a:t>
            </a:r>
            <a:r>
              <a:rPr lang="fr-FR" dirty="0" err="1" smtClean="0"/>
              <a:t>Android</a:t>
            </a:r>
            <a:r>
              <a:rPr lang="fr-FR" dirty="0"/>
              <a:t>. Les objets </a:t>
            </a:r>
            <a:r>
              <a:rPr lang="fr-FR" dirty="0" err="1"/>
              <a:t>View</a:t>
            </a:r>
            <a:r>
              <a:rPr lang="fr-FR" dirty="0"/>
              <a:t> représentent des éléments à l’écran qui permettent </a:t>
            </a:r>
            <a:r>
              <a:rPr lang="fr-FR" dirty="0" smtClean="0"/>
              <a:t>d’interagir avec </a:t>
            </a:r>
            <a:r>
              <a:rPr lang="fr-FR" dirty="0"/>
              <a:t>l’utilisateur via un mécanisme d’événements</a:t>
            </a:r>
            <a:r>
              <a:rPr lang="fr-FR" dirty="0" smtClean="0"/>
              <a:t>.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Plus concrètement, chaque écran </a:t>
            </a:r>
            <a:r>
              <a:rPr lang="fr-FR" dirty="0" err="1"/>
              <a:t>Android</a:t>
            </a:r>
            <a:r>
              <a:rPr lang="fr-FR" dirty="0"/>
              <a:t> contient un arbre d’éléments de type </a:t>
            </a:r>
            <a:r>
              <a:rPr lang="fr-FR" dirty="0" err="1" smtClean="0"/>
              <a:t>View</a:t>
            </a:r>
            <a:r>
              <a:rPr lang="fr-FR" dirty="0" smtClean="0"/>
              <a:t> dont </a:t>
            </a:r>
            <a:r>
              <a:rPr lang="fr-FR" dirty="0"/>
              <a:t>chaque élément est différent de par ses propriétés de forme, de taille</a:t>
            </a:r>
            <a:r>
              <a:rPr lang="fr-FR" dirty="0" smtClean="0"/>
              <a:t>...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Bien que la plupart des éléments dont nous ayons besoin – textes, boutons... – </a:t>
            </a:r>
            <a:r>
              <a:rPr lang="fr-FR" dirty="0" smtClean="0"/>
              <a:t>soient fournis </a:t>
            </a:r>
            <a:r>
              <a:rPr lang="fr-FR" dirty="0"/>
              <a:t>par la plate-forme, il est tout à fait possible de créer des éléments </a:t>
            </a:r>
            <a:r>
              <a:rPr lang="fr-FR" dirty="0" smtClean="0"/>
              <a:t>personnalisés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Les vues peuvent être disposées dans une activité (objet </a:t>
            </a:r>
            <a:r>
              <a:rPr lang="fr-FR" dirty="0" err="1"/>
              <a:t>Activity</a:t>
            </a:r>
            <a:r>
              <a:rPr lang="fr-FR" dirty="0"/>
              <a:t>) et donc à </a:t>
            </a:r>
            <a:r>
              <a:rPr lang="fr-FR" dirty="0" smtClean="0"/>
              <a:t>l’écran soit </a:t>
            </a:r>
            <a:r>
              <a:rPr lang="fr-FR" dirty="0"/>
              <a:t>par une description XML, soit par un morceau de code Java.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2060"/>
                </a:solidFill>
              </a:rPr>
              <a:t>Les ressources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282" y="1857364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Les ressources sont des fichiers externes – ne contenant pas d’instruction – qui </a:t>
            </a:r>
            <a:r>
              <a:rPr lang="fr-FR" dirty="0" smtClean="0"/>
              <a:t>sont utilisés </a:t>
            </a:r>
            <a:r>
              <a:rPr lang="fr-FR" dirty="0"/>
              <a:t>par le </a:t>
            </a:r>
            <a:r>
              <a:rPr lang="fr-FR" dirty="0" smtClean="0"/>
              <a:t>code et </a:t>
            </a:r>
            <a:r>
              <a:rPr lang="fr-FR" dirty="0"/>
              <a:t>liés à votre application au moment de sa construction. </a:t>
            </a:r>
            <a:r>
              <a:rPr lang="fr-FR" dirty="0" err="1" smtClean="0"/>
              <a:t>Android</a:t>
            </a:r>
            <a:r>
              <a:rPr lang="fr-FR" dirty="0" smtClean="0"/>
              <a:t> offre </a:t>
            </a:r>
            <a:r>
              <a:rPr lang="fr-FR" dirty="0"/>
              <a:t>un support d’un grand nombre </a:t>
            </a:r>
            <a:r>
              <a:rPr lang="fr-FR" dirty="0" smtClean="0"/>
              <a:t>de fichiers </a:t>
            </a:r>
            <a:r>
              <a:rPr lang="fr-FR" dirty="0"/>
              <a:t>ressources comme les fichiers images JPEG et PNG, les fichiers XML</a:t>
            </a:r>
            <a:r>
              <a:rPr lang="fr-FR" dirty="0" smtClean="0"/>
              <a:t>…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Physiquement, les ressources de l’application sont créées ou déposées dans </a:t>
            </a:r>
            <a:r>
              <a:rPr lang="fr-FR" dirty="0" smtClean="0"/>
              <a:t>le répertoire </a:t>
            </a:r>
            <a:r>
              <a:rPr lang="fr-FR" dirty="0" err="1" smtClean="0">
                <a:solidFill>
                  <a:srgbClr val="002060"/>
                </a:solidFill>
              </a:rPr>
              <a:t>res</a:t>
            </a:r>
            <a:r>
              <a:rPr lang="fr-FR" dirty="0" smtClean="0"/>
              <a:t> </a:t>
            </a:r>
            <a:r>
              <a:rPr lang="fr-FR" dirty="0"/>
              <a:t>de votre projet. Ce répertoire sert de racine et contient lui-même une </a:t>
            </a:r>
            <a:r>
              <a:rPr lang="fr-FR" dirty="0" smtClean="0"/>
              <a:t>arborescence de </a:t>
            </a:r>
            <a:r>
              <a:rPr lang="fr-FR" dirty="0"/>
              <a:t>dossiers correspondant à différents types de ressources.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002060"/>
                </a:solidFill>
              </a:rPr>
              <a:t>Les types majeurs de ressources avec leur répertoire associé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57256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002060"/>
                </a:solidFill>
              </a:rPr>
              <a:t>Structure d’un projet </a:t>
            </a:r>
            <a:r>
              <a:rPr lang="fr-FR" dirty="0" err="1">
                <a:solidFill>
                  <a:srgbClr val="002060"/>
                </a:solidFill>
              </a:rPr>
              <a:t>Android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143116"/>
            <a:ext cx="2881317" cy="388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28596" y="264318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fr-FR" dirty="0" smtClean="0"/>
              <a:t>Voici une </a:t>
            </a:r>
            <a:r>
              <a:rPr lang="fr-FR" dirty="0"/>
              <a:t>capture d’écran d’un projet typique </a:t>
            </a:r>
            <a:r>
              <a:rPr lang="fr-FR" dirty="0" err="1"/>
              <a:t>Android</a:t>
            </a:r>
            <a:r>
              <a:rPr lang="fr-FR" dirty="0"/>
              <a:t> en version 1.5 avec </a:t>
            </a:r>
            <a:r>
              <a:rPr lang="fr-FR" dirty="0" smtClean="0"/>
              <a:t>quelques-unes des ressources.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7126" y="1142984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Le fichier de configuration </a:t>
            </a:r>
            <a:r>
              <a:rPr lang="fr-FR" b="1" dirty="0" err="1">
                <a:solidFill>
                  <a:srgbClr val="002060"/>
                </a:solidFill>
              </a:rPr>
              <a:t>Android</a:t>
            </a:r>
            <a:r>
              <a:rPr lang="fr-FR" b="1" dirty="0">
                <a:solidFill>
                  <a:srgbClr val="002060"/>
                </a:solidFill>
              </a:rPr>
              <a:t> :</a:t>
            </a:r>
          </a:p>
          <a:p>
            <a:r>
              <a:rPr lang="fr-FR" b="1" dirty="0">
                <a:solidFill>
                  <a:srgbClr val="002060"/>
                </a:solidFill>
              </a:rPr>
              <a:t>la recette de votre application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14282" y="1857364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Chaque application </a:t>
            </a:r>
            <a:r>
              <a:rPr lang="fr-FR" dirty="0" err="1"/>
              <a:t>Android</a:t>
            </a:r>
            <a:r>
              <a:rPr lang="fr-FR" dirty="0"/>
              <a:t> nécessite un fichier de configuration :</a:t>
            </a:r>
          </a:p>
          <a:p>
            <a:pPr algn="just"/>
            <a:r>
              <a:rPr lang="fr-FR" dirty="0"/>
              <a:t>AndroidManifest.xml. Ce fichier est placé dans le répertoire de base du projet, à </a:t>
            </a:r>
            <a:r>
              <a:rPr lang="fr-FR" dirty="0" smtClean="0"/>
              <a:t>sa racine</a:t>
            </a:r>
            <a:r>
              <a:rPr lang="fr-FR" dirty="0"/>
              <a:t>. Il décrit le contexte de l’application, les activités, les services, les </a:t>
            </a:r>
            <a:r>
              <a:rPr lang="fr-FR" dirty="0" smtClean="0"/>
              <a:t>récepteurs d’</a:t>
            </a:r>
            <a:r>
              <a:rPr lang="fr-FR" dirty="0" err="1" smtClean="0"/>
              <a:t>Intents</a:t>
            </a:r>
            <a:r>
              <a:rPr lang="fr-FR" dirty="0" smtClean="0"/>
              <a:t> </a:t>
            </a:r>
            <a:r>
              <a:rPr lang="fr-FR" dirty="0"/>
              <a:t>(</a:t>
            </a:r>
            <a:r>
              <a:rPr lang="fr-FR" i="1" dirty="0" err="1"/>
              <a:t>Broadcast</a:t>
            </a:r>
            <a:r>
              <a:rPr lang="fr-FR" i="1" dirty="0"/>
              <a:t> </a:t>
            </a:r>
            <a:r>
              <a:rPr lang="fr-FR" i="1" dirty="0" err="1"/>
              <a:t>receivers</a:t>
            </a:r>
            <a:r>
              <a:rPr lang="fr-FR" i="1" dirty="0"/>
              <a:t>), les fournisseurs de contenu et les permissions.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28596" y="3286124"/>
            <a:ext cx="4166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Structure du fichier de configuration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4282" y="3857628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Un fichier de configuration est composé d’une racine (le tag </a:t>
            </a:r>
            <a:r>
              <a:rPr lang="fr-FR" dirty="0" err="1"/>
              <a:t>manifest</a:t>
            </a:r>
            <a:r>
              <a:rPr lang="fr-FR" dirty="0"/>
              <a:t>  </a:t>
            </a:r>
            <a:r>
              <a:rPr lang="fr-FR" dirty="0" smtClean="0"/>
              <a:t>    ) </a:t>
            </a:r>
            <a:r>
              <a:rPr lang="fr-FR" dirty="0"/>
              <a:t>et </a:t>
            </a:r>
            <a:r>
              <a:rPr lang="fr-FR" dirty="0" smtClean="0"/>
              <a:t>d’une suite </a:t>
            </a:r>
            <a:r>
              <a:rPr lang="fr-FR" dirty="0"/>
              <a:t>de </a:t>
            </a:r>
            <a:r>
              <a:rPr lang="fr-FR" dirty="0" err="1"/>
              <a:t>noeuds</a:t>
            </a:r>
            <a:r>
              <a:rPr lang="fr-FR" dirty="0"/>
              <a:t> enfants qui définissent l’application.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9913" y="3929066"/>
            <a:ext cx="2667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14282" y="3077174"/>
            <a:ext cx="87154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La racine XML de la configuration est déclarée avec un espace de nom </a:t>
            </a:r>
            <a:r>
              <a:rPr lang="fr-FR" dirty="0" err="1" smtClean="0"/>
              <a:t>Android</a:t>
            </a:r>
            <a:r>
              <a:rPr lang="fr-FR" dirty="0" smtClean="0"/>
              <a:t> (</a:t>
            </a:r>
            <a:r>
              <a:rPr lang="fr-FR" dirty="0" err="1" smtClean="0"/>
              <a:t>xmlns:android</a:t>
            </a:r>
            <a:r>
              <a:rPr lang="fr-FR" dirty="0" smtClean="0"/>
              <a:t>     ) </a:t>
            </a:r>
            <a:r>
              <a:rPr lang="fr-FR" dirty="0"/>
              <a:t>qui sera utile plus loin dans le fichier ainsi qu’un paquetage  </a:t>
            </a:r>
            <a:r>
              <a:rPr lang="fr-FR" dirty="0" smtClean="0"/>
              <a:t>    dont </a:t>
            </a:r>
            <a:r>
              <a:rPr lang="fr-FR" dirty="0"/>
              <a:t>la valeur est celle du paquetage du projet.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443289"/>
            <a:ext cx="2095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30045" y="3424239"/>
            <a:ext cx="2286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14282" y="4300373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Un fichier </a:t>
            </a:r>
            <a:r>
              <a:rPr lang="fr-FR" dirty="0"/>
              <a:t>au format </a:t>
            </a:r>
            <a:r>
              <a:rPr lang="fr-FR" dirty="0" smtClean="0"/>
              <a:t>XML </a:t>
            </a:r>
            <a:r>
              <a:rPr lang="fr-FR" dirty="0"/>
              <a:t>doit donc toujours être :</a:t>
            </a:r>
          </a:p>
          <a:p>
            <a:pPr algn="just"/>
            <a:r>
              <a:rPr lang="fr-FR" b="1" dirty="0" smtClean="0"/>
              <a:t>- bien </a:t>
            </a:r>
            <a:r>
              <a:rPr lang="fr-FR" b="1" dirty="0"/>
              <a:t>formé : </a:t>
            </a:r>
            <a:r>
              <a:rPr lang="fr-FR" dirty="0"/>
              <a:t>c’est-à-dire respecter les règles d’édition d’un fichier XML en termes </a:t>
            </a:r>
            <a:r>
              <a:rPr lang="fr-FR" dirty="0" smtClean="0"/>
              <a:t>de</a:t>
            </a:r>
            <a:r>
              <a:rPr lang="fr-FR" b="1" dirty="0" smtClean="0"/>
              <a:t> </a:t>
            </a:r>
            <a:r>
              <a:rPr lang="fr-FR" dirty="0" smtClean="0"/>
              <a:t>nom </a:t>
            </a:r>
            <a:r>
              <a:rPr lang="fr-FR" dirty="0"/>
              <a:t>des balises, de balises ouvrante et fermante, de non-imbrication des balises, etc. ;</a:t>
            </a:r>
          </a:p>
          <a:p>
            <a:pPr algn="just"/>
            <a:r>
              <a:rPr lang="fr-FR" b="1" dirty="0" smtClean="0"/>
              <a:t>- valide </a:t>
            </a:r>
            <a:r>
              <a:rPr lang="fr-FR" b="1" dirty="0"/>
              <a:t>: </a:t>
            </a:r>
            <a:r>
              <a:rPr lang="fr-FR" dirty="0"/>
              <a:t>il doit utiliser les éléments prévus par le système avec les valeurs prédéfinies.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28596" y="1000108"/>
            <a:ext cx="71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Structure </a:t>
            </a:r>
            <a:r>
              <a:rPr lang="fr-FR" dirty="0"/>
              <a:t>vide d’un fichier de configuration d’une application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643050"/>
            <a:ext cx="62103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857224" y="857232"/>
            <a:ext cx="632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>Un exemple de structure </a:t>
            </a:r>
            <a:r>
              <a:rPr lang="fr-FR" b="1" dirty="0">
                <a:solidFill>
                  <a:srgbClr val="002060"/>
                </a:solidFill>
              </a:rPr>
              <a:t>du fichier AndroidManifest.xml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528641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285860"/>
            <a:ext cx="4600598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Connecteur droit 13"/>
          <p:cNvCxnSpPr/>
          <p:nvPr/>
        </p:nvCxnSpPr>
        <p:spPr>
          <a:xfrm rot="16200000" flipH="1">
            <a:off x="1752182" y="3752454"/>
            <a:ext cx="40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3214686"/>
            <a:ext cx="479107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071546"/>
            <a:ext cx="18764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42844" y="1357298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Les permissions qui seront déclarées ici seront un </a:t>
            </a:r>
            <a:r>
              <a:rPr lang="fr-FR" dirty="0" err="1"/>
              <a:t>prérequis</a:t>
            </a:r>
            <a:r>
              <a:rPr lang="fr-FR" dirty="0"/>
              <a:t> pour l’application. </a:t>
            </a:r>
            <a:r>
              <a:rPr lang="fr-FR" dirty="0" smtClean="0"/>
              <a:t>À l’installation</a:t>
            </a:r>
            <a:r>
              <a:rPr lang="fr-FR" dirty="0"/>
              <a:t>, l’utilisateur se verra demander l’autorisation d’utiliser l’ensemble </a:t>
            </a:r>
            <a:r>
              <a:rPr lang="fr-FR" dirty="0" smtClean="0"/>
              <a:t>des fonctions </a:t>
            </a:r>
            <a:r>
              <a:rPr lang="fr-FR" dirty="0"/>
              <a:t>liées à ces permissions comme la connexion réseau, la localisation </a:t>
            </a:r>
            <a:r>
              <a:rPr lang="fr-FR" dirty="0" smtClean="0"/>
              <a:t>de l’appareil</a:t>
            </a:r>
            <a:r>
              <a:rPr lang="fr-FR" dirty="0"/>
              <a:t>, les droits d’écriture sur la carte mémoire...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714620"/>
            <a:ext cx="15049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214282" y="3000372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Un manifeste contient un seul et unique </a:t>
            </a:r>
            <a:r>
              <a:rPr lang="fr-FR" dirty="0" err="1"/>
              <a:t>noeud</a:t>
            </a:r>
            <a:r>
              <a:rPr lang="fr-FR" dirty="0"/>
              <a:t> application qui en revanche </a:t>
            </a:r>
            <a:r>
              <a:rPr lang="fr-FR" dirty="0" smtClean="0"/>
              <a:t>contient des </a:t>
            </a:r>
            <a:r>
              <a:rPr lang="fr-FR" dirty="0" err="1"/>
              <a:t>noeuds</a:t>
            </a:r>
            <a:r>
              <a:rPr lang="fr-FR" dirty="0"/>
              <a:t> concernant la définition d’activités, de services…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786190"/>
            <a:ext cx="12573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214282" y="4071942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Déclare une activité présentée à l’utilisateur. </a:t>
            </a:r>
            <a:r>
              <a:rPr lang="fr-FR" dirty="0" smtClean="0"/>
              <a:t>Si </a:t>
            </a:r>
            <a:r>
              <a:rPr lang="fr-FR" dirty="0"/>
              <a:t>vous oubliez ces lignes de configuration, vos éléments </a:t>
            </a:r>
            <a:r>
              <a:rPr lang="fr-FR" dirty="0" smtClean="0"/>
              <a:t>ne pourront </a:t>
            </a:r>
            <a:r>
              <a:rPr lang="fr-FR" dirty="0"/>
              <a:t>pas être utilisés.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5072074"/>
            <a:ext cx="11715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214282" y="542926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Déclare un composant de l’application en tant que service. Ici pas question </a:t>
            </a:r>
            <a:r>
              <a:rPr lang="fr-FR" dirty="0" smtClean="0"/>
              <a:t>d’interface graphique</a:t>
            </a:r>
            <a:r>
              <a:rPr lang="fr-FR" dirty="0"/>
              <a:t>, tout se déroulera en tâche de fond de votre application.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23</a:t>
            </a:fld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1142984"/>
            <a:ext cx="130492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500306"/>
            <a:ext cx="12382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214282" y="150017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Déclare un récepteur d’objets </a:t>
            </a:r>
            <a:r>
              <a:rPr lang="fr-FR" dirty="0" err="1"/>
              <a:t>Intent</a:t>
            </a:r>
            <a:r>
              <a:rPr lang="fr-FR" dirty="0"/>
              <a:t>. Cet élément permet à l’application de </a:t>
            </a:r>
            <a:r>
              <a:rPr lang="fr-FR" dirty="0" smtClean="0"/>
              <a:t>recevoir ces </a:t>
            </a:r>
            <a:r>
              <a:rPr lang="fr-FR" dirty="0"/>
              <a:t>objets alors qu’ils sont diffusés par d’autres applications ou par le système.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4282" y="2967335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Déclare un fournisseur de contenu qui permettra d’accéder aux données gérées </a:t>
            </a:r>
            <a:r>
              <a:rPr lang="fr-FR" dirty="0" smtClean="0"/>
              <a:t>par l’application</a:t>
            </a:r>
            <a:r>
              <a:rPr lang="fr-FR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8596" y="785794"/>
            <a:ext cx="6643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>Personnaliser notre première application </a:t>
            </a:r>
            <a:r>
              <a:rPr lang="fr-FR" b="1" dirty="0" err="1" smtClean="0">
                <a:solidFill>
                  <a:srgbClr val="002060"/>
                </a:solidFill>
              </a:rPr>
              <a:t>Android</a:t>
            </a:r>
            <a:endParaRPr lang="fr-FR" b="1" dirty="0" smtClean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4282" y="1357298"/>
            <a:ext cx="87154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Après ces quelques lignes de théorie, construisons une application et prenons un soin tout particulier à réaliser une première activité. Plus l’application sera complexe, plus elle nécessitera d’écrans et donc d’activités.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14282" y="2643182"/>
            <a:ext cx="8715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Une activité peut occuper tout l’écran ou apparaître sous forme de fenêtre semi transparente. </a:t>
            </a:r>
          </a:p>
          <a:p>
            <a:pPr algn="just"/>
            <a:r>
              <a:rPr lang="fr-FR" dirty="0" smtClean="0"/>
              <a:t>Une application typique pourra regrouper plusieurs activités telles qu’une activité principale et une secondaire (classe </a:t>
            </a:r>
            <a:r>
              <a:rPr lang="fr-FR" dirty="0" err="1" smtClean="0"/>
              <a:t>Activity</a:t>
            </a:r>
            <a:r>
              <a:rPr lang="fr-FR" dirty="0" smtClean="0"/>
              <a:t>), une zone de liste de données (</a:t>
            </a:r>
            <a:r>
              <a:rPr lang="fr-FR" dirty="0" err="1" smtClean="0"/>
              <a:t>ListActivity</a:t>
            </a:r>
            <a:r>
              <a:rPr lang="fr-FR" dirty="0" smtClean="0"/>
              <a:t>), une boîte de dialogue (</a:t>
            </a:r>
            <a:r>
              <a:rPr lang="fr-FR" dirty="0" err="1" smtClean="0"/>
              <a:t>AlertDialog</a:t>
            </a:r>
            <a:r>
              <a:rPr lang="fr-FR" dirty="0" smtClean="0"/>
              <a:t>) et pourquoi pas une page de paramètres (</a:t>
            </a:r>
            <a:r>
              <a:rPr lang="fr-FR" dirty="0" err="1" smtClean="0"/>
              <a:t>PreferenceActivity</a:t>
            </a:r>
            <a:r>
              <a:rPr lang="fr-FR" dirty="0" smtClean="0"/>
              <a:t>).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4214818"/>
            <a:ext cx="3643338" cy="267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642910" y="50006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Représentation schématique</a:t>
            </a:r>
          </a:p>
          <a:p>
            <a:r>
              <a:rPr lang="fr-FR" dirty="0" smtClean="0"/>
              <a:t>des activités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57224" y="928670"/>
            <a:ext cx="4644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Exemle</a:t>
            </a:r>
            <a:r>
              <a:rPr lang="fr-FR" dirty="0" smtClean="0">
                <a:solidFill>
                  <a:schemeClr val="bg1"/>
                </a:solidFill>
              </a:rPr>
              <a:t>  :  Activité principale créée par défaut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49149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357694"/>
            <a:ext cx="57912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928662" y="3786190"/>
            <a:ext cx="2909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Aperçu du fichier main.xml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86546" y="4643446"/>
            <a:ext cx="23574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Ce fichier se compose d’un </a:t>
            </a:r>
            <a:r>
              <a:rPr lang="fr-FR" dirty="0" err="1" smtClean="0"/>
              <a:t>LinearLayout</a:t>
            </a:r>
            <a:r>
              <a:rPr lang="fr-FR" dirty="0" smtClean="0"/>
              <a:t>  contenant un </a:t>
            </a:r>
            <a:r>
              <a:rPr lang="fr-FR" dirty="0" err="1" smtClean="0"/>
              <a:t>TextView</a:t>
            </a:r>
            <a:r>
              <a:rPr lang="fr-FR" dirty="0" smtClean="0"/>
              <a:t> . En d’autres</a:t>
            </a:r>
          </a:p>
          <a:p>
            <a:r>
              <a:rPr lang="fr-FR" dirty="0" smtClean="0"/>
              <a:t>termes nous avons un conteneur et un label.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00100" y="1000108"/>
            <a:ext cx="3713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Créer une activité sans main.xml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5567387" cy="3112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572008"/>
            <a:ext cx="5572164" cy="1994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6215074" y="2214554"/>
            <a:ext cx="27146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L’avantage de l’utilisation du fichier XML réside dans le fait qu’il est premièrement</a:t>
            </a:r>
          </a:p>
          <a:p>
            <a:r>
              <a:rPr lang="fr-FR" dirty="0" smtClean="0"/>
              <a:t>plus facile à lire et à créer notamment grâce à l’assistant intégré.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28662" y="714356"/>
            <a:ext cx="2529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personnaliser </a:t>
            </a:r>
            <a:r>
              <a:rPr lang="fr-FR" b="1" dirty="0" smtClean="0">
                <a:solidFill>
                  <a:schemeClr val="bg1"/>
                </a:solidFill>
              </a:rPr>
              <a:t>le </a:t>
            </a:r>
            <a:r>
              <a:rPr lang="fr-FR" b="1" dirty="0" smtClean="0">
                <a:solidFill>
                  <a:schemeClr val="bg1"/>
                </a:solidFill>
              </a:rPr>
              <a:t>texte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5720" y="1285860"/>
            <a:ext cx="85011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Ouvrez le fichier strings.xml qui se trouve dans le répertoire </a:t>
            </a:r>
            <a:r>
              <a:rPr lang="fr-FR" dirty="0" err="1" smtClean="0"/>
              <a:t>res</a:t>
            </a:r>
            <a:r>
              <a:rPr lang="fr-FR" dirty="0" smtClean="0"/>
              <a:t>/values. Il contient</a:t>
            </a:r>
          </a:p>
          <a:p>
            <a:r>
              <a:rPr lang="fr-FR" dirty="0" smtClean="0"/>
              <a:t>les chaînes de caractères utilisées comme ressources dans l’application.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42910" y="2071678"/>
            <a:ext cx="5429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Ressources textuelles utilisées dans l’application :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643182"/>
            <a:ext cx="46005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642910" y="4143380"/>
            <a:ext cx="7572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chaîne de caractères à modifier porte l’identifiant hello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214818"/>
            <a:ext cx="1905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77935-E7FE-4912-AC75-CCA033017750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143108" y="2857496"/>
            <a:ext cx="4803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Création d’interfaces utilisateur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1468</TotalTime>
  <Words>1543</Words>
  <Application>Microsoft Office PowerPoint</Application>
  <PresentationFormat>Affichage à l'écran (4:3)</PresentationFormat>
  <Paragraphs>141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Débit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mehdi</dc:creator>
  <cp:lastModifiedBy>mehdi</cp:lastModifiedBy>
  <cp:revision>58</cp:revision>
  <dcterms:created xsi:type="dcterms:W3CDTF">2011-10-22T20:28:48Z</dcterms:created>
  <dcterms:modified xsi:type="dcterms:W3CDTF">2011-10-25T07:24:47Z</dcterms:modified>
</cp:coreProperties>
</file>