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2"/>
  </p:notesMasterIdLst>
  <p:sldIdLst>
    <p:sldId id="256" r:id="rId2"/>
    <p:sldId id="257" r:id="rId3"/>
    <p:sldId id="258" r:id="rId4"/>
    <p:sldId id="273" r:id="rId5"/>
    <p:sldId id="274" r:id="rId6"/>
    <p:sldId id="260" r:id="rId7"/>
    <p:sldId id="259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68" r:id="rId16"/>
    <p:sldId id="269" r:id="rId17"/>
    <p:sldId id="270" r:id="rId18"/>
    <p:sldId id="275" r:id="rId19"/>
    <p:sldId id="277" r:id="rId20"/>
    <p:sldId id="303" r:id="rId21"/>
    <p:sldId id="304" r:id="rId22"/>
    <p:sldId id="305" r:id="rId23"/>
    <p:sldId id="271" r:id="rId24"/>
    <p:sldId id="306" r:id="rId25"/>
    <p:sldId id="307" r:id="rId26"/>
    <p:sldId id="278" r:id="rId27"/>
    <p:sldId id="281" r:id="rId28"/>
    <p:sldId id="283" r:id="rId29"/>
    <p:sldId id="308" r:id="rId30"/>
    <p:sldId id="309" r:id="rId31"/>
    <p:sldId id="284" r:id="rId32"/>
    <p:sldId id="285" r:id="rId33"/>
    <p:sldId id="286" r:id="rId34"/>
    <p:sldId id="287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8" r:id="rId61"/>
    <p:sldId id="339" r:id="rId62"/>
    <p:sldId id="341" r:id="rId63"/>
    <p:sldId id="336" r:id="rId64"/>
    <p:sldId id="342" r:id="rId65"/>
    <p:sldId id="343" r:id="rId66"/>
    <p:sldId id="344" r:id="rId67"/>
    <p:sldId id="345" r:id="rId68"/>
    <p:sldId id="346" r:id="rId69"/>
    <p:sldId id="347" r:id="rId70"/>
    <p:sldId id="348" r:id="rId71"/>
    <p:sldId id="349" r:id="rId72"/>
    <p:sldId id="350" r:id="rId73"/>
    <p:sldId id="351" r:id="rId74"/>
    <p:sldId id="352" r:id="rId75"/>
    <p:sldId id="353" r:id="rId76"/>
    <p:sldId id="354" r:id="rId77"/>
    <p:sldId id="355" r:id="rId78"/>
    <p:sldId id="317" r:id="rId79"/>
    <p:sldId id="356" r:id="rId80"/>
    <p:sldId id="357" r:id="rId81"/>
    <p:sldId id="358" r:id="rId82"/>
    <p:sldId id="359" r:id="rId83"/>
    <p:sldId id="360" r:id="rId84"/>
    <p:sldId id="361" r:id="rId85"/>
    <p:sldId id="362" r:id="rId86"/>
    <p:sldId id="364" r:id="rId87"/>
    <p:sldId id="363" r:id="rId88"/>
    <p:sldId id="365" r:id="rId89"/>
    <p:sldId id="366" r:id="rId90"/>
    <p:sldId id="368" r:id="rId91"/>
    <p:sldId id="369" r:id="rId92"/>
    <p:sldId id="370" r:id="rId93"/>
    <p:sldId id="371" r:id="rId94"/>
    <p:sldId id="372" r:id="rId95"/>
    <p:sldId id="373" r:id="rId96"/>
    <p:sldId id="374" r:id="rId97"/>
    <p:sldId id="375" r:id="rId98"/>
    <p:sldId id="376" r:id="rId99"/>
    <p:sldId id="377" r:id="rId100"/>
    <p:sldId id="378" r:id="rId101"/>
    <p:sldId id="379" r:id="rId102"/>
    <p:sldId id="380" r:id="rId103"/>
    <p:sldId id="381" r:id="rId104"/>
    <p:sldId id="382" r:id="rId105"/>
    <p:sldId id="383" r:id="rId106"/>
    <p:sldId id="384" r:id="rId107"/>
    <p:sldId id="385" r:id="rId108"/>
    <p:sldId id="386" r:id="rId109"/>
    <p:sldId id="387" r:id="rId110"/>
    <p:sldId id="388" r:id="rId111"/>
    <p:sldId id="389" r:id="rId112"/>
    <p:sldId id="390" r:id="rId113"/>
    <p:sldId id="391" r:id="rId114"/>
    <p:sldId id="392" r:id="rId115"/>
    <p:sldId id="393" r:id="rId116"/>
    <p:sldId id="394" r:id="rId117"/>
    <p:sldId id="395" r:id="rId118"/>
    <p:sldId id="396" r:id="rId119"/>
    <p:sldId id="397" r:id="rId120"/>
    <p:sldId id="282" r:id="rId1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37" autoAdjust="0"/>
    <p:restoredTop sz="86412" autoAdjust="0"/>
  </p:normalViewPr>
  <p:slideViewPr>
    <p:cSldViewPr>
      <p:cViewPr varScale="1">
        <p:scale>
          <a:sx n="115" d="100"/>
          <a:sy n="115" d="100"/>
        </p:scale>
        <p:origin x="-18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3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notesMaster" Target="notesMasters/notesMaster1.xml"/><Relationship Id="rId123" Type="http://schemas.openxmlformats.org/officeDocument/2006/relationships/printerSettings" Target="printerSettings/printerSettings1.bin"/><Relationship Id="rId124" Type="http://schemas.openxmlformats.org/officeDocument/2006/relationships/presProps" Target="presProps.xml"/><Relationship Id="rId125" Type="http://schemas.openxmlformats.org/officeDocument/2006/relationships/viewProps" Target="viewProps.xml"/><Relationship Id="rId126" Type="http://schemas.openxmlformats.org/officeDocument/2006/relationships/theme" Target="theme/theme1.xml"/><Relationship Id="rId12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76EFE8-00BD-4E24-B49D-818B72DAE3A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6CE5BD61-1D53-4827-933A-8D84CDAEB9DA}">
      <dgm:prSet phldrT="[Texte]"/>
      <dgm:spPr/>
      <dgm:t>
        <a:bodyPr/>
        <a:lstStyle/>
        <a:p>
          <a:r>
            <a:rPr lang="fr-CA" dirty="0" err="1" smtClean="0"/>
            <a:t>ViewGroup</a:t>
          </a:r>
          <a:endParaRPr lang="fr-CA" dirty="0"/>
        </a:p>
      </dgm:t>
    </dgm:pt>
    <dgm:pt modelId="{B74EE1B0-558F-47B8-A13B-63766CF823EA}" type="parTrans" cxnId="{0D64C385-3C0D-49AB-92F6-1D5F325B8D8B}">
      <dgm:prSet/>
      <dgm:spPr/>
      <dgm:t>
        <a:bodyPr/>
        <a:lstStyle/>
        <a:p>
          <a:endParaRPr lang="fr-CA"/>
        </a:p>
      </dgm:t>
    </dgm:pt>
    <dgm:pt modelId="{EBA1CF5C-72C7-420A-B268-89CE7FD6372D}" type="sibTrans" cxnId="{0D64C385-3C0D-49AB-92F6-1D5F325B8D8B}">
      <dgm:prSet/>
      <dgm:spPr/>
      <dgm:t>
        <a:bodyPr/>
        <a:lstStyle/>
        <a:p>
          <a:endParaRPr lang="fr-CA"/>
        </a:p>
      </dgm:t>
    </dgm:pt>
    <dgm:pt modelId="{60C68E14-04CF-43E3-856E-E94BE86F30B1}">
      <dgm:prSet phldrT="[Texte]"/>
      <dgm:spPr/>
      <dgm:t>
        <a:bodyPr/>
        <a:lstStyle/>
        <a:p>
          <a:r>
            <a:rPr lang="fr-CA" dirty="0" err="1" smtClean="0"/>
            <a:t>ViewGroup</a:t>
          </a:r>
          <a:endParaRPr lang="fr-CA" dirty="0"/>
        </a:p>
      </dgm:t>
    </dgm:pt>
    <dgm:pt modelId="{75A96F1C-DAC9-4977-89F7-9780C59EDEF5}" type="parTrans" cxnId="{63C5A3FE-7F46-41CE-A231-B4A53AC1918B}">
      <dgm:prSet/>
      <dgm:spPr/>
      <dgm:t>
        <a:bodyPr/>
        <a:lstStyle/>
        <a:p>
          <a:endParaRPr lang="fr-CA"/>
        </a:p>
      </dgm:t>
    </dgm:pt>
    <dgm:pt modelId="{521AD26B-8E60-4896-A0A6-739BB56779A9}" type="sibTrans" cxnId="{63C5A3FE-7F46-41CE-A231-B4A53AC1918B}">
      <dgm:prSet/>
      <dgm:spPr/>
      <dgm:t>
        <a:bodyPr/>
        <a:lstStyle/>
        <a:p>
          <a:endParaRPr lang="fr-CA"/>
        </a:p>
      </dgm:t>
    </dgm:pt>
    <dgm:pt modelId="{504F79B3-1A80-4A5C-A8BA-D793D71AD09F}">
      <dgm:prSet phldrT="[Texte]"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9751FFEC-0605-4849-9D9D-FE5CB8DD5E87}" type="parTrans" cxnId="{9393421F-2436-4DEC-A76F-8C80106C7283}">
      <dgm:prSet/>
      <dgm:spPr/>
      <dgm:t>
        <a:bodyPr/>
        <a:lstStyle/>
        <a:p>
          <a:endParaRPr lang="fr-CA"/>
        </a:p>
      </dgm:t>
    </dgm:pt>
    <dgm:pt modelId="{6E4DFFC3-7AE5-427E-893B-F65DE950ACFA}" type="sibTrans" cxnId="{9393421F-2436-4DEC-A76F-8C80106C7283}">
      <dgm:prSet/>
      <dgm:spPr/>
      <dgm:t>
        <a:bodyPr/>
        <a:lstStyle/>
        <a:p>
          <a:endParaRPr lang="fr-CA"/>
        </a:p>
      </dgm:t>
    </dgm:pt>
    <dgm:pt modelId="{BC504714-CE2F-42E3-880F-FB2DDAD95E9D}">
      <dgm:prSet phldrT="[Texte]"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E3633D95-98E0-4C67-9183-BDFBB86B57F6}" type="parTrans" cxnId="{DD3F0F78-FDF6-4F36-B297-7009F185FA91}">
      <dgm:prSet/>
      <dgm:spPr/>
      <dgm:t>
        <a:bodyPr/>
        <a:lstStyle/>
        <a:p>
          <a:endParaRPr lang="fr-CA"/>
        </a:p>
      </dgm:t>
    </dgm:pt>
    <dgm:pt modelId="{EF42320D-FAE6-4E67-B714-0C753A5AAE66}" type="sibTrans" cxnId="{DD3F0F78-FDF6-4F36-B297-7009F185FA91}">
      <dgm:prSet/>
      <dgm:spPr/>
      <dgm:t>
        <a:bodyPr/>
        <a:lstStyle/>
        <a:p>
          <a:endParaRPr lang="fr-CA"/>
        </a:p>
      </dgm:t>
    </dgm:pt>
    <dgm:pt modelId="{9E1BF0CF-CEA6-4AB5-9806-1AE3428E1437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EF721F5D-0382-4F1C-89D9-4098F193EB2A}" type="parTrans" cxnId="{D54F12B8-E8A5-4EB2-AABC-7D9EB2906D4E}">
      <dgm:prSet/>
      <dgm:spPr/>
      <dgm:t>
        <a:bodyPr/>
        <a:lstStyle/>
        <a:p>
          <a:endParaRPr lang="fr-CA"/>
        </a:p>
      </dgm:t>
    </dgm:pt>
    <dgm:pt modelId="{0706F254-F42F-42DF-BAE7-8D304588DE13}" type="sibTrans" cxnId="{D54F12B8-E8A5-4EB2-AABC-7D9EB2906D4E}">
      <dgm:prSet/>
      <dgm:spPr/>
      <dgm:t>
        <a:bodyPr/>
        <a:lstStyle/>
        <a:p>
          <a:endParaRPr lang="fr-CA"/>
        </a:p>
      </dgm:t>
    </dgm:pt>
    <dgm:pt modelId="{D5B0FFD6-8FC3-4930-A5EA-186AE84C0D56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1E18D3CD-990D-49FE-8B3A-E3F176977341}" type="parTrans" cxnId="{E295088E-4091-44EB-910D-F73953B3E3B5}">
      <dgm:prSet/>
      <dgm:spPr/>
      <dgm:t>
        <a:bodyPr/>
        <a:lstStyle/>
        <a:p>
          <a:endParaRPr lang="fr-CA"/>
        </a:p>
      </dgm:t>
    </dgm:pt>
    <dgm:pt modelId="{2B329C30-8EEB-4A77-9D3F-903A75F350A5}" type="sibTrans" cxnId="{E295088E-4091-44EB-910D-F73953B3E3B5}">
      <dgm:prSet/>
      <dgm:spPr/>
      <dgm:t>
        <a:bodyPr/>
        <a:lstStyle/>
        <a:p>
          <a:endParaRPr lang="fr-CA"/>
        </a:p>
      </dgm:t>
    </dgm:pt>
    <dgm:pt modelId="{C3F6B3A4-1ED0-4A93-85B3-ED2BCE46B04C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FDF4E118-5DD5-46CB-8D4A-36D6FFC2097B}" type="parTrans" cxnId="{163BA3E5-2C0F-429A-94F4-EB961688ECA8}">
      <dgm:prSet/>
      <dgm:spPr/>
      <dgm:t>
        <a:bodyPr/>
        <a:lstStyle/>
        <a:p>
          <a:endParaRPr lang="fr-CA"/>
        </a:p>
      </dgm:t>
    </dgm:pt>
    <dgm:pt modelId="{EF9EE8BB-1733-42EB-8906-D6E5B168C63D}" type="sibTrans" cxnId="{163BA3E5-2C0F-429A-94F4-EB961688ECA8}">
      <dgm:prSet/>
      <dgm:spPr/>
      <dgm:t>
        <a:bodyPr/>
        <a:lstStyle/>
        <a:p>
          <a:endParaRPr lang="fr-CA"/>
        </a:p>
      </dgm:t>
    </dgm:pt>
    <dgm:pt modelId="{70AFFA37-8A41-462A-BC73-39C2A921CBF6}" type="pres">
      <dgm:prSet presAssocID="{6176EFE8-00BD-4E24-B49D-818B72DAE3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CA"/>
        </a:p>
      </dgm:t>
    </dgm:pt>
    <dgm:pt modelId="{3ABA77CC-9BB7-406E-AC7F-CF33668B4FA4}" type="pres">
      <dgm:prSet presAssocID="{6CE5BD61-1D53-4827-933A-8D84CDAEB9DA}" presName="hierRoot1" presStyleCnt="0">
        <dgm:presLayoutVars>
          <dgm:hierBranch val="init"/>
        </dgm:presLayoutVars>
      </dgm:prSet>
      <dgm:spPr/>
    </dgm:pt>
    <dgm:pt modelId="{51AA7B69-C614-4678-A51A-8765D75070BA}" type="pres">
      <dgm:prSet presAssocID="{6CE5BD61-1D53-4827-933A-8D84CDAEB9DA}" presName="rootComposite1" presStyleCnt="0"/>
      <dgm:spPr/>
    </dgm:pt>
    <dgm:pt modelId="{7A24C136-243C-457B-B474-9F5D30EFE406}" type="pres">
      <dgm:prSet presAssocID="{6CE5BD61-1D53-4827-933A-8D84CDAEB9D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AE9C5A3B-12EA-4DA3-BF93-6DA843756860}" type="pres">
      <dgm:prSet presAssocID="{6CE5BD61-1D53-4827-933A-8D84CDAEB9DA}" presName="rootConnector1" presStyleLbl="node1" presStyleIdx="0" presStyleCnt="0"/>
      <dgm:spPr/>
      <dgm:t>
        <a:bodyPr/>
        <a:lstStyle/>
        <a:p>
          <a:endParaRPr lang="fr-CA"/>
        </a:p>
      </dgm:t>
    </dgm:pt>
    <dgm:pt modelId="{5340F67D-3193-4EAA-B70C-1895186A03EB}" type="pres">
      <dgm:prSet presAssocID="{6CE5BD61-1D53-4827-933A-8D84CDAEB9DA}" presName="hierChild2" presStyleCnt="0"/>
      <dgm:spPr/>
    </dgm:pt>
    <dgm:pt modelId="{6588A924-38E6-4577-90FB-FB64C5257F1D}" type="pres">
      <dgm:prSet presAssocID="{75A96F1C-DAC9-4977-89F7-9780C59EDEF5}" presName="Name37" presStyleLbl="parChTrans1D2" presStyleIdx="0" presStyleCnt="3"/>
      <dgm:spPr/>
      <dgm:t>
        <a:bodyPr/>
        <a:lstStyle/>
        <a:p>
          <a:endParaRPr lang="fr-CA"/>
        </a:p>
      </dgm:t>
    </dgm:pt>
    <dgm:pt modelId="{A6A4A1BA-ECFB-4E88-9632-F4924CC32D07}" type="pres">
      <dgm:prSet presAssocID="{60C68E14-04CF-43E3-856E-E94BE86F30B1}" presName="hierRoot2" presStyleCnt="0">
        <dgm:presLayoutVars>
          <dgm:hierBranch/>
        </dgm:presLayoutVars>
      </dgm:prSet>
      <dgm:spPr/>
    </dgm:pt>
    <dgm:pt modelId="{87760EFC-F996-49AE-9EA3-8AAD62F5A2E8}" type="pres">
      <dgm:prSet presAssocID="{60C68E14-04CF-43E3-856E-E94BE86F30B1}" presName="rootComposite" presStyleCnt="0"/>
      <dgm:spPr/>
    </dgm:pt>
    <dgm:pt modelId="{0DD042D2-F78E-490B-88F2-FAA16F2BD622}" type="pres">
      <dgm:prSet presAssocID="{60C68E14-04CF-43E3-856E-E94BE86F30B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78928770-9317-4440-9257-450F7314AF39}" type="pres">
      <dgm:prSet presAssocID="{60C68E14-04CF-43E3-856E-E94BE86F30B1}" presName="rootConnector" presStyleLbl="node2" presStyleIdx="0" presStyleCnt="3"/>
      <dgm:spPr/>
      <dgm:t>
        <a:bodyPr/>
        <a:lstStyle/>
        <a:p>
          <a:endParaRPr lang="fr-CA"/>
        </a:p>
      </dgm:t>
    </dgm:pt>
    <dgm:pt modelId="{5D145ACC-7D93-4080-A093-1DD437E66421}" type="pres">
      <dgm:prSet presAssocID="{60C68E14-04CF-43E3-856E-E94BE86F30B1}" presName="hierChild4" presStyleCnt="0"/>
      <dgm:spPr/>
    </dgm:pt>
    <dgm:pt modelId="{C51E5E60-F30F-4399-8547-F45CBAF9D065}" type="pres">
      <dgm:prSet presAssocID="{EF721F5D-0382-4F1C-89D9-4098F193EB2A}" presName="Name35" presStyleLbl="parChTrans1D3" presStyleIdx="0" presStyleCnt="3"/>
      <dgm:spPr/>
      <dgm:t>
        <a:bodyPr/>
        <a:lstStyle/>
        <a:p>
          <a:endParaRPr lang="fr-CA"/>
        </a:p>
      </dgm:t>
    </dgm:pt>
    <dgm:pt modelId="{26BB8D0D-65D7-4163-A644-344B820E7D75}" type="pres">
      <dgm:prSet presAssocID="{9E1BF0CF-CEA6-4AB5-9806-1AE3428E1437}" presName="hierRoot2" presStyleCnt="0">
        <dgm:presLayoutVars>
          <dgm:hierBranch val="init"/>
        </dgm:presLayoutVars>
      </dgm:prSet>
      <dgm:spPr/>
    </dgm:pt>
    <dgm:pt modelId="{2E63BEB7-CD37-4398-963F-88FA6FBFBED4}" type="pres">
      <dgm:prSet presAssocID="{9E1BF0CF-CEA6-4AB5-9806-1AE3428E1437}" presName="rootComposite" presStyleCnt="0"/>
      <dgm:spPr/>
    </dgm:pt>
    <dgm:pt modelId="{3ED22A62-655B-4593-ABB3-03E117F20446}" type="pres">
      <dgm:prSet presAssocID="{9E1BF0CF-CEA6-4AB5-9806-1AE3428E1437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7F102816-4C85-4279-8370-9EDEFB9BF25E}" type="pres">
      <dgm:prSet presAssocID="{9E1BF0CF-CEA6-4AB5-9806-1AE3428E1437}" presName="rootConnector" presStyleLbl="node3" presStyleIdx="0" presStyleCnt="3"/>
      <dgm:spPr/>
      <dgm:t>
        <a:bodyPr/>
        <a:lstStyle/>
        <a:p>
          <a:endParaRPr lang="fr-CA"/>
        </a:p>
      </dgm:t>
    </dgm:pt>
    <dgm:pt modelId="{2F3617DE-1AAA-4ED8-80BB-EAEAD49B6DC8}" type="pres">
      <dgm:prSet presAssocID="{9E1BF0CF-CEA6-4AB5-9806-1AE3428E1437}" presName="hierChild4" presStyleCnt="0"/>
      <dgm:spPr/>
    </dgm:pt>
    <dgm:pt modelId="{4FA45492-1DCB-4114-9489-B76691D8D356}" type="pres">
      <dgm:prSet presAssocID="{9E1BF0CF-CEA6-4AB5-9806-1AE3428E1437}" presName="hierChild5" presStyleCnt="0"/>
      <dgm:spPr/>
    </dgm:pt>
    <dgm:pt modelId="{2C98F475-94F7-4375-92E4-7A1C30C93ACC}" type="pres">
      <dgm:prSet presAssocID="{1E18D3CD-990D-49FE-8B3A-E3F176977341}" presName="Name35" presStyleLbl="parChTrans1D3" presStyleIdx="1" presStyleCnt="3"/>
      <dgm:spPr/>
      <dgm:t>
        <a:bodyPr/>
        <a:lstStyle/>
        <a:p>
          <a:endParaRPr lang="fr-CA"/>
        </a:p>
      </dgm:t>
    </dgm:pt>
    <dgm:pt modelId="{8EED4044-6A83-4438-B8CB-BB4C3E978C21}" type="pres">
      <dgm:prSet presAssocID="{D5B0FFD6-8FC3-4930-A5EA-186AE84C0D56}" presName="hierRoot2" presStyleCnt="0">
        <dgm:presLayoutVars>
          <dgm:hierBranch val="init"/>
        </dgm:presLayoutVars>
      </dgm:prSet>
      <dgm:spPr/>
    </dgm:pt>
    <dgm:pt modelId="{CC19E792-6E37-4462-B26A-EDBC80E595E0}" type="pres">
      <dgm:prSet presAssocID="{D5B0FFD6-8FC3-4930-A5EA-186AE84C0D56}" presName="rootComposite" presStyleCnt="0"/>
      <dgm:spPr/>
    </dgm:pt>
    <dgm:pt modelId="{F58995AE-FCCD-4529-9935-4187258047D9}" type="pres">
      <dgm:prSet presAssocID="{D5B0FFD6-8FC3-4930-A5EA-186AE84C0D5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BBEDC09B-CEBD-4B71-A1F3-43005C839B4A}" type="pres">
      <dgm:prSet presAssocID="{D5B0FFD6-8FC3-4930-A5EA-186AE84C0D56}" presName="rootConnector" presStyleLbl="node3" presStyleIdx="1" presStyleCnt="3"/>
      <dgm:spPr/>
      <dgm:t>
        <a:bodyPr/>
        <a:lstStyle/>
        <a:p>
          <a:endParaRPr lang="fr-CA"/>
        </a:p>
      </dgm:t>
    </dgm:pt>
    <dgm:pt modelId="{803755E0-EC7B-49F4-AD79-D8C7BE2F6D44}" type="pres">
      <dgm:prSet presAssocID="{D5B0FFD6-8FC3-4930-A5EA-186AE84C0D56}" presName="hierChild4" presStyleCnt="0"/>
      <dgm:spPr/>
    </dgm:pt>
    <dgm:pt modelId="{40F42231-65F9-4CC2-853F-C72337B8FAE9}" type="pres">
      <dgm:prSet presAssocID="{D5B0FFD6-8FC3-4930-A5EA-186AE84C0D56}" presName="hierChild5" presStyleCnt="0"/>
      <dgm:spPr/>
    </dgm:pt>
    <dgm:pt modelId="{6C887890-97A6-40DD-9BE1-A8DA09166DD3}" type="pres">
      <dgm:prSet presAssocID="{FDF4E118-5DD5-46CB-8D4A-36D6FFC2097B}" presName="Name35" presStyleLbl="parChTrans1D3" presStyleIdx="2" presStyleCnt="3"/>
      <dgm:spPr/>
      <dgm:t>
        <a:bodyPr/>
        <a:lstStyle/>
        <a:p>
          <a:endParaRPr lang="fr-CA"/>
        </a:p>
      </dgm:t>
    </dgm:pt>
    <dgm:pt modelId="{23DFF808-E1EB-4169-902C-D83AC68F09F2}" type="pres">
      <dgm:prSet presAssocID="{C3F6B3A4-1ED0-4A93-85B3-ED2BCE46B04C}" presName="hierRoot2" presStyleCnt="0">
        <dgm:presLayoutVars>
          <dgm:hierBranch val="init"/>
        </dgm:presLayoutVars>
      </dgm:prSet>
      <dgm:spPr/>
    </dgm:pt>
    <dgm:pt modelId="{17922B69-B708-41A1-9443-C98F0C658923}" type="pres">
      <dgm:prSet presAssocID="{C3F6B3A4-1ED0-4A93-85B3-ED2BCE46B04C}" presName="rootComposite" presStyleCnt="0"/>
      <dgm:spPr/>
    </dgm:pt>
    <dgm:pt modelId="{3254E35A-F833-4E66-BBB5-6DB3B55DED95}" type="pres">
      <dgm:prSet presAssocID="{C3F6B3A4-1ED0-4A93-85B3-ED2BCE46B04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B6F54E7A-7507-4CB9-8421-E167216BF793}" type="pres">
      <dgm:prSet presAssocID="{C3F6B3A4-1ED0-4A93-85B3-ED2BCE46B04C}" presName="rootConnector" presStyleLbl="node3" presStyleIdx="2" presStyleCnt="3"/>
      <dgm:spPr/>
      <dgm:t>
        <a:bodyPr/>
        <a:lstStyle/>
        <a:p>
          <a:endParaRPr lang="fr-CA"/>
        </a:p>
      </dgm:t>
    </dgm:pt>
    <dgm:pt modelId="{CD7971C1-91C2-4C12-82BA-DE0F1D2466C7}" type="pres">
      <dgm:prSet presAssocID="{C3F6B3A4-1ED0-4A93-85B3-ED2BCE46B04C}" presName="hierChild4" presStyleCnt="0"/>
      <dgm:spPr/>
    </dgm:pt>
    <dgm:pt modelId="{5B29D316-5E32-4C96-8A59-B32E888BD8B0}" type="pres">
      <dgm:prSet presAssocID="{C3F6B3A4-1ED0-4A93-85B3-ED2BCE46B04C}" presName="hierChild5" presStyleCnt="0"/>
      <dgm:spPr/>
    </dgm:pt>
    <dgm:pt modelId="{71F45C10-52C9-4BAB-AD01-59DA842683D0}" type="pres">
      <dgm:prSet presAssocID="{60C68E14-04CF-43E3-856E-E94BE86F30B1}" presName="hierChild5" presStyleCnt="0"/>
      <dgm:spPr/>
    </dgm:pt>
    <dgm:pt modelId="{FE96F5F8-DA89-4390-A6E8-21EC990E6C6A}" type="pres">
      <dgm:prSet presAssocID="{9751FFEC-0605-4849-9D9D-FE5CB8DD5E87}" presName="Name37" presStyleLbl="parChTrans1D2" presStyleIdx="1" presStyleCnt="3"/>
      <dgm:spPr/>
      <dgm:t>
        <a:bodyPr/>
        <a:lstStyle/>
        <a:p>
          <a:endParaRPr lang="fr-CA"/>
        </a:p>
      </dgm:t>
    </dgm:pt>
    <dgm:pt modelId="{36517F87-FD89-4FD3-9F87-9FF7864B2905}" type="pres">
      <dgm:prSet presAssocID="{504F79B3-1A80-4A5C-A8BA-D793D71AD09F}" presName="hierRoot2" presStyleCnt="0">
        <dgm:presLayoutVars>
          <dgm:hierBranch val="init"/>
        </dgm:presLayoutVars>
      </dgm:prSet>
      <dgm:spPr/>
    </dgm:pt>
    <dgm:pt modelId="{FCBF70E9-4698-432B-9027-36F54CA3533C}" type="pres">
      <dgm:prSet presAssocID="{504F79B3-1A80-4A5C-A8BA-D793D71AD09F}" presName="rootComposite" presStyleCnt="0"/>
      <dgm:spPr/>
    </dgm:pt>
    <dgm:pt modelId="{6313C107-7660-4B65-8AD9-E4E5D6183AD2}" type="pres">
      <dgm:prSet presAssocID="{504F79B3-1A80-4A5C-A8BA-D793D71AD09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33236CF1-2B34-40F2-A8A4-A0A94EE4050C}" type="pres">
      <dgm:prSet presAssocID="{504F79B3-1A80-4A5C-A8BA-D793D71AD09F}" presName="rootConnector" presStyleLbl="node2" presStyleIdx="1" presStyleCnt="3"/>
      <dgm:spPr/>
      <dgm:t>
        <a:bodyPr/>
        <a:lstStyle/>
        <a:p>
          <a:endParaRPr lang="fr-CA"/>
        </a:p>
      </dgm:t>
    </dgm:pt>
    <dgm:pt modelId="{E9E0C0B0-6443-4391-85F7-E3A44AFAD6F2}" type="pres">
      <dgm:prSet presAssocID="{504F79B3-1A80-4A5C-A8BA-D793D71AD09F}" presName="hierChild4" presStyleCnt="0"/>
      <dgm:spPr/>
    </dgm:pt>
    <dgm:pt modelId="{346C59F4-97B1-42F0-91C2-9E1E9BFD6DF1}" type="pres">
      <dgm:prSet presAssocID="{504F79B3-1A80-4A5C-A8BA-D793D71AD09F}" presName="hierChild5" presStyleCnt="0"/>
      <dgm:spPr/>
    </dgm:pt>
    <dgm:pt modelId="{66109DFE-BDC1-4B7C-B90F-D150023B29A3}" type="pres">
      <dgm:prSet presAssocID="{E3633D95-98E0-4C67-9183-BDFBB86B57F6}" presName="Name37" presStyleLbl="parChTrans1D2" presStyleIdx="2" presStyleCnt="3"/>
      <dgm:spPr/>
      <dgm:t>
        <a:bodyPr/>
        <a:lstStyle/>
        <a:p>
          <a:endParaRPr lang="fr-CA"/>
        </a:p>
      </dgm:t>
    </dgm:pt>
    <dgm:pt modelId="{C9E3705D-8612-449A-962C-DDC68A9074B0}" type="pres">
      <dgm:prSet presAssocID="{BC504714-CE2F-42E3-880F-FB2DDAD95E9D}" presName="hierRoot2" presStyleCnt="0">
        <dgm:presLayoutVars>
          <dgm:hierBranch val="init"/>
        </dgm:presLayoutVars>
      </dgm:prSet>
      <dgm:spPr/>
    </dgm:pt>
    <dgm:pt modelId="{3505AF12-92F8-497C-A576-B89047346E8E}" type="pres">
      <dgm:prSet presAssocID="{BC504714-CE2F-42E3-880F-FB2DDAD95E9D}" presName="rootComposite" presStyleCnt="0"/>
      <dgm:spPr/>
    </dgm:pt>
    <dgm:pt modelId="{67BE7BEB-8083-4923-A907-061267055A34}" type="pres">
      <dgm:prSet presAssocID="{BC504714-CE2F-42E3-880F-FB2DDAD95E9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9CBBD8C8-D0DD-4BC7-BD0A-C44C851194AF}" type="pres">
      <dgm:prSet presAssocID="{BC504714-CE2F-42E3-880F-FB2DDAD95E9D}" presName="rootConnector" presStyleLbl="node2" presStyleIdx="2" presStyleCnt="3"/>
      <dgm:spPr/>
      <dgm:t>
        <a:bodyPr/>
        <a:lstStyle/>
        <a:p>
          <a:endParaRPr lang="fr-CA"/>
        </a:p>
      </dgm:t>
    </dgm:pt>
    <dgm:pt modelId="{86CD3008-2339-4E0F-BC80-54B031D598E9}" type="pres">
      <dgm:prSet presAssocID="{BC504714-CE2F-42E3-880F-FB2DDAD95E9D}" presName="hierChild4" presStyleCnt="0"/>
      <dgm:spPr/>
    </dgm:pt>
    <dgm:pt modelId="{F5DCF8C8-F072-45A6-BA1B-A35D7B23B23D}" type="pres">
      <dgm:prSet presAssocID="{BC504714-CE2F-42E3-880F-FB2DDAD95E9D}" presName="hierChild5" presStyleCnt="0"/>
      <dgm:spPr/>
    </dgm:pt>
    <dgm:pt modelId="{66A15962-FFB9-4D05-9E53-1E65B2697483}" type="pres">
      <dgm:prSet presAssocID="{6CE5BD61-1D53-4827-933A-8D84CDAEB9DA}" presName="hierChild3" presStyleCnt="0"/>
      <dgm:spPr/>
    </dgm:pt>
  </dgm:ptLst>
  <dgm:cxnLst>
    <dgm:cxn modelId="{0E223992-F652-47A8-BB23-BBF96597EF00}" type="presOf" srcId="{1E18D3CD-990D-49FE-8B3A-E3F176977341}" destId="{2C98F475-94F7-4375-92E4-7A1C30C93ACC}" srcOrd="0" destOrd="0" presId="urn:microsoft.com/office/officeart/2005/8/layout/orgChart1"/>
    <dgm:cxn modelId="{8147E393-8431-438A-8ABA-CD3ECA7303E8}" type="presOf" srcId="{60C68E14-04CF-43E3-856E-E94BE86F30B1}" destId="{0DD042D2-F78E-490B-88F2-FAA16F2BD622}" srcOrd="0" destOrd="0" presId="urn:microsoft.com/office/officeart/2005/8/layout/orgChart1"/>
    <dgm:cxn modelId="{1C1F97EA-F89B-4FE7-B64D-F350C12A3585}" type="presOf" srcId="{6CE5BD61-1D53-4827-933A-8D84CDAEB9DA}" destId="{AE9C5A3B-12EA-4DA3-BF93-6DA843756860}" srcOrd="1" destOrd="0" presId="urn:microsoft.com/office/officeart/2005/8/layout/orgChart1"/>
    <dgm:cxn modelId="{E3577B10-5FC1-43C2-B207-DF8A661722C8}" type="presOf" srcId="{9E1BF0CF-CEA6-4AB5-9806-1AE3428E1437}" destId="{3ED22A62-655B-4593-ABB3-03E117F20446}" srcOrd="0" destOrd="0" presId="urn:microsoft.com/office/officeart/2005/8/layout/orgChart1"/>
    <dgm:cxn modelId="{9393421F-2436-4DEC-A76F-8C80106C7283}" srcId="{6CE5BD61-1D53-4827-933A-8D84CDAEB9DA}" destId="{504F79B3-1A80-4A5C-A8BA-D793D71AD09F}" srcOrd="1" destOrd="0" parTransId="{9751FFEC-0605-4849-9D9D-FE5CB8DD5E87}" sibTransId="{6E4DFFC3-7AE5-427E-893B-F65DE950ACFA}"/>
    <dgm:cxn modelId="{3660E08D-E46B-40F3-A7BF-4760D1DAB971}" type="presOf" srcId="{75A96F1C-DAC9-4977-89F7-9780C59EDEF5}" destId="{6588A924-38E6-4577-90FB-FB64C5257F1D}" srcOrd="0" destOrd="0" presId="urn:microsoft.com/office/officeart/2005/8/layout/orgChart1"/>
    <dgm:cxn modelId="{75002F4B-F6AA-4C52-BE47-9FB193B8F03E}" type="presOf" srcId="{504F79B3-1A80-4A5C-A8BA-D793D71AD09F}" destId="{6313C107-7660-4B65-8AD9-E4E5D6183AD2}" srcOrd="0" destOrd="0" presId="urn:microsoft.com/office/officeart/2005/8/layout/orgChart1"/>
    <dgm:cxn modelId="{AEC224F8-9C4C-43FF-AD4E-81B5F95284A7}" type="presOf" srcId="{C3F6B3A4-1ED0-4A93-85B3-ED2BCE46B04C}" destId="{3254E35A-F833-4E66-BBB5-6DB3B55DED95}" srcOrd="0" destOrd="0" presId="urn:microsoft.com/office/officeart/2005/8/layout/orgChart1"/>
    <dgm:cxn modelId="{429887FC-FDD8-40A2-87A0-B3BF3B71EE49}" type="presOf" srcId="{60C68E14-04CF-43E3-856E-E94BE86F30B1}" destId="{78928770-9317-4440-9257-450F7314AF39}" srcOrd="1" destOrd="0" presId="urn:microsoft.com/office/officeart/2005/8/layout/orgChart1"/>
    <dgm:cxn modelId="{824AEF0E-5FFF-4E16-A83F-B8F9F0A5433D}" type="presOf" srcId="{D5B0FFD6-8FC3-4930-A5EA-186AE84C0D56}" destId="{F58995AE-FCCD-4529-9935-4187258047D9}" srcOrd="0" destOrd="0" presId="urn:microsoft.com/office/officeart/2005/8/layout/orgChart1"/>
    <dgm:cxn modelId="{A7535641-35BE-4DE1-8E8B-37201C1A2DE1}" type="presOf" srcId="{D5B0FFD6-8FC3-4930-A5EA-186AE84C0D56}" destId="{BBEDC09B-CEBD-4B71-A1F3-43005C839B4A}" srcOrd="1" destOrd="0" presId="urn:microsoft.com/office/officeart/2005/8/layout/orgChart1"/>
    <dgm:cxn modelId="{B7158415-B007-40B6-9B18-64FABF4A1A69}" type="presOf" srcId="{504F79B3-1A80-4A5C-A8BA-D793D71AD09F}" destId="{33236CF1-2B34-40F2-A8A4-A0A94EE4050C}" srcOrd="1" destOrd="0" presId="urn:microsoft.com/office/officeart/2005/8/layout/orgChart1"/>
    <dgm:cxn modelId="{8BB7E88D-4F80-49B5-8E5C-37860B49B422}" type="presOf" srcId="{6176EFE8-00BD-4E24-B49D-818B72DAE3A8}" destId="{70AFFA37-8A41-462A-BC73-39C2A921CBF6}" srcOrd="0" destOrd="0" presId="urn:microsoft.com/office/officeart/2005/8/layout/orgChart1"/>
    <dgm:cxn modelId="{C56CEE3D-3E14-4498-9066-9C4197D6496D}" type="presOf" srcId="{9751FFEC-0605-4849-9D9D-FE5CB8DD5E87}" destId="{FE96F5F8-DA89-4390-A6E8-21EC990E6C6A}" srcOrd="0" destOrd="0" presId="urn:microsoft.com/office/officeart/2005/8/layout/orgChart1"/>
    <dgm:cxn modelId="{DD3F0F78-FDF6-4F36-B297-7009F185FA91}" srcId="{6CE5BD61-1D53-4827-933A-8D84CDAEB9DA}" destId="{BC504714-CE2F-42E3-880F-FB2DDAD95E9D}" srcOrd="2" destOrd="0" parTransId="{E3633D95-98E0-4C67-9183-BDFBB86B57F6}" sibTransId="{EF42320D-FAE6-4E67-B714-0C753A5AAE66}"/>
    <dgm:cxn modelId="{007A1F74-E88F-4495-9630-2083A2335565}" type="presOf" srcId="{C3F6B3A4-1ED0-4A93-85B3-ED2BCE46B04C}" destId="{B6F54E7A-7507-4CB9-8421-E167216BF793}" srcOrd="1" destOrd="0" presId="urn:microsoft.com/office/officeart/2005/8/layout/orgChart1"/>
    <dgm:cxn modelId="{94C406E0-3E9D-48E0-978B-985C80CE037B}" type="presOf" srcId="{9E1BF0CF-CEA6-4AB5-9806-1AE3428E1437}" destId="{7F102816-4C85-4279-8370-9EDEFB9BF25E}" srcOrd="1" destOrd="0" presId="urn:microsoft.com/office/officeart/2005/8/layout/orgChart1"/>
    <dgm:cxn modelId="{0C339668-F048-4A50-8C4C-FFAD33059AAF}" type="presOf" srcId="{EF721F5D-0382-4F1C-89D9-4098F193EB2A}" destId="{C51E5E60-F30F-4399-8547-F45CBAF9D065}" srcOrd="0" destOrd="0" presId="urn:microsoft.com/office/officeart/2005/8/layout/orgChart1"/>
    <dgm:cxn modelId="{CFC7FD9E-613A-44E0-99BE-BD6C2CB5226F}" type="presOf" srcId="{FDF4E118-5DD5-46CB-8D4A-36D6FFC2097B}" destId="{6C887890-97A6-40DD-9BE1-A8DA09166DD3}" srcOrd="0" destOrd="0" presId="urn:microsoft.com/office/officeart/2005/8/layout/orgChart1"/>
    <dgm:cxn modelId="{0ECF1D63-2A93-49F9-9B20-F3FE033B837C}" type="presOf" srcId="{BC504714-CE2F-42E3-880F-FB2DDAD95E9D}" destId="{67BE7BEB-8083-4923-A907-061267055A34}" srcOrd="0" destOrd="0" presId="urn:microsoft.com/office/officeart/2005/8/layout/orgChart1"/>
    <dgm:cxn modelId="{7101C37D-9E76-4E72-9D13-E73CACF15138}" type="presOf" srcId="{E3633D95-98E0-4C67-9183-BDFBB86B57F6}" destId="{66109DFE-BDC1-4B7C-B90F-D150023B29A3}" srcOrd="0" destOrd="0" presId="urn:microsoft.com/office/officeart/2005/8/layout/orgChart1"/>
    <dgm:cxn modelId="{0D64C385-3C0D-49AB-92F6-1D5F325B8D8B}" srcId="{6176EFE8-00BD-4E24-B49D-818B72DAE3A8}" destId="{6CE5BD61-1D53-4827-933A-8D84CDAEB9DA}" srcOrd="0" destOrd="0" parTransId="{B74EE1B0-558F-47B8-A13B-63766CF823EA}" sibTransId="{EBA1CF5C-72C7-420A-B268-89CE7FD6372D}"/>
    <dgm:cxn modelId="{D54F12B8-E8A5-4EB2-AABC-7D9EB2906D4E}" srcId="{60C68E14-04CF-43E3-856E-E94BE86F30B1}" destId="{9E1BF0CF-CEA6-4AB5-9806-1AE3428E1437}" srcOrd="0" destOrd="0" parTransId="{EF721F5D-0382-4F1C-89D9-4098F193EB2A}" sibTransId="{0706F254-F42F-42DF-BAE7-8D304588DE13}"/>
    <dgm:cxn modelId="{9CDC573F-4659-4719-A8A1-996B6E8D1FCF}" type="presOf" srcId="{6CE5BD61-1D53-4827-933A-8D84CDAEB9DA}" destId="{7A24C136-243C-457B-B474-9F5D30EFE406}" srcOrd="0" destOrd="0" presId="urn:microsoft.com/office/officeart/2005/8/layout/orgChart1"/>
    <dgm:cxn modelId="{63C5A3FE-7F46-41CE-A231-B4A53AC1918B}" srcId="{6CE5BD61-1D53-4827-933A-8D84CDAEB9DA}" destId="{60C68E14-04CF-43E3-856E-E94BE86F30B1}" srcOrd="0" destOrd="0" parTransId="{75A96F1C-DAC9-4977-89F7-9780C59EDEF5}" sibTransId="{521AD26B-8E60-4896-A0A6-739BB56779A9}"/>
    <dgm:cxn modelId="{D2BB43F3-EEAB-4A2B-8FD7-24B660E99708}" type="presOf" srcId="{BC504714-CE2F-42E3-880F-FB2DDAD95E9D}" destId="{9CBBD8C8-D0DD-4BC7-BD0A-C44C851194AF}" srcOrd="1" destOrd="0" presId="urn:microsoft.com/office/officeart/2005/8/layout/orgChart1"/>
    <dgm:cxn modelId="{E295088E-4091-44EB-910D-F73953B3E3B5}" srcId="{60C68E14-04CF-43E3-856E-E94BE86F30B1}" destId="{D5B0FFD6-8FC3-4930-A5EA-186AE84C0D56}" srcOrd="1" destOrd="0" parTransId="{1E18D3CD-990D-49FE-8B3A-E3F176977341}" sibTransId="{2B329C30-8EEB-4A77-9D3F-903A75F350A5}"/>
    <dgm:cxn modelId="{163BA3E5-2C0F-429A-94F4-EB961688ECA8}" srcId="{60C68E14-04CF-43E3-856E-E94BE86F30B1}" destId="{C3F6B3A4-1ED0-4A93-85B3-ED2BCE46B04C}" srcOrd="2" destOrd="0" parTransId="{FDF4E118-5DD5-46CB-8D4A-36D6FFC2097B}" sibTransId="{EF9EE8BB-1733-42EB-8906-D6E5B168C63D}"/>
    <dgm:cxn modelId="{B1FC1861-F0F4-446C-860B-956FC4A11FCD}" type="presParOf" srcId="{70AFFA37-8A41-462A-BC73-39C2A921CBF6}" destId="{3ABA77CC-9BB7-406E-AC7F-CF33668B4FA4}" srcOrd="0" destOrd="0" presId="urn:microsoft.com/office/officeart/2005/8/layout/orgChart1"/>
    <dgm:cxn modelId="{54EA0571-95A9-4A4E-B0D8-D344484BC3D6}" type="presParOf" srcId="{3ABA77CC-9BB7-406E-AC7F-CF33668B4FA4}" destId="{51AA7B69-C614-4678-A51A-8765D75070BA}" srcOrd="0" destOrd="0" presId="urn:microsoft.com/office/officeart/2005/8/layout/orgChart1"/>
    <dgm:cxn modelId="{86CED9B2-1716-46D4-AA82-485DC3A34F2E}" type="presParOf" srcId="{51AA7B69-C614-4678-A51A-8765D75070BA}" destId="{7A24C136-243C-457B-B474-9F5D30EFE406}" srcOrd="0" destOrd="0" presId="urn:microsoft.com/office/officeart/2005/8/layout/orgChart1"/>
    <dgm:cxn modelId="{5D09E2CE-0E1B-4F27-9342-F6C530EAA7B0}" type="presParOf" srcId="{51AA7B69-C614-4678-A51A-8765D75070BA}" destId="{AE9C5A3B-12EA-4DA3-BF93-6DA843756860}" srcOrd="1" destOrd="0" presId="urn:microsoft.com/office/officeart/2005/8/layout/orgChart1"/>
    <dgm:cxn modelId="{5E96FB7A-A908-4913-A59F-8A19912B5F0A}" type="presParOf" srcId="{3ABA77CC-9BB7-406E-AC7F-CF33668B4FA4}" destId="{5340F67D-3193-4EAA-B70C-1895186A03EB}" srcOrd="1" destOrd="0" presId="urn:microsoft.com/office/officeart/2005/8/layout/orgChart1"/>
    <dgm:cxn modelId="{D75B4F9D-2684-46CD-BB77-9FB8B2D1732B}" type="presParOf" srcId="{5340F67D-3193-4EAA-B70C-1895186A03EB}" destId="{6588A924-38E6-4577-90FB-FB64C5257F1D}" srcOrd="0" destOrd="0" presId="urn:microsoft.com/office/officeart/2005/8/layout/orgChart1"/>
    <dgm:cxn modelId="{CB85F02C-8DA4-4438-A659-96367FDC2056}" type="presParOf" srcId="{5340F67D-3193-4EAA-B70C-1895186A03EB}" destId="{A6A4A1BA-ECFB-4E88-9632-F4924CC32D07}" srcOrd="1" destOrd="0" presId="urn:microsoft.com/office/officeart/2005/8/layout/orgChart1"/>
    <dgm:cxn modelId="{BAB256FC-DEEA-4A39-BE4A-8F7D1E36BAEA}" type="presParOf" srcId="{A6A4A1BA-ECFB-4E88-9632-F4924CC32D07}" destId="{87760EFC-F996-49AE-9EA3-8AAD62F5A2E8}" srcOrd="0" destOrd="0" presId="urn:microsoft.com/office/officeart/2005/8/layout/orgChart1"/>
    <dgm:cxn modelId="{11419850-CE7E-4465-A252-4DD1976D5B0D}" type="presParOf" srcId="{87760EFC-F996-49AE-9EA3-8AAD62F5A2E8}" destId="{0DD042D2-F78E-490B-88F2-FAA16F2BD622}" srcOrd="0" destOrd="0" presId="urn:microsoft.com/office/officeart/2005/8/layout/orgChart1"/>
    <dgm:cxn modelId="{C36C2AA2-3B0A-4587-87F2-8CA24C5343F2}" type="presParOf" srcId="{87760EFC-F996-49AE-9EA3-8AAD62F5A2E8}" destId="{78928770-9317-4440-9257-450F7314AF39}" srcOrd="1" destOrd="0" presId="urn:microsoft.com/office/officeart/2005/8/layout/orgChart1"/>
    <dgm:cxn modelId="{7D151782-322C-4EA6-BB52-E47E275F94D8}" type="presParOf" srcId="{A6A4A1BA-ECFB-4E88-9632-F4924CC32D07}" destId="{5D145ACC-7D93-4080-A093-1DD437E66421}" srcOrd="1" destOrd="0" presId="urn:microsoft.com/office/officeart/2005/8/layout/orgChart1"/>
    <dgm:cxn modelId="{70B8E1DF-35B9-4EBE-9683-71ECE4454019}" type="presParOf" srcId="{5D145ACC-7D93-4080-A093-1DD437E66421}" destId="{C51E5E60-F30F-4399-8547-F45CBAF9D065}" srcOrd="0" destOrd="0" presId="urn:microsoft.com/office/officeart/2005/8/layout/orgChart1"/>
    <dgm:cxn modelId="{2AA4E071-7B3B-43F2-B13E-48E641E0A2A7}" type="presParOf" srcId="{5D145ACC-7D93-4080-A093-1DD437E66421}" destId="{26BB8D0D-65D7-4163-A644-344B820E7D75}" srcOrd="1" destOrd="0" presId="urn:microsoft.com/office/officeart/2005/8/layout/orgChart1"/>
    <dgm:cxn modelId="{82C189AE-B035-418C-B7D0-915C29535B1D}" type="presParOf" srcId="{26BB8D0D-65D7-4163-A644-344B820E7D75}" destId="{2E63BEB7-CD37-4398-963F-88FA6FBFBED4}" srcOrd="0" destOrd="0" presId="urn:microsoft.com/office/officeart/2005/8/layout/orgChart1"/>
    <dgm:cxn modelId="{D3C17031-0045-4ECF-889D-DF285500EF1C}" type="presParOf" srcId="{2E63BEB7-CD37-4398-963F-88FA6FBFBED4}" destId="{3ED22A62-655B-4593-ABB3-03E117F20446}" srcOrd="0" destOrd="0" presId="urn:microsoft.com/office/officeart/2005/8/layout/orgChart1"/>
    <dgm:cxn modelId="{C53A394C-E4FC-4B07-9AEC-D21DEF6A1EED}" type="presParOf" srcId="{2E63BEB7-CD37-4398-963F-88FA6FBFBED4}" destId="{7F102816-4C85-4279-8370-9EDEFB9BF25E}" srcOrd="1" destOrd="0" presId="urn:microsoft.com/office/officeart/2005/8/layout/orgChart1"/>
    <dgm:cxn modelId="{ED285E9C-9CC9-4EFD-BDFC-B027BA6263D1}" type="presParOf" srcId="{26BB8D0D-65D7-4163-A644-344B820E7D75}" destId="{2F3617DE-1AAA-4ED8-80BB-EAEAD49B6DC8}" srcOrd="1" destOrd="0" presId="urn:microsoft.com/office/officeart/2005/8/layout/orgChart1"/>
    <dgm:cxn modelId="{019501C1-89DD-4DAF-AB62-F43369C86437}" type="presParOf" srcId="{26BB8D0D-65D7-4163-A644-344B820E7D75}" destId="{4FA45492-1DCB-4114-9489-B76691D8D356}" srcOrd="2" destOrd="0" presId="urn:microsoft.com/office/officeart/2005/8/layout/orgChart1"/>
    <dgm:cxn modelId="{9DFD10E2-39DA-49AE-AED4-258C3F0820E6}" type="presParOf" srcId="{5D145ACC-7D93-4080-A093-1DD437E66421}" destId="{2C98F475-94F7-4375-92E4-7A1C30C93ACC}" srcOrd="2" destOrd="0" presId="urn:microsoft.com/office/officeart/2005/8/layout/orgChart1"/>
    <dgm:cxn modelId="{2D212B72-3FC0-48F3-80F9-FB5060FEDC18}" type="presParOf" srcId="{5D145ACC-7D93-4080-A093-1DD437E66421}" destId="{8EED4044-6A83-4438-B8CB-BB4C3E978C21}" srcOrd="3" destOrd="0" presId="urn:microsoft.com/office/officeart/2005/8/layout/orgChart1"/>
    <dgm:cxn modelId="{856AC55F-CDB1-498F-BBC9-DF4A1350A28A}" type="presParOf" srcId="{8EED4044-6A83-4438-B8CB-BB4C3E978C21}" destId="{CC19E792-6E37-4462-B26A-EDBC80E595E0}" srcOrd="0" destOrd="0" presId="urn:microsoft.com/office/officeart/2005/8/layout/orgChart1"/>
    <dgm:cxn modelId="{54D2E143-BB92-489F-A0CC-878F5992BB4C}" type="presParOf" srcId="{CC19E792-6E37-4462-B26A-EDBC80E595E0}" destId="{F58995AE-FCCD-4529-9935-4187258047D9}" srcOrd="0" destOrd="0" presId="urn:microsoft.com/office/officeart/2005/8/layout/orgChart1"/>
    <dgm:cxn modelId="{67C88A1E-E204-4C30-A6DE-AD79B515E77B}" type="presParOf" srcId="{CC19E792-6E37-4462-B26A-EDBC80E595E0}" destId="{BBEDC09B-CEBD-4B71-A1F3-43005C839B4A}" srcOrd="1" destOrd="0" presId="urn:microsoft.com/office/officeart/2005/8/layout/orgChart1"/>
    <dgm:cxn modelId="{F05D8913-BB4B-4503-AF43-D1C5A1E3FED1}" type="presParOf" srcId="{8EED4044-6A83-4438-B8CB-BB4C3E978C21}" destId="{803755E0-EC7B-49F4-AD79-D8C7BE2F6D44}" srcOrd="1" destOrd="0" presId="urn:microsoft.com/office/officeart/2005/8/layout/orgChart1"/>
    <dgm:cxn modelId="{E23927AA-3CE2-4B54-91AA-EED8E2F38258}" type="presParOf" srcId="{8EED4044-6A83-4438-B8CB-BB4C3E978C21}" destId="{40F42231-65F9-4CC2-853F-C72337B8FAE9}" srcOrd="2" destOrd="0" presId="urn:microsoft.com/office/officeart/2005/8/layout/orgChart1"/>
    <dgm:cxn modelId="{DDD5D539-C44D-4A96-9973-36EE547BCCC2}" type="presParOf" srcId="{5D145ACC-7D93-4080-A093-1DD437E66421}" destId="{6C887890-97A6-40DD-9BE1-A8DA09166DD3}" srcOrd="4" destOrd="0" presId="urn:microsoft.com/office/officeart/2005/8/layout/orgChart1"/>
    <dgm:cxn modelId="{604FA975-DADD-4A40-A274-CF4C1A7A3963}" type="presParOf" srcId="{5D145ACC-7D93-4080-A093-1DD437E66421}" destId="{23DFF808-E1EB-4169-902C-D83AC68F09F2}" srcOrd="5" destOrd="0" presId="urn:microsoft.com/office/officeart/2005/8/layout/orgChart1"/>
    <dgm:cxn modelId="{BCD0C12E-705F-4F8B-8743-CE51F1A397E2}" type="presParOf" srcId="{23DFF808-E1EB-4169-902C-D83AC68F09F2}" destId="{17922B69-B708-41A1-9443-C98F0C658923}" srcOrd="0" destOrd="0" presId="urn:microsoft.com/office/officeart/2005/8/layout/orgChart1"/>
    <dgm:cxn modelId="{707D6A6F-94F6-4639-8FDB-57E40D4DFC06}" type="presParOf" srcId="{17922B69-B708-41A1-9443-C98F0C658923}" destId="{3254E35A-F833-4E66-BBB5-6DB3B55DED95}" srcOrd="0" destOrd="0" presId="urn:microsoft.com/office/officeart/2005/8/layout/orgChart1"/>
    <dgm:cxn modelId="{F1CF26BB-97DF-4C5E-9108-1DCD3CFAE966}" type="presParOf" srcId="{17922B69-B708-41A1-9443-C98F0C658923}" destId="{B6F54E7A-7507-4CB9-8421-E167216BF793}" srcOrd="1" destOrd="0" presId="urn:microsoft.com/office/officeart/2005/8/layout/orgChart1"/>
    <dgm:cxn modelId="{35A78065-7E07-4CFA-8F21-9486052A7892}" type="presParOf" srcId="{23DFF808-E1EB-4169-902C-D83AC68F09F2}" destId="{CD7971C1-91C2-4C12-82BA-DE0F1D2466C7}" srcOrd="1" destOrd="0" presId="urn:microsoft.com/office/officeart/2005/8/layout/orgChart1"/>
    <dgm:cxn modelId="{5058622F-EC5B-4A0D-BFEF-435768C8FF1B}" type="presParOf" srcId="{23DFF808-E1EB-4169-902C-D83AC68F09F2}" destId="{5B29D316-5E32-4C96-8A59-B32E888BD8B0}" srcOrd="2" destOrd="0" presId="urn:microsoft.com/office/officeart/2005/8/layout/orgChart1"/>
    <dgm:cxn modelId="{57BDA66F-F978-44D8-946B-AAB605FE0D40}" type="presParOf" srcId="{A6A4A1BA-ECFB-4E88-9632-F4924CC32D07}" destId="{71F45C10-52C9-4BAB-AD01-59DA842683D0}" srcOrd="2" destOrd="0" presId="urn:microsoft.com/office/officeart/2005/8/layout/orgChart1"/>
    <dgm:cxn modelId="{959602E6-3F52-414B-AE97-6D95BE23279F}" type="presParOf" srcId="{5340F67D-3193-4EAA-B70C-1895186A03EB}" destId="{FE96F5F8-DA89-4390-A6E8-21EC990E6C6A}" srcOrd="2" destOrd="0" presId="urn:microsoft.com/office/officeart/2005/8/layout/orgChart1"/>
    <dgm:cxn modelId="{5C2623FD-8574-4830-9F40-1BF1193592E3}" type="presParOf" srcId="{5340F67D-3193-4EAA-B70C-1895186A03EB}" destId="{36517F87-FD89-4FD3-9F87-9FF7864B2905}" srcOrd="3" destOrd="0" presId="urn:microsoft.com/office/officeart/2005/8/layout/orgChart1"/>
    <dgm:cxn modelId="{A9FAB3EF-0E66-4BAE-8917-288C269A6B41}" type="presParOf" srcId="{36517F87-FD89-4FD3-9F87-9FF7864B2905}" destId="{FCBF70E9-4698-432B-9027-36F54CA3533C}" srcOrd="0" destOrd="0" presId="urn:microsoft.com/office/officeart/2005/8/layout/orgChart1"/>
    <dgm:cxn modelId="{E1D16C2B-EC4C-4345-934C-90DD7E1729FB}" type="presParOf" srcId="{FCBF70E9-4698-432B-9027-36F54CA3533C}" destId="{6313C107-7660-4B65-8AD9-E4E5D6183AD2}" srcOrd="0" destOrd="0" presId="urn:microsoft.com/office/officeart/2005/8/layout/orgChart1"/>
    <dgm:cxn modelId="{E2F13552-EEEF-4773-AA35-75776C932885}" type="presParOf" srcId="{FCBF70E9-4698-432B-9027-36F54CA3533C}" destId="{33236CF1-2B34-40F2-A8A4-A0A94EE4050C}" srcOrd="1" destOrd="0" presId="urn:microsoft.com/office/officeart/2005/8/layout/orgChart1"/>
    <dgm:cxn modelId="{26F68E4E-74D1-4ABB-9C04-CC3241C58BC6}" type="presParOf" srcId="{36517F87-FD89-4FD3-9F87-9FF7864B2905}" destId="{E9E0C0B0-6443-4391-85F7-E3A44AFAD6F2}" srcOrd="1" destOrd="0" presId="urn:microsoft.com/office/officeart/2005/8/layout/orgChart1"/>
    <dgm:cxn modelId="{8FB89E0F-8A87-4A19-9697-D30D54A9D16A}" type="presParOf" srcId="{36517F87-FD89-4FD3-9F87-9FF7864B2905}" destId="{346C59F4-97B1-42F0-91C2-9E1E9BFD6DF1}" srcOrd="2" destOrd="0" presId="urn:microsoft.com/office/officeart/2005/8/layout/orgChart1"/>
    <dgm:cxn modelId="{7B14000C-591F-497E-9AEA-0E93E2877B88}" type="presParOf" srcId="{5340F67D-3193-4EAA-B70C-1895186A03EB}" destId="{66109DFE-BDC1-4B7C-B90F-D150023B29A3}" srcOrd="4" destOrd="0" presId="urn:microsoft.com/office/officeart/2005/8/layout/orgChart1"/>
    <dgm:cxn modelId="{07FF5EEE-5AA4-45B5-A97C-51C07C6862B5}" type="presParOf" srcId="{5340F67D-3193-4EAA-B70C-1895186A03EB}" destId="{C9E3705D-8612-449A-962C-DDC68A9074B0}" srcOrd="5" destOrd="0" presId="urn:microsoft.com/office/officeart/2005/8/layout/orgChart1"/>
    <dgm:cxn modelId="{B667AFC5-306A-4D7B-868F-27D08B451868}" type="presParOf" srcId="{C9E3705D-8612-449A-962C-DDC68A9074B0}" destId="{3505AF12-92F8-497C-A576-B89047346E8E}" srcOrd="0" destOrd="0" presId="urn:microsoft.com/office/officeart/2005/8/layout/orgChart1"/>
    <dgm:cxn modelId="{126ED15B-D159-4A72-AE62-6425023B124A}" type="presParOf" srcId="{3505AF12-92F8-497C-A576-B89047346E8E}" destId="{67BE7BEB-8083-4923-A907-061267055A34}" srcOrd="0" destOrd="0" presId="urn:microsoft.com/office/officeart/2005/8/layout/orgChart1"/>
    <dgm:cxn modelId="{B39FB561-73D8-46D3-ADEE-6E41F6B9F613}" type="presParOf" srcId="{3505AF12-92F8-497C-A576-B89047346E8E}" destId="{9CBBD8C8-D0DD-4BC7-BD0A-C44C851194AF}" srcOrd="1" destOrd="0" presId="urn:microsoft.com/office/officeart/2005/8/layout/orgChart1"/>
    <dgm:cxn modelId="{FE36CA33-1924-4392-835E-8D6C778CF6DF}" type="presParOf" srcId="{C9E3705D-8612-449A-962C-DDC68A9074B0}" destId="{86CD3008-2339-4E0F-BC80-54B031D598E9}" srcOrd="1" destOrd="0" presId="urn:microsoft.com/office/officeart/2005/8/layout/orgChart1"/>
    <dgm:cxn modelId="{5E81BBEF-E403-4391-8BD7-F37AB2360947}" type="presParOf" srcId="{C9E3705D-8612-449A-962C-DDC68A9074B0}" destId="{F5DCF8C8-F072-45A6-BA1B-A35D7B23B23D}" srcOrd="2" destOrd="0" presId="urn:microsoft.com/office/officeart/2005/8/layout/orgChart1"/>
    <dgm:cxn modelId="{DDCF9A19-090C-47F6-8D66-F9CD6F909F98}" type="presParOf" srcId="{3ABA77CC-9BB7-406E-AC7F-CF33668B4FA4}" destId="{66A15962-FFB9-4D05-9E53-1E65B26974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9126B-ABB4-414B-9470-F30BE405194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398EE-38BD-483A-9CB9-7E7FE4A19C2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1257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IRL : In real life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398EE-38BD-483A-9CB9-7E7FE4A19C25}" type="slidenum">
              <a:rPr lang="fr-CA" smtClean="0"/>
              <a:t>110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7252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IRL : In </a:t>
            </a:r>
            <a:r>
              <a:rPr lang="fr-FR" smtClean="0"/>
              <a:t>real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398EE-38BD-483A-9CB9-7E7FE4A19C25}" type="slidenum">
              <a:rPr lang="fr-CA" smtClean="0"/>
              <a:t>111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7252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Pojo</a:t>
            </a:r>
            <a:r>
              <a:rPr lang="fr-FR" baseline="0" dirty="0" smtClean="0"/>
              <a:t> : Plain </a:t>
            </a:r>
            <a:r>
              <a:rPr lang="fr-FR" baseline="0" dirty="0" err="1" smtClean="0"/>
              <a:t>old</a:t>
            </a:r>
            <a:r>
              <a:rPr lang="fr-FR" baseline="0" dirty="0" smtClean="0"/>
              <a:t> java </a:t>
            </a:r>
            <a:r>
              <a:rPr lang="fr-FR" baseline="0" dirty="0" err="1" smtClean="0"/>
              <a:t>object</a:t>
            </a:r>
            <a:endParaRPr lang="fr-FR" baseline="0" dirty="0" smtClean="0"/>
          </a:p>
          <a:p>
            <a:r>
              <a:rPr lang="fr-FR" baseline="0" dirty="0" smtClean="0"/>
              <a:t>Voir : http://</a:t>
            </a:r>
            <a:r>
              <a:rPr lang="fr-FR" baseline="0" dirty="0" err="1" smtClean="0"/>
              <a:t>stackoverflow.com</a:t>
            </a:r>
            <a:r>
              <a:rPr lang="fr-FR" baseline="0" dirty="0" smtClean="0"/>
              <a:t>/questions/11722251/</a:t>
            </a:r>
            <a:r>
              <a:rPr lang="fr-FR" baseline="0" dirty="0" err="1" smtClean="0"/>
              <a:t>what</a:t>
            </a:r>
            <a:r>
              <a:rPr lang="fr-FR" baseline="0" dirty="0" smtClean="0"/>
              <a:t>-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-</a:t>
            </a:r>
            <a:r>
              <a:rPr lang="fr-FR" baseline="0" dirty="0" err="1" smtClean="0"/>
              <a:t>pojo</a:t>
            </a:r>
            <a:r>
              <a:rPr lang="fr-FR" baseline="0" dirty="0" smtClean="0"/>
              <a:t>-dojo-in-java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398EE-38BD-483A-9CB9-7E7FE4A19C25}" type="slidenum">
              <a:rPr lang="fr-CA" smtClean="0"/>
              <a:t>114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14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19E05F4-179C-4435-8DAB-6D7A27E1E476}" type="datetimeFigureOut">
              <a:rPr lang="fr-CA" smtClean="0"/>
              <a:t>2014-09-18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6DCDD75-8E1D-453C-8D39-106779592630}" type="slidenum">
              <a:rPr lang="fr-CA" smtClean="0"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veloper.android.com/sdk/installing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veloper.android.com/guide/topics/resources/index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ue.nbourre.profweb.ca/wp-content/uploads/2014/09/user_profile.png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stackoverflow.com/questions/11722251/what-is-pojo-dojo-in-java" TargetMode="Externa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veloper.android.com/training/basics/firstapp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Création projet Android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Didacticiel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0736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 de leçon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Configurer la tablette pour le développement</a:t>
            </a:r>
          </a:p>
          <a:p>
            <a:r>
              <a:rPr lang="fr-CA" dirty="0" smtClean="0"/>
              <a:t>Lancer un projet Android « </a:t>
            </a:r>
            <a:r>
              <a:rPr lang="fr-CA" dirty="0"/>
              <a:t> Hello </a:t>
            </a:r>
            <a:r>
              <a:rPr lang="fr-CA" dirty="0" smtClean="0"/>
              <a:t>World » sous Eclipse</a:t>
            </a:r>
          </a:p>
          <a:p>
            <a:r>
              <a:rPr lang="fr-CA" dirty="0" smtClean="0"/>
              <a:t>Description des différents points</a:t>
            </a:r>
          </a:p>
          <a:p>
            <a:r>
              <a:rPr lang="fr-CA" dirty="0" smtClean="0"/>
              <a:t>Modification de l’application pour naviguer sur Twitter</a:t>
            </a:r>
          </a:p>
          <a:p>
            <a:pPr lvl="1"/>
            <a:r>
              <a:rPr lang="fr-CA" dirty="0" smtClean="0"/>
              <a:t>Interface de connexion, liste des tweets et détail d’un tweet sélectionné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48919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Configuration de la tablette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Sous </a:t>
            </a:r>
            <a:r>
              <a:rPr lang="fr-CA" b="1" dirty="0" smtClean="0"/>
              <a:t>Paramètres</a:t>
            </a:r>
            <a:r>
              <a:rPr lang="fr-CA" dirty="0" smtClean="0"/>
              <a:t> dans la catégorie </a:t>
            </a:r>
            <a:r>
              <a:rPr lang="fr-CA" b="1" dirty="0" smtClean="0"/>
              <a:t>Options pour les développeurs</a:t>
            </a:r>
          </a:p>
          <a:p>
            <a:r>
              <a:rPr lang="fr-CA" dirty="0" smtClean="0"/>
              <a:t>Cocher </a:t>
            </a:r>
            <a:r>
              <a:rPr lang="fr-CA" b="1" dirty="0" smtClean="0"/>
              <a:t>Débogage USB</a:t>
            </a:r>
          </a:p>
          <a:p>
            <a:pPr lvl="1"/>
            <a:r>
              <a:rPr lang="fr-CA" dirty="0" smtClean="0"/>
              <a:t>Cette option permet de développer et déployer des applications</a:t>
            </a:r>
          </a:p>
          <a:p>
            <a:r>
              <a:rPr lang="fr-CA" dirty="0" smtClean="0"/>
              <a:t>Brancher la tablette sur le poste de travail, si les pilotes ne sont pas installés, il faudra le faire</a:t>
            </a:r>
          </a:p>
          <a:p>
            <a:r>
              <a:rPr lang="fr-CA" dirty="0" smtClean="0">
                <a:hlinkClick r:id="rId2"/>
              </a:rPr>
              <a:t>Instructions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0720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kern="120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Démarrer</a:t>
            </a:r>
            <a:r>
              <a:rPr lang="fr-CA" sz="4000" kern="1200" baseline="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CA" sz="4000" kern="120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un projet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Télécharger le kit de développement Android à partir du serveur interne</a:t>
            </a:r>
          </a:p>
          <a:p>
            <a:pPr lvl="1"/>
            <a:r>
              <a:rPr lang="fr-CA" dirty="0" smtClean="0"/>
              <a:t>\\10.10.7.127\Nicolas\Apps</a:t>
            </a:r>
          </a:p>
          <a:p>
            <a:r>
              <a:rPr lang="fr-CA" dirty="0" smtClean="0"/>
              <a:t>Décompresser le fichier vers l’endroit désiré</a:t>
            </a:r>
          </a:p>
          <a:p>
            <a:r>
              <a:rPr lang="fr-CA" dirty="0" smtClean="0"/>
              <a:t>Démarrer Eclipse</a:t>
            </a:r>
          </a:p>
          <a:p>
            <a:r>
              <a:rPr lang="fr-CA" dirty="0" smtClean="0"/>
              <a:t>Lors du premier démarrage, l’Eclipse demandera de lancer le SDK Manager</a:t>
            </a:r>
          </a:p>
          <a:p>
            <a:pPr lvl="1"/>
            <a:r>
              <a:rPr lang="fr-CA" dirty="0" smtClean="0"/>
              <a:t>Faites ainsi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4129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Démarrer un 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Le SDK Manager permet de gérer les paquets que l’on désire installer</a:t>
            </a:r>
          </a:p>
          <a:p>
            <a:r>
              <a:rPr lang="fr-CA" dirty="0" smtClean="0"/>
              <a:t>Si une nouvelle version du Android SDK Tools est disponible</a:t>
            </a:r>
          </a:p>
          <a:p>
            <a:pPr lvl="1"/>
            <a:r>
              <a:rPr lang="fr-CA" dirty="0" smtClean="0"/>
              <a:t>décocher toutes les options sauf cette dernière</a:t>
            </a:r>
          </a:p>
          <a:p>
            <a:pPr lvl="1"/>
            <a:r>
              <a:rPr lang="fr-CA" dirty="0" smtClean="0"/>
              <a:t>Installer la mise à jour</a:t>
            </a:r>
          </a:p>
          <a:p>
            <a:pPr lvl="1"/>
            <a:r>
              <a:rPr lang="fr-CA" dirty="0" smtClean="0"/>
              <a:t>Redémarrer le SDK Manager (Windows </a:t>
            </a:r>
            <a:r>
              <a:rPr lang="fr-CA" dirty="0" smtClean="0">
                <a:sym typeface="Wingdings" panose="05000000000000000000" pitchFamily="2" charset="2"/>
              </a:rPr>
              <a:t> Android SDK Manager)</a:t>
            </a:r>
            <a:endParaRPr lang="fr-CA" dirty="0" smtClean="0"/>
          </a:p>
          <a:p>
            <a:r>
              <a:rPr lang="fr-CA" dirty="0" smtClean="0"/>
              <a:t>Il est suggéré de mettre à jour les paquets dont une version plus récente est disponible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673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 </a:t>
            </a:r>
            <a:r>
              <a:rPr lang="fr-CA" dirty="0"/>
              <a:t>un projet Android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1805" y="2356329"/>
            <a:ext cx="4553843" cy="389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32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projet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Cliquer sur l’icône</a:t>
            </a:r>
          </a:p>
          <a:p>
            <a:r>
              <a:rPr lang="fr-CA" dirty="0" smtClean="0"/>
              <a:t>Voici la description des champs</a:t>
            </a:r>
          </a:p>
          <a:p>
            <a:pPr lvl="1"/>
            <a:r>
              <a:rPr lang="fr-CA" dirty="0" smtClean="0"/>
              <a:t>Application Name :  Nom de l’application qui sera visible pour le Play</a:t>
            </a:r>
            <a:r>
              <a:rPr lang="fr-CA" baseline="0" dirty="0" smtClean="0"/>
              <a:t> Store</a:t>
            </a:r>
            <a:r>
              <a:rPr lang="fr-CA" dirty="0" smtClean="0"/>
              <a:t>, idéalement doit débuter avec une majuscule</a:t>
            </a:r>
          </a:p>
          <a:p>
            <a:pPr lvl="1"/>
            <a:r>
              <a:rPr lang="fr-CA" dirty="0" smtClean="0"/>
              <a:t>Project Name : Nom du projet utilisé par Eclipse et nom du dossier de sauvegarde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0" y="2373144"/>
            <a:ext cx="473560" cy="38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65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</a:t>
            </a:r>
            <a:r>
              <a:rPr lang="fr-CA" dirty="0"/>
              <a:t>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/>
            <a:r>
              <a:rPr lang="fr-CA" dirty="0"/>
              <a:t>Package Name : Nom du paquet qui doit être unique. </a:t>
            </a:r>
            <a:r>
              <a:rPr lang="fr-CA" dirty="0" smtClean="0"/>
              <a:t>C’est le </a:t>
            </a:r>
            <a:r>
              <a:rPr lang="fr-CA" dirty="0"/>
              <a:t>champ qui permet d’identifier une application sur le </a:t>
            </a:r>
            <a:r>
              <a:rPr lang="fr-CA" dirty="0" smtClean="0"/>
              <a:t>Play Store et de mettre à jour l’application</a:t>
            </a:r>
          </a:p>
          <a:p>
            <a:pPr marL="617220" lvl="2"/>
            <a:r>
              <a:rPr lang="fr-CA" dirty="0" smtClean="0"/>
              <a:t>Suggestion : </a:t>
            </a:r>
            <a:r>
              <a:rPr lang="fr-CA" dirty="0" err="1" smtClean="0"/>
              <a:t>com.nomprenom.application</a:t>
            </a:r>
            <a:endParaRPr lang="fr-CA" dirty="0" smtClean="0"/>
          </a:p>
          <a:p>
            <a:r>
              <a:rPr lang="fr-CA" dirty="0"/>
              <a:t>Minimum </a:t>
            </a:r>
            <a:r>
              <a:rPr lang="fr-CA" dirty="0" err="1"/>
              <a:t>Required</a:t>
            </a:r>
            <a:r>
              <a:rPr lang="fr-CA" dirty="0"/>
              <a:t> SDK : </a:t>
            </a:r>
            <a:r>
              <a:rPr lang="fr-CA" dirty="0" smtClean="0"/>
              <a:t>SDK minimum pour le projet</a:t>
            </a:r>
          </a:p>
          <a:p>
            <a:r>
              <a:rPr lang="fr-CA" dirty="0" smtClean="0"/>
              <a:t>Target SDK : Version du SDK que l’application a été testée</a:t>
            </a:r>
          </a:p>
          <a:p>
            <a:r>
              <a:rPr lang="fr-CA" dirty="0" smtClean="0"/>
              <a:t>Compile </a:t>
            </a:r>
            <a:r>
              <a:rPr lang="fr-CA" dirty="0" err="1" smtClean="0"/>
              <a:t>with</a:t>
            </a:r>
            <a:r>
              <a:rPr lang="fr-CA" dirty="0" smtClean="0"/>
              <a:t> : Version de la plateforme avec laquelle l’application a été compilé</a:t>
            </a:r>
          </a:p>
          <a:p>
            <a:r>
              <a:rPr lang="fr-CA" dirty="0" err="1" smtClean="0"/>
              <a:t>Theme</a:t>
            </a:r>
            <a:r>
              <a:rPr lang="fr-CA" dirty="0" smtClean="0"/>
              <a:t> : Thème de l’IHM</a:t>
            </a:r>
          </a:p>
        </p:txBody>
      </p:sp>
    </p:spTree>
    <p:extLst>
      <p:ext uri="{BB962C8B-B14F-4D97-AF65-F5344CB8AC3E}">
        <p14:creationId xmlns:p14="http://schemas.microsoft.com/office/powerpoint/2010/main" val="176716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</a:t>
            </a:r>
            <a:r>
              <a:rPr lang="fr-CA" dirty="0"/>
              <a:t>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Les fenêtres suivantes concernent les icônes, le type d’application par défaut et d’autres informations qui ne seront pas utilisées pour ce lab.</a:t>
            </a:r>
          </a:p>
          <a:p>
            <a:r>
              <a:rPr lang="fr-CA" dirty="0" smtClean="0"/>
              <a:t>Pour</a:t>
            </a:r>
            <a:r>
              <a:rPr lang="fr-CA" baseline="0" dirty="0" smtClean="0"/>
              <a:t> l’instant les valeurs par défaut seront utilisées</a:t>
            </a:r>
            <a:endParaRPr lang="fr-CA" dirty="0" smtClean="0"/>
          </a:p>
          <a:p>
            <a:r>
              <a:rPr lang="fr-CA" dirty="0" smtClean="0"/>
              <a:t>Une fois l’initialisation terminée, on peut immédiatement lancer l’application sur la tablette en cliquant sur l’icône </a:t>
            </a:r>
          </a:p>
          <a:p>
            <a:r>
              <a:rPr lang="fr-CA" dirty="0" smtClean="0"/>
              <a:t>Le résultat s’affichera directement la tablette</a:t>
            </a:r>
            <a:endParaRPr lang="fr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3328361" cy="532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13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Structure d</a:t>
            </a:r>
            <a:r>
              <a:rPr lang="fr-CA" dirty="0"/>
              <a:t>’ un </a:t>
            </a:r>
            <a:r>
              <a:rPr lang="fr-CA" dirty="0" smtClean="0"/>
              <a:t>projet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Dans l’explorateur de projet, nous devrions voir quelques dossiers et fichiers</a:t>
            </a:r>
          </a:p>
          <a:p>
            <a:r>
              <a:rPr lang="fr-CA" dirty="0" smtClean="0"/>
              <a:t>En ouvrant les fichiers, Eclipse affiche ceux-ci dans des onglets</a:t>
            </a:r>
          </a:p>
          <a:p>
            <a:r>
              <a:rPr lang="fr-CA" dirty="0" smtClean="0"/>
              <a:t>Certains fichiers montrent aussi des sous-onglets que l’on retrouve dans le bas de la fenêtre du fichier</a:t>
            </a:r>
          </a:p>
          <a:p>
            <a:r>
              <a:rPr lang="fr-CA" dirty="0" smtClean="0"/>
              <a:t>Eclipse peut offrir plusieurs interfaces de développement pour le même fichier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0229" y="1701836"/>
            <a:ext cx="5271266" cy="387135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40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Structure d’un projet Android : AndroidManifest.xml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b="1" dirty="0"/>
              <a:t>AndroidManifest.xml</a:t>
            </a:r>
          </a:p>
          <a:p>
            <a:pPr lvl="1"/>
            <a:r>
              <a:rPr lang="fr-CA" dirty="0" smtClean="0"/>
              <a:t>Décrit la fondation de l’application</a:t>
            </a:r>
          </a:p>
          <a:p>
            <a:pPr lvl="1"/>
            <a:r>
              <a:rPr lang="fr-CA" dirty="0" smtClean="0"/>
              <a:t>Contient </a:t>
            </a:r>
            <a:r>
              <a:rPr lang="fr-CA" dirty="0"/>
              <a:t>le nom du paquet, les icônes, la version, etc.</a:t>
            </a:r>
          </a:p>
          <a:p>
            <a:pPr lvl="1"/>
            <a:r>
              <a:rPr lang="fr-CA" dirty="0"/>
              <a:t>Les strings débutant avec le caractère </a:t>
            </a:r>
            <a:r>
              <a:rPr lang="fr-CA" b="1" dirty="0"/>
              <a:t>@</a:t>
            </a:r>
            <a:r>
              <a:rPr lang="fr-CA" dirty="0"/>
              <a:t> indique l’utilisation d’une </a:t>
            </a:r>
            <a:r>
              <a:rPr lang="fr-CA" dirty="0" smtClean="0"/>
              <a:t>ressource</a:t>
            </a:r>
          </a:p>
          <a:p>
            <a:pPr lvl="1"/>
            <a:r>
              <a:rPr lang="fr-CA" dirty="0" smtClean="0"/>
              <a:t>La balise &lt;uses-</a:t>
            </a:r>
            <a:r>
              <a:rPr lang="fr-CA" dirty="0" err="1" smtClean="0"/>
              <a:t>sdk</a:t>
            </a:r>
            <a:r>
              <a:rPr lang="fr-CA" dirty="0" smtClean="0"/>
              <a:t>&gt; est importante car elle définit les SDK utilisés pour le développement de l’application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68658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Structure d’un </a:t>
            </a:r>
            <a:r>
              <a:rPr lang="fr-CA" dirty="0"/>
              <a:t>projet Android </a:t>
            </a:r>
            <a:r>
              <a:rPr lang="fr-CA" dirty="0" smtClean="0"/>
              <a:t>: 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Les ressources sont dans le dossier </a:t>
            </a:r>
            <a:r>
              <a:rPr lang="fr-CA" b="1" dirty="0" err="1"/>
              <a:t>res</a:t>
            </a:r>
            <a:endParaRPr lang="fr-CA" b="1" dirty="0"/>
          </a:p>
          <a:p>
            <a:pPr lvl="1"/>
            <a:r>
              <a:rPr lang="fr-CA" dirty="0"/>
              <a:t>Il contient plusieurs sous-dossiers : </a:t>
            </a:r>
            <a:r>
              <a:rPr lang="fr-CA" dirty="0" err="1"/>
              <a:t>drawable</a:t>
            </a:r>
            <a:r>
              <a:rPr lang="fr-CA" dirty="0"/>
              <a:t>, layout, menu, </a:t>
            </a:r>
            <a:r>
              <a:rPr lang="fr-CA" dirty="0" smtClean="0"/>
              <a:t>values</a:t>
            </a:r>
          </a:p>
          <a:p>
            <a:pPr marL="342900" lvl="1"/>
            <a:r>
              <a:rPr lang="fr-CA" dirty="0" smtClean="0"/>
              <a:t>Dans </a:t>
            </a:r>
            <a:r>
              <a:rPr lang="fr-CA" b="1" dirty="0" err="1" smtClean="0"/>
              <a:t>res</a:t>
            </a:r>
            <a:r>
              <a:rPr lang="fr-CA" dirty="0" smtClean="0"/>
              <a:t>, si </a:t>
            </a:r>
            <a:r>
              <a:rPr lang="fr-CA" dirty="0"/>
              <a:t>un nom de dossier a un </a:t>
            </a:r>
            <a:r>
              <a:rPr lang="fr-CA" b="1" dirty="0"/>
              <a:t>-</a:t>
            </a:r>
            <a:r>
              <a:rPr lang="fr-CA" dirty="0"/>
              <a:t>, il s’agit de quantificateur permettant l’utilisation de ressource selon certaine configuration du système</a:t>
            </a:r>
          </a:p>
          <a:p>
            <a:pPr lvl="1"/>
            <a:r>
              <a:rPr lang="fr-CA" dirty="0" smtClean="0"/>
              <a:t>Exemple : s’il y a </a:t>
            </a:r>
            <a:r>
              <a:rPr lang="fr-CA" b="1" dirty="0" smtClean="0"/>
              <a:t>values-</a:t>
            </a:r>
            <a:r>
              <a:rPr lang="fr-CA" b="1" dirty="0" err="1" smtClean="0"/>
              <a:t>fr</a:t>
            </a:r>
            <a:r>
              <a:rPr lang="fr-CA" dirty="0"/>
              <a:t> </a:t>
            </a:r>
            <a:r>
              <a:rPr lang="fr-CA" dirty="0" smtClean="0"/>
              <a:t>et si le système est configuré en français, il prendra les valeurs qui se retrouve dans ce dossier. Si le dossier </a:t>
            </a:r>
            <a:r>
              <a:rPr lang="fr-CA" b="1" dirty="0" smtClean="0"/>
              <a:t>–</a:t>
            </a:r>
            <a:r>
              <a:rPr lang="fr-CA" b="1" dirty="0" err="1" smtClean="0"/>
              <a:t>fr</a:t>
            </a:r>
            <a:r>
              <a:rPr lang="fr-CA" dirty="0" smtClean="0"/>
              <a:t> est inexistant, il prendra alors les valeurs par défaut.</a:t>
            </a:r>
          </a:p>
          <a:p>
            <a:r>
              <a:rPr lang="fr-CA" dirty="0" smtClean="0"/>
              <a:t>On peut retrouver plus d’information sur les ressources à cette </a:t>
            </a:r>
            <a:r>
              <a:rPr lang="fr-CA" dirty="0" smtClean="0">
                <a:hlinkClick r:id="rId2"/>
              </a:rPr>
              <a:t>adresse</a:t>
            </a:r>
            <a:endParaRPr lang="fr-CA" dirty="0" smtClean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55262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Ressources : Values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À l’intérieur du sous-dossier </a:t>
            </a:r>
            <a:r>
              <a:rPr lang="fr-CA" b="1" dirty="0" smtClean="0"/>
              <a:t>values</a:t>
            </a:r>
            <a:r>
              <a:rPr lang="fr-CA" dirty="0" smtClean="0"/>
              <a:t>, on retrouve les fichiers </a:t>
            </a:r>
            <a:r>
              <a:rPr lang="fr-CA" b="1" dirty="0" smtClean="0"/>
              <a:t>strings.xml</a:t>
            </a:r>
            <a:r>
              <a:rPr lang="fr-CA" dirty="0" smtClean="0"/>
              <a:t> et </a:t>
            </a:r>
            <a:r>
              <a:rPr lang="fr-CA" b="1" dirty="0" smtClean="0"/>
              <a:t>styles.xml</a:t>
            </a:r>
          </a:p>
          <a:p>
            <a:r>
              <a:rPr lang="fr-CA" dirty="0" smtClean="0"/>
              <a:t>strings.xml contient les chaînes de caractères à utiliser pour l’application</a:t>
            </a:r>
          </a:p>
          <a:p>
            <a:pPr lvl="1"/>
            <a:r>
              <a:rPr lang="fr-CA" dirty="0" smtClean="0"/>
              <a:t>Il peut aussi contenir d’autres types d’information tels que des couleurs, nombres, tableaux, etc.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69848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Dossier </a:t>
            </a:r>
            <a:r>
              <a:rPr lang="fr-CA" dirty="0" err="1" smtClean="0"/>
              <a:t>src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Comme son nom l’indique, il contient les fichiers sources</a:t>
            </a:r>
          </a:p>
          <a:p>
            <a:r>
              <a:rPr lang="fr-CA" dirty="0" smtClean="0"/>
              <a:t>Ouvrir le fichier </a:t>
            </a:r>
            <a:r>
              <a:rPr lang="fr-CA" b="1" dirty="0" smtClean="0"/>
              <a:t>MainActivity.java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60848"/>
            <a:ext cx="4107612" cy="3168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3499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MainActivity.java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fr-CA" dirty="0"/>
              <a:t>Avec </a:t>
            </a:r>
            <a:r>
              <a:rPr lang="fr-CA" b="1" dirty="0"/>
              <a:t>@</a:t>
            </a:r>
            <a:r>
              <a:rPr lang="fr-CA" b="1" dirty="0" err="1"/>
              <a:t>Override</a:t>
            </a:r>
            <a:r>
              <a:rPr lang="fr-CA" dirty="0"/>
              <a:t>, on </a:t>
            </a:r>
            <a:r>
              <a:rPr lang="fr-CA" dirty="0" smtClean="0"/>
              <a:t>définit </a:t>
            </a:r>
            <a:r>
              <a:rPr lang="fr-CA" dirty="0"/>
              <a:t>l’événement </a:t>
            </a:r>
            <a:r>
              <a:rPr lang="fr-CA" b="1" dirty="0" err="1"/>
              <a:t>OnCreate</a:t>
            </a:r>
            <a:r>
              <a:rPr lang="fr-CA" dirty="0"/>
              <a:t> et à l’intérieur on charge la fenêtre principale</a:t>
            </a:r>
          </a:p>
          <a:p>
            <a:r>
              <a:rPr lang="fr-CA" dirty="0" smtClean="0"/>
              <a:t>On génère aussi le menu d’option</a:t>
            </a:r>
          </a:p>
          <a:p>
            <a:r>
              <a:rPr lang="fr-CA" dirty="0" smtClean="0"/>
              <a:t>L’objet </a:t>
            </a:r>
            <a:r>
              <a:rPr lang="fr-CA" b="1" dirty="0" smtClean="0"/>
              <a:t>R</a:t>
            </a:r>
            <a:r>
              <a:rPr lang="fr-CA" dirty="0" smtClean="0"/>
              <a:t> représente les ressources</a:t>
            </a:r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61" y="2348880"/>
            <a:ext cx="3724513" cy="2954144"/>
          </a:xfrm>
          <a:prstGeom prst="rect">
            <a:avLst/>
          </a:prstGeom>
          <a:ln w="317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023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Layout : activity_main.xml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dossier </a:t>
            </a:r>
            <a:r>
              <a:rPr lang="fr-CA" b="1" dirty="0" smtClean="0"/>
              <a:t>layout</a:t>
            </a:r>
            <a:r>
              <a:rPr lang="fr-CA" dirty="0" smtClean="0"/>
              <a:t> contient les interfaces (fenêtres) de l’application</a:t>
            </a:r>
          </a:p>
          <a:p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327" y="3356992"/>
            <a:ext cx="4569069" cy="24756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948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Layout : activity_main.xml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smtClean="0"/>
              <a:t>Remarquer la balise racine est </a:t>
            </a:r>
            <a:r>
              <a:rPr lang="fr-CA" b="1" dirty="0" err="1" smtClean="0"/>
              <a:t>RelativeLayout</a:t>
            </a:r>
            <a:endParaRPr lang="fr-CA" b="1" dirty="0" smtClean="0"/>
          </a:p>
          <a:p>
            <a:pPr lvl="1"/>
            <a:r>
              <a:rPr lang="fr-CA" dirty="0" smtClean="0"/>
              <a:t>Cela indique que c’est une fenêtre où les contrôles (enfants) se positionneront par rapport aux autres contrôles</a:t>
            </a:r>
          </a:p>
          <a:p>
            <a:r>
              <a:rPr lang="fr-CA" dirty="0" smtClean="0"/>
              <a:t>Les autres sont :</a:t>
            </a:r>
          </a:p>
          <a:p>
            <a:pPr lvl="1"/>
            <a:r>
              <a:rPr lang="fr-CA" b="1" dirty="0" err="1" smtClean="0"/>
              <a:t>LinearLayout</a:t>
            </a:r>
            <a:r>
              <a:rPr lang="fr-CA" dirty="0" smtClean="0"/>
              <a:t> : Tous les enfants sont placés en ordre vertical/horizontal</a:t>
            </a:r>
          </a:p>
          <a:p>
            <a:pPr lvl="1"/>
            <a:r>
              <a:rPr lang="fr-CA" b="1" dirty="0" err="1" smtClean="0"/>
              <a:t>FrameLayout</a:t>
            </a:r>
            <a:r>
              <a:rPr lang="fr-CA" dirty="0" smtClean="0"/>
              <a:t> : Tous les enfants sont dans le coin supérieur gauche</a:t>
            </a:r>
          </a:p>
          <a:p>
            <a:pPr lvl="1"/>
            <a:r>
              <a:rPr lang="fr-CA" b="1" dirty="0" err="1" smtClean="0"/>
              <a:t>TableLayout</a:t>
            </a:r>
            <a:r>
              <a:rPr lang="fr-CA" dirty="0" smtClean="0"/>
              <a:t> : Les enfants sont placés dans une grille</a:t>
            </a:r>
          </a:p>
          <a:p>
            <a:pPr lvl="1"/>
            <a:r>
              <a:rPr lang="fr-CA" b="1" dirty="0" err="1" smtClean="0"/>
              <a:t>AbsoluteLayout</a:t>
            </a:r>
            <a:r>
              <a:rPr lang="fr-CA" dirty="0" smtClean="0"/>
              <a:t> : Les enfants sont positionnés à l’aide d’une position en pixel (non recommandé)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5038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Exécution d’un projet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Il y a deux méthodes pour exécuter un projet</a:t>
            </a:r>
          </a:p>
          <a:p>
            <a:pPr lvl="1"/>
            <a:r>
              <a:rPr lang="fr-CA" dirty="0" smtClean="0"/>
              <a:t>Brancher un périphérique Android</a:t>
            </a:r>
          </a:p>
          <a:p>
            <a:pPr lvl="1"/>
            <a:r>
              <a:rPr lang="fr-CA" dirty="0" smtClean="0"/>
              <a:t>Lancer un émulateur Android</a:t>
            </a:r>
          </a:p>
          <a:p>
            <a:r>
              <a:rPr lang="fr-CA" dirty="0" smtClean="0"/>
              <a:t>Ensuite il suffit de cliquer sur le bouton « </a:t>
            </a:r>
            <a:r>
              <a:rPr lang="fr-CA" dirty="0" err="1" smtClean="0"/>
              <a:t>Debug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Le projet par défaut est un très excitant « Hello world »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41805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Hiérarchie d’un layout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004608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necteur droit avec flèche 5"/>
          <p:cNvCxnSpPr>
            <a:stCxn id="7" idx="3"/>
          </p:cNvCxnSpPr>
          <p:nvPr/>
        </p:nvCxnSpPr>
        <p:spPr>
          <a:xfrm>
            <a:off x="2408887" y="2605554"/>
            <a:ext cx="1875081" cy="39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013953" y="2420888"/>
            <a:ext cx="139493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Conteneur</a:t>
            </a:r>
            <a:endParaRPr lang="fr-CA" dirty="0"/>
          </a:p>
        </p:txBody>
      </p:sp>
      <p:cxnSp>
        <p:nvCxnSpPr>
          <p:cNvPr id="9" name="Connecteur droit avec flèche 8"/>
          <p:cNvCxnSpPr>
            <a:stCxn id="7" idx="2"/>
          </p:cNvCxnSpPr>
          <p:nvPr/>
        </p:nvCxnSpPr>
        <p:spPr>
          <a:xfrm>
            <a:off x="1711420" y="2790220"/>
            <a:ext cx="1030725" cy="854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577596" y="6021288"/>
            <a:ext cx="395653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Objets (bouton, zone de texte, …)</a:t>
            </a:r>
            <a:endParaRPr lang="fr-CA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3530725" y="5589240"/>
            <a:ext cx="33163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13" idx="0"/>
          </p:cNvCxnSpPr>
          <p:nvPr/>
        </p:nvCxnSpPr>
        <p:spPr>
          <a:xfrm flipV="1">
            <a:off x="4555862" y="5589240"/>
            <a:ext cx="52019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397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 smtClean="0"/>
              <a:t>La première étape consistera à créer l’interface de connexion</a:t>
            </a:r>
          </a:p>
          <a:p>
            <a:r>
              <a:rPr lang="fr-CA" dirty="0" smtClean="0"/>
              <a:t>Cela permettra de pratiquer le positionnement des objets</a:t>
            </a:r>
          </a:p>
          <a:p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39" y="2312988"/>
            <a:ext cx="2092047" cy="349408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3916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Pratique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 smtClean="0"/>
              <a:t>La disposition des contrôles ressemblera à cette maquette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340" y="2313431"/>
            <a:ext cx="3429479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01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Changer le titre du message « Hello world » pour « Hello Twitter »</a:t>
            </a:r>
          </a:p>
          <a:p>
            <a:r>
              <a:rPr lang="fr-CA" dirty="0" smtClean="0"/>
              <a:t>Modifier aussi le nom de la chaîne pour </a:t>
            </a:r>
            <a:r>
              <a:rPr lang="fr-CA" b="1" dirty="0" err="1" smtClean="0"/>
              <a:t>hello_twitter</a:t>
            </a:r>
            <a:endParaRPr lang="fr-CA" b="1" dirty="0" smtClean="0"/>
          </a:p>
          <a:p>
            <a:r>
              <a:rPr lang="fr-CA" dirty="0" smtClean="0"/>
              <a:t>Modifier l’attribut </a:t>
            </a:r>
            <a:r>
              <a:rPr lang="fr-CA" b="1" dirty="0" err="1" smtClean="0"/>
              <a:t>android:layout_width</a:t>
            </a:r>
            <a:r>
              <a:rPr lang="fr-CA" dirty="0"/>
              <a:t> </a:t>
            </a:r>
            <a:r>
              <a:rPr lang="fr-CA" dirty="0" smtClean="0"/>
              <a:t>du « </a:t>
            </a:r>
            <a:r>
              <a:rPr lang="fr-CA" dirty="0" err="1" smtClean="0"/>
              <a:t>TextView</a:t>
            </a:r>
            <a:r>
              <a:rPr lang="fr-CA" dirty="0" smtClean="0"/>
              <a:t> » pour </a:t>
            </a:r>
            <a:r>
              <a:rPr lang="fr-CA" b="1" dirty="0" err="1" smtClean="0"/>
              <a:t>match_parent</a:t>
            </a:r>
            <a:endParaRPr lang="fr-CA" dirty="0" smtClean="0"/>
          </a:p>
          <a:p>
            <a:r>
              <a:rPr lang="fr-CA" dirty="0" smtClean="0"/>
              <a:t>Modifier le texte pour aller chercher la chaîne </a:t>
            </a:r>
            <a:r>
              <a:rPr lang="fr-CA" b="1" dirty="0" err="1" smtClean="0"/>
              <a:t>hello_twitter</a:t>
            </a:r>
            <a:endParaRPr lang="fr-CA" b="1" dirty="0"/>
          </a:p>
          <a:p>
            <a:r>
              <a:rPr lang="fr-CA" dirty="0" smtClean="0"/>
              <a:t>Exécuter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47503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contrôles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cette partie, nous allons ajouter les contrôles pour le nom d’utilisateur et le mot de passe</a:t>
            </a:r>
          </a:p>
          <a:p>
            <a:r>
              <a:rPr lang="fr-CA" dirty="0" smtClean="0"/>
              <a:t>Comme montrer dans la maquette, on ajoutera deux blocs linéaires horizontaux dont chacun aura une étiquette et une zone de texte</a:t>
            </a:r>
          </a:p>
        </p:txBody>
      </p:sp>
    </p:spTree>
    <p:extLst>
      <p:ext uri="{BB962C8B-B14F-4D97-AF65-F5344CB8AC3E}">
        <p14:creationId xmlns:p14="http://schemas.microsoft.com/office/powerpoint/2010/main" val="2140909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02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En dessous du </a:t>
            </a:r>
            <a:r>
              <a:rPr lang="fr-CA" b="1" dirty="0" err="1" smtClean="0"/>
              <a:t>TextView</a:t>
            </a:r>
            <a:r>
              <a:rPr lang="fr-CA" dirty="0" smtClean="0"/>
              <a:t> « Hello Twitter », ajouter un nouveau bloc </a:t>
            </a:r>
            <a:r>
              <a:rPr lang="fr-CA" b="1" dirty="0" err="1" smtClean="0"/>
              <a:t>LinearLayout</a:t>
            </a:r>
            <a:endParaRPr lang="fr-CA" b="1" dirty="0" smtClean="0"/>
          </a:p>
          <a:p>
            <a:r>
              <a:rPr lang="fr-CA" dirty="0" smtClean="0"/>
              <a:t>Ce bloc contiendra les deux contrôles soit le </a:t>
            </a:r>
            <a:r>
              <a:rPr lang="fr-CA" b="1" dirty="0" err="1" smtClean="0"/>
              <a:t>TextView</a:t>
            </a:r>
            <a:r>
              <a:rPr lang="fr-CA" dirty="0" smtClean="0"/>
              <a:t> et le </a:t>
            </a:r>
            <a:r>
              <a:rPr lang="fr-CA" b="1" dirty="0" err="1" smtClean="0"/>
              <a:t>EditText</a:t>
            </a:r>
            <a:endParaRPr lang="fr-CA" b="1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65104"/>
            <a:ext cx="3667637" cy="12479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2909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02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Insérer dans le bloc </a:t>
            </a:r>
            <a:r>
              <a:rPr lang="fr-CA" b="1" dirty="0" err="1" smtClean="0"/>
              <a:t>LinearLayout</a:t>
            </a:r>
            <a:r>
              <a:rPr lang="fr-CA" dirty="0" smtClean="0"/>
              <a:t>, un </a:t>
            </a:r>
            <a:r>
              <a:rPr lang="fr-CA" b="1" dirty="0" err="1" smtClean="0"/>
              <a:t>TextView</a:t>
            </a:r>
            <a:r>
              <a:rPr lang="fr-CA" b="1" dirty="0" smtClean="0"/>
              <a:t> </a:t>
            </a:r>
            <a:r>
              <a:rPr lang="fr-CA" dirty="0" smtClean="0"/>
              <a:t>et un </a:t>
            </a:r>
            <a:r>
              <a:rPr lang="fr-CA" b="1" dirty="0" err="1" smtClean="0"/>
              <a:t>EditText</a:t>
            </a:r>
            <a:endParaRPr lang="fr-CA" b="1" dirty="0" smtClean="0"/>
          </a:p>
          <a:p>
            <a:r>
              <a:rPr lang="fr-CA" dirty="0" smtClean="0"/>
              <a:t>Ajouter dans le fichier des chaînes de caractères « </a:t>
            </a:r>
            <a:r>
              <a:rPr lang="fr-CA" dirty="0" err="1" smtClean="0"/>
              <a:t>Username</a:t>
            </a:r>
            <a:r>
              <a:rPr lang="fr-CA" dirty="0" smtClean="0"/>
              <a:t> » et « Enter </a:t>
            </a:r>
            <a:r>
              <a:rPr lang="fr-CA" dirty="0" err="1" smtClean="0"/>
              <a:t>username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Exécuter le code</a:t>
            </a:r>
            <a:endParaRPr lang="fr-CA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45" y="2312988"/>
            <a:ext cx="3351834" cy="3494087"/>
          </a:xfrm>
        </p:spPr>
      </p:pic>
    </p:spTree>
    <p:extLst>
      <p:ext uri="{BB962C8B-B14F-4D97-AF65-F5344CB8AC3E}">
        <p14:creationId xmlns:p14="http://schemas.microsoft.com/office/powerpoint/2010/main" val="12069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Contrôles : Détail</a:t>
            </a:r>
            <a:endParaRPr lang="fr-CA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60032" y="5529840"/>
            <a:ext cx="3384376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android:layout_width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android:layout_height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android:hint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043490" y="2377987"/>
            <a:ext cx="6777317" cy="3508977"/>
          </a:xfrm>
        </p:spPr>
        <p:txBody>
          <a:bodyPr>
            <a:normAutofit fontScale="92500" lnSpcReduction="20000"/>
          </a:bodyPr>
          <a:lstStyle/>
          <a:p>
            <a:r>
              <a:rPr lang="fr-CA" b="1" dirty="0"/>
              <a:t>id</a:t>
            </a:r>
            <a:r>
              <a:rPr lang="fr-CA" dirty="0"/>
              <a:t> est un identifiant unique. Le « + » n’est utilisé que </a:t>
            </a:r>
            <a:r>
              <a:rPr lang="fr-CA" dirty="0" smtClean="0"/>
              <a:t>pour la </a:t>
            </a:r>
            <a:r>
              <a:rPr lang="fr-CA" dirty="0"/>
              <a:t>ressource « id », c’est pour que le compilateur ajoute l’identifiant</a:t>
            </a:r>
            <a:br>
              <a:rPr lang="fr-CA" dirty="0"/>
            </a:br>
            <a:r>
              <a:rPr lang="fr-CA" dirty="0"/>
              <a:t>dans les ressources du projet.</a:t>
            </a:r>
            <a:br>
              <a:rPr lang="fr-CA" dirty="0"/>
            </a:br>
            <a:r>
              <a:rPr lang="fr-CA" b="1" dirty="0" err="1"/>
              <a:t>layout_width</a:t>
            </a:r>
            <a:r>
              <a:rPr lang="fr-CA" dirty="0"/>
              <a:t> ou </a:t>
            </a:r>
            <a:r>
              <a:rPr lang="fr-CA" b="1" dirty="0" err="1"/>
              <a:t>layout_height</a:t>
            </a:r>
            <a:r>
              <a:rPr lang="fr-CA" dirty="0"/>
              <a:t> indique la dimension du contrôle.</a:t>
            </a:r>
            <a:br>
              <a:rPr lang="fr-CA" dirty="0"/>
            </a:br>
            <a:r>
              <a:rPr lang="fr-CA" dirty="0"/>
              <a:t>Dans ce cas-ci, la dimension est déterminé par le contenu </a:t>
            </a:r>
            <a:r>
              <a:rPr lang="fr-CA" dirty="0" smtClean="0"/>
              <a:t>du contrôle</a:t>
            </a:r>
            <a:r>
              <a:rPr lang="fr-CA" dirty="0"/>
              <a:t>.</a:t>
            </a:r>
          </a:p>
          <a:p>
            <a:r>
              <a:rPr lang="fr-CA" b="1" dirty="0" err="1"/>
              <a:t>hint</a:t>
            </a:r>
            <a:r>
              <a:rPr lang="fr-CA" dirty="0"/>
              <a:t> est le message qui sera affiché si le contrôle est vide</a:t>
            </a:r>
            <a:r>
              <a:rPr lang="fr-CA" dirty="0" smtClean="0"/>
              <a:t>.</a:t>
            </a:r>
          </a:p>
          <a:p>
            <a:pPr lvl="1"/>
            <a:r>
              <a:rPr lang="fr-CA" dirty="0" smtClean="0"/>
              <a:t>Parfois appelé </a:t>
            </a:r>
            <a:r>
              <a:rPr lang="fr-CA" b="1" dirty="0" err="1" smtClean="0"/>
              <a:t>watermark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510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Comme indiqué précédemment, il est possible d’ajouter des ressources multilingues</a:t>
            </a:r>
          </a:p>
          <a:p>
            <a:r>
              <a:rPr lang="fr-CA" dirty="0" smtClean="0"/>
              <a:t>Dans le projet, ajouter un dossier nommé « values-</a:t>
            </a:r>
            <a:r>
              <a:rPr lang="fr-CA" dirty="0" err="1" smtClean="0"/>
              <a:t>fr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Copier le fichier « strings.xml » à l’intérieur du dossier</a:t>
            </a:r>
          </a:p>
          <a:p>
            <a:r>
              <a:rPr lang="fr-CA" dirty="0" smtClean="0"/>
              <a:t>Franciser la valeur de chaque ressource</a:t>
            </a:r>
          </a:p>
        </p:txBody>
      </p:sp>
    </p:spTree>
    <p:extLst>
      <p:ext uri="{BB962C8B-B14F-4D97-AF65-F5344CB8AC3E}">
        <p14:creationId xmlns:p14="http://schemas.microsoft.com/office/powerpoint/2010/main" val="1745173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Pour chaque langue, il peut y avoir des différences selon la région</a:t>
            </a:r>
          </a:p>
          <a:p>
            <a:r>
              <a:rPr lang="fr-CA" dirty="0" smtClean="0"/>
              <a:t>Le français est un bel exemple dans lequel on y retrouve plusieurs dialectes par exemple au Canada et en Belgique</a:t>
            </a:r>
          </a:p>
          <a:p>
            <a:r>
              <a:rPr lang="fr-CA" dirty="0" smtClean="0"/>
              <a:t>Android accepte la régionalisation</a:t>
            </a:r>
          </a:p>
          <a:p>
            <a:r>
              <a:rPr lang="fr-CA" dirty="0" smtClean="0"/>
              <a:t>Il suffit d’ajouter la région à la langue</a:t>
            </a:r>
          </a:p>
          <a:p>
            <a:r>
              <a:rPr lang="fr-CA" dirty="0" smtClean="0"/>
              <a:t>Ex : </a:t>
            </a:r>
            <a:r>
              <a:rPr lang="fr-CA" dirty="0" err="1" smtClean="0"/>
              <a:t>fr_CA</a:t>
            </a:r>
            <a:r>
              <a:rPr lang="fr-CA" dirty="0" smtClean="0"/>
              <a:t>, </a:t>
            </a:r>
            <a:r>
              <a:rPr lang="fr-CA" dirty="0" err="1" smtClean="0"/>
              <a:t>fr_BE</a:t>
            </a:r>
            <a:r>
              <a:rPr lang="fr-CA" dirty="0" smtClean="0"/>
              <a:t>, </a:t>
            </a:r>
            <a:r>
              <a:rPr lang="fr-CA" dirty="0" err="1" smtClean="0"/>
              <a:t>en_UK</a:t>
            </a:r>
            <a:endParaRPr lang="fr-CA" dirty="0" smtClean="0"/>
          </a:p>
          <a:p>
            <a:pPr lvl="1"/>
            <a:r>
              <a:rPr lang="fr-CA" dirty="0" smtClean="0"/>
              <a:t>Standard </a:t>
            </a:r>
            <a:r>
              <a:rPr lang="fr-CA" dirty="0"/>
              <a:t>: IETF </a:t>
            </a:r>
            <a:r>
              <a:rPr lang="fr-CA" dirty="0" err="1"/>
              <a:t>language</a:t>
            </a:r>
            <a:r>
              <a:rPr lang="fr-CA" dirty="0"/>
              <a:t> tag</a:t>
            </a: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81997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Ajouter les contrôles de mot de passe dans un nouveau bloc linéaire</a:t>
            </a:r>
          </a:p>
          <a:p>
            <a:r>
              <a:rPr lang="fr-CA" dirty="0" smtClean="0"/>
              <a:t>Nom des contrôles</a:t>
            </a:r>
          </a:p>
          <a:p>
            <a:pPr lvl="1"/>
            <a:r>
              <a:rPr lang="fr-CA" dirty="0" err="1" smtClean="0"/>
              <a:t>pwd_bloc</a:t>
            </a:r>
            <a:endParaRPr lang="fr-CA" dirty="0" smtClean="0"/>
          </a:p>
          <a:p>
            <a:pPr lvl="1"/>
            <a:r>
              <a:rPr lang="fr-CA" dirty="0" err="1" smtClean="0"/>
              <a:t>pwd</a:t>
            </a:r>
            <a:endParaRPr lang="fr-CA" dirty="0" smtClean="0"/>
          </a:p>
          <a:p>
            <a:pPr lvl="1"/>
            <a:r>
              <a:rPr lang="fr-CA" dirty="0" err="1" smtClean="0"/>
              <a:t>fld_pwd</a:t>
            </a:r>
            <a:endParaRPr lang="fr-CA" dirty="0" smtClean="0"/>
          </a:p>
          <a:p>
            <a:r>
              <a:rPr lang="fr-CA" dirty="0" smtClean="0"/>
              <a:t>Nom des chaînes</a:t>
            </a:r>
          </a:p>
          <a:p>
            <a:pPr lvl="1"/>
            <a:r>
              <a:rPr lang="fr-CA" dirty="0" err="1" smtClean="0"/>
              <a:t>lbl_pwd</a:t>
            </a:r>
            <a:endParaRPr lang="fr-CA" dirty="0" smtClean="0"/>
          </a:p>
          <a:p>
            <a:pPr lvl="1"/>
            <a:r>
              <a:rPr lang="fr-CA" dirty="0" err="1" smtClean="0"/>
              <a:t>lbl_enter_pwd</a:t>
            </a:r>
            <a:endParaRPr lang="fr-CA" dirty="0" smtClean="0"/>
          </a:p>
          <a:p>
            <a:r>
              <a:rPr lang="fr-CA" dirty="0" smtClean="0"/>
              <a:t>Exécuter</a:t>
            </a:r>
          </a:p>
        </p:txBody>
      </p:sp>
    </p:spTree>
    <p:extLst>
      <p:ext uri="{BB962C8B-B14F-4D97-AF65-F5344CB8AC3E}">
        <p14:creationId xmlns:p14="http://schemas.microsoft.com/office/powerpoint/2010/main" val="2731211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 smtClean="0"/>
              <a:t>Ajouter un contrôle </a:t>
            </a:r>
            <a:r>
              <a:rPr lang="fr-CA" b="1" dirty="0" err="1" smtClean="0"/>
              <a:t>Button</a:t>
            </a:r>
            <a:r>
              <a:rPr lang="fr-CA" dirty="0" smtClean="0"/>
              <a:t> à l’extérieur du bloc linéaire</a:t>
            </a:r>
          </a:p>
          <a:p>
            <a:r>
              <a:rPr lang="fr-CA" dirty="0" smtClean="0"/>
              <a:t>Id : </a:t>
            </a:r>
            <a:r>
              <a:rPr lang="fr-CA" dirty="0" err="1" smtClean="0"/>
              <a:t>btn_login</a:t>
            </a:r>
            <a:endParaRPr lang="fr-CA" dirty="0" smtClean="0"/>
          </a:p>
          <a:p>
            <a:r>
              <a:rPr lang="fr-CA" dirty="0" smtClean="0"/>
              <a:t>Texte : </a:t>
            </a:r>
            <a:r>
              <a:rPr lang="fr-CA" dirty="0" err="1" smtClean="0"/>
              <a:t>lbl_login</a:t>
            </a:r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39" y="2312988"/>
            <a:ext cx="2092047" cy="349408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5217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Bouton et zone de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Ouvrir le fichier « activity_main.xml »</a:t>
            </a:r>
          </a:p>
          <a:p>
            <a:r>
              <a:rPr lang="fr-CA" dirty="0" smtClean="0"/>
              <a:t>Ajouter un bouton après le « </a:t>
            </a:r>
            <a:r>
              <a:rPr lang="fr-CA" dirty="0" err="1" smtClean="0"/>
              <a:t>EditText</a:t>
            </a:r>
            <a:r>
              <a:rPr lang="fr-CA" dirty="0" smtClean="0"/>
              <a:t> »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99792" y="3721016"/>
            <a:ext cx="3168470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&lt;Button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android:layout_width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"wrap_content"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android:layout_height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"wrap_content"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android:text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"@string/button_send"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27584" y="4435264"/>
            <a:ext cx="7553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Ce bouton n’a pas besoin de id, car il ne sera pas référencé dans</a:t>
            </a:r>
            <a:br>
              <a:rPr lang="fr-CA" dirty="0" smtClean="0"/>
            </a:br>
            <a:r>
              <a:rPr lang="fr-CA" dirty="0" smtClean="0"/>
              <a:t>le code principal.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68969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Contrôles : Détail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utilise la valeur « </a:t>
            </a:r>
            <a:r>
              <a:rPr lang="fr-CA" dirty="0" err="1" smtClean="0"/>
              <a:t>wrap_content</a:t>
            </a:r>
            <a:r>
              <a:rPr lang="fr-CA" dirty="0" smtClean="0"/>
              <a:t> » pour la zone de texte et le bouton</a:t>
            </a:r>
          </a:p>
          <a:p>
            <a:r>
              <a:rPr lang="fr-CA" dirty="0" smtClean="0"/>
              <a:t>C’est bien pour les boutons, mais pas nécessairement pour une zone de texte</a:t>
            </a:r>
          </a:p>
          <a:p>
            <a:r>
              <a:rPr lang="fr-CA" dirty="0" smtClean="0"/>
              <a:t>La valeur inscrite par l’utilisateur peut être plus large</a:t>
            </a:r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941168"/>
            <a:ext cx="3029373" cy="666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6649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Contrôles : Détail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smtClean="0"/>
              <a:t>Pour le </a:t>
            </a:r>
            <a:r>
              <a:rPr lang="fr-CA" b="1" dirty="0" err="1" smtClean="0"/>
              <a:t>LinearLayout</a:t>
            </a:r>
            <a:r>
              <a:rPr lang="fr-CA" dirty="0" smtClean="0"/>
              <a:t>, il y a une propriété nommé « </a:t>
            </a:r>
            <a:r>
              <a:rPr lang="fr-CA" dirty="0" err="1" smtClean="0"/>
              <a:t>layout_weight</a:t>
            </a:r>
            <a:r>
              <a:rPr lang="fr-CA" dirty="0" smtClean="0"/>
              <a:t> » qui permet de déterminer la largeur d’un contrôle de manière pondéré</a:t>
            </a:r>
          </a:p>
          <a:p>
            <a:r>
              <a:rPr lang="fr-CA" dirty="0" smtClean="0"/>
              <a:t>Cela fonctionne comme un mélange de cocktail</a:t>
            </a:r>
          </a:p>
          <a:p>
            <a:pPr lvl="1"/>
            <a:r>
              <a:rPr lang="fr-CA" dirty="0" smtClean="0"/>
              <a:t>2 part de vodka et 1 part de crème de café… Donc 2/3 de vodka</a:t>
            </a:r>
          </a:p>
          <a:p>
            <a:r>
              <a:rPr lang="fr-CA" dirty="0" smtClean="0"/>
              <a:t>Ainsi si l’on donne la valeur 1 à un contrôle et 2 à un second, le premier prendra 1/3 de l’espace disponible et l’autre le 2/3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2200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Contrôles : Détail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Exemple de dimension pour un contrôle</a:t>
            </a:r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</a:t>
            </a:r>
            <a:r>
              <a:rPr lang="fr-CA" dirty="0" smtClean="0">
                <a:sym typeface="Wingdings" panose="05000000000000000000" pitchFamily="2" charset="2"/>
              </a:rPr>
              <a:t> 0dp</a:t>
            </a:r>
          </a:p>
          <a:p>
            <a:pPr lvl="1"/>
            <a:r>
              <a:rPr lang="fr-CA" dirty="0" err="1" smtClean="0">
                <a:sym typeface="Wingdings" panose="05000000000000000000" pitchFamily="2" charset="2"/>
              </a:rPr>
              <a:t>Layout_weight</a:t>
            </a:r>
            <a:r>
              <a:rPr lang="fr-CA" dirty="0" smtClean="0">
                <a:sym typeface="Wingdings" panose="05000000000000000000" pitchFamily="2" charset="2"/>
              </a:rPr>
              <a:t>  1</a:t>
            </a:r>
          </a:p>
          <a:p>
            <a:pPr lvl="1"/>
            <a:r>
              <a:rPr lang="fr-CA" dirty="0" smtClean="0">
                <a:sym typeface="Wingdings" panose="05000000000000000000" pitchFamily="2" charset="2"/>
              </a:rPr>
              <a:t>En attribuant la valeur 0 pour la largeur du contrôle, cela améliore les performances du système, car il n’a pas à calculer la largeur du contrôle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4977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Stylisé les contrôles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 smtClean="0"/>
              <a:t>Il est possible de modifier l’apparence des contrôles en ajoutant certains attributs à ceux-ci</a:t>
            </a:r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40671"/>
            <a:ext cx="3115110" cy="1638529"/>
          </a:xfrm>
        </p:spPr>
      </p:pic>
    </p:spTree>
    <p:extLst>
      <p:ext uri="{BB962C8B-B14F-4D97-AF65-F5344CB8AC3E}">
        <p14:creationId xmlns:p14="http://schemas.microsoft.com/office/powerpoint/2010/main" val="154170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- Leçon 04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Modifier l’entête</a:t>
            </a:r>
          </a:p>
          <a:p>
            <a:r>
              <a:rPr lang="fr-CA" dirty="0" err="1" smtClean="0"/>
              <a:t>dp</a:t>
            </a:r>
            <a:r>
              <a:rPr lang="fr-CA" dirty="0" smtClean="0"/>
              <a:t> : </a:t>
            </a:r>
            <a:r>
              <a:rPr lang="fr-CA" dirty="0" err="1" smtClean="0"/>
              <a:t>Density-independant</a:t>
            </a:r>
            <a:r>
              <a:rPr lang="fr-CA" dirty="0" smtClean="0"/>
              <a:t> pixel</a:t>
            </a:r>
            <a:r>
              <a:rPr lang="fr-CA" dirty="0"/>
              <a:t> </a:t>
            </a:r>
            <a:r>
              <a:rPr lang="fr-CA" dirty="0" smtClean="0"/>
              <a:t>et est absolu</a:t>
            </a:r>
          </a:p>
          <a:p>
            <a:r>
              <a:rPr lang="fr-CA" dirty="0" err="1" smtClean="0"/>
              <a:t>sp</a:t>
            </a:r>
            <a:r>
              <a:rPr lang="fr-CA" dirty="0" smtClean="0"/>
              <a:t> : </a:t>
            </a:r>
            <a:r>
              <a:rPr lang="fr-CA" dirty="0" err="1" smtClean="0"/>
              <a:t>scale</a:t>
            </a:r>
            <a:r>
              <a:rPr lang="fr-CA" dirty="0" smtClean="0"/>
              <a:t> pixel</a:t>
            </a:r>
          </a:p>
          <a:p>
            <a:pPr lvl="1"/>
            <a:r>
              <a:rPr lang="fr-CA" dirty="0" smtClean="0"/>
              <a:t>Prend en considération la taille de la police</a:t>
            </a:r>
          </a:p>
          <a:p>
            <a:pPr lvl="1"/>
            <a:r>
              <a:rPr lang="fr-CA" dirty="0" smtClean="0"/>
              <a:t>Généralement utilisé pour ce qui touche les polices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797152"/>
            <a:ext cx="3114675" cy="1639887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23" y="1221405"/>
            <a:ext cx="2705478" cy="45250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48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deux blocs linéaires sont un peu trop collés, on peut les séparer avec une marge</a:t>
            </a:r>
          </a:p>
          <a:p>
            <a:r>
              <a:rPr lang="fr-CA" dirty="0" smtClean="0"/>
              <a:t>Ajouter aux blocs les propriétés suivantes</a:t>
            </a:r>
          </a:p>
          <a:p>
            <a:pPr lvl="1"/>
            <a:r>
              <a:rPr lang="fr-CA" dirty="0" err="1" smtClean="0"/>
              <a:t>layout_centerHorizontal</a:t>
            </a:r>
            <a:r>
              <a:rPr lang="fr-CA" dirty="0" smtClean="0"/>
              <a:t>="</a:t>
            </a:r>
            <a:r>
              <a:rPr lang="fr-CA" dirty="0" err="1" smtClean="0"/>
              <a:t>true</a:t>
            </a:r>
            <a:r>
              <a:rPr lang="fr-CA" dirty="0" smtClean="0"/>
              <a:t>"</a:t>
            </a:r>
          </a:p>
          <a:p>
            <a:pPr lvl="1"/>
            <a:r>
              <a:rPr lang="fr-CA" dirty="0" err="1" smtClean="0"/>
              <a:t>layout_marginTop</a:t>
            </a:r>
            <a:r>
              <a:rPr lang="fr-CA" dirty="0" smtClean="0"/>
              <a:t>="25dp"</a:t>
            </a:r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98" y="1161733"/>
            <a:ext cx="2715004" cy="45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1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Pour les étiquettes, on configurera la dimension du texte, la couleur et ainsi que l’alignement vertical</a:t>
            </a:r>
          </a:p>
          <a:p>
            <a:r>
              <a:rPr lang="fr-CA" dirty="0" smtClean="0"/>
              <a:t>Les attributs sont les suivants</a:t>
            </a:r>
          </a:p>
          <a:p>
            <a:pPr lvl="1"/>
            <a:r>
              <a:rPr lang="en-US" dirty="0" err="1"/>
              <a:t>android:textSize</a:t>
            </a:r>
            <a:r>
              <a:rPr lang="en-US" dirty="0"/>
              <a:t>="16sp"</a:t>
            </a:r>
          </a:p>
          <a:p>
            <a:pPr lvl="1"/>
            <a:r>
              <a:rPr lang="en-US" dirty="0" err="1" smtClean="0"/>
              <a:t>android:textColor</a:t>
            </a:r>
            <a:r>
              <a:rPr lang="en-US" dirty="0"/>
              <a:t>="@</a:t>
            </a:r>
            <a:r>
              <a:rPr lang="en-US" dirty="0" err="1"/>
              <a:t>android:color</a:t>
            </a:r>
            <a:r>
              <a:rPr lang="en-US" dirty="0"/>
              <a:t>/black"</a:t>
            </a:r>
          </a:p>
          <a:p>
            <a:pPr lvl="1"/>
            <a:r>
              <a:rPr lang="en-US" dirty="0" err="1" smtClean="0"/>
              <a:t>android:layout_gravity</a:t>
            </a:r>
            <a:r>
              <a:rPr lang="en-US" dirty="0"/>
              <a:t>="</a:t>
            </a:r>
            <a:r>
              <a:rPr lang="en-US" dirty="0" err="1" smtClean="0"/>
              <a:t>center_vertical</a:t>
            </a:r>
            <a:r>
              <a:rPr lang="en-US" dirty="0" smtClean="0"/>
              <a:t>“</a:t>
            </a:r>
          </a:p>
          <a:p>
            <a:r>
              <a:rPr lang="en-US" b="1" dirty="0" err="1" smtClean="0"/>
              <a:t>layout_gravity</a:t>
            </a:r>
            <a:r>
              <a:rPr lang="en-US" dirty="0" smtClean="0"/>
              <a:t> </a:t>
            </a:r>
            <a:r>
              <a:rPr lang="en-US" dirty="0" err="1" smtClean="0"/>
              <a:t>positionne</a:t>
            </a:r>
            <a:r>
              <a:rPr lang="en-US" dirty="0" smtClean="0"/>
              <a:t> </a:t>
            </a:r>
            <a:r>
              <a:rPr lang="en-US" dirty="0" err="1" smtClean="0"/>
              <a:t>l’élément</a:t>
            </a:r>
            <a:r>
              <a:rPr lang="en-US" dirty="0" smtClean="0"/>
              <a:t> par rapport au parent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98" y="1161733"/>
            <a:ext cx="2715004" cy="45345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736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Pour les zones de textes, on devra définir une dimension, car elles sont vides par défaut</a:t>
            </a:r>
          </a:p>
          <a:p>
            <a:r>
              <a:rPr lang="fr-CA" dirty="0" smtClean="0"/>
              <a:t>Voici les attributs à ajouter</a:t>
            </a:r>
          </a:p>
          <a:p>
            <a:pPr lvl="1"/>
            <a:r>
              <a:rPr lang="fr-CA" dirty="0" err="1"/>
              <a:t>android:layout_marginLeft</a:t>
            </a:r>
            <a:r>
              <a:rPr lang="fr-CA" dirty="0"/>
              <a:t>="8dp"</a:t>
            </a:r>
          </a:p>
          <a:p>
            <a:pPr lvl="1"/>
            <a:r>
              <a:rPr lang="fr-CA" dirty="0" err="1" smtClean="0"/>
              <a:t>android:inputType</a:t>
            </a:r>
            <a:r>
              <a:rPr lang="fr-CA" dirty="0"/>
              <a:t>="</a:t>
            </a:r>
            <a:r>
              <a:rPr lang="fr-CA" dirty="0" err="1" smtClean="0"/>
              <a:t>textEmailAddress</a:t>
            </a:r>
            <a:r>
              <a:rPr lang="fr-CA" dirty="0" smtClean="0"/>
              <a:t>" (</a:t>
            </a:r>
            <a:r>
              <a:rPr lang="fr-CA" dirty="0" err="1" smtClean="0"/>
              <a:t>textPassword</a:t>
            </a:r>
            <a:r>
              <a:rPr lang="fr-CA" dirty="0" smtClean="0"/>
              <a:t>)</a:t>
            </a:r>
            <a:endParaRPr lang="fr-CA" dirty="0"/>
          </a:p>
          <a:p>
            <a:pPr lvl="1"/>
            <a:r>
              <a:rPr lang="fr-CA" dirty="0" err="1" smtClean="0"/>
              <a:t>android:paddingLeft</a:t>
            </a:r>
            <a:r>
              <a:rPr lang="fr-CA" dirty="0"/>
              <a:t>="5dp"</a:t>
            </a:r>
          </a:p>
          <a:p>
            <a:pPr lvl="1"/>
            <a:r>
              <a:rPr lang="fr-CA" dirty="0" err="1" smtClean="0"/>
              <a:t>android:textSize</a:t>
            </a:r>
            <a:r>
              <a:rPr lang="fr-CA" dirty="0"/>
              <a:t>="13sp"</a:t>
            </a:r>
          </a:p>
          <a:p>
            <a:pPr lvl="1"/>
            <a:r>
              <a:rPr lang="fr-CA" dirty="0" err="1" smtClean="0"/>
              <a:t>android:layout_gravity</a:t>
            </a:r>
            <a:r>
              <a:rPr lang="fr-CA" dirty="0"/>
              <a:t>="</a:t>
            </a:r>
            <a:r>
              <a:rPr lang="fr-CA" dirty="0" err="1"/>
              <a:t>center_vertical</a:t>
            </a:r>
            <a:r>
              <a:rPr lang="fr-CA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400874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Modifier la largeur pour 200dp</a:t>
            </a:r>
          </a:p>
          <a:p>
            <a:r>
              <a:rPr lang="fr-CA" b="1" dirty="0" err="1" smtClean="0"/>
              <a:t>inputType</a:t>
            </a:r>
            <a:r>
              <a:rPr lang="fr-CA" dirty="0" smtClean="0"/>
              <a:t> est un attribut qui permet de configurer le style de saisie et par le fait même utiliser le bon clavier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72975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Voici les propriétés du bouton</a:t>
            </a:r>
          </a:p>
          <a:p>
            <a:r>
              <a:rPr lang="fr-CA" dirty="0" err="1"/>
              <a:t>android:layout_width</a:t>
            </a:r>
            <a:r>
              <a:rPr lang="fr-CA" dirty="0"/>
              <a:t>="290dp"</a:t>
            </a:r>
          </a:p>
          <a:p>
            <a:r>
              <a:rPr lang="fr-CA" dirty="0" err="1" smtClean="0"/>
              <a:t>android:layout_centerHorizontal</a:t>
            </a:r>
            <a:r>
              <a:rPr lang="fr-CA" dirty="0"/>
              <a:t>="</a:t>
            </a:r>
            <a:r>
              <a:rPr lang="fr-CA" dirty="0" err="1"/>
              <a:t>true</a:t>
            </a:r>
            <a:r>
              <a:rPr lang="fr-CA" dirty="0"/>
              <a:t>"</a:t>
            </a:r>
          </a:p>
          <a:p>
            <a:r>
              <a:rPr lang="fr-CA" dirty="0" err="1" smtClean="0"/>
              <a:t>android:gravity</a:t>
            </a:r>
            <a:r>
              <a:rPr lang="fr-CA" dirty="0"/>
              <a:t>="center"</a:t>
            </a:r>
          </a:p>
          <a:p>
            <a:r>
              <a:rPr lang="fr-CA" dirty="0" err="1" smtClean="0"/>
              <a:t>android:layout_marginTop</a:t>
            </a:r>
            <a:r>
              <a:rPr lang="fr-CA" dirty="0"/>
              <a:t>="15dp"</a:t>
            </a:r>
          </a:p>
          <a:p>
            <a:r>
              <a:rPr lang="fr-CA" dirty="0" err="1" smtClean="0"/>
              <a:t>android:textSize</a:t>
            </a:r>
            <a:r>
              <a:rPr lang="fr-CA" dirty="0"/>
              <a:t>="13sp"</a:t>
            </a:r>
          </a:p>
          <a:p>
            <a:r>
              <a:rPr lang="fr-CA" dirty="0" err="1" smtClean="0"/>
              <a:t>android:textStyle</a:t>
            </a:r>
            <a:r>
              <a:rPr lang="fr-CA" dirty="0"/>
              <a:t>="</a:t>
            </a:r>
            <a:r>
              <a:rPr lang="fr-CA" dirty="0" err="1"/>
              <a:t>bold</a:t>
            </a:r>
            <a:r>
              <a:rPr lang="fr-CA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82588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Écouteur d’événement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Comme n’importe quel application de haut niveau, le principe d’écouteur d’événement s’applique</a:t>
            </a:r>
          </a:p>
          <a:p>
            <a:r>
              <a:rPr lang="fr-CA" dirty="0" smtClean="0"/>
              <a:t>On ajoutera un écouteur sur le clic du bouton soit un </a:t>
            </a:r>
            <a:r>
              <a:rPr lang="fr-CA" b="1" dirty="0" err="1" smtClean="0"/>
              <a:t>ClickListener</a:t>
            </a:r>
            <a:endParaRPr lang="fr-CA" dirty="0" smtClean="0"/>
          </a:p>
          <a:p>
            <a:r>
              <a:rPr lang="fr-CA" dirty="0" smtClean="0"/>
              <a:t>La première étape consiste à ajouter l’écouteur d’événement dans la classe de l’activité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85247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Écouteur d’événement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smtClean="0"/>
              <a:t>Dans le fichier </a:t>
            </a:r>
            <a:r>
              <a:rPr lang="fr-CA" b="1" dirty="0" smtClean="0"/>
              <a:t>MainActivity.java</a:t>
            </a:r>
            <a:endParaRPr lang="fr-CA" dirty="0" smtClean="0"/>
          </a:p>
          <a:p>
            <a:r>
              <a:rPr lang="fr-CA" dirty="0" smtClean="0"/>
              <a:t>Ajouter une référence au bouton</a:t>
            </a:r>
          </a:p>
          <a:p>
            <a:r>
              <a:rPr lang="fr-CA" dirty="0" smtClean="0"/>
              <a:t>Il faut se rappeler que le bouton s’appelle </a:t>
            </a:r>
            <a:r>
              <a:rPr lang="fr-CA" b="1" dirty="0" err="1" smtClean="0"/>
              <a:t>btn_login</a:t>
            </a:r>
            <a:r>
              <a:rPr lang="fr-CA" dirty="0" smtClean="0"/>
              <a:t> dans le fichier XML</a:t>
            </a:r>
          </a:p>
          <a:p>
            <a:r>
              <a:rPr lang="fr-CA" dirty="0" smtClean="0"/>
              <a:t>La méthode </a:t>
            </a:r>
            <a:r>
              <a:rPr lang="fr-CA" b="1" dirty="0" err="1" smtClean="0"/>
              <a:t>findViewById</a:t>
            </a:r>
            <a:r>
              <a:rPr lang="fr-CA" dirty="0" smtClean="0"/>
              <a:t> recherche dans le fichier l’instance du bouton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320241"/>
            <a:ext cx="3419475" cy="147958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2999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fichier R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fichier R est mis à jour à chaque fois qu’il y a une modification/compilation de l’application</a:t>
            </a:r>
          </a:p>
          <a:p>
            <a:r>
              <a:rPr lang="fr-CA" dirty="0" smtClean="0"/>
              <a:t>Il contient toutes les références aux ID dans les fichiers d’interface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77299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code de l’événement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 smtClean="0"/>
              <a:t>Dans la méthode </a:t>
            </a:r>
            <a:r>
              <a:rPr lang="fr-CA" b="1" dirty="0" err="1" smtClean="0"/>
              <a:t>OnCreate</a:t>
            </a:r>
            <a:r>
              <a:rPr lang="fr-CA" dirty="0" smtClean="0"/>
              <a:t>, on inscrit le code pour gérer l’événement</a:t>
            </a:r>
          </a:p>
          <a:p>
            <a:r>
              <a:rPr lang="fr-CA" b="1" dirty="0" err="1" smtClean="0"/>
              <a:t>setOnClickListener</a:t>
            </a:r>
            <a:r>
              <a:rPr lang="fr-CA" dirty="0" smtClean="0"/>
              <a:t> est la méthode qui enregistre l’événement</a:t>
            </a:r>
            <a:endParaRPr lang="fr-CA" b="1" dirty="0" smtClean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392616"/>
            <a:ext cx="3419475" cy="1334830"/>
          </a:xfrm>
        </p:spPr>
      </p:pic>
    </p:spTree>
    <p:extLst>
      <p:ext uri="{BB962C8B-B14F-4D97-AF65-F5344CB8AC3E}">
        <p14:creationId xmlns:p14="http://schemas.microsoft.com/office/powerpoint/2010/main" val="3013694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Partie 02</a:t>
            </a:r>
            <a:endParaRPr lang="fr-CA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Le </a:t>
            </a:r>
            <a:r>
              <a:rPr lang="fr-CA" dirty="0" err="1" smtClean="0"/>
              <a:t>TweetListActivity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91612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la partie 1, on a créé une interface de connexion</a:t>
            </a:r>
          </a:p>
          <a:p>
            <a:r>
              <a:rPr lang="fr-CA" dirty="0" smtClean="0"/>
              <a:t>Un bouton avec un écouteur sur le clic a été créé</a:t>
            </a:r>
          </a:p>
          <a:p>
            <a:r>
              <a:rPr lang="fr-CA" dirty="0" smtClean="0"/>
              <a:t>Dans cette partie, on démarrera une nouvelle activité à la suite d’un clic du bouton en utilisant un </a:t>
            </a:r>
            <a:r>
              <a:rPr lang="fr-CA" b="1" dirty="0" err="1" smtClean="0"/>
              <a:t>intent</a:t>
            </a:r>
            <a:endParaRPr lang="fr-CA" b="1" dirty="0" smtClean="0"/>
          </a:p>
          <a:p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9" y="1871445"/>
            <a:ext cx="5992061" cy="3115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2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Pratique – Leçon 05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une activité</a:t>
            </a:r>
          </a:p>
          <a:p>
            <a:pPr lvl="1"/>
            <a:r>
              <a:rPr lang="fr-CA" dirty="0" smtClean="0"/>
              <a:t>Clic-droit sur le projet</a:t>
            </a:r>
          </a:p>
          <a:p>
            <a:pPr lvl="1"/>
            <a:r>
              <a:rPr lang="fr-CA" dirty="0" smtClean="0"/>
              <a:t>New </a:t>
            </a:r>
            <a:r>
              <a:rPr lang="fr-CA" dirty="0" smtClean="0">
                <a:sym typeface="Wingdings" panose="05000000000000000000" pitchFamily="2" charset="2"/>
              </a:rPr>
              <a:t> </a:t>
            </a:r>
            <a:r>
              <a:rPr lang="fr-CA" dirty="0" err="1" smtClean="0">
                <a:sym typeface="Wingdings" panose="05000000000000000000" pitchFamily="2" charset="2"/>
              </a:rPr>
              <a:t>Other</a:t>
            </a:r>
            <a:r>
              <a:rPr lang="fr-CA" dirty="0" smtClean="0">
                <a:sym typeface="Wingdings" panose="05000000000000000000" pitchFamily="2" charset="2"/>
              </a:rPr>
              <a:t>… (Nouveau  Autre…?)</a:t>
            </a:r>
          </a:p>
          <a:p>
            <a:pPr lvl="1"/>
            <a:r>
              <a:rPr lang="fr-CA" dirty="0" smtClean="0">
                <a:sym typeface="Wingdings" panose="05000000000000000000" pitchFamily="2" charset="2"/>
              </a:rPr>
              <a:t>Android  Android Activity</a:t>
            </a:r>
          </a:p>
          <a:p>
            <a:r>
              <a:rPr lang="fr-CA" dirty="0" smtClean="0">
                <a:sym typeface="Wingdings" panose="05000000000000000000" pitchFamily="2" charset="2"/>
              </a:rPr>
              <a:t>Configurer la nouvelle activité</a:t>
            </a:r>
          </a:p>
          <a:p>
            <a:pPr lvl="1"/>
            <a:r>
              <a:rPr lang="fr-CA" dirty="0" err="1" smtClean="0">
                <a:sym typeface="Wingdings" panose="05000000000000000000" pitchFamily="2" charset="2"/>
              </a:rPr>
              <a:t>Blank</a:t>
            </a:r>
            <a:r>
              <a:rPr lang="fr-CA" dirty="0" smtClean="0">
                <a:sym typeface="Wingdings" panose="05000000000000000000" pitchFamily="2" charset="2"/>
              </a:rPr>
              <a:t> Activity</a:t>
            </a:r>
          </a:p>
          <a:p>
            <a:pPr lvl="1"/>
            <a:r>
              <a:rPr lang="fr-CA" dirty="0" smtClean="0">
                <a:sym typeface="Wingdings" panose="05000000000000000000" pitchFamily="2" charset="2"/>
              </a:rPr>
              <a:t>Name : </a:t>
            </a:r>
            <a:r>
              <a:rPr lang="fr-CA" dirty="0" err="1" smtClean="0">
                <a:sym typeface="Wingdings" panose="05000000000000000000" pitchFamily="2" charset="2"/>
              </a:rPr>
              <a:t>TweetListActivity</a:t>
            </a:r>
            <a:endParaRPr lang="fr-CA" dirty="0" smtClean="0">
              <a:sym typeface="Wingdings" panose="05000000000000000000" pitchFamily="2" charset="2"/>
            </a:endParaRPr>
          </a:p>
          <a:p>
            <a:pPr lvl="1"/>
            <a:r>
              <a:rPr lang="fr-CA" dirty="0" smtClean="0">
                <a:sym typeface="Wingdings" panose="05000000000000000000" pitchFamily="2" charset="2"/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334083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TweetListActivity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Cette activité permettra d’afficher la liste des tweets du compte connecté</a:t>
            </a:r>
          </a:p>
          <a:p>
            <a:r>
              <a:rPr lang="fr-CA" dirty="0" smtClean="0"/>
              <a:t>Elle démarrera à la suite du clic du bouton de l’activité </a:t>
            </a:r>
            <a:r>
              <a:rPr lang="fr-CA" b="1" dirty="0" err="1" smtClean="0"/>
              <a:t>MainActivity</a:t>
            </a: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2068003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r>
              <a:rPr lang="fr-CA" dirty="0" smtClean="0"/>
              <a:t> : Description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</a:t>
            </a:r>
            <a:r>
              <a:rPr lang="fr-CA" dirty="0" err="1" smtClean="0"/>
              <a:t>intents</a:t>
            </a:r>
            <a:r>
              <a:rPr lang="fr-CA" dirty="0" smtClean="0"/>
              <a:t> permettent de naviguer d’une application à l’autre</a:t>
            </a:r>
          </a:p>
          <a:p>
            <a:r>
              <a:rPr lang="fr-CA" dirty="0" smtClean="0"/>
              <a:t>On peut simplifier en disant que c’est un objet de message qui est utilisé pour communiquer entre les différentes activités</a:t>
            </a:r>
          </a:p>
          <a:p>
            <a:r>
              <a:rPr lang="fr-CA" dirty="0" smtClean="0"/>
              <a:t>Les </a:t>
            </a:r>
            <a:r>
              <a:rPr lang="fr-CA" dirty="0" err="1" smtClean="0"/>
              <a:t>intents</a:t>
            </a:r>
            <a:r>
              <a:rPr lang="fr-CA" dirty="0" smtClean="0"/>
              <a:t> définissent les intentions d’une application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7037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r>
              <a:rPr lang="fr-CA" dirty="0" smtClean="0"/>
              <a:t> : Description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Un </a:t>
            </a:r>
            <a:r>
              <a:rPr lang="fr-CA" dirty="0" err="1" smtClean="0"/>
              <a:t>intent</a:t>
            </a:r>
            <a:r>
              <a:rPr lang="fr-CA" dirty="0" smtClean="0"/>
              <a:t> peut être utilisé pour ces trois tâches</a:t>
            </a:r>
          </a:p>
          <a:p>
            <a:pPr lvl="1"/>
            <a:r>
              <a:rPr lang="fr-CA" dirty="0" smtClean="0"/>
              <a:t>Ouvrir une autre activité ou service de l’activité courante</a:t>
            </a:r>
          </a:p>
          <a:p>
            <a:pPr lvl="1"/>
            <a:r>
              <a:rPr lang="fr-CA" dirty="0" smtClean="0"/>
              <a:t>Passer des données entre les activités et les services</a:t>
            </a:r>
          </a:p>
          <a:p>
            <a:pPr lvl="1"/>
            <a:r>
              <a:rPr lang="fr-CA" dirty="0" smtClean="0"/>
              <a:t>Déléguer les responsabilités vers une autre application. Par exemple l’ouverture d’une URL vers le navigateur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5812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r>
              <a:rPr lang="fr-CA" dirty="0"/>
              <a:t> </a:t>
            </a:r>
            <a:r>
              <a:rPr lang="fr-CA" dirty="0" smtClean="0"/>
              <a:t>: Catégories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peut catégoriser les </a:t>
            </a:r>
            <a:r>
              <a:rPr lang="fr-CA" dirty="0" err="1" smtClean="0"/>
              <a:t>intents</a:t>
            </a:r>
            <a:r>
              <a:rPr lang="fr-CA" dirty="0" smtClean="0"/>
              <a:t> dans deux différentes catégories</a:t>
            </a:r>
          </a:p>
          <a:p>
            <a:pPr lvl="1"/>
            <a:r>
              <a:rPr lang="fr-CA" dirty="0" smtClean="0"/>
              <a:t>Explicite</a:t>
            </a:r>
          </a:p>
          <a:p>
            <a:pPr lvl="1"/>
            <a:r>
              <a:rPr lang="fr-CA" dirty="0" smtClean="0"/>
              <a:t>Implicite</a:t>
            </a:r>
          </a:p>
          <a:p>
            <a:r>
              <a:rPr lang="fr-CA" dirty="0" smtClean="0"/>
              <a:t>Un </a:t>
            </a:r>
            <a:r>
              <a:rPr lang="fr-CA" dirty="0" err="1" smtClean="0"/>
              <a:t>intent</a:t>
            </a:r>
            <a:r>
              <a:rPr lang="fr-CA" dirty="0" smtClean="0"/>
              <a:t> explicite indique clairement quelle activité sera démarrée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69" y="4890089"/>
            <a:ext cx="5096586" cy="1095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010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r>
              <a:rPr lang="fr-CA" dirty="0" smtClean="0"/>
              <a:t> : Description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Un </a:t>
            </a:r>
            <a:r>
              <a:rPr lang="fr-CA" dirty="0" err="1" smtClean="0"/>
              <a:t>intent</a:t>
            </a:r>
            <a:r>
              <a:rPr lang="fr-CA" dirty="0" smtClean="0"/>
              <a:t> implicite indique que l’application désire démarrer une nouvelle activité ou service, mais ne sait pas laquelle</a:t>
            </a:r>
          </a:p>
          <a:p>
            <a:r>
              <a:rPr lang="fr-CA" dirty="0" smtClean="0"/>
              <a:t>C’est le OS qui gère l’activité à démarrer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070" y="4653136"/>
            <a:ext cx="3105583" cy="1095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405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r>
              <a:rPr lang="fr-CA" dirty="0" smtClean="0"/>
              <a:t> : Passer des données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Il est possible de passer des données avec les </a:t>
            </a:r>
            <a:r>
              <a:rPr lang="fr-CA" dirty="0" err="1" smtClean="0"/>
              <a:t>intents</a:t>
            </a:r>
            <a:endParaRPr lang="fr-CA" dirty="0" smtClean="0"/>
          </a:p>
          <a:p>
            <a:r>
              <a:rPr lang="fr-CA" dirty="0" smtClean="0"/>
              <a:t>Par exemple, un numéro de téléphone, un courriel, une photo, etc.</a:t>
            </a:r>
          </a:p>
          <a:p>
            <a:r>
              <a:rPr lang="fr-CA" dirty="0" smtClean="0"/>
              <a:t>Entre autres, on utilisera la méthode </a:t>
            </a:r>
            <a:r>
              <a:rPr lang="fr-CA" b="1" dirty="0" err="1" smtClean="0"/>
              <a:t>putExtra</a:t>
            </a:r>
            <a:r>
              <a:rPr lang="fr-CA" dirty="0" smtClean="0"/>
              <a:t> d’un objet </a:t>
            </a:r>
            <a:r>
              <a:rPr lang="fr-CA" b="1" dirty="0" err="1" smtClean="0"/>
              <a:t>Intent</a:t>
            </a:r>
            <a:endParaRPr lang="fr-CA" dirty="0"/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42" y="5013176"/>
            <a:ext cx="3153215" cy="457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997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Intent</a:t>
            </a:r>
            <a:r>
              <a:rPr lang="fr-CA" dirty="0"/>
              <a:t> : Passer des données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Une autre méthode est d’utiliser un objet de type </a:t>
            </a:r>
            <a:r>
              <a:rPr lang="fr-CA" b="1" dirty="0" smtClean="0"/>
              <a:t>Bundle</a:t>
            </a:r>
            <a:endParaRPr lang="fr-CA" dirty="0" smtClean="0"/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33" y="3861048"/>
            <a:ext cx="3277057" cy="657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396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Intent</a:t>
            </a:r>
            <a:r>
              <a:rPr lang="fr-CA" dirty="0" smtClean="0"/>
              <a:t> : Retrouver les données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Évidemment, si l’on envoie des données, il faut que quelqu’un les consomme!</a:t>
            </a:r>
          </a:p>
          <a:p>
            <a:endParaRPr lang="fr-CA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00" y="4078140"/>
            <a:ext cx="4820323" cy="666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402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Intent</a:t>
            </a:r>
            <a:r>
              <a:rPr lang="fr-CA" dirty="0" smtClean="0"/>
              <a:t> : Ouvrir une application tierce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Pour exécuter une application tierce, il faut envoyer un message au OS pour qu’il l’interprète</a:t>
            </a:r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463" y="4078140"/>
            <a:ext cx="6258798" cy="362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778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06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un </a:t>
            </a:r>
            <a:r>
              <a:rPr lang="fr-CA" dirty="0" err="1" smtClean="0"/>
              <a:t>intent</a:t>
            </a:r>
            <a:r>
              <a:rPr lang="fr-CA" dirty="0" smtClean="0"/>
              <a:t> explicite qui permet d’appeler </a:t>
            </a:r>
            <a:r>
              <a:rPr lang="fr-CA" b="1" dirty="0" err="1" smtClean="0"/>
              <a:t>TweetListActivity</a:t>
            </a:r>
            <a:endParaRPr lang="fr-CA" dirty="0" smtClean="0"/>
          </a:p>
          <a:p>
            <a:r>
              <a:rPr lang="fr-CA" dirty="0" smtClean="0"/>
              <a:t>Exécuter l’application</a:t>
            </a:r>
            <a:endParaRPr lang="fr-CA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701085" y="3717032"/>
            <a:ext cx="5709554" cy="2496507"/>
            <a:chOff x="2017095" y="3789040"/>
            <a:chExt cx="5709554" cy="249650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7095" y="3789040"/>
              <a:ext cx="5077534" cy="10574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6" name="Connecteur droit avec flèche 5"/>
            <p:cNvCxnSpPr>
              <a:stCxn id="7" idx="0"/>
            </p:cNvCxnSpPr>
            <p:nvPr/>
          </p:nvCxnSpPr>
          <p:spPr>
            <a:xfrm flipH="1" flipV="1">
              <a:off x="4788024" y="4437112"/>
              <a:ext cx="1469313" cy="1202104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4788024" y="5639216"/>
              <a:ext cx="2938625" cy="646331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A" dirty="0" smtClean="0"/>
                <a:t>Remplaçable par</a:t>
              </a:r>
              <a:r>
                <a:rPr lang="fr-CA" dirty="0"/>
                <a:t/>
              </a:r>
              <a:br>
                <a:rPr lang="fr-CA" dirty="0"/>
              </a:br>
              <a:r>
                <a:rPr lang="fr-CA" dirty="0" err="1"/>
                <a:t>getApplicationContext</a:t>
              </a:r>
              <a:r>
                <a:rPr lang="fr-CA" dirty="0"/>
                <a:t>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2064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À ce stade, l’application permet de naviguer entre la page d’accueil et la « liste »</a:t>
            </a:r>
          </a:p>
          <a:p>
            <a:r>
              <a:rPr lang="fr-CA" dirty="0" smtClean="0"/>
              <a:t>Dans la prochaine partie, on définira la liste en utilisant un contrôle nommé </a:t>
            </a:r>
            <a:r>
              <a:rPr lang="fr-CA" b="1" dirty="0" err="1" smtClean="0"/>
              <a:t>ListView</a:t>
            </a:r>
            <a:endParaRPr lang="fr-CA" dirty="0" smtClean="0"/>
          </a:p>
          <a:p>
            <a:r>
              <a:rPr lang="fr-CA" dirty="0" smtClean="0"/>
              <a:t>On développera de façon itérative pour obtenir le résultat désiré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902209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ListView</a:t>
            </a:r>
            <a:r>
              <a:rPr lang="fr-CA" dirty="0" smtClean="0"/>
              <a:t> : Description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Pour remplir un </a:t>
            </a:r>
            <a:r>
              <a:rPr lang="fr-CA" b="1" dirty="0" err="1" smtClean="0"/>
              <a:t>ListView</a:t>
            </a:r>
            <a:r>
              <a:rPr lang="fr-CA" dirty="0" smtClean="0"/>
              <a:t>, il faut utiliser un objet de type </a:t>
            </a:r>
            <a:r>
              <a:rPr lang="fr-CA" b="1" dirty="0" smtClean="0"/>
              <a:t>Adapter</a:t>
            </a:r>
          </a:p>
          <a:p>
            <a:r>
              <a:rPr lang="fr-CA" dirty="0" smtClean="0"/>
              <a:t>Un </a:t>
            </a:r>
            <a:r>
              <a:rPr lang="fr-CA" b="1" dirty="0" smtClean="0"/>
              <a:t>Adapter</a:t>
            </a:r>
            <a:r>
              <a:rPr lang="fr-CA" dirty="0" smtClean="0"/>
              <a:t> fonctionne de façon similaire à un data set</a:t>
            </a:r>
          </a:p>
          <a:p>
            <a:r>
              <a:rPr lang="fr-CA" dirty="0" smtClean="0"/>
              <a:t>Plusieurs types d’</a:t>
            </a:r>
            <a:r>
              <a:rPr lang="fr-CA" b="1" dirty="0" smtClean="0"/>
              <a:t>Adapter</a:t>
            </a:r>
            <a:r>
              <a:rPr lang="fr-CA" dirty="0" smtClean="0"/>
              <a:t> sont disponibles</a:t>
            </a:r>
          </a:p>
          <a:p>
            <a:r>
              <a:rPr lang="fr-CA" dirty="0" smtClean="0"/>
              <a:t>Pour la première itération ce sera un </a:t>
            </a:r>
            <a:r>
              <a:rPr lang="fr-CA" b="1" dirty="0" err="1" smtClean="0"/>
              <a:t>ArrayAdapter</a:t>
            </a:r>
            <a:endParaRPr lang="fr-CA" b="1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4617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ListView</a:t>
            </a:r>
            <a:r>
              <a:rPr lang="fr-CA" dirty="0" smtClean="0"/>
              <a:t> : Utilisation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042416" y="3573016"/>
            <a:ext cx="7274000" cy="2233424"/>
          </a:xfrm>
        </p:spPr>
        <p:txBody>
          <a:bodyPr/>
          <a:lstStyle/>
          <a:p>
            <a:r>
              <a:rPr lang="fr-CA" dirty="0" smtClean="0"/>
              <a:t>Le premier paramètre est le contexte</a:t>
            </a:r>
          </a:p>
          <a:p>
            <a:r>
              <a:rPr lang="fr-CA" dirty="0" smtClean="0"/>
              <a:t>Le second est la liste à laquelle on associe l’adaptateur </a:t>
            </a:r>
          </a:p>
          <a:p>
            <a:r>
              <a:rPr lang="fr-CA" dirty="0" smtClean="0"/>
              <a:t>La troisième est le tableau de données à attacher</a:t>
            </a:r>
            <a:endParaRPr lang="fr-CA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97" y="2157757"/>
            <a:ext cx="5616929" cy="1258336"/>
          </a:xfrm>
        </p:spPr>
      </p:pic>
    </p:spTree>
    <p:extLst>
      <p:ext uri="{BB962C8B-B14F-4D97-AF65-F5344CB8AC3E}">
        <p14:creationId xmlns:p14="http://schemas.microsoft.com/office/powerpoint/2010/main" val="327313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ListView</a:t>
            </a:r>
            <a:r>
              <a:rPr lang="fr-CA" dirty="0" smtClean="0"/>
              <a:t> : Utilisation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042416" y="3573016"/>
            <a:ext cx="7274000" cy="2233424"/>
          </a:xfrm>
        </p:spPr>
        <p:txBody>
          <a:bodyPr/>
          <a:lstStyle/>
          <a:p>
            <a:r>
              <a:rPr lang="fr-CA" dirty="0" smtClean="0"/>
              <a:t>Ici, on voit comment attacher un adaptateur à une liste</a:t>
            </a:r>
            <a:endParaRPr lang="fr-CA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97" y="2522492"/>
            <a:ext cx="5616929" cy="528866"/>
          </a:xfrm>
        </p:spPr>
      </p:pic>
    </p:spTree>
    <p:extLst>
      <p:ext uri="{BB962C8B-B14F-4D97-AF65-F5344CB8AC3E}">
        <p14:creationId xmlns:p14="http://schemas.microsoft.com/office/powerpoint/2010/main" val="377381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07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Dans l’interface de la </a:t>
            </a:r>
            <a:r>
              <a:rPr lang="fr-CA" dirty="0" smtClean="0"/>
              <a:t>liste, supprimer le </a:t>
            </a:r>
            <a:r>
              <a:rPr lang="fr-CA" b="1" dirty="0" err="1" smtClean="0"/>
              <a:t>TextView</a:t>
            </a:r>
            <a:r>
              <a:rPr lang="fr-CA" dirty="0" smtClean="0"/>
              <a:t> « No tweet </a:t>
            </a:r>
            <a:r>
              <a:rPr lang="fr-CA" dirty="0" err="1" smtClean="0"/>
              <a:t>found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Ajouter un objet </a:t>
            </a:r>
            <a:r>
              <a:rPr lang="fr-CA" b="1" dirty="0" err="1" smtClean="0"/>
              <a:t>ListView</a:t>
            </a:r>
            <a:endParaRPr lang="fr-CA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61" y="3717032"/>
            <a:ext cx="5382601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279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07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Une fois le contrôle ajouté à l’interface, il faut </a:t>
            </a:r>
            <a:r>
              <a:rPr lang="fr-CA" dirty="0" smtClean="0"/>
              <a:t>le remplir</a:t>
            </a:r>
            <a:endParaRPr lang="fr-CA" dirty="0" smtClean="0"/>
          </a:p>
          <a:p>
            <a:r>
              <a:rPr lang="fr-CA" dirty="0" smtClean="0"/>
              <a:t>Dans le fichier Java, il faut créer les instances des objets qui seront utilisés</a:t>
            </a:r>
          </a:p>
          <a:p>
            <a:r>
              <a:rPr lang="fr-CA" dirty="0" smtClean="0"/>
              <a:t>Décl</a:t>
            </a:r>
            <a:r>
              <a:rPr lang="fr-CA" dirty="0"/>
              <a:t>arer dans la classe les objets </a:t>
            </a:r>
            <a:r>
              <a:rPr lang="fr-CA" dirty="0" smtClean="0"/>
              <a:t>suivants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22" y="4725144"/>
            <a:ext cx="5992679" cy="814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019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l’événement de création, nous allons simplement instancier le vecteur de chaîne de caractères en utilisant une boucle.</a:t>
            </a:r>
            <a:endParaRPr lang="fr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21" y="4365104"/>
            <a:ext cx="5600082" cy="137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2420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07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Après avoir créer le vecteur, il faudra l’attacher à la liste</a:t>
            </a:r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573016"/>
            <a:ext cx="6686892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3853305" y="5800951"/>
            <a:ext cx="1157689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Exécuter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8066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Contrôle et </a:t>
            </a:r>
            <a:r>
              <a:rPr lang="fr-CA" dirty="0" err="1" smtClean="0"/>
              <a:t>ListView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la portion précédente, on a rempli un </a:t>
            </a:r>
            <a:r>
              <a:rPr lang="fr-CA" b="1" dirty="0" err="1" smtClean="0"/>
              <a:t>ListView</a:t>
            </a:r>
            <a:r>
              <a:rPr lang="fr-CA" dirty="0" smtClean="0"/>
              <a:t> avec des strings</a:t>
            </a:r>
          </a:p>
          <a:p>
            <a:r>
              <a:rPr lang="fr-CA" dirty="0" smtClean="0"/>
              <a:t>Dans cette partie, on modifiera le contenu de la liste pour afficher un autre layout</a:t>
            </a:r>
            <a:r>
              <a:rPr lang="fr-CA" dirty="0"/>
              <a:t> </a:t>
            </a:r>
            <a:r>
              <a:rPr lang="fr-CA" dirty="0" smtClean="0"/>
              <a:t>que l’on développera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7175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ListView</a:t>
            </a:r>
            <a:r>
              <a:rPr lang="fr-CA" dirty="0" smtClean="0"/>
              <a:t> : Maquette</a:t>
            </a:r>
            <a:endParaRPr lang="fr-CA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781" y="2312988"/>
            <a:ext cx="2745888" cy="3494087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037751"/>
            <a:ext cx="3419475" cy="2044561"/>
          </a:xfrm>
        </p:spPr>
      </p:pic>
    </p:spTree>
    <p:extLst>
      <p:ext uri="{BB962C8B-B14F-4D97-AF65-F5344CB8AC3E}">
        <p14:creationId xmlns:p14="http://schemas.microsoft.com/office/powerpoint/2010/main" val="618199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Layout de détail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cette partie, on développera un layout de détail pour ensuite l’insérer dans la </a:t>
            </a:r>
            <a:r>
              <a:rPr lang="fr-CA" b="1" dirty="0" err="1" smtClean="0"/>
              <a:t>ListView</a:t>
            </a:r>
            <a:endParaRPr lang="fr-CA" b="1" dirty="0" smtClean="0"/>
          </a:p>
          <a:p>
            <a:r>
              <a:rPr lang="fr-CA" dirty="0" smtClean="0"/>
              <a:t>Télécharger l’image qui représentera les utilisateurs </a:t>
            </a:r>
            <a:r>
              <a:rPr lang="fr-CA" dirty="0" smtClean="0">
                <a:hlinkClick r:id="rId2"/>
              </a:rPr>
              <a:t>ici</a:t>
            </a:r>
            <a:endParaRPr lang="fr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78087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08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un nouveau layout au projet</a:t>
            </a:r>
          </a:p>
          <a:p>
            <a:pPr lvl="1"/>
            <a:r>
              <a:rPr lang="fr-CA" dirty="0" smtClean="0"/>
              <a:t>Android XML Layout File</a:t>
            </a:r>
          </a:p>
          <a:p>
            <a:r>
              <a:rPr lang="fr-CA" dirty="0" smtClean="0"/>
              <a:t>Nommer le layout « row_tweet.xml »</a:t>
            </a:r>
          </a:p>
          <a:p>
            <a:r>
              <a:rPr lang="fr-CA" dirty="0" smtClean="0"/>
              <a:t>Choisir type </a:t>
            </a:r>
            <a:r>
              <a:rPr lang="fr-CA" b="1" dirty="0" err="1" smtClean="0"/>
              <a:t>LinearLayout</a:t>
            </a:r>
            <a:endParaRPr lang="fr-CA" dirty="0" smtClean="0"/>
          </a:p>
          <a:p>
            <a:r>
              <a:rPr lang="fr-CA" dirty="0" smtClean="0"/>
              <a:t>Modifier l’orientation pour la mettre horizontal</a:t>
            </a:r>
          </a:p>
          <a:p>
            <a:r>
              <a:rPr lang="fr-CA" dirty="0" smtClean="0"/>
              <a:t>Cette mise en page englobera les autres niveaux de mise en page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94376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Ajouter un élément graphique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Pour ajouter un élément graphique dans une application, il faut l’inclure dans un dossier « </a:t>
            </a:r>
            <a:r>
              <a:rPr lang="fr-CA" dirty="0" err="1" smtClean="0"/>
              <a:t>res</a:t>
            </a:r>
            <a:r>
              <a:rPr lang="fr-CA" dirty="0" smtClean="0"/>
              <a:t>-</a:t>
            </a:r>
            <a:r>
              <a:rPr lang="fr-CA" dirty="0" err="1" smtClean="0"/>
              <a:t>drawable</a:t>
            </a:r>
            <a:r>
              <a:rPr lang="fr-CA" dirty="0" smtClean="0"/>
              <a:t>-XXX »</a:t>
            </a:r>
          </a:p>
          <a:p>
            <a:r>
              <a:rPr lang="fr-CA" dirty="0" smtClean="0"/>
              <a:t>Une fois l’élément graphique dans le dossier, il sera disponible pour l’ensemble du projet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32208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Pratique – Leçon 09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l’image téléchargée précédemment dans le dossier « </a:t>
            </a:r>
            <a:r>
              <a:rPr lang="fr-CA" dirty="0" err="1" smtClean="0"/>
              <a:t>res-drawable-mdpi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Dans le mode « </a:t>
            </a:r>
            <a:r>
              <a:rPr lang="fr-CA" dirty="0" err="1" smtClean="0"/>
              <a:t>Graphical</a:t>
            </a:r>
            <a:r>
              <a:rPr lang="fr-CA" dirty="0" smtClean="0"/>
              <a:t> Layout » de </a:t>
            </a:r>
            <a:r>
              <a:rPr lang="fr-CA" b="1" dirty="0" smtClean="0"/>
              <a:t>row_tweet.xml</a:t>
            </a:r>
            <a:r>
              <a:rPr lang="fr-CA" dirty="0" smtClean="0"/>
              <a:t>, naviguer dans la catégorie </a:t>
            </a:r>
            <a:r>
              <a:rPr lang="fr-CA" b="1" dirty="0" smtClean="0"/>
              <a:t>Image &amp; media</a:t>
            </a:r>
            <a:endParaRPr lang="fr-CA" dirty="0" smtClean="0"/>
          </a:p>
          <a:p>
            <a:r>
              <a:rPr lang="fr-CA" dirty="0" smtClean="0"/>
              <a:t>Glisser un objet </a:t>
            </a:r>
            <a:r>
              <a:rPr lang="fr-CA" b="1" dirty="0" err="1" smtClean="0"/>
              <a:t>ImageView</a:t>
            </a:r>
            <a:endParaRPr lang="fr-CA" dirty="0" smtClean="0"/>
          </a:p>
          <a:p>
            <a:r>
              <a:rPr lang="fr-CA" dirty="0" smtClean="0"/>
              <a:t>Ajouter l’image qui est dans les ressources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66" y="2495419"/>
            <a:ext cx="2810267" cy="1867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5588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un </a:t>
            </a:r>
            <a:r>
              <a:rPr lang="fr-CA" b="1" dirty="0" err="1" smtClean="0"/>
              <a:t>LinearLayout</a:t>
            </a:r>
            <a:r>
              <a:rPr lang="fr-CA" b="1" dirty="0" smtClean="0"/>
              <a:t> vertical</a:t>
            </a:r>
            <a:r>
              <a:rPr lang="fr-CA" dirty="0" smtClean="0"/>
              <a:t> qui se retrouve dans le groupe </a:t>
            </a:r>
            <a:r>
              <a:rPr lang="fr-CA" b="1" dirty="0" err="1" smtClean="0"/>
              <a:t>Layouts</a:t>
            </a:r>
            <a:endParaRPr lang="fr-CA" dirty="0" smtClean="0"/>
          </a:p>
          <a:p>
            <a:r>
              <a:rPr lang="fr-CA" dirty="0" smtClean="0"/>
              <a:t>Dans le même ordre, glisser à l’intérieur du </a:t>
            </a:r>
            <a:r>
              <a:rPr lang="fr-CA" b="1" dirty="0" err="1" smtClean="0"/>
              <a:t>LinearLayout</a:t>
            </a:r>
            <a:r>
              <a:rPr lang="fr-CA" b="1" dirty="0" smtClean="0"/>
              <a:t> </a:t>
            </a:r>
            <a:r>
              <a:rPr lang="fr-CA" dirty="0" smtClean="0"/>
              <a:t>un </a:t>
            </a:r>
            <a:r>
              <a:rPr lang="fr-CA" b="1" dirty="0" err="1" smtClean="0"/>
              <a:t>TextView</a:t>
            </a:r>
            <a:r>
              <a:rPr lang="fr-CA" b="1" dirty="0" smtClean="0"/>
              <a:t> large, moyen </a:t>
            </a:r>
            <a:r>
              <a:rPr lang="fr-CA" dirty="0" smtClean="0"/>
              <a:t>et </a:t>
            </a:r>
            <a:r>
              <a:rPr lang="fr-CA" b="1" dirty="0" smtClean="0"/>
              <a:t>petit</a:t>
            </a:r>
            <a:endParaRPr lang="fr-CA" dirty="0" smtClean="0"/>
          </a:p>
          <a:p>
            <a:pPr lvl="1"/>
            <a:r>
              <a:rPr lang="fr-CA" dirty="0" smtClean="0"/>
              <a:t>Ces éléments se retrouvent dans la catégorie </a:t>
            </a:r>
            <a:r>
              <a:rPr lang="fr-CA" b="1" dirty="0" err="1" smtClean="0"/>
              <a:t>Form</a:t>
            </a:r>
            <a:r>
              <a:rPr lang="fr-CA" b="1" dirty="0" smtClean="0"/>
              <a:t> Widgets</a:t>
            </a:r>
            <a:endParaRPr lang="fr-CA" dirty="0" smtClean="0"/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92" y="2504946"/>
            <a:ext cx="2791215" cy="184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052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09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le mode XML</a:t>
            </a:r>
          </a:p>
          <a:p>
            <a:r>
              <a:rPr lang="fr-CA" dirty="0" smtClean="0"/>
              <a:t>Modifier les paramètres de l’</a:t>
            </a:r>
            <a:r>
              <a:rPr lang="fr-CA" b="1" dirty="0" err="1" smtClean="0"/>
              <a:t>ImageView</a:t>
            </a:r>
            <a:endParaRPr lang="fr-CA" dirty="0" smtClean="0"/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= 100dp</a:t>
            </a:r>
          </a:p>
          <a:p>
            <a:pPr lvl="1"/>
            <a:r>
              <a:rPr lang="fr-CA" dirty="0" err="1" smtClean="0"/>
              <a:t>Layout_height</a:t>
            </a:r>
            <a:r>
              <a:rPr lang="fr-CA" dirty="0" smtClean="0"/>
              <a:t> = 100dp</a:t>
            </a:r>
          </a:p>
          <a:p>
            <a:pPr lvl="1"/>
            <a:r>
              <a:rPr lang="fr-CA" dirty="0" err="1" smtClean="0"/>
              <a:t>Layout_marginLeft</a:t>
            </a:r>
            <a:r>
              <a:rPr lang="fr-CA" dirty="0"/>
              <a:t> </a:t>
            </a:r>
            <a:r>
              <a:rPr lang="fr-CA" dirty="0" smtClean="0"/>
              <a:t>= 5dp</a:t>
            </a:r>
          </a:p>
          <a:p>
            <a:pPr lvl="1"/>
            <a:r>
              <a:rPr lang="fr-CA" dirty="0" err="1" smtClean="0"/>
              <a:t>Layout_marginTop</a:t>
            </a:r>
            <a:r>
              <a:rPr lang="fr-CA" dirty="0" smtClean="0"/>
              <a:t> = 5dp</a:t>
            </a:r>
          </a:p>
        </p:txBody>
      </p:sp>
    </p:spTree>
    <p:extLst>
      <p:ext uri="{BB962C8B-B14F-4D97-AF65-F5344CB8AC3E}">
        <p14:creationId xmlns:p14="http://schemas.microsoft.com/office/powerpoint/2010/main" val="21701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err="1" smtClean="0"/>
              <a:t>LinearLayout</a:t>
            </a:r>
            <a:endParaRPr lang="fr-CA" dirty="0" smtClean="0"/>
          </a:p>
          <a:p>
            <a:pPr lvl="1"/>
            <a:r>
              <a:rPr lang="fr-CA" dirty="0" err="1" smtClean="0"/>
              <a:t>Layout_marginLeft</a:t>
            </a:r>
            <a:r>
              <a:rPr lang="fr-CA" dirty="0" smtClean="0"/>
              <a:t> = 10dp</a:t>
            </a:r>
          </a:p>
          <a:p>
            <a:pPr lvl="1"/>
            <a:r>
              <a:rPr lang="fr-CA" dirty="0" err="1" smtClean="0"/>
              <a:t>Gravity</a:t>
            </a:r>
            <a:r>
              <a:rPr lang="fr-CA" dirty="0" smtClean="0"/>
              <a:t> = </a:t>
            </a:r>
            <a:r>
              <a:rPr lang="fr-CA" dirty="0" err="1" smtClean="0"/>
              <a:t>Left</a:t>
            </a:r>
            <a:endParaRPr lang="fr-CA" dirty="0" smtClean="0"/>
          </a:p>
          <a:p>
            <a:r>
              <a:rPr lang="fr-CA" dirty="0" smtClean="0"/>
              <a:t>TextView1</a:t>
            </a:r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= </a:t>
            </a:r>
            <a:r>
              <a:rPr lang="fr-CA" dirty="0" err="1" smtClean="0"/>
              <a:t>match_parent</a:t>
            </a:r>
            <a:endParaRPr lang="fr-CA" dirty="0" smtClean="0"/>
          </a:p>
          <a:p>
            <a:pPr lvl="1"/>
            <a:r>
              <a:rPr lang="fr-CA" dirty="0" err="1" smtClean="0"/>
              <a:t>Text</a:t>
            </a:r>
            <a:r>
              <a:rPr lang="fr-CA" dirty="0" smtClean="0"/>
              <a:t> = Header </a:t>
            </a:r>
            <a:r>
              <a:rPr lang="fr-CA" dirty="0" err="1" smtClean="0"/>
              <a:t>Text</a:t>
            </a:r>
            <a:endParaRPr lang="fr-CA" dirty="0" smtClean="0"/>
          </a:p>
          <a:p>
            <a:pPr lvl="1"/>
            <a:r>
              <a:rPr lang="fr-CA" dirty="0" err="1" smtClean="0"/>
              <a:t>TextSize</a:t>
            </a:r>
            <a:r>
              <a:rPr lang="fr-CA" dirty="0" smtClean="0"/>
              <a:t> = 19sp</a:t>
            </a:r>
          </a:p>
          <a:p>
            <a:pPr lvl="1"/>
            <a:r>
              <a:rPr lang="fr-CA" dirty="0" err="1" smtClean="0"/>
              <a:t>TextColor</a:t>
            </a:r>
            <a:r>
              <a:rPr lang="fr-CA" dirty="0" smtClean="0"/>
              <a:t> = #222222</a:t>
            </a:r>
          </a:p>
          <a:p>
            <a:pPr lvl="1"/>
            <a:r>
              <a:rPr lang="fr-CA" dirty="0" err="1" smtClean="0"/>
              <a:t>TextStyle</a:t>
            </a:r>
            <a:r>
              <a:rPr lang="fr-CA" dirty="0" smtClean="0"/>
              <a:t> = </a:t>
            </a:r>
            <a:r>
              <a:rPr lang="fr-CA" dirty="0" err="1" smtClean="0"/>
              <a:t>bold</a:t>
            </a:r>
            <a:endParaRPr lang="fr-CA" dirty="0" smtClean="0"/>
          </a:p>
          <a:p>
            <a:pPr lvl="1"/>
            <a:r>
              <a:rPr lang="fr-CA" dirty="0" smtClean="0"/>
              <a:t>Enlever </a:t>
            </a:r>
            <a:r>
              <a:rPr lang="fr-CA" dirty="0" err="1" smtClean="0"/>
              <a:t>textAppearance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32909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TextView2</a:t>
            </a:r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= </a:t>
            </a:r>
            <a:r>
              <a:rPr lang="fr-CA" dirty="0" err="1" smtClean="0"/>
              <a:t>match_parent</a:t>
            </a:r>
            <a:endParaRPr lang="fr-CA" dirty="0" smtClean="0"/>
          </a:p>
          <a:p>
            <a:pPr lvl="1"/>
            <a:r>
              <a:rPr lang="fr-CA" dirty="0" err="1" smtClean="0"/>
              <a:t>Text</a:t>
            </a:r>
            <a:r>
              <a:rPr lang="fr-CA" dirty="0" smtClean="0"/>
              <a:t> = Tweet body </a:t>
            </a:r>
            <a:r>
              <a:rPr lang="fr-CA" dirty="0" err="1" smtClean="0"/>
              <a:t>text</a:t>
            </a:r>
            <a:r>
              <a:rPr lang="fr-CA" dirty="0" smtClean="0"/>
              <a:t> </a:t>
            </a:r>
            <a:r>
              <a:rPr lang="fr-CA" dirty="0" err="1" smtClean="0"/>
              <a:t>here</a:t>
            </a:r>
            <a:endParaRPr lang="fr-CA" dirty="0" smtClean="0"/>
          </a:p>
          <a:p>
            <a:pPr lvl="1"/>
            <a:r>
              <a:rPr lang="fr-CA" dirty="0" err="1" smtClean="0"/>
              <a:t>Layout_marginTop</a:t>
            </a:r>
            <a:r>
              <a:rPr lang="fr-CA" dirty="0" smtClean="0"/>
              <a:t> = 5dp</a:t>
            </a:r>
          </a:p>
          <a:p>
            <a:pPr lvl="1"/>
            <a:r>
              <a:rPr lang="fr-CA" dirty="0" err="1" smtClean="0"/>
              <a:t>Ellipsize</a:t>
            </a:r>
            <a:r>
              <a:rPr lang="fr-CA" dirty="0" smtClean="0"/>
              <a:t> = end</a:t>
            </a:r>
          </a:p>
          <a:p>
            <a:pPr lvl="1"/>
            <a:r>
              <a:rPr lang="fr-CA" dirty="0" smtClean="0"/>
              <a:t>Lines = 3</a:t>
            </a:r>
          </a:p>
          <a:p>
            <a:pPr lvl="1"/>
            <a:r>
              <a:rPr lang="fr-CA" dirty="0" err="1" smtClean="0"/>
              <a:t>TextColor</a:t>
            </a:r>
            <a:r>
              <a:rPr lang="fr-CA" dirty="0" smtClean="0"/>
              <a:t> = #666666</a:t>
            </a:r>
          </a:p>
          <a:p>
            <a:pPr lvl="1"/>
            <a:r>
              <a:rPr lang="fr-CA" dirty="0" err="1" smtClean="0"/>
              <a:t>TextSize</a:t>
            </a:r>
            <a:r>
              <a:rPr lang="fr-CA" dirty="0" smtClean="0"/>
              <a:t> = 14sp</a:t>
            </a:r>
          </a:p>
          <a:p>
            <a:pPr lvl="1"/>
            <a:r>
              <a:rPr lang="fr-CA" dirty="0"/>
              <a:t>Enlever </a:t>
            </a:r>
            <a:r>
              <a:rPr lang="fr-CA" dirty="0" err="1"/>
              <a:t>textAppearance</a:t>
            </a:r>
            <a:endParaRPr lang="fr-CA" dirty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3163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09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TextView3</a:t>
            </a:r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= </a:t>
            </a:r>
            <a:r>
              <a:rPr lang="fr-CA" dirty="0" err="1" smtClean="0"/>
              <a:t>match_parent</a:t>
            </a:r>
            <a:endParaRPr lang="fr-CA" dirty="0" smtClean="0"/>
          </a:p>
          <a:p>
            <a:pPr lvl="1"/>
            <a:r>
              <a:rPr lang="fr-CA" dirty="0" err="1" smtClean="0"/>
              <a:t>Text</a:t>
            </a:r>
            <a:r>
              <a:rPr lang="fr-CA" dirty="0" smtClean="0"/>
              <a:t> = 10 septembre 2014</a:t>
            </a:r>
          </a:p>
          <a:p>
            <a:pPr lvl="1"/>
            <a:r>
              <a:rPr lang="fr-CA" dirty="0" err="1" smtClean="0"/>
              <a:t>Layout_marginTop</a:t>
            </a:r>
            <a:r>
              <a:rPr lang="fr-CA" dirty="0" smtClean="0"/>
              <a:t> = 5dp</a:t>
            </a:r>
          </a:p>
          <a:p>
            <a:pPr lvl="1"/>
            <a:r>
              <a:rPr lang="fr-CA" dirty="0" err="1" smtClean="0"/>
              <a:t>TextColor</a:t>
            </a:r>
            <a:r>
              <a:rPr lang="fr-CA" dirty="0" smtClean="0"/>
              <a:t> = #999999</a:t>
            </a:r>
          </a:p>
          <a:p>
            <a:pPr lvl="1"/>
            <a:r>
              <a:rPr lang="fr-CA" dirty="0" err="1" smtClean="0"/>
              <a:t>TextSize</a:t>
            </a:r>
            <a:r>
              <a:rPr lang="fr-CA" dirty="0" smtClean="0"/>
              <a:t> = 12sp</a:t>
            </a:r>
          </a:p>
          <a:p>
            <a:pPr lvl="1"/>
            <a:r>
              <a:rPr lang="fr-CA" dirty="0"/>
              <a:t>Enlever </a:t>
            </a:r>
            <a:r>
              <a:rPr lang="fr-CA" dirty="0" err="1"/>
              <a:t>textAppearance</a:t>
            </a:r>
            <a:endParaRPr lang="fr-CA" dirty="0"/>
          </a:p>
          <a:p>
            <a:pPr lvl="1"/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32" y="1776182"/>
            <a:ext cx="5801535" cy="3305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82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la dernière portion, on a exploré le mode de développement graphique</a:t>
            </a:r>
          </a:p>
          <a:p>
            <a:r>
              <a:rPr lang="fr-CA" dirty="0" smtClean="0"/>
              <a:t>De plus, on a changé l’apparence du texte</a:t>
            </a:r>
          </a:p>
          <a:p>
            <a:r>
              <a:rPr lang="fr-CA" dirty="0" smtClean="0"/>
              <a:t>Ce que l’on a fait est une interface </a:t>
            </a:r>
            <a:r>
              <a:rPr lang="fr-CA" dirty="0" err="1" smtClean="0"/>
              <a:t>mockup</a:t>
            </a:r>
            <a:r>
              <a:rPr lang="fr-CA" dirty="0" smtClean="0"/>
              <a:t> et cette étape s’applique dans tous les domaines de développement de UI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5081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Accroché un layout dans un </a:t>
            </a:r>
            <a:r>
              <a:rPr lang="fr-CA" dirty="0" err="1" smtClean="0"/>
              <a:t>ListView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peut constater que les applications utilisent des mises en page imbriquées à profusion</a:t>
            </a:r>
          </a:p>
          <a:p>
            <a:r>
              <a:rPr lang="fr-CA" dirty="0" smtClean="0"/>
              <a:t>Le même principe s’applique aux sites web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347859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Accroché un layout dans un </a:t>
            </a:r>
            <a:r>
              <a:rPr lang="fr-CA" dirty="0" err="1"/>
              <a:t>ListView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pourrait simplement convertir le </a:t>
            </a:r>
            <a:r>
              <a:rPr lang="fr-CA" b="1" dirty="0" err="1" smtClean="0"/>
              <a:t>ArrayAdapter</a:t>
            </a:r>
            <a:r>
              <a:rPr lang="fr-CA" dirty="0" smtClean="0"/>
              <a:t> pour permettre d’intégrer des </a:t>
            </a:r>
            <a:r>
              <a:rPr lang="fr-CA" dirty="0" err="1" smtClean="0"/>
              <a:t>layouts</a:t>
            </a:r>
            <a:r>
              <a:rPr lang="fr-CA" dirty="0" smtClean="0"/>
              <a:t>, mais ce n’est pas si simple…</a:t>
            </a:r>
          </a:p>
          <a:p>
            <a:r>
              <a:rPr lang="fr-CA" dirty="0" smtClean="0"/>
              <a:t>Il faudra créer une classe qui sera une extension de </a:t>
            </a:r>
            <a:r>
              <a:rPr lang="fr-CA" b="1" dirty="0" err="1" smtClean="0"/>
              <a:t>ArrayAdapter</a:t>
            </a:r>
            <a:endParaRPr lang="fr-CA" b="1" dirty="0" smtClean="0"/>
          </a:p>
          <a:p>
            <a:r>
              <a:rPr lang="fr-CA" dirty="0" smtClean="0"/>
              <a:t>On surchargera la méthode </a:t>
            </a:r>
            <a:r>
              <a:rPr lang="fr-CA" b="1" dirty="0" err="1" smtClean="0"/>
              <a:t>getView</a:t>
            </a:r>
            <a:r>
              <a:rPr lang="fr-CA" b="1" dirty="0" smtClean="0"/>
              <a:t>()</a:t>
            </a:r>
            <a:r>
              <a:rPr lang="fr-CA" dirty="0" smtClean="0"/>
              <a:t> qui sert à </a:t>
            </a:r>
            <a:r>
              <a:rPr lang="fr-CA" dirty="0" smtClean="0"/>
              <a:t>remplir le </a:t>
            </a:r>
            <a:r>
              <a:rPr lang="fr-CA" b="1" dirty="0" err="1" smtClean="0"/>
              <a:t>ListView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28960267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Pratique – Leçon 10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Créer une nouvelle classe nommée </a:t>
            </a:r>
            <a:r>
              <a:rPr lang="fr-CA" b="1" dirty="0" err="1" smtClean="0"/>
              <a:t>TweetAdapter</a:t>
            </a:r>
            <a:endParaRPr lang="fr-CA" dirty="0" smtClean="0"/>
          </a:p>
          <a:p>
            <a:r>
              <a:rPr lang="fr-CA" dirty="0" smtClean="0"/>
              <a:t>La classe devra être une extension de </a:t>
            </a:r>
            <a:r>
              <a:rPr lang="fr-CA" b="1" dirty="0" err="1" smtClean="0"/>
              <a:t>ArrayAdapter</a:t>
            </a:r>
            <a:endParaRPr lang="fr-CA" dirty="0" smtClean="0"/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11" y="4280404"/>
            <a:ext cx="4848902" cy="1705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302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Pratique – Leçon </a:t>
            </a:r>
            <a:r>
              <a:rPr lang="fr-CA" dirty="0" smtClean="0"/>
              <a:t>10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Modifier l’objet </a:t>
            </a:r>
            <a:r>
              <a:rPr lang="fr-CA" b="1" dirty="0" err="1" smtClean="0"/>
              <a:t>tweetItemArrayAdapter</a:t>
            </a:r>
            <a:r>
              <a:rPr lang="fr-CA" dirty="0" smtClean="0"/>
              <a:t> pour être un objet </a:t>
            </a:r>
            <a:r>
              <a:rPr lang="fr-CA" b="1" dirty="0" err="1" smtClean="0"/>
              <a:t>TweetAdapter</a:t>
            </a:r>
            <a:endParaRPr lang="fr-CA" b="1" dirty="0" smtClean="0"/>
          </a:p>
          <a:p>
            <a:pPr marL="68580" indent="0">
              <a:buNone/>
            </a:pPr>
            <a:endParaRPr lang="fr-CA" dirty="0"/>
          </a:p>
        </p:txBody>
      </p:sp>
      <p:pic>
        <p:nvPicPr>
          <p:cNvPr id="4" name="Image 3" descr="Screen Shot 2014-09-15 at 11.51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49080"/>
            <a:ext cx="787400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89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Partie 3 – </a:t>
            </a:r>
            <a:r>
              <a:rPr lang="fr-FR" dirty="0" err="1" smtClean="0"/>
              <a:t>ListView</a:t>
            </a:r>
            <a:r>
              <a:rPr lang="fr-FR" dirty="0" smtClean="0"/>
              <a:t> Item click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152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Résumé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Dans la leçon précédente, on a vu comment ajouter un </a:t>
            </a:r>
            <a:r>
              <a:rPr lang="fr-FR" dirty="0" err="1" smtClean="0"/>
              <a:t>layout</a:t>
            </a:r>
            <a:r>
              <a:rPr lang="fr-FR" dirty="0" smtClean="0"/>
              <a:t> dans un </a:t>
            </a:r>
            <a:r>
              <a:rPr lang="fr-FR" b="1" dirty="0" err="1" smtClean="0"/>
              <a:t>ListView</a:t>
            </a:r>
            <a:endParaRPr lang="fr-FR" dirty="0" smtClean="0"/>
          </a:p>
          <a:p>
            <a:r>
              <a:rPr lang="fr-FR" dirty="0" smtClean="0"/>
              <a:t>L’application finale, on désire pouvoir cliquer sur un </a:t>
            </a:r>
            <a:r>
              <a:rPr lang="fr-FR" i="1" dirty="0" err="1" smtClean="0"/>
              <a:t>tweet</a:t>
            </a:r>
            <a:r>
              <a:rPr lang="fr-FR" dirty="0" smtClean="0"/>
              <a:t> et voir ses détails</a:t>
            </a:r>
          </a:p>
          <a:p>
            <a:r>
              <a:rPr lang="fr-FR" dirty="0" smtClean="0"/>
              <a:t>Dans cette partie, on verra comment utiliser l’événement </a:t>
            </a:r>
            <a:r>
              <a:rPr lang="fr-FR" b="1" dirty="0" err="1" smtClean="0"/>
              <a:t>OnListItemClicked</a:t>
            </a:r>
            <a:r>
              <a:rPr lang="fr-FR" dirty="0" smtClean="0"/>
              <a:t> qui affichera éventuellement une tierce mise en page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87660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ListActivity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Android</a:t>
            </a:r>
            <a:r>
              <a:rPr lang="fr-FR" dirty="0" smtClean="0"/>
              <a:t> fournit une classe </a:t>
            </a:r>
            <a:r>
              <a:rPr lang="fr-FR" b="1" dirty="0" err="1" smtClean="0"/>
              <a:t>ListActivity</a:t>
            </a:r>
            <a:r>
              <a:rPr lang="fr-FR" dirty="0" smtClean="0"/>
              <a:t> qui a une méthode </a:t>
            </a:r>
            <a:r>
              <a:rPr lang="fr-FR" b="1" dirty="0" err="1" smtClean="0"/>
              <a:t>OnListItemClickListener</a:t>
            </a:r>
            <a:endParaRPr lang="fr-FR" dirty="0"/>
          </a:p>
          <a:p>
            <a:r>
              <a:rPr lang="fr-FR" dirty="0" smtClean="0"/>
              <a:t>Cette méthode est appelé lorsque qu’un élément de la liste est cliqué</a:t>
            </a:r>
          </a:p>
          <a:p>
            <a:r>
              <a:rPr lang="fr-FR" b="1" dirty="0" err="1" smtClean="0"/>
              <a:t>TweetListActivity</a:t>
            </a:r>
            <a:r>
              <a:rPr lang="fr-FR" dirty="0" smtClean="0"/>
              <a:t> est une extension de </a:t>
            </a:r>
            <a:r>
              <a:rPr lang="fr-FR" b="1" dirty="0" err="1" smtClean="0"/>
              <a:t>ActionBarActivity</a:t>
            </a:r>
            <a:r>
              <a:rPr lang="fr-FR" dirty="0" smtClean="0"/>
              <a:t>, il faudra modifier pour que ce soit </a:t>
            </a:r>
            <a:r>
              <a:rPr lang="fr-FR" b="1" dirty="0" err="1" smtClean="0"/>
              <a:t>ListActivity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5741857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ListActivity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err="1"/>
              <a:t>ListActivity</a:t>
            </a:r>
            <a:r>
              <a:rPr lang="fr-FR" dirty="0"/>
              <a:t> doit avoir un élément </a:t>
            </a:r>
            <a:r>
              <a:rPr lang="fr-FR" dirty="0" smtClean="0"/>
              <a:t>identifié comme </a:t>
            </a:r>
            <a:r>
              <a:rPr lang="fr-FR" dirty="0"/>
              <a:t>« @</a:t>
            </a:r>
            <a:r>
              <a:rPr lang="fr-FR" dirty="0" err="1"/>
              <a:t>android:id</a:t>
            </a:r>
            <a:r>
              <a:rPr lang="fr-FR" dirty="0"/>
              <a:t>/</a:t>
            </a:r>
            <a:r>
              <a:rPr lang="fr-FR" dirty="0" err="1"/>
              <a:t>list</a:t>
            </a:r>
            <a:r>
              <a:rPr lang="fr-FR" dirty="0"/>
              <a:t> »</a:t>
            </a:r>
            <a:endParaRPr lang="fr-FR" b="1" dirty="0"/>
          </a:p>
          <a:p>
            <a:r>
              <a:rPr lang="fr-FR" dirty="0" smtClean="0"/>
              <a:t>Cet élément sera </a:t>
            </a:r>
            <a:r>
              <a:rPr lang="fr-FR" dirty="0" smtClean="0"/>
              <a:t>rempli avec </a:t>
            </a:r>
            <a:r>
              <a:rPr lang="fr-FR" dirty="0" smtClean="0"/>
              <a:t>la méthode </a:t>
            </a:r>
            <a:r>
              <a:rPr lang="fr-FR" b="1" dirty="0" err="1" smtClean="0"/>
              <a:t>setListAdapter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33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Pratique – Leçon 11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Modifier l’extension de </a:t>
            </a:r>
            <a:r>
              <a:rPr lang="fr-FR" b="1" dirty="0" err="1" smtClean="0"/>
              <a:t>ActionBarActivity</a:t>
            </a:r>
            <a:r>
              <a:rPr lang="fr-FR" dirty="0" smtClean="0"/>
              <a:t> à </a:t>
            </a:r>
            <a:r>
              <a:rPr lang="fr-FR" b="1" dirty="0" err="1" smtClean="0"/>
              <a:t>ListActivity</a:t>
            </a:r>
            <a:endParaRPr lang="fr-FR" b="1" dirty="0" smtClean="0"/>
          </a:p>
          <a:p>
            <a:r>
              <a:rPr lang="fr-FR" dirty="0" smtClean="0"/>
              <a:t>Modifier le id de la </a:t>
            </a:r>
            <a:r>
              <a:rPr lang="fr-FR" b="1" dirty="0" err="1" smtClean="0"/>
              <a:t>ListView</a:t>
            </a:r>
            <a:r>
              <a:rPr lang="fr-FR" dirty="0" smtClean="0"/>
              <a:t> pour « @</a:t>
            </a:r>
            <a:r>
              <a:rPr lang="fr-FR" dirty="0" err="1" smtClean="0"/>
              <a:t>android:id</a:t>
            </a:r>
            <a:r>
              <a:rPr lang="fr-FR" dirty="0" smtClean="0"/>
              <a:t>/</a:t>
            </a:r>
            <a:r>
              <a:rPr lang="fr-FR" dirty="0" err="1" smtClean="0"/>
              <a:t>list</a:t>
            </a:r>
            <a:r>
              <a:rPr lang="fr-FR" dirty="0" smtClean="0"/>
              <a:t> »</a:t>
            </a:r>
          </a:p>
          <a:p>
            <a:r>
              <a:rPr lang="fr-FR" dirty="0" smtClean="0"/>
              <a:t>Dans la classe </a:t>
            </a:r>
            <a:r>
              <a:rPr lang="fr-FR" b="1" dirty="0" err="1" smtClean="0"/>
              <a:t>TweetListActivity</a:t>
            </a:r>
            <a:r>
              <a:rPr lang="fr-FR" dirty="0" smtClean="0"/>
              <a:t>, modifier </a:t>
            </a:r>
            <a:r>
              <a:rPr lang="fr-FR" b="1" dirty="0" err="1" smtClean="0"/>
              <a:t>setAdapter</a:t>
            </a:r>
            <a:r>
              <a:rPr lang="fr-FR" dirty="0" smtClean="0"/>
              <a:t> pour </a:t>
            </a:r>
            <a:r>
              <a:rPr lang="fr-FR" b="1" dirty="0" err="1" smtClean="0"/>
              <a:t>setListAdapter</a:t>
            </a:r>
            <a:endParaRPr lang="fr-FR" b="1" dirty="0" smtClean="0"/>
          </a:p>
          <a:p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218989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Pratique – Leçon 11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Dans l’application finale, on ouvre les détails d’un </a:t>
            </a:r>
            <a:r>
              <a:rPr lang="fr-FR" dirty="0" err="1"/>
              <a:t>tweet</a:t>
            </a:r>
            <a:r>
              <a:rPr lang="fr-FR" dirty="0"/>
              <a:t> via un </a:t>
            </a:r>
            <a:r>
              <a:rPr lang="fr-FR" dirty="0" err="1"/>
              <a:t>layout</a:t>
            </a:r>
            <a:r>
              <a:rPr lang="fr-FR" dirty="0"/>
              <a:t>. Pour l’instant, on changera le texte dans le </a:t>
            </a:r>
            <a:r>
              <a:rPr lang="fr-FR" dirty="0" smtClean="0"/>
              <a:t>« Header </a:t>
            </a:r>
            <a:r>
              <a:rPr lang="fr-FR" dirty="0" err="1" smtClean="0"/>
              <a:t>Text</a:t>
            </a:r>
            <a:r>
              <a:rPr lang="fr-FR" dirty="0" smtClean="0"/>
              <a:t> »</a:t>
            </a:r>
          </a:p>
          <a:p>
            <a:r>
              <a:rPr lang="fr-FR" dirty="0" smtClean="0"/>
              <a:t>Dans « </a:t>
            </a:r>
            <a:r>
              <a:rPr lang="fr-FR" dirty="0" err="1" smtClean="0"/>
              <a:t>row_tweet</a:t>
            </a:r>
            <a:r>
              <a:rPr lang="fr-FR" dirty="0" smtClean="0"/>
              <a:t> », donner le id « </a:t>
            </a:r>
            <a:r>
              <a:rPr lang="fr-FR" dirty="0" err="1" smtClean="0"/>
              <a:t>tweetTitle</a:t>
            </a:r>
            <a:r>
              <a:rPr lang="fr-FR" dirty="0" smtClean="0"/>
              <a:t> » au lieu de « textView1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93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Pratique – Leçon 11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la classe </a:t>
            </a:r>
            <a:r>
              <a:rPr lang="fr-FR" b="1" dirty="0" err="1" smtClean="0"/>
              <a:t>TweetListActivity</a:t>
            </a:r>
            <a:r>
              <a:rPr lang="fr-FR" dirty="0" smtClean="0"/>
              <a:t>, ajouter la méthode qui se lancera lorsqu’un item sera cliqué</a:t>
            </a:r>
          </a:p>
          <a:p>
            <a:r>
              <a:rPr lang="fr-FR" dirty="0" smtClean="0"/>
              <a:t>Exécuter</a:t>
            </a:r>
          </a:p>
          <a:p>
            <a:endParaRPr lang="fr-FR" dirty="0"/>
          </a:p>
        </p:txBody>
      </p:sp>
      <p:pic>
        <p:nvPicPr>
          <p:cNvPr id="5" name="Image 4" descr="Screen Shot 2014-09-17 at 10.13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221088"/>
            <a:ext cx="6883400" cy="109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5427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Module 6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TweetList</a:t>
            </a:r>
            <a:r>
              <a:rPr lang="fr-FR" dirty="0" smtClean="0"/>
              <a:t> à </a:t>
            </a:r>
            <a:r>
              <a:rPr lang="fr-FR" dirty="0" err="1" smtClean="0"/>
              <a:t>TweetDetail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14271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module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ce module, on développera un nouveau </a:t>
            </a:r>
            <a:r>
              <a:rPr lang="fr-FR" dirty="0" err="1" smtClean="0"/>
              <a:t>layout</a:t>
            </a:r>
            <a:r>
              <a:rPr lang="fr-FR" dirty="0"/>
              <a:t> </a:t>
            </a:r>
            <a:r>
              <a:rPr lang="fr-FR" dirty="0" smtClean="0"/>
              <a:t>pour afficher le détail d’un </a:t>
            </a:r>
            <a:r>
              <a:rPr lang="fr-FR" dirty="0" err="1" smtClean="0"/>
              <a:t>tweet</a:t>
            </a:r>
            <a:endParaRPr lang="fr-FR" dirty="0" smtClean="0"/>
          </a:p>
          <a:p>
            <a:r>
              <a:rPr lang="fr-FR" dirty="0" smtClean="0"/>
              <a:t>Par la suite, on programmera la méthode </a:t>
            </a:r>
            <a:r>
              <a:rPr lang="fr-FR" b="1" dirty="0" err="1" smtClean="0"/>
              <a:t>OnListItemClicked</a:t>
            </a:r>
            <a:r>
              <a:rPr lang="fr-FR" dirty="0" smtClean="0"/>
              <a:t> pour qu’elle ouvre les détails</a:t>
            </a:r>
          </a:p>
        </p:txBody>
      </p:sp>
    </p:spTree>
    <p:extLst>
      <p:ext uri="{BB962C8B-B14F-4D97-AF65-F5344CB8AC3E}">
        <p14:creationId xmlns:p14="http://schemas.microsoft.com/office/powerpoint/2010/main" val="123590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Pratique – Leçon 12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Créer une nouvelle activité dénommée </a:t>
            </a:r>
            <a:r>
              <a:rPr lang="fr-FR" b="1" dirty="0" err="1" smtClean="0"/>
              <a:t>TweetDetailActivity</a:t>
            </a:r>
            <a:endParaRPr lang="fr-FR" dirty="0" smtClean="0"/>
          </a:p>
          <a:p>
            <a:r>
              <a:rPr lang="fr-FR" dirty="0" smtClean="0"/>
              <a:t>Cette activité ressemble beaucoup à </a:t>
            </a:r>
            <a:r>
              <a:rPr lang="fr-FR" b="1" dirty="0" err="1" smtClean="0"/>
              <a:t>row_tweet</a:t>
            </a:r>
            <a:endParaRPr lang="fr-FR" b="1" dirty="0"/>
          </a:p>
        </p:txBody>
      </p:sp>
      <p:pic>
        <p:nvPicPr>
          <p:cNvPr id="5" name="Espace réservé du contenu 4" descr="tweet-detail-layout-breakdown-120f1b0c17efa5062a4e3ac48a440c9e.pn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1" r="-1361"/>
          <a:stretch>
            <a:fillRect/>
          </a:stretch>
        </p:blipFill>
        <p:spPr>
          <a:xfrm>
            <a:off x="4499992" y="2348880"/>
            <a:ext cx="3779896" cy="3493008"/>
          </a:xfrm>
        </p:spPr>
      </p:pic>
    </p:spTree>
    <p:extLst>
      <p:ext uri="{BB962C8B-B14F-4D97-AF65-F5344CB8AC3E}">
        <p14:creationId xmlns:p14="http://schemas.microsoft.com/office/powerpoint/2010/main" val="36792813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Pratique – Leçon 12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Remplacer le XML du </a:t>
            </a:r>
            <a:r>
              <a:rPr lang="fr-FR" dirty="0" err="1" smtClean="0"/>
              <a:t>layout</a:t>
            </a:r>
            <a:r>
              <a:rPr lang="fr-FR" dirty="0" smtClean="0"/>
              <a:t> par celui ci-joint</a:t>
            </a:r>
          </a:p>
          <a:p>
            <a:pPr lvl="1"/>
            <a:r>
              <a:rPr lang="fr-FR" dirty="0" smtClean="0"/>
              <a:t>Copier-coller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4"/>
          </p:nvPr>
        </p:nvSpPr>
        <p:spPr>
          <a:xfrm>
            <a:off x="4645152" y="2313430"/>
            <a:ext cx="3419856" cy="421191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fr-FR" sz="400" dirty="0"/>
              <a:t>&lt;?</a:t>
            </a:r>
            <a:r>
              <a:rPr lang="fr-FR" sz="400" dirty="0" err="1"/>
              <a:t>xml</a:t>
            </a:r>
            <a:r>
              <a:rPr lang="fr-FR" sz="400" dirty="0"/>
              <a:t> version="1.0" </a:t>
            </a:r>
            <a:r>
              <a:rPr lang="fr-FR" sz="400" dirty="0" err="1"/>
              <a:t>encoding</a:t>
            </a:r>
            <a:r>
              <a:rPr lang="fr-FR" sz="400" dirty="0"/>
              <a:t>="utf-8"?&gt;</a:t>
            </a:r>
          </a:p>
          <a:p>
            <a:pPr marL="68580" indent="0">
              <a:buNone/>
            </a:pPr>
            <a:r>
              <a:rPr lang="fr-FR" sz="400" dirty="0"/>
              <a:t>   &lt;</a:t>
            </a:r>
            <a:r>
              <a:rPr lang="fr-FR" sz="400" dirty="0" err="1"/>
              <a:t>LinearLayout</a:t>
            </a:r>
            <a:r>
              <a:rPr lang="fr-FR" sz="400" dirty="0"/>
              <a:t> </a:t>
            </a:r>
            <a:r>
              <a:rPr lang="fr-FR" sz="400" dirty="0" err="1"/>
              <a:t>xmlns:android</a:t>
            </a:r>
            <a:r>
              <a:rPr lang="fr-FR" sz="400" dirty="0"/>
              <a:t>="http://</a:t>
            </a:r>
            <a:r>
              <a:rPr lang="fr-FR" sz="400" dirty="0" err="1"/>
              <a:t>schemas.android.com</a:t>
            </a:r>
            <a:r>
              <a:rPr lang="fr-FR" sz="400" dirty="0"/>
              <a:t>/</a:t>
            </a:r>
            <a:r>
              <a:rPr lang="fr-FR" sz="400" dirty="0" err="1"/>
              <a:t>apk</a:t>
            </a:r>
            <a:r>
              <a:rPr lang="fr-FR" sz="400" dirty="0"/>
              <a:t>/</a:t>
            </a:r>
            <a:r>
              <a:rPr lang="fr-FR" sz="400" dirty="0" err="1"/>
              <a:t>res</a:t>
            </a:r>
            <a:r>
              <a:rPr lang="fr-FR" sz="400" dirty="0"/>
              <a:t>/</a:t>
            </a:r>
            <a:r>
              <a:rPr lang="fr-FR" sz="400" dirty="0" err="1"/>
              <a:t>android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</a:t>
            </a:r>
            <a:r>
              <a:rPr lang="fr-FR" sz="400" dirty="0" err="1"/>
              <a:t>android:layout_width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</a:t>
            </a:r>
            <a:r>
              <a:rPr lang="fr-FR" sz="400" dirty="0" err="1"/>
              <a:t>android:layout_height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</a:t>
            </a:r>
            <a:r>
              <a:rPr lang="fr-FR" sz="400" dirty="0" err="1"/>
              <a:t>android:background</a:t>
            </a:r>
            <a:r>
              <a:rPr lang="fr-FR" sz="400" dirty="0"/>
              <a:t>="#b2b2b2"</a:t>
            </a:r>
          </a:p>
          <a:p>
            <a:pPr marL="68580" indent="0">
              <a:buNone/>
            </a:pPr>
            <a:r>
              <a:rPr lang="fr-FR" sz="400" dirty="0"/>
              <a:t>       </a:t>
            </a:r>
            <a:r>
              <a:rPr lang="fr-FR" sz="400" dirty="0" err="1"/>
              <a:t>android:gravity</a:t>
            </a:r>
            <a:r>
              <a:rPr lang="fr-FR" sz="400" dirty="0"/>
              <a:t>="center"</a:t>
            </a:r>
          </a:p>
          <a:p>
            <a:pPr marL="68580" indent="0">
              <a:buNone/>
            </a:pPr>
            <a:r>
              <a:rPr lang="fr-FR" sz="400" dirty="0"/>
              <a:t>       </a:t>
            </a:r>
            <a:r>
              <a:rPr lang="fr-FR" sz="400" dirty="0" err="1"/>
              <a:t>android:orientation</a:t>
            </a:r>
            <a:r>
              <a:rPr lang="fr-FR" sz="400" dirty="0"/>
              <a:t>="vertical" &gt;</a:t>
            </a:r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&lt;</a:t>
            </a:r>
            <a:r>
              <a:rPr lang="fr-FR" sz="400" dirty="0" err="1"/>
              <a:t>ImageView</a:t>
            </a: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    </a:t>
            </a:r>
            <a:r>
              <a:rPr lang="fr-FR" sz="400" dirty="0" err="1"/>
              <a:t>android:id</a:t>
            </a:r>
            <a:r>
              <a:rPr lang="fr-FR" sz="400" dirty="0"/>
              <a:t>="@+id/</a:t>
            </a:r>
            <a:r>
              <a:rPr lang="fr-FR" sz="400" dirty="0" err="1"/>
              <a:t>tweetImage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</a:t>
            </a:r>
            <a:r>
              <a:rPr lang="fr-FR" sz="400" dirty="0" err="1"/>
              <a:t>android:layout_width</a:t>
            </a:r>
            <a:r>
              <a:rPr lang="fr-FR" sz="400" dirty="0"/>
              <a:t>="100dp"</a:t>
            </a:r>
          </a:p>
          <a:p>
            <a:pPr marL="68580" indent="0">
              <a:buNone/>
            </a:pPr>
            <a:r>
              <a:rPr lang="fr-FR" sz="400" dirty="0"/>
              <a:t>           </a:t>
            </a:r>
            <a:r>
              <a:rPr lang="fr-FR" sz="400" dirty="0" err="1"/>
              <a:t>android:layout_height</a:t>
            </a:r>
            <a:r>
              <a:rPr lang="fr-FR" sz="400" dirty="0"/>
              <a:t>="100dp"</a:t>
            </a:r>
          </a:p>
          <a:p>
            <a:pPr marL="68580" indent="0">
              <a:buNone/>
            </a:pPr>
            <a:r>
              <a:rPr lang="fr-FR" sz="400" dirty="0"/>
              <a:t>           </a:t>
            </a:r>
            <a:r>
              <a:rPr lang="fr-FR" sz="400" dirty="0" err="1"/>
              <a:t>android:background</a:t>
            </a:r>
            <a:r>
              <a:rPr lang="fr-FR" sz="400" dirty="0"/>
              <a:t>="@</a:t>
            </a:r>
            <a:r>
              <a:rPr lang="fr-FR" sz="400" dirty="0" err="1"/>
              <a:t>drawable</a:t>
            </a:r>
            <a:r>
              <a:rPr lang="fr-FR" sz="400" dirty="0"/>
              <a:t>/</a:t>
            </a:r>
            <a:r>
              <a:rPr lang="fr-FR" sz="400" dirty="0" err="1"/>
              <a:t>user_profile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</a:t>
            </a:r>
            <a:r>
              <a:rPr lang="fr-FR" sz="400" dirty="0" err="1"/>
              <a:t>android:layout_gravity</a:t>
            </a:r>
            <a:r>
              <a:rPr lang="fr-FR" sz="400" dirty="0"/>
              <a:t>="</a:t>
            </a:r>
            <a:r>
              <a:rPr lang="fr-FR" sz="400" dirty="0" err="1"/>
              <a:t>center_horizontal</a:t>
            </a:r>
            <a:r>
              <a:rPr lang="fr-FR" sz="400" dirty="0"/>
              <a:t>" /&gt;</a:t>
            </a:r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&lt;</a:t>
            </a:r>
            <a:r>
              <a:rPr lang="fr-FR" sz="400" dirty="0" err="1"/>
              <a:t>LinearLayout</a:t>
            </a:r>
            <a:r>
              <a:rPr lang="fr-FR" sz="400" dirty="0"/>
              <a:t> 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android:layout_width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android:layout_height</a:t>
            </a:r>
            <a:r>
              <a:rPr lang="fr-FR" sz="400" dirty="0"/>
              <a:t>="</a:t>
            </a:r>
            <a:r>
              <a:rPr lang="fr-FR" sz="400" dirty="0" err="1"/>
              <a:t>wrap_content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android:orientation</a:t>
            </a:r>
            <a:r>
              <a:rPr lang="fr-FR" sz="400" dirty="0"/>
              <a:t>="vertical"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android:layout_marginLeft</a:t>
            </a:r>
            <a:r>
              <a:rPr lang="fr-FR" sz="400" dirty="0"/>
              <a:t>="5dp"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android:layout_marginRight</a:t>
            </a:r>
            <a:r>
              <a:rPr lang="fr-FR" sz="400" dirty="0"/>
              <a:t>="5dp"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android:layout_marginTop</a:t>
            </a:r>
            <a:r>
              <a:rPr lang="fr-FR" sz="400" dirty="0"/>
              <a:t>="10dp"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android:background</a:t>
            </a:r>
            <a:r>
              <a:rPr lang="fr-FR" sz="400" dirty="0"/>
              <a:t>="#</a:t>
            </a:r>
            <a:r>
              <a:rPr lang="fr-FR" sz="400" dirty="0" err="1"/>
              <a:t>fff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</a:t>
            </a:r>
            <a:r>
              <a:rPr lang="fr-FR" sz="400" dirty="0" err="1"/>
              <a:t>android:padding</a:t>
            </a:r>
            <a:r>
              <a:rPr lang="fr-FR" sz="400" dirty="0"/>
              <a:t>="10dp" &gt;</a:t>
            </a:r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     &lt;</a:t>
            </a:r>
            <a:r>
              <a:rPr lang="fr-FR" sz="400" dirty="0" err="1"/>
              <a:t>TextView</a:t>
            </a: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android:id</a:t>
            </a:r>
            <a:r>
              <a:rPr lang="fr-FR" sz="400" dirty="0"/>
              <a:t>="@+id/</a:t>
            </a:r>
            <a:r>
              <a:rPr lang="fr-FR" sz="400" dirty="0" err="1"/>
              <a:t>tweetTitle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android:layout_width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android:layout_height</a:t>
            </a:r>
            <a:r>
              <a:rPr lang="fr-FR" sz="400" dirty="0"/>
              <a:t>="</a:t>
            </a:r>
            <a:r>
              <a:rPr lang="fr-FR" sz="400" dirty="0" err="1"/>
              <a:t>wrap_content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</a:t>
            </a:r>
            <a:r>
              <a:rPr lang="fr-FR" sz="400" dirty="0"/>
              <a:t>="Header </a:t>
            </a:r>
            <a:r>
              <a:rPr lang="fr-FR" sz="400" dirty="0" err="1"/>
              <a:t>Text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android:textColor</a:t>
            </a:r>
            <a:r>
              <a:rPr lang="fr-FR" sz="400" dirty="0"/>
              <a:t>="#181717"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android:textSize</a:t>
            </a:r>
            <a:r>
              <a:rPr lang="fr-FR" sz="400" dirty="0"/>
              <a:t>="19sp"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android:textStyle</a:t>
            </a:r>
            <a:r>
              <a:rPr lang="fr-FR" sz="400" dirty="0"/>
              <a:t>="</a:t>
            </a:r>
            <a:r>
              <a:rPr lang="fr-FR" sz="400" dirty="0" err="1"/>
              <a:t>bold</a:t>
            </a:r>
            <a:r>
              <a:rPr lang="fr-FR" sz="400" dirty="0"/>
              <a:t>" /&gt;</a:t>
            </a:r>
          </a:p>
          <a:p>
            <a:pPr marL="68580" indent="0">
              <a:buNone/>
            </a:pPr>
            <a:r>
              <a:rPr lang="fr-FR" sz="400" dirty="0"/>
              <a:t>            &lt;</a:t>
            </a:r>
            <a:r>
              <a:rPr lang="fr-FR" sz="400" dirty="0" err="1"/>
              <a:t>TextView</a:t>
            </a: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android:id</a:t>
            </a:r>
            <a:r>
              <a:rPr lang="fr-FR" sz="400" dirty="0"/>
              <a:t>="@+id/</a:t>
            </a:r>
            <a:r>
              <a:rPr lang="fr-FR" sz="400" dirty="0" err="1"/>
              <a:t>tweetBody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android:layout_width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android:layout_height</a:t>
            </a:r>
            <a:r>
              <a:rPr lang="fr-FR" sz="400" dirty="0"/>
              <a:t>="</a:t>
            </a:r>
            <a:r>
              <a:rPr lang="fr-FR" sz="400" dirty="0" err="1"/>
              <a:t>wrap_content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android:layout_gravity</a:t>
            </a:r>
            <a:r>
              <a:rPr lang="fr-FR" sz="400" dirty="0"/>
              <a:t>="</a:t>
            </a:r>
            <a:r>
              <a:rPr lang="fr-FR" sz="400" dirty="0" err="1"/>
              <a:t>center_vertical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android:layout_marginTop</a:t>
            </a:r>
            <a:r>
              <a:rPr lang="fr-FR" sz="400" dirty="0"/>
              <a:t>="5dp"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</a:t>
            </a:r>
            <a:r>
              <a:rPr lang="fr-FR" sz="400" dirty="0"/>
              <a:t>="</a:t>
            </a:r>
            <a:r>
              <a:rPr lang="fr-FR" sz="400" dirty="0" err="1"/>
              <a:t>Tweet</a:t>
            </a:r>
            <a:r>
              <a:rPr lang="fr-FR" sz="400" dirty="0"/>
              <a:t> body </a:t>
            </a:r>
            <a:r>
              <a:rPr lang="fr-FR" sz="400" dirty="0" err="1"/>
              <a:t>text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android:textColor</a:t>
            </a:r>
            <a:r>
              <a:rPr lang="fr-FR" sz="400" dirty="0"/>
              <a:t>="#393939"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android:textSize</a:t>
            </a:r>
            <a:r>
              <a:rPr lang="fr-FR" sz="400" dirty="0"/>
              <a:t>="14sp" /&gt;</a:t>
            </a:r>
          </a:p>
          <a:p>
            <a:pPr marL="68580" indent="0">
              <a:buNone/>
            </a:pPr>
            <a:r>
              <a:rPr lang="fr-FR" sz="400" dirty="0"/>
              <a:t>            &lt;</a:t>
            </a:r>
            <a:r>
              <a:rPr lang="fr-FR" sz="400" dirty="0" err="1"/>
              <a:t>TextView</a:t>
            </a: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android:id</a:t>
            </a:r>
            <a:r>
              <a:rPr lang="fr-FR" sz="400" dirty="0"/>
              <a:t>="@+id/</a:t>
            </a:r>
            <a:r>
              <a:rPr lang="fr-FR" sz="400" dirty="0" err="1"/>
              <a:t>tweetDate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android:layout_width</a:t>
            </a:r>
            <a:r>
              <a:rPr lang="fr-FR" sz="400" dirty="0"/>
              <a:t>="</a:t>
            </a:r>
            <a:r>
              <a:rPr lang="fr-FR" sz="400" dirty="0" err="1"/>
              <a:t>match_parent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android:layout_height</a:t>
            </a:r>
            <a:r>
              <a:rPr lang="fr-FR" sz="400" dirty="0"/>
              <a:t>="</a:t>
            </a:r>
            <a:r>
              <a:rPr lang="fr-FR" sz="400" dirty="0" err="1"/>
              <a:t>wrap_content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android:layout_gravity</a:t>
            </a:r>
            <a:r>
              <a:rPr lang="fr-FR" sz="400" dirty="0"/>
              <a:t>="</a:t>
            </a:r>
            <a:r>
              <a:rPr lang="fr-FR" sz="400" dirty="0" err="1"/>
              <a:t>center_vertical</a:t>
            </a:r>
            <a:r>
              <a:rPr lang="fr-FR" sz="400" dirty="0"/>
              <a:t>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android:layout_marginTop</a:t>
            </a:r>
            <a:r>
              <a:rPr lang="fr-FR" sz="400" dirty="0"/>
              <a:t>="5dp"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</a:t>
            </a:r>
            <a:r>
              <a:rPr lang="fr-FR" sz="400" dirty="0"/>
              <a:t>="17 septembre 2014"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android:textColor</a:t>
            </a:r>
            <a:r>
              <a:rPr lang="fr-FR" sz="400" dirty="0"/>
              <a:t>="#615f5f"</a:t>
            </a:r>
          </a:p>
          <a:p>
            <a:pPr marL="68580" indent="0">
              <a:buNone/>
            </a:pPr>
            <a:r>
              <a:rPr lang="fr-FR" sz="400" dirty="0"/>
              <a:t>                </a:t>
            </a:r>
            <a:r>
              <a:rPr lang="fr-FR" sz="400" dirty="0" err="1"/>
              <a:t>android:textSize</a:t>
            </a:r>
            <a:r>
              <a:rPr lang="fr-FR" sz="400" dirty="0"/>
              <a:t>="12sp" /&gt;</a:t>
            </a:r>
          </a:p>
          <a:p>
            <a:pPr marL="68580" indent="0">
              <a:buNone/>
            </a:pPr>
            <a:r>
              <a:rPr lang="fr-FR" sz="400" dirty="0"/>
              <a:t>      &lt;/</a:t>
            </a:r>
            <a:r>
              <a:rPr lang="fr-FR" sz="400" dirty="0" err="1"/>
              <a:t>LinearLayout</a:t>
            </a:r>
            <a:r>
              <a:rPr lang="fr-FR" sz="400" dirty="0"/>
              <a:t>&gt;</a:t>
            </a:r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endParaRPr lang="fr-FR" sz="400" dirty="0"/>
          </a:p>
          <a:p>
            <a:pPr marL="68580" indent="0">
              <a:buNone/>
            </a:pPr>
            <a:r>
              <a:rPr lang="fr-FR" sz="400" dirty="0"/>
              <a:t> &lt;/</a:t>
            </a:r>
            <a:r>
              <a:rPr lang="fr-FR" sz="400" dirty="0" err="1"/>
              <a:t>LinearLayout</a:t>
            </a:r>
            <a:r>
              <a:rPr lang="fr-FR" sz="4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845020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Pratique – Leçon 12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Modifier le code de la méthode </a:t>
            </a:r>
            <a:r>
              <a:rPr lang="fr-FR" b="1" dirty="0" err="1" smtClean="0"/>
              <a:t>OnListItemClicked</a:t>
            </a:r>
            <a:endParaRPr lang="fr-FR" dirty="0" smtClean="0"/>
          </a:p>
          <a:p>
            <a:r>
              <a:rPr lang="fr-FR" dirty="0" smtClean="0"/>
              <a:t>Exécuter</a:t>
            </a:r>
            <a:endParaRPr lang="fr-FR" dirty="0"/>
          </a:p>
        </p:txBody>
      </p:sp>
      <p:pic>
        <p:nvPicPr>
          <p:cNvPr id="7" name="Image 6" descr="Screen Shot 2014-09-17 at 10.35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05064"/>
            <a:ext cx="75692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3702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vient de compléter le côté visuel de l’application</a:t>
            </a:r>
          </a:p>
          <a:p>
            <a:r>
              <a:rPr lang="fr-FR" dirty="0" smtClean="0"/>
              <a:t>C’est une méthode efficace de développement pour montrer des prototypes à des clients potentiels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50575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Module 7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Sauvegarder et retrouver les informations de connexion à l’aide de </a:t>
            </a:r>
            <a:r>
              <a:rPr lang="fr-FR" dirty="0" err="1" smtClean="0"/>
              <a:t>SharedPreference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478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module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Lire les données de connexion et se connecter</a:t>
            </a:r>
          </a:p>
          <a:p>
            <a:r>
              <a:rPr lang="fr-FR" dirty="0" smtClean="0"/>
              <a:t>Écrire les données de connexion dans </a:t>
            </a:r>
            <a:r>
              <a:rPr lang="fr-FR" b="1" dirty="0" err="1" smtClean="0"/>
              <a:t>SharedPreference</a:t>
            </a:r>
            <a:endParaRPr lang="fr-FR" dirty="0" smtClean="0"/>
          </a:p>
          <a:p>
            <a:r>
              <a:rPr lang="fr-FR" dirty="0" smtClean="0"/>
              <a:t>Lire les données de connexion dans </a:t>
            </a:r>
            <a:r>
              <a:rPr lang="fr-FR" b="1" dirty="0" err="1" smtClean="0"/>
              <a:t>SharedPreference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1556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Récapitulatif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Dans le module 1, on a créé </a:t>
            </a:r>
            <a:r>
              <a:rPr lang="fr-FR" b="1" dirty="0" err="1" smtClean="0"/>
              <a:t>MainActivity</a:t>
            </a:r>
            <a:r>
              <a:rPr lang="fr-FR" dirty="0" smtClean="0"/>
              <a:t> avec deux zones de texte soit pour le nom d’utilisateur et le mot de passe</a:t>
            </a:r>
          </a:p>
          <a:p>
            <a:r>
              <a:rPr lang="fr-FR" dirty="0" smtClean="0"/>
              <a:t>Pour lire l’information d’un contrôle de zone de texte, il faut utiliser la méthode </a:t>
            </a:r>
            <a:r>
              <a:rPr lang="fr-FR" b="1" dirty="0" err="1" smtClean="0"/>
              <a:t>getText</a:t>
            </a:r>
            <a:r>
              <a:rPr lang="fr-FR" b="1" dirty="0" smtClean="0"/>
              <a:t>().</a:t>
            </a:r>
            <a:r>
              <a:rPr lang="fr-FR" b="1" dirty="0" err="1" smtClean="0"/>
              <a:t>toString</a:t>
            </a:r>
            <a:r>
              <a:rPr lang="fr-FR" b="1" dirty="0" smtClean="0"/>
              <a:t>()</a:t>
            </a:r>
            <a:endParaRPr lang="fr-FR" dirty="0" smtClean="0"/>
          </a:p>
          <a:p>
            <a:r>
              <a:rPr lang="fr-FR" dirty="0" smtClean="0"/>
              <a:t>Pour écrire dans la console </a:t>
            </a:r>
            <a:r>
              <a:rPr lang="fr-FR" b="1" dirty="0" err="1" smtClean="0"/>
              <a:t>LogCat</a:t>
            </a:r>
            <a:r>
              <a:rPr lang="fr-FR" dirty="0" smtClean="0"/>
              <a:t>, on peut utiliser la méthode </a:t>
            </a:r>
            <a:r>
              <a:rPr lang="fr-FR" b="1" dirty="0" err="1" smtClean="0"/>
              <a:t>Log.d</a:t>
            </a:r>
            <a:r>
              <a:rPr lang="fr-FR" b="1" dirty="0" smtClean="0"/>
              <a:t>("</a:t>
            </a:r>
            <a:r>
              <a:rPr lang="fr-FR" b="1" dirty="0" err="1" smtClean="0"/>
              <a:t>etiquette</a:t>
            </a:r>
            <a:r>
              <a:rPr lang="fr-FR" b="1" dirty="0" smtClean="0"/>
              <a:t>", "mon string")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6918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Utiliser les variables </a:t>
            </a:r>
            <a:r>
              <a:rPr lang="fr-FR" b="1" dirty="0" err="1" smtClean="0"/>
              <a:t>usernameValue</a:t>
            </a:r>
            <a:r>
              <a:rPr lang="fr-FR" b="1" dirty="0" smtClean="0"/>
              <a:t> </a:t>
            </a:r>
            <a:r>
              <a:rPr lang="fr-FR" dirty="0" smtClean="0"/>
              <a:t>et </a:t>
            </a:r>
            <a:r>
              <a:rPr lang="fr-FR" b="1" dirty="0" err="1" smtClean="0"/>
              <a:t>passwordValue</a:t>
            </a:r>
            <a:endParaRPr lang="fr-FR" dirty="0" smtClean="0"/>
          </a:p>
          <a:p>
            <a:r>
              <a:rPr lang="fr-FR" dirty="0" smtClean="0"/>
              <a:t>Récupérer le nom d’utilisateur et le mot de passe lors de l’événement clic du bouton </a:t>
            </a:r>
            <a:r>
              <a:rPr lang="fr-FR" b="1" dirty="0" smtClean="0"/>
              <a:t>Login</a:t>
            </a:r>
            <a:endParaRPr lang="fr-FR" dirty="0" smtClean="0"/>
          </a:p>
          <a:p>
            <a:r>
              <a:rPr lang="fr-FR" dirty="0" smtClean="0"/>
              <a:t>Afficher le contenu des zones de texte dans le </a:t>
            </a:r>
            <a:r>
              <a:rPr lang="fr-FR" b="1" dirty="0" err="1" smtClean="0"/>
              <a:t>LogCat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821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SharedPreferences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err="1" smtClean="0"/>
              <a:t>SharedPreferences</a:t>
            </a:r>
            <a:r>
              <a:rPr lang="fr-FR" dirty="0" smtClean="0"/>
              <a:t> permet de partager et de sauvegarder de l’information simple</a:t>
            </a:r>
          </a:p>
          <a:p>
            <a:r>
              <a:rPr lang="fr-FR" dirty="0" smtClean="0"/>
              <a:t>C’est la méthode la plus simple pour sauvegarder des données</a:t>
            </a:r>
          </a:p>
          <a:p>
            <a:r>
              <a:rPr lang="fr-FR" dirty="0" smtClean="0"/>
              <a:t>Cette classe permet aussi de partager l’information entre différentes applications</a:t>
            </a:r>
          </a:p>
          <a:p>
            <a:r>
              <a:rPr lang="fr-FR" dirty="0" smtClean="0"/>
              <a:t>Elle fonctionne sous le principe de </a:t>
            </a:r>
            <a:r>
              <a:rPr lang="fr-FR" i="1" dirty="0" smtClean="0"/>
              <a:t>clé-valeur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666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SharedPreferences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Voici un exemple</a:t>
            </a:r>
          </a:p>
          <a:p>
            <a:pPr lvl="1"/>
            <a:r>
              <a:rPr lang="fr-FR" dirty="0" err="1" smtClean="0"/>
              <a:t>SharedPreferences</a:t>
            </a:r>
            <a:r>
              <a:rPr lang="fr-FR" dirty="0"/>
              <a:t> </a:t>
            </a:r>
            <a:r>
              <a:rPr lang="fr-FR" dirty="0" err="1" smtClean="0"/>
              <a:t>prefs</a:t>
            </a:r>
            <a:r>
              <a:rPr lang="fr-FR" dirty="0" smtClean="0"/>
              <a:t> =  </a:t>
            </a:r>
            <a:r>
              <a:rPr lang="fr-FR" dirty="0" err="1" smtClean="0"/>
              <a:t>getSharedPreferences</a:t>
            </a:r>
            <a:r>
              <a:rPr lang="fr-FR" dirty="0" smtClean="0"/>
              <a:t>("</a:t>
            </a:r>
            <a:r>
              <a:rPr lang="fr-FR" dirty="0" err="1" smtClean="0"/>
              <a:t>myTwitterApp</a:t>
            </a:r>
            <a:r>
              <a:rPr lang="fr-FR" dirty="0" smtClean="0"/>
              <a:t>", MODE_PRIVATE);</a:t>
            </a:r>
          </a:p>
          <a:p>
            <a:r>
              <a:rPr lang="fr-FR" dirty="0" smtClean="0"/>
              <a:t>La méthode </a:t>
            </a:r>
            <a:r>
              <a:rPr lang="fr-FR" dirty="0" err="1" smtClean="0"/>
              <a:t>getSharedPreferences</a:t>
            </a:r>
            <a:r>
              <a:rPr lang="fr-FR" dirty="0" smtClean="0"/>
              <a:t> permet d’associer une préférence</a:t>
            </a:r>
          </a:p>
          <a:p>
            <a:r>
              <a:rPr lang="fr-FR" dirty="0" smtClean="0"/>
              <a:t>Le string est le nom de la préférence qui doit généralement être différente pour chaque application</a:t>
            </a:r>
          </a:p>
          <a:p>
            <a:r>
              <a:rPr lang="fr-FR" dirty="0" smtClean="0"/>
              <a:t>MODE_PRIVATE indique que la préférence ne doit pas être partagée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50822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SharedPreferences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Pour écrire et lire les préférences, il faut se déclarer un éditeur de préférences</a:t>
            </a:r>
          </a:p>
          <a:p>
            <a:r>
              <a:rPr lang="fr-FR" dirty="0" smtClean="0"/>
              <a:t>Exemple</a:t>
            </a:r>
          </a:p>
          <a:p>
            <a:pPr lvl="1"/>
            <a:r>
              <a:rPr lang="fr-FR" dirty="0" smtClean="0"/>
              <a:t>Editor editor = </a:t>
            </a:r>
            <a:r>
              <a:rPr lang="fr-FR" dirty="0" err="1" smtClean="0"/>
              <a:t>prefs.edit</a:t>
            </a:r>
            <a:r>
              <a:rPr lang="fr-FR" dirty="0" smtClean="0"/>
              <a:t>();</a:t>
            </a:r>
          </a:p>
          <a:p>
            <a:r>
              <a:rPr lang="fr-FR" dirty="0" smtClean="0"/>
              <a:t>Pour écrire une valeur</a:t>
            </a:r>
          </a:p>
          <a:p>
            <a:pPr lvl="1"/>
            <a:r>
              <a:rPr lang="fr-FR" dirty="0" err="1" smtClean="0"/>
              <a:t>editor.putString</a:t>
            </a:r>
            <a:r>
              <a:rPr lang="fr-FR" dirty="0" smtClean="0"/>
              <a:t>("</a:t>
            </a:r>
            <a:r>
              <a:rPr lang="fr-FR" i="1" dirty="0" smtClean="0"/>
              <a:t>clé", "valeur"</a:t>
            </a:r>
            <a:r>
              <a:rPr lang="fr-FR" dirty="0" smtClean="0"/>
              <a:t>);</a:t>
            </a:r>
          </a:p>
          <a:p>
            <a:pPr lvl="1"/>
            <a:r>
              <a:rPr lang="fr-FR" dirty="0" err="1" smtClean="0"/>
              <a:t>editor.commit</a:t>
            </a:r>
            <a:r>
              <a:rPr lang="fr-FR" dirty="0" smtClean="0"/>
              <a:t>();</a:t>
            </a:r>
          </a:p>
          <a:p>
            <a:r>
              <a:rPr lang="fr-FR" dirty="0" smtClean="0"/>
              <a:t>Il ne faut pas oublier le commit, cette commande permet l’enregistrement de la donnée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642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SharedPreferences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Pour lire une clé</a:t>
            </a:r>
          </a:p>
          <a:p>
            <a:pPr lvl="1"/>
            <a:r>
              <a:rPr lang="fr-FR" dirty="0" smtClean="0"/>
              <a:t>String </a:t>
            </a:r>
            <a:r>
              <a:rPr lang="fr-FR" dirty="0" err="1" smtClean="0"/>
              <a:t>valeurPrefs</a:t>
            </a:r>
            <a:r>
              <a:rPr lang="fr-FR" dirty="0" smtClean="0"/>
              <a:t> = </a:t>
            </a:r>
            <a:r>
              <a:rPr lang="fr-FR" dirty="0" err="1" smtClean="0"/>
              <a:t>prefs.getString</a:t>
            </a:r>
            <a:r>
              <a:rPr lang="fr-FR" dirty="0" smtClean="0"/>
              <a:t>(</a:t>
            </a:r>
            <a:r>
              <a:rPr lang="fr-FR" i="1" dirty="0" smtClean="0"/>
              <a:t>"clé", </a:t>
            </a:r>
            <a:r>
              <a:rPr lang="fr-FR" i="1" dirty="0" err="1" smtClean="0"/>
              <a:t>null</a:t>
            </a:r>
            <a:r>
              <a:rPr lang="fr-FR" dirty="0" smtClean="0"/>
              <a:t>);</a:t>
            </a:r>
          </a:p>
          <a:p>
            <a:r>
              <a:rPr lang="fr-FR" dirty="0" smtClean="0"/>
              <a:t>Le premier paramètre est la clé</a:t>
            </a:r>
          </a:p>
          <a:p>
            <a:r>
              <a:rPr lang="fr-FR" dirty="0" smtClean="0"/>
              <a:t>Le second est le résultat si la clé n’est pas trouvée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752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Enregistrer le nom d’utilisateur et le mot de passe dans les préférences</a:t>
            </a:r>
          </a:p>
          <a:p>
            <a:r>
              <a:rPr lang="fr-FR" dirty="0" smtClean="0"/>
              <a:t>Le nom de la préférence doit être </a:t>
            </a:r>
            <a:r>
              <a:rPr lang="fr-FR" b="1" i="1" dirty="0" err="1" smtClean="0"/>
              <a:t>twitter_app</a:t>
            </a:r>
            <a:r>
              <a:rPr lang="fr-FR" dirty="0" smtClean="0"/>
              <a:t> pour être fonctionnel avec les autres exemples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054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Modifier la séquence d’exécution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fois que les informations de connexion sont enregistrées, l’utilisateur ne voudrait pas voir la page de connexion à chaque démarrage de l’application</a:t>
            </a:r>
          </a:p>
          <a:p>
            <a:r>
              <a:rPr lang="fr-FR" dirty="0" smtClean="0"/>
              <a:t>Il faut ainsi modifier l’événement </a:t>
            </a:r>
            <a:r>
              <a:rPr lang="fr-FR" b="1" dirty="0" err="1" smtClean="0"/>
              <a:t>onCreate</a:t>
            </a:r>
            <a:r>
              <a:rPr lang="fr-FR" dirty="0" smtClean="0"/>
              <a:t> pour qu’il vérifie s’il a besoin d’afficher la page de connexion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4153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Modifier la séquence d’exécution</a:t>
            </a:r>
            <a:endParaRPr lang="fr-FR" dirty="0"/>
          </a:p>
        </p:txBody>
      </p:sp>
      <p:pic>
        <p:nvPicPr>
          <p:cNvPr id="4" name="Espace réservé du contenu 3" descr="Screen Shot 2014-09-17 at 14.58.0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" b="3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62606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Modifier le code pour que si les informations de connexion sont enregistrées, l’application affiche la liste de </a:t>
            </a:r>
            <a:r>
              <a:rPr lang="fr-FR" dirty="0" err="1" smtClean="0"/>
              <a:t>tweets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91561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Module 8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Données dynamiques dans un </a:t>
            </a:r>
            <a:r>
              <a:rPr lang="fr-FR" dirty="0" err="1" smtClean="0"/>
              <a:t>ListView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497910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module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ce module, on verra comment rendre un </a:t>
            </a:r>
            <a:r>
              <a:rPr lang="fr-FR" dirty="0" err="1" smtClean="0"/>
              <a:t>ListView</a:t>
            </a:r>
            <a:r>
              <a:rPr lang="fr-FR" dirty="0" smtClean="0"/>
              <a:t> dynamique au fil des données reçues</a:t>
            </a:r>
          </a:p>
          <a:p>
            <a:r>
              <a:rPr lang="fr-FR" dirty="0" smtClean="0"/>
              <a:t>Étape 1 : Créer un modèle </a:t>
            </a:r>
            <a:r>
              <a:rPr lang="fr-FR" b="1" dirty="0" err="1" smtClean="0"/>
              <a:t>Tweet</a:t>
            </a:r>
            <a:endParaRPr lang="fr-FR" dirty="0" smtClean="0"/>
          </a:p>
          <a:p>
            <a:r>
              <a:rPr lang="fr-FR" dirty="0" smtClean="0"/>
              <a:t>Étape 2 : </a:t>
            </a:r>
            <a:r>
              <a:rPr lang="fr-FR" dirty="0" smtClean="0"/>
              <a:t>Remplir des </a:t>
            </a:r>
            <a:r>
              <a:rPr lang="fr-FR" b="1" dirty="0" err="1" smtClean="0"/>
              <a:t>Tweets</a:t>
            </a:r>
            <a:r>
              <a:rPr lang="fr-FR" dirty="0" smtClean="0"/>
              <a:t> et les utiliser avec </a:t>
            </a:r>
            <a:r>
              <a:rPr lang="fr-FR" b="1" dirty="0" err="1" smtClean="0"/>
              <a:t>getView</a:t>
            </a:r>
            <a:r>
              <a:rPr lang="fr-FR" b="1" dirty="0" smtClean="0"/>
              <a:t>()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90822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 modèle </a:t>
            </a:r>
            <a:r>
              <a:rPr lang="fr-FR" dirty="0" err="1" smtClean="0"/>
              <a:t>Tweet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</a:t>
            </a:r>
            <a:r>
              <a:rPr lang="fr-FR" b="1" dirty="0" err="1" smtClean="0"/>
              <a:t>TweetAdapter</a:t>
            </a:r>
            <a:r>
              <a:rPr lang="fr-FR" dirty="0" smtClean="0"/>
              <a:t>, la méthode </a:t>
            </a:r>
            <a:r>
              <a:rPr lang="fr-FR" b="1" dirty="0" err="1" smtClean="0"/>
              <a:t>getView</a:t>
            </a:r>
            <a:r>
              <a:rPr lang="fr-FR" b="1" dirty="0" smtClean="0"/>
              <a:t>(…)</a:t>
            </a:r>
            <a:r>
              <a:rPr lang="fr-FR" dirty="0" smtClean="0"/>
              <a:t> affiche une vue identique pour tous les </a:t>
            </a:r>
            <a:r>
              <a:rPr lang="fr-FR" dirty="0" err="1" smtClean="0"/>
              <a:t>tweets</a:t>
            </a:r>
            <a:endParaRPr lang="fr-FR" dirty="0" smtClean="0"/>
          </a:p>
          <a:p>
            <a:r>
              <a:rPr lang="fr-FR" dirty="0" smtClean="0"/>
              <a:t>IRL, les </a:t>
            </a:r>
            <a:r>
              <a:rPr lang="fr-FR" dirty="0" err="1" smtClean="0"/>
              <a:t>tweets</a:t>
            </a:r>
            <a:r>
              <a:rPr lang="fr-FR" dirty="0" smtClean="0"/>
              <a:t> sont tous différents</a:t>
            </a:r>
          </a:p>
          <a:p>
            <a:r>
              <a:rPr lang="fr-FR" dirty="0" smtClean="0"/>
              <a:t>L’utilisation de modèle dans les applications est monnaie courante</a:t>
            </a:r>
          </a:p>
          <a:p>
            <a:r>
              <a:rPr lang="fr-FR" dirty="0" smtClean="0"/>
              <a:t>Le modèle </a:t>
            </a:r>
            <a:r>
              <a:rPr lang="fr-FR" b="1" dirty="0" err="1" smtClean="0"/>
              <a:t>Tweet</a:t>
            </a:r>
            <a:r>
              <a:rPr lang="fr-FR" dirty="0" smtClean="0"/>
              <a:t> se référera au modèle dans un pattern MVC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667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 modèle </a:t>
            </a:r>
            <a:r>
              <a:rPr lang="fr-FR" dirty="0" err="1" smtClean="0"/>
              <a:t>Tweet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L’activité représente le contrôleur</a:t>
            </a:r>
          </a:p>
          <a:p>
            <a:r>
              <a:rPr lang="fr-FR" dirty="0" smtClean="0"/>
              <a:t>Le XML représente la vue</a:t>
            </a:r>
          </a:p>
          <a:p>
            <a:r>
              <a:rPr lang="fr-FR" dirty="0" smtClean="0"/>
              <a:t>Le modèle contient les données</a:t>
            </a:r>
          </a:p>
          <a:p>
            <a:r>
              <a:rPr lang="fr-FR" dirty="0" smtClean="0"/>
              <a:t>Pour </a:t>
            </a:r>
            <a:r>
              <a:rPr lang="fr-FR" dirty="0" smtClean="0"/>
              <a:t>remplir la </a:t>
            </a:r>
            <a:r>
              <a:rPr lang="fr-FR" dirty="0" smtClean="0"/>
              <a:t>liste, on devra faire appel à une requête au serveur</a:t>
            </a:r>
          </a:p>
          <a:p>
            <a:pPr lvl="1"/>
            <a:r>
              <a:rPr lang="fr-FR" dirty="0" smtClean="0"/>
              <a:t>Pour l’instant, on utilisera des données bidons</a:t>
            </a:r>
          </a:p>
          <a:p>
            <a:r>
              <a:rPr lang="fr-FR" dirty="0" smtClean="0"/>
              <a:t>On passera un vecteur de </a:t>
            </a:r>
            <a:r>
              <a:rPr lang="fr-FR" dirty="0" err="1" smtClean="0"/>
              <a:t>Tweet</a:t>
            </a:r>
            <a:r>
              <a:rPr lang="fr-FR" dirty="0" smtClean="0"/>
              <a:t> à l’adaptateur pour obtenir une liste avec des valeurs variées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52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 modèle </a:t>
            </a:r>
            <a:r>
              <a:rPr lang="fr-FR" dirty="0" err="1"/>
              <a:t>T</a:t>
            </a:r>
            <a:r>
              <a:rPr lang="fr-FR" dirty="0" err="1" smtClean="0"/>
              <a:t>weet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standard de développement d’application tend à utiliser des packages (ou dossiers) pour classifier les différents types de fichier</a:t>
            </a:r>
          </a:p>
          <a:p>
            <a:r>
              <a:rPr lang="fr-FR" dirty="0" smtClean="0"/>
              <a:t>Ainsi dans un projet, on retrouvera un dossier Model, un dossier </a:t>
            </a:r>
            <a:r>
              <a:rPr lang="fr-FR" dirty="0" err="1" smtClean="0"/>
              <a:t>View</a:t>
            </a:r>
            <a:r>
              <a:rPr lang="fr-FR" dirty="0" smtClean="0"/>
              <a:t> et un dossier Controller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033772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Créer un package pour contenir les modèles</a:t>
            </a:r>
          </a:p>
          <a:p>
            <a:pPr lvl="1"/>
            <a:r>
              <a:rPr lang="fr-FR" dirty="0" smtClean="0"/>
              <a:t>Le package doit avoir la même racine que l’application</a:t>
            </a:r>
          </a:p>
          <a:p>
            <a:pPr lvl="1"/>
            <a:r>
              <a:rPr lang="fr-FR" dirty="0" smtClean="0"/>
              <a:t>Exemple : </a:t>
            </a:r>
            <a:r>
              <a:rPr lang="fr-FR" dirty="0" err="1" smtClean="0"/>
              <a:t>com.nicolasbourre.twitter.models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2487211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Créer une classe (</a:t>
            </a:r>
            <a:r>
              <a:rPr lang="fr-FR" dirty="0" smtClean="0">
                <a:hlinkClick r:id="rId3"/>
              </a:rPr>
              <a:t>pojo</a:t>
            </a:r>
            <a:r>
              <a:rPr lang="fr-FR" dirty="0"/>
              <a:t>)</a:t>
            </a:r>
            <a:r>
              <a:rPr lang="fr-FR" dirty="0" smtClean="0"/>
              <a:t> nommée </a:t>
            </a:r>
            <a:r>
              <a:rPr lang="fr-FR" dirty="0" err="1" smtClean="0"/>
              <a:t>Tweet</a:t>
            </a:r>
            <a:r>
              <a:rPr lang="fr-FR" dirty="0" smtClean="0"/>
              <a:t> dans le package de modèles</a:t>
            </a:r>
          </a:p>
          <a:p>
            <a:r>
              <a:rPr lang="fr-FR" dirty="0" smtClean="0"/>
              <a:t>Propriétés de la classe</a:t>
            </a:r>
          </a:p>
          <a:p>
            <a:pPr lvl="1"/>
            <a:r>
              <a:rPr lang="fr-FR" dirty="0" smtClean="0"/>
              <a:t>id (String), </a:t>
            </a:r>
            <a:r>
              <a:rPr lang="fr-FR" dirty="0" err="1" smtClean="0"/>
              <a:t>title</a:t>
            </a:r>
            <a:r>
              <a:rPr lang="fr-FR" dirty="0" smtClean="0"/>
              <a:t> (String), body (String)</a:t>
            </a:r>
          </a:p>
          <a:p>
            <a:r>
              <a:rPr lang="fr-FR" dirty="0" smtClean="0"/>
              <a:t>Méthodes de la classe</a:t>
            </a:r>
          </a:p>
          <a:p>
            <a:pPr lvl="1"/>
            <a:r>
              <a:rPr lang="fr-FR" dirty="0" err="1" smtClean="0"/>
              <a:t>getTitle</a:t>
            </a:r>
            <a:r>
              <a:rPr lang="fr-FR" dirty="0" smtClean="0"/>
              <a:t>(), </a:t>
            </a:r>
            <a:r>
              <a:rPr lang="fr-FR" dirty="0" err="1" smtClean="0"/>
              <a:t>setTitle</a:t>
            </a:r>
            <a:r>
              <a:rPr lang="fr-FR" dirty="0" smtClean="0"/>
              <a:t>(), </a:t>
            </a:r>
            <a:r>
              <a:rPr lang="fr-FR" dirty="0" err="1" smtClean="0"/>
              <a:t>getBody</a:t>
            </a:r>
            <a:r>
              <a:rPr lang="fr-FR" dirty="0" smtClean="0"/>
              <a:t>(), </a:t>
            </a:r>
            <a:r>
              <a:rPr lang="fr-FR" dirty="0" err="1" smtClean="0"/>
              <a:t>setBody</a:t>
            </a:r>
            <a:r>
              <a:rPr lang="fr-FR" dirty="0" smtClean="0"/>
              <a:t>() et </a:t>
            </a:r>
            <a:r>
              <a:rPr lang="fr-FR" dirty="0" err="1" smtClean="0"/>
              <a:t>getId</a:t>
            </a:r>
            <a:r>
              <a:rPr lang="fr-FR" dirty="0" smtClean="0"/>
              <a:t>()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403648" y="5229200"/>
            <a:ext cx="6397191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Astuce : Une fois les propriétés ajoutées, Eclipse peut</a:t>
            </a:r>
            <a:br>
              <a:rPr lang="fr-FR" dirty="0" smtClean="0"/>
            </a:br>
            <a:r>
              <a:rPr lang="fr-FR" dirty="0" smtClean="0"/>
              <a:t>générer les getters et setters de chaque propriété.</a:t>
            </a:r>
            <a:r>
              <a:rPr lang="fr-FR" dirty="0"/>
              <a:t> </a:t>
            </a:r>
            <a:r>
              <a:rPr lang="fr-FR" dirty="0" smtClean="0"/>
              <a:t>Il</a:t>
            </a:r>
            <a:br>
              <a:rPr lang="fr-FR" dirty="0" smtClean="0"/>
            </a:br>
            <a:r>
              <a:rPr lang="fr-FR" dirty="0" smtClean="0"/>
              <a:t>suffit de cliquer avec le bouton de droit sur la propriété,</a:t>
            </a:r>
            <a:br>
              <a:rPr lang="fr-FR" dirty="0" smtClean="0"/>
            </a:br>
            <a:r>
              <a:rPr lang="fr-FR" dirty="0" smtClean="0"/>
              <a:t>aller sur Source </a:t>
            </a:r>
            <a:r>
              <a:rPr lang="fr-FR" dirty="0" smtClean="0">
                <a:sym typeface="Wingdings"/>
              </a:rPr>
              <a:t> </a:t>
            </a:r>
            <a:r>
              <a:rPr lang="fr-FR" dirty="0" err="1" smtClean="0">
                <a:sym typeface="Wingdings"/>
              </a:rPr>
              <a:t>Generate</a:t>
            </a:r>
            <a:r>
              <a:rPr lang="fr-FR" dirty="0" smtClean="0">
                <a:sym typeface="Wingdings"/>
              </a:rPr>
              <a:t> Getters and Setters…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1489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Remplir des </a:t>
            </a:r>
            <a:r>
              <a:rPr lang="fr-FR" dirty="0" err="1" smtClean="0"/>
              <a:t>tweets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première étape consistera à se créer une liste de </a:t>
            </a:r>
            <a:r>
              <a:rPr lang="fr-FR" dirty="0" err="1" smtClean="0"/>
              <a:t>tweets</a:t>
            </a:r>
            <a:r>
              <a:rPr lang="fr-FR" dirty="0" smtClean="0"/>
              <a:t> avec des données bidons</a:t>
            </a:r>
          </a:p>
          <a:p>
            <a:r>
              <a:rPr lang="fr-FR" dirty="0" smtClean="0"/>
              <a:t>Cette liste sera créée dans la classe </a:t>
            </a:r>
            <a:r>
              <a:rPr lang="fr-FR" b="1" dirty="0" err="1" smtClean="0"/>
              <a:t>TweetListAcitivity</a:t>
            </a:r>
            <a:endParaRPr lang="fr-FR" b="1" dirty="0" smtClean="0"/>
          </a:p>
          <a:p>
            <a:endParaRPr lang="fr-FR" dirty="0" smtClean="0"/>
          </a:p>
        </p:txBody>
      </p:sp>
      <p:pic>
        <p:nvPicPr>
          <p:cNvPr id="5" name="Image 4" descr="Screen Shot 2014-09-17 at 16.01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797152"/>
            <a:ext cx="4800600" cy="35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628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Remplir des </a:t>
            </a:r>
            <a:r>
              <a:rPr lang="fr-FR" dirty="0" err="1" smtClean="0"/>
              <a:t>tweets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</a:t>
            </a:r>
            <a:r>
              <a:rPr lang="fr-FR" dirty="0" smtClean="0"/>
              <a:t>remplit la </a:t>
            </a:r>
            <a:r>
              <a:rPr lang="fr-FR" dirty="0" smtClean="0"/>
              <a:t>liste avec des données bidons</a:t>
            </a:r>
            <a:endParaRPr lang="fr-FR" dirty="0"/>
          </a:p>
        </p:txBody>
      </p:sp>
      <p:pic>
        <p:nvPicPr>
          <p:cNvPr id="4" name="Image 3" descr="Screen Shot 2014-09-17 at 16.00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933056"/>
            <a:ext cx="5257800" cy="125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1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Remplir le </a:t>
            </a:r>
            <a:r>
              <a:rPr lang="fr-FR" dirty="0" err="1" smtClean="0"/>
              <a:t>ListView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fois que la liste de </a:t>
            </a:r>
            <a:r>
              <a:rPr lang="fr-FR" dirty="0" err="1" smtClean="0"/>
              <a:t>tweets</a:t>
            </a:r>
            <a:r>
              <a:rPr lang="fr-FR" dirty="0" smtClean="0"/>
              <a:t> est rempli, il faut l’envoyer dans le</a:t>
            </a:r>
            <a:r>
              <a:rPr lang="fr-FR" b="1" dirty="0" smtClean="0"/>
              <a:t> </a:t>
            </a:r>
            <a:r>
              <a:rPr lang="fr-FR" b="1" dirty="0" err="1" smtClean="0"/>
              <a:t>ListView</a:t>
            </a:r>
            <a:endParaRPr lang="fr-FR" dirty="0" smtClean="0"/>
          </a:p>
          <a:p>
            <a:r>
              <a:rPr lang="fr-FR" dirty="0" smtClean="0"/>
              <a:t>On a réalisé </a:t>
            </a:r>
            <a:r>
              <a:rPr lang="fr-FR" dirty="0" err="1" smtClean="0"/>
              <a:t>adapteur</a:t>
            </a:r>
            <a:r>
              <a:rPr lang="fr-FR" dirty="0" smtClean="0"/>
              <a:t> qui est une extension d’un </a:t>
            </a:r>
            <a:r>
              <a:rPr lang="fr-FR" b="1" dirty="0" err="1" smtClean="0"/>
              <a:t>ArrayAdapter</a:t>
            </a:r>
            <a:r>
              <a:rPr lang="fr-FR" b="1" dirty="0" smtClean="0"/>
              <a:t> </a:t>
            </a:r>
            <a:r>
              <a:rPr lang="fr-FR" dirty="0" smtClean="0"/>
              <a:t>de string</a:t>
            </a:r>
          </a:p>
          <a:p>
            <a:r>
              <a:rPr lang="fr-FR" dirty="0" smtClean="0"/>
              <a:t>De plus, constructeur acceptait un vecteur de string</a:t>
            </a:r>
          </a:p>
          <a:p>
            <a:r>
              <a:rPr lang="fr-FR" dirty="0" smtClean="0"/>
              <a:t>Il suffira de modifier cela pour prendre une liste de </a:t>
            </a:r>
            <a:r>
              <a:rPr lang="fr-FR" dirty="0" err="1" smtClean="0"/>
              <a:t>tweets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664183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Modifier le </a:t>
            </a:r>
            <a:r>
              <a:rPr lang="fr-FR" dirty="0" err="1" smtClean="0"/>
              <a:t>getView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méthode </a:t>
            </a:r>
            <a:r>
              <a:rPr lang="fr-FR" b="1" dirty="0" err="1" smtClean="0"/>
              <a:t>inflater.inflate</a:t>
            </a:r>
            <a:r>
              <a:rPr lang="fr-FR" dirty="0" smtClean="0"/>
              <a:t> retourne une vue</a:t>
            </a:r>
          </a:p>
          <a:p>
            <a:r>
              <a:rPr lang="fr-FR" dirty="0" smtClean="0"/>
              <a:t>À l’aide de </a:t>
            </a:r>
            <a:r>
              <a:rPr lang="fr-FR" b="1" dirty="0" err="1" smtClean="0"/>
              <a:t>findViewById</a:t>
            </a:r>
            <a:r>
              <a:rPr lang="fr-FR" dirty="0" smtClean="0"/>
              <a:t>, il est alors possible d’accéder aux contr</a:t>
            </a:r>
            <a:r>
              <a:rPr lang="fr-FR" dirty="0" smtClean="0"/>
              <a:t>ôles du </a:t>
            </a:r>
            <a:r>
              <a:rPr lang="fr-FR" dirty="0" err="1" smtClean="0"/>
              <a:t>layout</a:t>
            </a:r>
            <a:r>
              <a:rPr lang="fr-FR" dirty="0" smtClean="0"/>
              <a:t> « </a:t>
            </a:r>
            <a:r>
              <a:rPr lang="fr-FR" dirty="0" err="1" smtClean="0"/>
              <a:t>row_tweet</a:t>
            </a:r>
            <a:r>
              <a:rPr lang="fr-FR" dirty="0" smtClean="0"/>
              <a:t>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614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Remplir la liste avec les </a:t>
            </a:r>
            <a:r>
              <a:rPr lang="fr-FR" dirty="0" err="1" smtClean="0"/>
              <a:t>tweets</a:t>
            </a:r>
            <a:r>
              <a:rPr lang="fr-FR" smtClean="0"/>
              <a:t> générés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5034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Références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Site officiel</a:t>
            </a:r>
          </a:p>
          <a:p>
            <a:pPr lvl="1"/>
            <a:r>
              <a:rPr lang="fr-CA" dirty="0">
                <a:hlinkClick r:id="rId2"/>
              </a:rPr>
              <a:t>http://</a:t>
            </a:r>
            <a:r>
              <a:rPr lang="fr-CA" dirty="0" smtClean="0">
                <a:hlinkClick r:id="rId2"/>
              </a:rPr>
              <a:t>developer.android.com/training/basics/firstapp/index.html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2080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4238</TotalTime>
  <Words>4028</Words>
  <Application>Microsoft Macintosh PowerPoint</Application>
  <PresentationFormat>Présentation à l'écran (4:3)</PresentationFormat>
  <Paragraphs>578</Paragraphs>
  <Slides>120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120</vt:i4>
      </vt:variant>
    </vt:vector>
  </HeadingPairs>
  <TitlesOfParts>
    <vt:vector size="121" baseType="lpstr">
      <vt:lpstr>Austin</vt:lpstr>
      <vt:lpstr>Création projet Android</vt:lpstr>
      <vt:lpstr>Plan de leçon</vt:lpstr>
      <vt:lpstr>Configuration de la tablette</vt:lpstr>
      <vt:lpstr>Démarrer un projet Android</vt:lpstr>
      <vt:lpstr>Démarrer un projet Android</vt:lpstr>
      <vt:lpstr>Démarrer un projet Android</vt:lpstr>
      <vt:lpstr>Démarrer un projet Android</vt:lpstr>
      <vt:lpstr>Démarrer un projet Android</vt:lpstr>
      <vt:lpstr>Démarrer un projet Android</vt:lpstr>
      <vt:lpstr>Structure d’ un projet Android</vt:lpstr>
      <vt:lpstr>Structure d’un projet Android : AndroidManifest.xml</vt:lpstr>
      <vt:lpstr>Structure d’un projet Android : Ressources</vt:lpstr>
      <vt:lpstr>Ressources : Values</vt:lpstr>
      <vt:lpstr>Dossier src</vt:lpstr>
      <vt:lpstr>MainActivity.java</vt:lpstr>
      <vt:lpstr>Layout : activity_main.xml</vt:lpstr>
      <vt:lpstr>Layout : activity_main.xml</vt:lpstr>
      <vt:lpstr>Exécution d’un projet</vt:lpstr>
      <vt:lpstr>Hiérarchie d’un layout</vt:lpstr>
      <vt:lpstr>Pratique</vt:lpstr>
      <vt:lpstr>Pratique</vt:lpstr>
      <vt:lpstr>Pratique – Leçon 01</vt:lpstr>
      <vt:lpstr>Les contrôles</vt:lpstr>
      <vt:lpstr>Pratique – Leçon 02</vt:lpstr>
      <vt:lpstr>Pratique – Leçon 02</vt:lpstr>
      <vt:lpstr>Contrôles : Détail</vt:lpstr>
      <vt:lpstr>Ressources</vt:lpstr>
      <vt:lpstr>Ressources</vt:lpstr>
      <vt:lpstr>Pratique – Leçon 03</vt:lpstr>
      <vt:lpstr>Pratique – Leçon 03</vt:lpstr>
      <vt:lpstr>Bouton et zone de texte</vt:lpstr>
      <vt:lpstr>Contrôles : Détail</vt:lpstr>
      <vt:lpstr>Contrôles : Détail</vt:lpstr>
      <vt:lpstr>Contrôles : Détail</vt:lpstr>
      <vt:lpstr>Stylisé les contrôles</vt:lpstr>
      <vt:lpstr>Pratique - Leçon 04</vt:lpstr>
      <vt:lpstr>Pratique – Leçon 04</vt:lpstr>
      <vt:lpstr>Pratique – Leçon 04</vt:lpstr>
      <vt:lpstr>Pratique – Leçon 04</vt:lpstr>
      <vt:lpstr>Pratique – Leçon 04</vt:lpstr>
      <vt:lpstr>Pratique – Leçon 04</vt:lpstr>
      <vt:lpstr>Écouteur d’événement</vt:lpstr>
      <vt:lpstr>Écouteur d’événement</vt:lpstr>
      <vt:lpstr>Le fichier R</vt:lpstr>
      <vt:lpstr>Le code de l’événement</vt:lpstr>
      <vt:lpstr>Partie 02</vt:lpstr>
      <vt:lpstr>Résumé</vt:lpstr>
      <vt:lpstr>Pratique – Leçon 05</vt:lpstr>
      <vt:lpstr>TweetListActivity</vt:lpstr>
      <vt:lpstr>Intent : Description</vt:lpstr>
      <vt:lpstr>Intent : Description</vt:lpstr>
      <vt:lpstr>Intent : Catégories</vt:lpstr>
      <vt:lpstr>Intent : Description</vt:lpstr>
      <vt:lpstr>Intent : Passer des données</vt:lpstr>
      <vt:lpstr>Intent : Passer des données</vt:lpstr>
      <vt:lpstr>Intent : Retrouver les données</vt:lpstr>
      <vt:lpstr>Intent : Ouvrir une application tierce</vt:lpstr>
      <vt:lpstr>Pratique – Leçon 06</vt:lpstr>
      <vt:lpstr>Résumé</vt:lpstr>
      <vt:lpstr>ListView : Description</vt:lpstr>
      <vt:lpstr>ListView : Utilisation</vt:lpstr>
      <vt:lpstr>ListView : Utilisation</vt:lpstr>
      <vt:lpstr>Pratique – Leçon 07</vt:lpstr>
      <vt:lpstr>Pratique – Leçon 07</vt:lpstr>
      <vt:lpstr>Pratique – Leçon 07</vt:lpstr>
      <vt:lpstr>Pratique – Leçon 07</vt:lpstr>
      <vt:lpstr>Contrôle et ListView</vt:lpstr>
      <vt:lpstr>ListView : Maquette</vt:lpstr>
      <vt:lpstr>Layout de détail</vt:lpstr>
      <vt:lpstr>Pratique – Leçon 08</vt:lpstr>
      <vt:lpstr>Ajouter un élément graphique</vt:lpstr>
      <vt:lpstr>Pratique – Leçon 09</vt:lpstr>
      <vt:lpstr>Pratique – Leçon 09</vt:lpstr>
      <vt:lpstr>Pratique – Leçon 09</vt:lpstr>
      <vt:lpstr>Pratique – Leçon 09</vt:lpstr>
      <vt:lpstr>Pratique – Leçon 09</vt:lpstr>
      <vt:lpstr>Pratique – Leçon 09</vt:lpstr>
      <vt:lpstr>Résumé</vt:lpstr>
      <vt:lpstr>Accroché un layout dans un ListView</vt:lpstr>
      <vt:lpstr>Accroché un layout dans un ListView</vt:lpstr>
      <vt:lpstr>Pratique – Leçon 10</vt:lpstr>
      <vt:lpstr>Pratique – Leçon 10</vt:lpstr>
      <vt:lpstr>Partie 3 – ListView Item click</vt:lpstr>
      <vt:lpstr>Résumé</vt:lpstr>
      <vt:lpstr>ListActivity</vt:lpstr>
      <vt:lpstr>ListActivity</vt:lpstr>
      <vt:lpstr>Pratique – Leçon 11</vt:lpstr>
      <vt:lpstr>Pratique – Leçon 11</vt:lpstr>
      <vt:lpstr>Pratique – Leçon 11</vt:lpstr>
      <vt:lpstr>Module 6</vt:lpstr>
      <vt:lpstr>Plan de module</vt:lpstr>
      <vt:lpstr>Pratique – Leçon 12</vt:lpstr>
      <vt:lpstr>Pratique – Leçon 12</vt:lpstr>
      <vt:lpstr>Pratique – Leçon 12</vt:lpstr>
      <vt:lpstr>Résumé</vt:lpstr>
      <vt:lpstr>Module 7</vt:lpstr>
      <vt:lpstr>Plan de module</vt:lpstr>
      <vt:lpstr>Récapitulatif</vt:lpstr>
      <vt:lpstr>Exercice</vt:lpstr>
      <vt:lpstr>SharedPreferences</vt:lpstr>
      <vt:lpstr>SharedPreferences</vt:lpstr>
      <vt:lpstr>SharedPreferences</vt:lpstr>
      <vt:lpstr>SharedPreferences</vt:lpstr>
      <vt:lpstr>Exercices</vt:lpstr>
      <vt:lpstr>Modifier la séquence d’exécution</vt:lpstr>
      <vt:lpstr>Modifier la séquence d’exécution</vt:lpstr>
      <vt:lpstr>Exercice</vt:lpstr>
      <vt:lpstr>Module 8</vt:lpstr>
      <vt:lpstr>Plan de module</vt:lpstr>
      <vt:lpstr>Créer un modèle Tweet</vt:lpstr>
      <vt:lpstr>Créer un modèle Tweet</vt:lpstr>
      <vt:lpstr>Créer un modèle Tweet</vt:lpstr>
      <vt:lpstr>Exercice</vt:lpstr>
      <vt:lpstr>Exercice</vt:lpstr>
      <vt:lpstr>Remplir des tweets</vt:lpstr>
      <vt:lpstr>Remplir des tweets</vt:lpstr>
      <vt:lpstr>Remplir le ListView</vt:lpstr>
      <vt:lpstr>Modifier le getView</vt:lpstr>
      <vt:lpstr>Exercice</vt:lpstr>
      <vt:lpstr>Références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Création projet Android</dc:title>
  <dc:creator>Nicolas Bourré</dc:creator>
  <cp:lastModifiedBy>Nicolas Bourre</cp:lastModifiedBy>
  <cp:revision>206</cp:revision>
  <dcterms:created xsi:type="dcterms:W3CDTF">2012-09-05T14:32:55Z</dcterms:created>
  <dcterms:modified xsi:type="dcterms:W3CDTF">2014-09-18T14:21:52Z</dcterms:modified>
</cp:coreProperties>
</file>