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Default Extension="rels" ContentType="application/vnd.openxmlformats-package.relationships+xml"/>
  <Override PartName="/ppt/slides/slide5.xml" ContentType="application/vnd.openxmlformats-officedocument.presentationml.slide+xml"/>
  <Override PartName="/ppt/slides/slide38.xml" ContentType="application/vnd.openxmlformats-officedocument.presentationml.slide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34.xml" ContentType="application/vnd.openxmlformats-officedocument.presentationml.slid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id="2147483961" r:id="rId1"/>
  </p:sldMasterIdLst>
  <p:notesMasterIdLst>
    <p:notesMasterId r:id="rId40"/>
  </p:notesMasterIdLst>
  <p:handoutMasterIdLst>
    <p:handoutMasterId r:id="rId41"/>
  </p:handoutMasterIdLst>
  <p:sldIdLst>
    <p:sldId id="556" r:id="rId2"/>
    <p:sldId id="596" r:id="rId3"/>
    <p:sldId id="631" r:id="rId4"/>
    <p:sldId id="636" r:id="rId5"/>
    <p:sldId id="637" r:id="rId6"/>
    <p:sldId id="638" r:id="rId7"/>
    <p:sldId id="639" r:id="rId8"/>
    <p:sldId id="640" r:id="rId9"/>
    <p:sldId id="641" r:id="rId10"/>
    <p:sldId id="642" r:id="rId11"/>
    <p:sldId id="632" r:id="rId12"/>
    <p:sldId id="643" r:id="rId13"/>
    <p:sldId id="644" r:id="rId14"/>
    <p:sldId id="645" r:id="rId15"/>
    <p:sldId id="648" r:id="rId16"/>
    <p:sldId id="646" r:id="rId17"/>
    <p:sldId id="649" r:id="rId18"/>
    <p:sldId id="647" r:id="rId19"/>
    <p:sldId id="633" r:id="rId20"/>
    <p:sldId id="651" r:id="rId21"/>
    <p:sldId id="659" r:id="rId22"/>
    <p:sldId id="660" r:id="rId23"/>
    <p:sldId id="661" r:id="rId24"/>
    <p:sldId id="652" r:id="rId25"/>
    <p:sldId id="662" r:id="rId26"/>
    <p:sldId id="653" r:id="rId27"/>
    <p:sldId id="654" r:id="rId28"/>
    <p:sldId id="663" r:id="rId29"/>
    <p:sldId id="657" r:id="rId30"/>
    <p:sldId id="664" r:id="rId31"/>
    <p:sldId id="655" r:id="rId32"/>
    <p:sldId id="665" r:id="rId33"/>
    <p:sldId id="666" r:id="rId34"/>
    <p:sldId id="634" r:id="rId35"/>
    <p:sldId id="635" r:id="rId36"/>
    <p:sldId id="650" r:id="rId37"/>
    <p:sldId id="668" r:id="rId38"/>
    <p:sldId id="667" r:id="rId39"/>
  </p:sldIdLst>
  <p:sldSz cx="9144000" cy="5715000" type="screen16x10"/>
  <p:notesSz cx="7010400" cy="9296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Lucida Grande" pitchFamily="-108" charset="0"/>
        <a:ea typeface="Geneva" pitchFamily="-108" charset="0"/>
        <a:cs typeface="Geneva" pitchFamily="-108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Lucida Grande" pitchFamily="-108" charset="0"/>
        <a:ea typeface="Geneva" pitchFamily="-108" charset="0"/>
        <a:cs typeface="Geneva" pitchFamily="-108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Lucida Grande" pitchFamily="-108" charset="0"/>
        <a:ea typeface="Geneva" pitchFamily="-108" charset="0"/>
        <a:cs typeface="Geneva" pitchFamily="-108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Lucida Grande" pitchFamily="-108" charset="0"/>
        <a:ea typeface="Geneva" pitchFamily="-108" charset="0"/>
        <a:cs typeface="Geneva" pitchFamily="-108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Lucida Grande" pitchFamily="-108" charset="0"/>
        <a:ea typeface="Geneva" pitchFamily="-108" charset="0"/>
        <a:cs typeface="Geneva" pitchFamily="-108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Lucida Grande" pitchFamily="-108" charset="0"/>
        <a:ea typeface="Geneva" pitchFamily="-108" charset="0"/>
        <a:cs typeface="Geneva" pitchFamily="-108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Lucida Grande" pitchFamily="-108" charset="0"/>
        <a:ea typeface="Geneva" pitchFamily="-108" charset="0"/>
        <a:cs typeface="Geneva" pitchFamily="-108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Lucida Grande" pitchFamily="-108" charset="0"/>
        <a:ea typeface="Geneva" pitchFamily="-108" charset="0"/>
        <a:cs typeface="Geneva" pitchFamily="-108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Lucida Grande" pitchFamily="-108" charset="0"/>
        <a:ea typeface="Geneva" pitchFamily="-108" charset="0"/>
        <a:cs typeface="Geneva" pitchFamily="-10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AFC2DF"/>
    <a:srgbClr val="B0C9DE"/>
    <a:srgbClr val="82ABCC"/>
    <a:srgbClr val="6093BE"/>
    <a:srgbClr val="FFFFCC"/>
    <a:srgbClr val="E78D1B"/>
    <a:srgbClr val="B0B51F"/>
    <a:srgbClr val="1B83F3"/>
    <a:srgbClr val="9A1AF9"/>
    <a:srgbClr val="F224C4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22658" autoAdjust="0"/>
    <p:restoredTop sz="94662" autoAdjust="0"/>
  </p:normalViewPr>
  <p:slideViewPr>
    <p:cSldViewPr>
      <p:cViewPr varScale="1">
        <p:scale>
          <a:sx n="145" d="100"/>
          <a:sy n="145" d="100"/>
        </p:scale>
        <p:origin x="-104" y="-464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128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714"/>
    </p:cViewPr>
  </p:sorterViewPr>
  <p:notesViewPr>
    <p:cSldViewPr>
      <p:cViewPr varScale="1">
        <p:scale>
          <a:sx n="81" d="100"/>
          <a:sy n="81" d="100"/>
        </p:scale>
        <p:origin x="-3162" y="-102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handoutMaster" Target="handoutMasters/handout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019E3F7-5BB3-284E-BA94-D3143D3455A9}" type="datetime1">
              <a:rPr lang="en-US"/>
              <a:pPr/>
              <a:t>6/12/10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DBDF3A3-1BAB-8B47-9337-C15D51DDF491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3B064FF-5CFD-9F41-BA7E-A119249FD4E3}" type="datetime1">
              <a:rPr lang="en-US"/>
              <a:pPr/>
              <a:t>6/12/10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696913"/>
            <a:ext cx="557847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3177" tIns="46589" rIns="93177" bIns="46589" numCol="1" anchor="ctr" anchorCtr="0" compatLnSpc="1">
            <a:prstTxWarp prst="textNoShape">
              <a:avLst/>
            </a:prstTxWarp>
          </a:bodyPr>
          <a:lstStyle/>
          <a:p>
            <a:pPr lvl="0"/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02CED9F-9B0D-4342-A8D2-3A6A885D693C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pitchFamily="-65" charset="-128"/>
        <a:cs typeface="Geneva" pitchFamily="-6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pitchFamily="-65" charset="-128"/>
        <a:cs typeface="Geneva" pitchFamily="-111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1" charset="-128"/>
        <a:cs typeface="ＭＳ Ｐゴシック" pitchFamily="34" charset="-128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1" charset="-128"/>
        <a:cs typeface="ＭＳ Ｐゴシック" pitchFamily="34" charset="-128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1" charset="-128"/>
        <a:cs typeface="ＭＳ Ｐゴシック" pitchFamily="34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CED9F-9B0D-4342-A8D2-3A6A885D693C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4" Type="http://schemas.openxmlformats.org/officeDocument/2006/relationships/image" Target="../media/image3.gif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gi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gif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3886789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460501"/>
            <a:ext cx="7772400" cy="152480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009673"/>
            <a:ext cx="7772400" cy="999753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127500"/>
            <a:ext cx="9147765" cy="1593407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6/21/2010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r>
              <a:rPr kumimoji="0" lang="en-US" smtClean="0">
                <a:solidFill>
                  <a:schemeClr val="accent1">
                    <a:tint val="20000"/>
                  </a:schemeClr>
                </a:solidFill>
              </a:rPr>
              <a:t>Confidentiel</a:t>
            </a:r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pic>
        <p:nvPicPr>
          <p:cNvPr id="13" name="Image 4" descr="log_nurun_email.gi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31580" y="495300"/>
            <a:ext cx="994019" cy="174625"/>
          </a:xfrm>
          <a:prstGeom prst="rect">
            <a:avLst/>
          </a:prstGeom>
        </p:spPr>
      </p:pic>
      <p:pic>
        <p:nvPicPr>
          <p:cNvPr id="14" name="Picture 4" descr="http://www.canoe.ca/SunMedia/Logo/web%20images/SunMedia2008_francais.gif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7513179" y="0"/>
            <a:ext cx="1630821" cy="403225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00100"/>
            <a:ext cx="8686800" cy="4343400"/>
          </a:xfrm>
        </p:spPr>
        <p:txBody>
          <a:bodyPr>
            <a:normAutofit/>
          </a:bodyPr>
          <a:lstStyle>
            <a:lvl1pPr marL="180975" indent="-180975">
              <a:defRPr sz="1800">
                <a:latin typeface="Calibri" pitchFamily="34" charset="0"/>
              </a:defRPr>
            </a:lvl1pPr>
            <a:lvl2pPr marL="357188" indent="-176213">
              <a:defRPr sz="1600">
                <a:latin typeface="Calibri" pitchFamily="34" charset="0"/>
              </a:defRPr>
            </a:lvl2pPr>
            <a:lvl3pPr marL="539750" indent="-182563">
              <a:defRPr sz="1400">
                <a:latin typeface="Calibri" pitchFamily="34" charset="0"/>
              </a:defRPr>
            </a:lvl3pPr>
            <a:lvl4pPr marL="714375" indent="-174625">
              <a:defRPr sz="1200">
                <a:latin typeface="Calibri" pitchFamily="34" charset="0"/>
              </a:defRPr>
            </a:lvl4pPr>
            <a:lvl5pPr marL="896938" indent="-182563">
              <a:defRPr sz="1050"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10710" y="5295900"/>
            <a:ext cx="1920240" cy="304800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 smtClean="0"/>
              <a:t>6/21/2010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5339954"/>
            <a:ext cx="2350681" cy="304271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Confidentiel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228865"/>
            <a:ext cx="7315200" cy="495035"/>
          </a:xfrm>
        </p:spPr>
        <p:txBody>
          <a:bodyPr rtlCol="0">
            <a:normAutofit/>
          </a:bodyPr>
          <a:lstStyle>
            <a:lvl1pPr>
              <a:defRPr sz="2400">
                <a:latin typeface="Calibri" pitchFamily="34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pic>
        <p:nvPicPr>
          <p:cNvPr id="8" name="Image 4" descr="log_nurun_email.g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31580" y="320675"/>
            <a:ext cx="994019" cy="1746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userDrawn="1">
  <p:cSld name="Title: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22"/>
          <p:cNvSpPr txBox="1"/>
          <p:nvPr userDrawn="1"/>
        </p:nvSpPr>
        <p:spPr>
          <a:xfrm>
            <a:off x="5529263" y="2003425"/>
            <a:ext cx="2024062" cy="306388"/>
          </a:xfrm>
          <a:prstGeom prst="rect">
            <a:avLst/>
          </a:prstGeom>
          <a:noFill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dirty="0">
                <a:solidFill>
                  <a:srgbClr val="A6A6A6"/>
                </a:solidFill>
                <a:latin typeface="Arial Bold" pitchFamily="-108" charset="0"/>
                <a:ea typeface="Arial Bold" pitchFamily="-108" charset="0"/>
                <a:cs typeface="Arial Bold" pitchFamily="-108" charset="0"/>
              </a:rPr>
              <a:t>PLACE IMAGE HERE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2" y="1644200"/>
            <a:ext cx="3809998" cy="1225021"/>
          </a:xfrm>
          <a:prstGeom prst="rect">
            <a:avLst/>
          </a:prstGeom>
        </p:spPr>
        <p:txBody>
          <a:bodyPr lIns="0"/>
          <a:lstStyle>
            <a:lvl1pPr marL="0" indent="0" algn="l">
              <a:defRPr sz="2000" b="1" i="0" cap="all" spc="-5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fr-CA" noProof="0" dirty="0" smtClean="0"/>
              <a:t>Click to </a:t>
            </a:r>
            <a:r>
              <a:rPr lang="fr-CA" noProof="0" dirty="0" err="1" smtClean="0"/>
              <a:t>edit</a:t>
            </a:r>
            <a:r>
              <a:rPr lang="fr-CA" noProof="0" dirty="0" smtClean="0"/>
              <a:t> Master </a:t>
            </a:r>
            <a:r>
              <a:rPr lang="fr-CA" noProof="0" dirty="0" err="1" smtClean="0"/>
              <a:t>title</a:t>
            </a:r>
            <a:r>
              <a:rPr lang="fr-CA" noProof="0" dirty="0" smtClean="0"/>
              <a:t> style</a:t>
            </a:r>
            <a:endParaRPr lang="fr-CA" noProof="0" dirty="0"/>
          </a:p>
        </p:txBody>
      </p:sp>
      <p:pic>
        <p:nvPicPr>
          <p:cNvPr id="15" name="Image 14" descr="log_nurun_441px.g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24800" y="5090335"/>
            <a:ext cx="1143000" cy="204755"/>
          </a:xfrm>
          <a:prstGeom prst="rect">
            <a:avLst/>
          </a:prstGeom>
        </p:spPr>
      </p:pic>
      <p:pic>
        <p:nvPicPr>
          <p:cNvPr id="9" name="Image 8" descr="mst_img_iMac.psd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04266" y="714375"/>
            <a:ext cx="4030134" cy="4048126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952500"/>
            <a:ext cx="1905000" cy="22098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5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4954114"/>
            <a:ext cx="4940624" cy="76756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4949176"/>
            <a:ext cx="3690451" cy="7778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4826044"/>
            <a:ext cx="3402314" cy="900723"/>
          </a:xfrm>
          <a:prstGeom prst="rtTriangle">
            <a:avLst/>
          </a:prstGeom>
          <a:blipFill>
            <a:blip r:embed="rId5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4823115"/>
            <a:ext cx="3405509" cy="90365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228600" y="228865"/>
            <a:ext cx="8686800" cy="9525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228600" y="1234440"/>
            <a:ext cx="8686800" cy="377163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5339953"/>
            <a:ext cx="1920240" cy="30480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6/21/2010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3" y="5339954"/>
            <a:ext cx="2350681" cy="30427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 algn="r" eaLnBrk="1" latinLnBrk="0" hangingPunct="1"/>
            <a:r>
              <a:rPr kumimoji="0" lang="en-US" sz="1000" smtClean="0">
                <a:solidFill>
                  <a:schemeClr val="tx1"/>
                </a:solidFill>
              </a:rPr>
              <a:t>Confidentiel</a:t>
            </a:r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5339954"/>
            <a:ext cx="365760" cy="30427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3963" r:id="rId2"/>
    <p:sldLayoutId id="2147483973" r:id="rId3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CA" noProof="0" dirty="0" smtClean="0"/>
              <a:t>Introduction au développement </a:t>
            </a:r>
            <a:r>
              <a:rPr lang="fr-CA" noProof="0" dirty="0" err="1" smtClean="0"/>
              <a:t>Android</a:t>
            </a:r>
            <a:endParaRPr lang="fr-CA" noProof="0" dirty="0"/>
          </a:p>
        </p:txBody>
      </p:sp>
      <p:sp>
        <p:nvSpPr>
          <p:cNvPr id="3" name="ZoneTexte 2"/>
          <p:cNvSpPr txBox="1"/>
          <p:nvPr/>
        </p:nvSpPr>
        <p:spPr>
          <a:xfrm>
            <a:off x="2110828" y="332827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28600" y="723900"/>
            <a:ext cx="8686800" cy="4343400"/>
          </a:xfrm>
        </p:spPr>
        <p:txBody>
          <a:bodyPr>
            <a:normAutofit/>
          </a:bodyPr>
          <a:lstStyle/>
          <a:p>
            <a:r>
              <a:rPr lang="fr-CA" dirty="0" smtClean="0"/>
              <a:t>Introduction</a:t>
            </a:r>
          </a:p>
          <a:p>
            <a:r>
              <a:rPr lang="fr-CA" dirty="0" smtClean="0"/>
              <a:t>Situation du développement mobile</a:t>
            </a:r>
          </a:p>
          <a:p>
            <a:r>
              <a:rPr lang="fr-CA" dirty="0" smtClean="0"/>
              <a:t>Les outils pour le développement </a:t>
            </a:r>
            <a:r>
              <a:rPr lang="fr-CA" dirty="0" err="1" smtClean="0"/>
              <a:t>Android</a:t>
            </a:r>
            <a:endParaRPr lang="fr-CA" dirty="0" smtClean="0"/>
          </a:p>
          <a:p>
            <a:r>
              <a:rPr lang="fr-CA" dirty="0" smtClean="0"/>
              <a:t>Architecture des applications </a:t>
            </a:r>
            <a:r>
              <a:rPr lang="fr-CA" dirty="0" err="1" smtClean="0"/>
              <a:t>Android</a:t>
            </a:r>
            <a:endParaRPr lang="fr-CA" dirty="0" smtClean="0"/>
          </a:p>
          <a:p>
            <a:r>
              <a:rPr lang="fr-CA" dirty="0" smtClean="0"/>
              <a:t>Le processus de publication</a:t>
            </a:r>
            <a:endParaRPr lang="fr-CA" dirty="0" smtClean="0"/>
          </a:p>
          <a:p>
            <a:r>
              <a:rPr lang="fr-CA" dirty="0" smtClean="0"/>
              <a:t>Bien gérer la multitude des appareils</a:t>
            </a:r>
          </a:p>
          <a:p>
            <a:r>
              <a:rPr lang="fr-CA" dirty="0" smtClean="0"/>
              <a:t>Questions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Agenda</a:t>
            </a: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Tout d’abord permettez-moi de me présenter</a:t>
            </a:r>
          </a:p>
          <a:p>
            <a:pPr lvl="1"/>
            <a:r>
              <a:rPr lang="fr-FR" dirty="0" smtClean="0"/>
              <a:t>Steve Tremblay</a:t>
            </a:r>
          </a:p>
          <a:p>
            <a:pPr lvl="1"/>
            <a:r>
              <a:rPr lang="fr-FR" dirty="0" smtClean="0"/>
              <a:t>Directeur du CETI - </a:t>
            </a:r>
            <a:r>
              <a:rPr lang="fr-FR" dirty="0" err="1" smtClean="0"/>
              <a:t>Nurun</a:t>
            </a:r>
            <a:r>
              <a:rPr lang="fr-FR" dirty="0" smtClean="0"/>
              <a:t> Montréal</a:t>
            </a:r>
          </a:p>
          <a:p>
            <a:pPr lvl="1"/>
            <a:r>
              <a:rPr lang="fr-FR" dirty="0" smtClean="0"/>
              <a:t>Chez </a:t>
            </a:r>
            <a:r>
              <a:rPr lang="fr-FR" dirty="0" err="1" smtClean="0"/>
              <a:t>Nurun</a:t>
            </a:r>
            <a:r>
              <a:rPr lang="fr-FR" dirty="0" smtClean="0"/>
              <a:t> depuis 9 ans, à titre d’architecte organique Java</a:t>
            </a:r>
          </a:p>
          <a:p>
            <a:pPr lvl="1"/>
            <a:r>
              <a:rPr lang="fr-FR" dirty="0" smtClean="0"/>
              <a:t>Fervent promoteur du logiciel libre depuis autant d’années</a:t>
            </a:r>
          </a:p>
          <a:p>
            <a:pPr lvl="1"/>
            <a:r>
              <a:rPr lang="fr-FR" dirty="0" smtClean="0"/>
              <a:t>Passionné de nouveau gadgets et de nouvelles </a:t>
            </a:r>
            <a:r>
              <a:rPr lang="fr-FR" dirty="0" smtClean="0"/>
              <a:t>idées</a:t>
            </a:r>
          </a:p>
          <a:p>
            <a:pPr lvl="1"/>
            <a:r>
              <a:rPr lang="fr-FR" dirty="0" smtClean="0"/>
              <a:t>Gadgets + Open Source ? </a:t>
            </a:r>
            <a:r>
              <a:rPr lang="fr-FR" dirty="0" err="1" smtClean="0"/>
              <a:t>Android</a:t>
            </a:r>
            <a:r>
              <a:rPr lang="fr-FR" dirty="0" smtClean="0"/>
              <a:t> bien sûr </a:t>
            </a:r>
            <a:r>
              <a:rPr lang="fr-FR" dirty="0" smtClean="0"/>
              <a:t>!</a:t>
            </a:r>
          </a:p>
          <a:p>
            <a:pPr lvl="1"/>
            <a:r>
              <a:rPr lang="fr-FR" dirty="0" smtClean="0"/>
              <a:t>Chargé de projet technique pour le projet de Tremblant </a:t>
            </a:r>
            <a:r>
              <a:rPr lang="fr-FR" dirty="0" err="1" smtClean="0"/>
              <a:t>iConcierge</a:t>
            </a:r>
            <a:r>
              <a:rPr lang="fr-FR" dirty="0" smtClean="0"/>
              <a:t>, application </a:t>
            </a:r>
            <a:r>
              <a:rPr lang="fr-FR" dirty="0" err="1" smtClean="0"/>
              <a:t>iPhone</a:t>
            </a:r>
            <a:r>
              <a:rPr lang="fr-FR" dirty="0" smtClean="0"/>
              <a:t> et </a:t>
            </a:r>
            <a:r>
              <a:rPr lang="fr-FR" dirty="0" err="1" smtClean="0"/>
              <a:t>Android</a:t>
            </a:r>
            <a:r>
              <a:rPr lang="fr-FR" dirty="0" smtClean="0"/>
              <a:t> lancée cet automne de fa</a:t>
            </a:r>
            <a:r>
              <a:rPr lang="fr-FR" dirty="0" smtClean="0"/>
              <a:t>çon simultanée </a:t>
            </a:r>
            <a:r>
              <a:rPr lang="fr-FR" dirty="0" smtClean="0"/>
              <a:t>sur les deux plateformes </a:t>
            </a: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3</a:t>
            </a:fld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Introduction</a:t>
            </a: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4</a:t>
            </a:fld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Introduction – 10 ans d’histoire en 30 secondes</a:t>
            </a:r>
            <a:endParaRPr lang="fr-CA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723900"/>
            <a:ext cx="6934200" cy="4610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5</a:t>
            </a:fld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Introduction – 10 ans d’histoire en 30 secondes</a:t>
            </a:r>
            <a:endParaRPr lang="fr-CA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333500"/>
            <a:ext cx="7010400" cy="381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6</a:t>
            </a:fld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Introduction – 10 ans d’histoire en 30 secondes</a:t>
            </a:r>
            <a:endParaRPr lang="fr-CA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647700"/>
            <a:ext cx="7061200" cy="46590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2011 : l’année du mobile ?</a:t>
            </a:r>
          </a:p>
          <a:p>
            <a:pPr lvl="1"/>
            <a:r>
              <a:rPr lang="fr-FR" dirty="0" smtClean="0"/>
              <a:t>Depuis plusieurs années, nous nous attendons à une éclosion des demandes au Québec pour des services en mobilité</a:t>
            </a:r>
          </a:p>
          <a:p>
            <a:pPr lvl="1"/>
            <a:r>
              <a:rPr lang="fr-FR" dirty="0" smtClean="0"/>
              <a:t>À chaque année, on a donc l’impression que la prochaine sera vraiment «l’année du mobile»</a:t>
            </a:r>
          </a:p>
          <a:p>
            <a:pPr lvl="1"/>
            <a:r>
              <a:rPr lang="fr-FR" dirty="0" smtClean="0"/>
              <a:t>Les demandes d’applications mobiles sont toutefois vraiment en grande augmentation cette année et plusieurs clients arrivent maintenant avec de l’intérêt pour la mobilité</a:t>
            </a:r>
          </a:p>
          <a:p>
            <a:pPr lvl="1"/>
            <a:r>
              <a:rPr lang="fr-FR" dirty="0" smtClean="0"/>
              <a:t>La question se pose donc, 2011 sera-t-elle l’année du mobile ?</a:t>
            </a:r>
            <a:endParaRPr lang="fr-CA" dirty="0" smtClean="0"/>
          </a:p>
          <a:p>
            <a:endParaRPr lang="fr-CA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7</a:t>
            </a:fld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Statut du développement mobile</a:t>
            </a: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 développement mobile se décline maintenant de plusieurs façons :</a:t>
            </a:r>
          </a:p>
          <a:p>
            <a:pPr lvl="1"/>
            <a:r>
              <a:rPr lang="fr-FR" dirty="0" smtClean="0"/>
              <a:t>Développement de sites Web mobiles</a:t>
            </a:r>
          </a:p>
          <a:p>
            <a:pPr lvl="2"/>
            <a:r>
              <a:rPr lang="fr-FR" dirty="0" smtClean="0"/>
              <a:t>indépendants du site traditionnel</a:t>
            </a:r>
          </a:p>
          <a:p>
            <a:pPr lvl="2"/>
            <a:r>
              <a:rPr lang="fr-FR" dirty="0" smtClean="0"/>
              <a:t>exploitant les données ou le </a:t>
            </a:r>
            <a:r>
              <a:rPr lang="fr-FR" dirty="0" err="1" smtClean="0"/>
              <a:t>cms</a:t>
            </a:r>
            <a:r>
              <a:rPr lang="fr-FR" dirty="0" smtClean="0"/>
              <a:t> du site traditionnel</a:t>
            </a:r>
          </a:p>
          <a:p>
            <a:pPr lvl="2"/>
            <a:endParaRPr lang="fr-FR" dirty="0" smtClean="0"/>
          </a:p>
          <a:p>
            <a:pPr lvl="1"/>
            <a:r>
              <a:rPr lang="fr-FR" dirty="0" smtClean="0"/>
              <a:t>Développement d’applications natives sur les différents systèmes d’exploitation : </a:t>
            </a:r>
          </a:p>
          <a:p>
            <a:pPr lvl="2"/>
            <a:r>
              <a:rPr lang="fr-FR" dirty="0" err="1" smtClean="0"/>
              <a:t>iOS</a:t>
            </a:r>
            <a:endParaRPr lang="fr-FR" dirty="0" smtClean="0"/>
          </a:p>
          <a:p>
            <a:pPr lvl="2"/>
            <a:r>
              <a:rPr lang="fr-FR" dirty="0" err="1" smtClean="0"/>
              <a:t>Blackberry</a:t>
            </a:r>
            <a:r>
              <a:rPr lang="fr-FR" dirty="0" smtClean="0"/>
              <a:t> OS</a:t>
            </a:r>
          </a:p>
          <a:p>
            <a:pPr lvl="2"/>
            <a:r>
              <a:rPr lang="fr-FR" dirty="0" err="1" smtClean="0"/>
              <a:t>Android</a:t>
            </a:r>
            <a:endParaRPr lang="fr-FR" dirty="0" smtClean="0"/>
          </a:p>
          <a:p>
            <a:pPr lvl="2"/>
            <a:r>
              <a:rPr lang="fr-FR" dirty="0" smtClean="0"/>
              <a:t>Windows Phone 7</a:t>
            </a:r>
          </a:p>
          <a:p>
            <a:pPr lvl="2"/>
            <a:endParaRPr lang="fr-FR" dirty="0" smtClean="0"/>
          </a:p>
          <a:p>
            <a:pPr lvl="1"/>
            <a:r>
              <a:rPr lang="fr-FR" dirty="0" smtClean="0"/>
              <a:t>Développement d’applications en HTML5 pour les différents systèmes d’exploitation basés sur </a:t>
            </a:r>
            <a:r>
              <a:rPr lang="fr-FR" dirty="0" err="1" smtClean="0"/>
              <a:t>Webkit</a:t>
            </a: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8</a:t>
            </a:fld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Les types de développement mobile</a:t>
            </a: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Plusieurs fonctionnalités sont présentement populaires sur les différentes plateformes mobiles :</a:t>
            </a:r>
          </a:p>
          <a:p>
            <a:pPr lvl="1"/>
            <a:r>
              <a:rPr lang="fr-FR" dirty="0" err="1" smtClean="0"/>
              <a:t>Géo-localisation</a:t>
            </a:r>
            <a:r>
              <a:rPr lang="fr-FR" dirty="0" smtClean="0"/>
              <a:t> de l’utilisateur ou des différents points d’intérêt</a:t>
            </a:r>
          </a:p>
          <a:p>
            <a:pPr lvl="1"/>
            <a:r>
              <a:rPr lang="fr-FR" dirty="0" smtClean="0"/>
              <a:t>Partage d’information avec les utilisateurs à proximité</a:t>
            </a:r>
          </a:p>
          <a:p>
            <a:pPr lvl="1"/>
            <a:r>
              <a:rPr lang="fr-FR" dirty="0" smtClean="0"/>
              <a:t>Intégration avec les plateformes sociales</a:t>
            </a:r>
          </a:p>
          <a:p>
            <a:pPr lvl="1"/>
            <a:r>
              <a:rPr lang="fr-FR" dirty="0" err="1" smtClean="0"/>
              <a:t>Micro-transactions</a:t>
            </a:r>
            <a:endParaRPr lang="fr-FR" dirty="0" smtClean="0"/>
          </a:p>
          <a:p>
            <a:pPr lvl="1"/>
            <a:r>
              <a:rPr lang="fr-FR" dirty="0" smtClean="0"/>
              <a:t>Reconnaissance des images prises avec la caméra</a:t>
            </a:r>
          </a:p>
          <a:p>
            <a:pPr lvl="1"/>
            <a:r>
              <a:rPr lang="fr-FR" dirty="0" smtClean="0"/>
              <a:t>Réalité augmentée</a:t>
            </a:r>
            <a:endParaRPr lang="fr-CA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9</a:t>
            </a:fld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Fonctionnalités en vogue</a:t>
            </a: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Même si les applications mobiles peuvent nous paraître simples, il y a plusieurs enjeux à considérer :</a:t>
            </a:r>
          </a:p>
          <a:p>
            <a:pPr lvl="1"/>
            <a:r>
              <a:rPr lang="fr-FR" dirty="0" smtClean="0"/>
              <a:t>Courbe d’apprentissage importante pour tous les rôles : architectes organiques et fonctionnels, architectes d’information, analystes, développeurs, etc.</a:t>
            </a:r>
          </a:p>
          <a:p>
            <a:pPr lvl="1"/>
            <a:r>
              <a:rPr lang="fr-FR" dirty="0" smtClean="0"/>
              <a:t>Multiplication des appareils à supporter tant pour le développement que pour les essais</a:t>
            </a:r>
          </a:p>
          <a:p>
            <a:pPr lvl="1"/>
            <a:r>
              <a:rPr lang="fr-FR" dirty="0" smtClean="0"/>
              <a:t>Changements important dans les systèmes d’exploitation d’une version à l’autre qui peuvent créer des problèmes dans les applications</a:t>
            </a:r>
          </a:p>
          <a:p>
            <a:pPr lvl="1"/>
            <a:r>
              <a:rPr lang="fr-FR" dirty="0" smtClean="0"/>
              <a:t>La qualité de nos applications est jugée rapidement par les utilisateurs, une petite erreur peut être fatale</a:t>
            </a:r>
            <a:endParaRPr lang="fr-CA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10</a:t>
            </a:fld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Un marché qui a ses propres enjeux</a:t>
            </a: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Les principaux outils utilisés lors du développement sur la plateforme via le SDK d’</a:t>
            </a:r>
            <a:r>
              <a:rPr lang="fr-CA" dirty="0" err="1" smtClean="0"/>
              <a:t>Android</a:t>
            </a:r>
            <a:r>
              <a:rPr lang="fr-CA" dirty="0" smtClean="0"/>
              <a:t> fourni par Google:</a:t>
            </a:r>
          </a:p>
          <a:p>
            <a:endParaRPr lang="fr-CA" dirty="0" smtClean="0"/>
          </a:p>
          <a:p>
            <a:pPr lvl="1"/>
            <a:r>
              <a:rPr lang="fr-CA" dirty="0" smtClean="0"/>
              <a:t>SDK et </a:t>
            </a:r>
            <a:r>
              <a:rPr lang="fr-CA" dirty="0" err="1" smtClean="0"/>
              <a:t>Device</a:t>
            </a:r>
            <a:r>
              <a:rPr lang="fr-CA" dirty="0" smtClean="0"/>
              <a:t> Manager</a:t>
            </a:r>
          </a:p>
          <a:p>
            <a:pPr lvl="1"/>
            <a:r>
              <a:rPr lang="fr-CA" dirty="0" smtClean="0"/>
              <a:t>Eclipse avec le plugin ADT</a:t>
            </a:r>
          </a:p>
          <a:p>
            <a:pPr lvl="1"/>
            <a:r>
              <a:rPr lang="fr-CA" dirty="0" smtClean="0"/>
              <a:t>Émulateur </a:t>
            </a:r>
            <a:r>
              <a:rPr lang="fr-CA" dirty="0" err="1" smtClean="0"/>
              <a:t>Android</a:t>
            </a:r>
            <a:endParaRPr lang="fr-CA" dirty="0" smtClean="0"/>
          </a:p>
          <a:p>
            <a:pPr lvl="1"/>
            <a:r>
              <a:rPr lang="fr-CA" dirty="0" smtClean="0"/>
              <a:t>Débogueur</a:t>
            </a:r>
          </a:p>
          <a:p>
            <a:pPr lvl="1"/>
            <a:r>
              <a:rPr lang="fr-CA" dirty="0" smtClean="0"/>
              <a:t>SQL </a:t>
            </a:r>
            <a:r>
              <a:rPr lang="fr-CA" dirty="0" smtClean="0"/>
              <a:t>Lite</a:t>
            </a:r>
          </a:p>
          <a:p>
            <a:pPr lvl="1"/>
            <a:endParaRPr lang="fr-CA" dirty="0" smtClean="0"/>
          </a:p>
          <a:p>
            <a:endParaRPr lang="fr-CA" dirty="0" smtClean="0"/>
          </a:p>
          <a:p>
            <a:pPr lvl="1">
              <a:buNone/>
            </a:pPr>
            <a:endParaRPr lang="fr-CA" dirty="0" smtClean="0"/>
          </a:p>
          <a:p>
            <a:pPr lvl="1">
              <a:buNone/>
            </a:pPr>
            <a:endParaRPr lang="fr-CA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11</a:t>
            </a:fld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Les outils pour le développement </a:t>
            </a:r>
            <a:r>
              <a:rPr lang="fr-CA" dirty="0" err="1" smtClean="0"/>
              <a:t>Android</a:t>
            </a: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Permet de télécharger les différents versions du système d’exploitation et des APIs de google</a:t>
            </a:r>
          </a:p>
          <a:p>
            <a:r>
              <a:rPr lang="fr-CA" dirty="0" smtClean="0"/>
              <a:t>Permet également de créer, modifier et démarrer les appareils virtuels</a:t>
            </a:r>
          </a:p>
          <a:p>
            <a:endParaRPr lang="fr-CA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12</a:t>
            </a:fld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SDK et </a:t>
            </a:r>
            <a:r>
              <a:rPr lang="fr-CA" dirty="0" err="1" smtClean="0"/>
              <a:t>Device</a:t>
            </a:r>
            <a:r>
              <a:rPr lang="fr-CA" dirty="0" smtClean="0"/>
              <a:t> Manager</a:t>
            </a:r>
            <a:endParaRPr lang="fr-CA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866900"/>
            <a:ext cx="4682387" cy="3314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Accès aux outils du SDK directement via Eclipse</a:t>
            </a:r>
          </a:p>
          <a:p>
            <a:r>
              <a:rPr lang="fr-FR" dirty="0" smtClean="0"/>
              <a:t>Assistant étape par étape (« </a:t>
            </a:r>
            <a:r>
              <a:rPr lang="fr-FR" dirty="0" err="1" smtClean="0"/>
              <a:t>wizard</a:t>
            </a:r>
            <a:r>
              <a:rPr lang="fr-FR" dirty="0" smtClean="0"/>
              <a:t> ») pour la création de nouveaux projets </a:t>
            </a:r>
            <a:r>
              <a:rPr lang="fr-FR" dirty="0" err="1" smtClean="0"/>
              <a:t>Android</a:t>
            </a:r>
            <a:endParaRPr lang="fr-FR" dirty="0" smtClean="0"/>
          </a:p>
          <a:p>
            <a:r>
              <a:rPr lang="fr-FR" dirty="0" smtClean="0"/>
              <a:t>Éditeurs de code et de fichiers XML selon les standards de la plateforme</a:t>
            </a:r>
          </a:p>
          <a:p>
            <a:r>
              <a:rPr lang="fr-FR" dirty="0" smtClean="0"/>
              <a:t>Support pour le processus de compilation et de déploiement</a:t>
            </a:r>
            <a:endParaRPr lang="fr-CA" dirty="0" smtClean="0"/>
          </a:p>
          <a:p>
            <a:endParaRPr lang="fr-CA" dirty="0" smtClean="0"/>
          </a:p>
          <a:p>
            <a:pPr lvl="1">
              <a:buNone/>
            </a:pPr>
            <a:endParaRPr lang="fr-CA" dirty="0" smtClean="0"/>
          </a:p>
          <a:p>
            <a:pPr lvl="1">
              <a:buNone/>
            </a:pPr>
            <a:endParaRPr lang="fr-CA" dirty="0" smtClean="0"/>
          </a:p>
          <a:p>
            <a:pPr lvl="1">
              <a:buNone/>
            </a:pPr>
            <a:endParaRPr lang="fr-CA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13</a:t>
            </a:fld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Eclipse avec le plugin ADT</a:t>
            </a: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28600" y="800100"/>
            <a:ext cx="6172200" cy="4343400"/>
          </a:xfrm>
        </p:spPr>
        <p:txBody>
          <a:bodyPr>
            <a:normAutofit/>
          </a:bodyPr>
          <a:lstStyle/>
          <a:p>
            <a:r>
              <a:rPr lang="fr-FR" dirty="0" smtClean="0"/>
              <a:t>Permet de sélectionner les attributs principaux de l’appareil :</a:t>
            </a:r>
          </a:p>
          <a:p>
            <a:pPr lvl="1"/>
            <a:r>
              <a:rPr lang="fr-CA" dirty="0" smtClean="0"/>
              <a:t>Identifiant unique</a:t>
            </a:r>
          </a:p>
          <a:p>
            <a:pPr lvl="1"/>
            <a:r>
              <a:rPr lang="fr-CA" dirty="0" smtClean="0"/>
              <a:t>Version du système d’exploitation </a:t>
            </a:r>
          </a:p>
          <a:p>
            <a:pPr lvl="1"/>
            <a:r>
              <a:rPr lang="fr-CA" dirty="0" smtClean="0"/>
              <a:t>Taille de la carte SD</a:t>
            </a:r>
          </a:p>
          <a:p>
            <a:pPr lvl="1"/>
            <a:r>
              <a:rPr lang="fr-CA" dirty="0" smtClean="0"/>
              <a:t>Skin ou résolution d’écran</a:t>
            </a:r>
          </a:p>
          <a:p>
            <a:pPr lvl="1"/>
            <a:r>
              <a:rPr lang="fr-CA" dirty="0" smtClean="0"/>
              <a:t>Paramètres de configuration technologique (support caméra, quantité de mémoire, présence du GPS, etc.)</a:t>
            </a:r>
          </a:p>
          <a:p>
            <a:pPr lvl="1">
              <a:buNone/>
            </a:pPr>
            <a:endParaRPr lang="fr-CA" dirty="0" smtClean="0"/>
          </a:p>
          <a:p>
            <a:pPr lvl="1">
              <a:buNone/>
            </a:pPr>
            <a:endParaRPr lang="fr-CA" dirty="0" smtClean="0"/>
          </a:p>
          <a:p>
            <a:pPr lvl="1">
              <a:buNone/>
            </a:pPr>
            <a:endParaRPr lang="fr-CA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14</a:t>
            </a:fld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Émulateur </a:t>
            </a:r>
            <a:r>
              <a:rPr lang="fr-CA" dirty="0" err="1" smtClean="0"/>
              <a:t>Android</a:t>
            </a:r>
            <a:endParaRPr lang="fr-CA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7051" y="952500"/>
            <a:ext cx="2580749" cy="3619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28600" y="800100"/>
            <a:ext cx="6172200" cy="4343400"/>
          </a:xfrm>
        </p:spPr>
        <p:txBody>
          <a:bodyPr>
            <a:normAutofit/>
          </a:bodyPr>
          <a:lstStyle/>
          <a:p>
            <a:r>
              <a:rPr lang="x-none" dirty="0" smtClean="0"/>
              <a:t>Quelques raccourcis importants : </a:t>
            </a:r>
          </a:p>
          <a:p>
            <a:pPr lvl="1"/>
            <a:r>
              <a:rPr lang="x-none" dirty="0" smtClean="0"/>
              <a:t>Faire pivoter l’écran : CTRL-F12</a:t>
            </a:r>
          </a:p>
          <a:p>
            <a:pPr lvl="1"/>
            <a:r>
              <a:rPr lang="x-none" dirty="0" smtClean="0"/>
              <a:t>Permuter l’activation de la simulation du réseau cellulaire : F8</a:t>
            </a:r>
          </a:p>
          <a:p>
            <a:pPr lvl="1"/>
            <a:r>
              <a:rPr lang="fr-CA" dirty="0" smtClean="0"/>
              <a:t>Permuter le profilage de code : F9</a:t>
            </a:r>
          </a:p>
          <a:p>
            <a:pPr lvl="1"/>
            <a:endParaRPr lang="fr-CA" dirty="0" smtClean="0"/>
          </a:p>
          <a:p>
            <a:r>
              <a:rPr lang="fr-CA" dirty="0" smtClean="0"/>
              <a:t>Quelques paramètres de démarrage intéressants : </a:t>
            </a:r>
          </a:p>
          <a:p>
            <a:pPr lvl="1"/>
            <a:r>
              <a:rPr lang="fr-CA" dirty="0" err="1" smtClean="0"/>
              <a:t>-netdelay</a:t>
            </a:r>
            <a:r>
              <a:rPr lang="fr-CA" dirty="0" smtClean="0"/>
              <a:t> &lt;</a:t>
            </a:r>
            <a:r>
              <a:rPr lang="fr-CA" dirty="0" err="1" smtClean="0"/>
              <a:t>delay</a:t>
            </a:r>
            <a:r>
              <a:rPr lang="fr-CA" dirty="0" smtClean="0"/>
              <a:t>&gt; : simuler de la latence réseau</a:t>
            </a:r>
          </a:p>
          <a:p>
            <a:pPr lvl="1"/>
            <a:r>
              <a:rPr lang="fr-CA" dirty="0" err="1" smtClean="0"/>
              <a:t>-netspeed</a:t>
            </a:r>
            <a:r>
              <a:rPr lang="fr-CA" dirty="0" smtClean="0"/>
              <a:t> &lt;speed&gt; : simuler un certain débit réseau</a:t>
            </a:r>
          </a:p>
          <a:p>
            <a:pPr lvl="1"/>
            <a:r>
              <a:rPr lang="fr-CA" dirty="0" err="1" smtClean="0"/>
              <a:t>-cpudelay</a:t>
            </a:r>
            <a:r>
              <a:rPr lang="fr-CA" dirty="0" smtClean="0"/>
              <a:t> &lt;</a:t>
            </a:r>
            <a:r>
              <a:rPr lang="fr-CA" dirty="0" err="1" smtClean="0"/>
              <a:t>delay</a:t>
            </a:r>
            <a:r>
              <a:rPr lang="fr-CA" dirty="0" smtClean="0"/>
              <a:t>&gt; : simuler un ralentissement du processeur</a:t>
            </a:r>
          </a:p>
          <a:p>
            <a:pPr lvl="1"/>
            <a:endParaRPr lang="fr-CA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15</a:t>
            </a:fld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Émulateur </a:t>
            </a:r>
            <a:r>
              <a:rPr lang="fr-CA" dirty="0" err="1" smtClean="0"/>
              <a:t>Android</a:t>
            </a:r>
            <a:endParaRPr lang="fr-CA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876300"/>
            <a:ext cx="2563894" cy="4305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28600" y="800100"/>
            <a:ext cx="8382000" cy="4343400"/>
          </a:xfrm>
        </p:spPr>
        <p:txBody>
          <a:bodyPr>
            <a:normAutofit/>
          </a:bodyPr>
          <a:lstStyle/>
          <a:p>
            <a:r>
              <a:rPr lang="fr-CA" dirty="0" err="1" smtClean="0"/>
              <a:t>Dalvik</a:t>
            </a:r>
            <a:r>
              <a:rPr lang="fr-CA" dirty="0" smtClean="0"/>
              <a:t> (la JVM </a:t>
            </a:r>
            <a:r>
              <a:rPr lang="fr-CA" dirty="0" err="1" smtClean="0"/>
              <a:t>Android</a:t>
            </a:r>
            <a:r>
              <a:rPr lang="fr-CA" dirty="0" smtClean="0"/>
              <a:t>) </a:t>
            </a:r>
            <a:r>
              <a:rPr lang="fr-CA" dirty="0" err="1" smtClean="0"/>
              <a:t>Debug</a:t>
            </a:r>
            <a:r>
              <a:rPr lang="fr-CA" dirty="0" smtClean="0"/>
              <a:t> Monitor Server – DDMS</a:t>
            </a:r>
          </a:p>
          <a:p>
            <a:r>
              <a:rPr lang="fr-CA" dirty="0" smtClean="0"/>
              <a:t>Sur </a:t>
            </a:r>
            <a:r>
              <a:rPr lang="fr-CA" dirty="0" err="1" smtClean="0"/>
              <a:t>Android</a:t>
            </a:r>
            <a:r>
              <a:rPr lang="fr-CA" dirty="0" smtClean="0"/>
              <a:t> chaque application roule sa propre instance de </a:t>
            </a:r>
            <a:r>
              <a:rPr lang="fr-CA" dirty="0" err="1" smtClean="0"/>
              <a:t>Dalvik</a:t>
            </a:r>
            <a:r>
              <a:rPr lang="fr-CA" dirty="0" smtClean="0"/>
              <a:t> avec son propre port pour le débogueur</a:t>
            </a:r>
          </a:p>
          <a:p>
            <a:pPr lvl="1"/>
            <a:endParaRPr lang="fr-CA" dirty="0" smtClean="0"/>
          </a:p>
          <a:p>
            <a:endParaRPr lang="fr-CA" dirty="0" smtClean="0"/>
          </a:p>
          <a:p>
            <a:pPr lvl="1">
              <a:buNone/>
            </a:pPr>
            <a:endParaRPr lang="fr-CA" dirty="0" smtClean="0"/>
          </a:p>
          <a:p>
            <a:pPr lvl="1">
              <a:buNone/>
            </a:pPr>
            <a:endParaRPr lang="fr-CA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16</a:t>
            </a:fld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Débogueur</a:t>
            </a:r>
            <a:endParaRPr lang="fr-CA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1866900"/>
            <a:ext cx="4483100" cy="32408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28600" y="800100"/>
            <a:ext cx="8382000" cy="4343400"/>
          </a:xfrm>
        </p:spPr>
        <p:txBody>
          <a:bodyPr>
            <a:normAutofit/>
          </a:bodyPr>
          <a:lstStyle/>
          <a:p>
            <a:r>
              <a:rPr lang="fr-CA" dirty="0" smtClean="0"/>
              <a:t>Les principales fonctionnalités supplémentaires du </a:t>
            </a:r>
            <a:r>
              <a:rPr lang="fr-CA" dirty="0" err="1" smtClean="0"/>
              <a:t>débugueur</a:t>
            </a:r>
            <a:r>
              <a:rPr lang="fr-CA" dirty="0" smtClean="0"/>
              <a:t> : </a:t>
            </a:r>
          </a:p>
          <a:p>
            <a:pPr lvl="1"/>
            <a:r>
              <a:rPr lang="fr-CA" dirty="0" smtClean="0"/>
              <a:t>Exploration compl</a:t>
            </a:r>
            <a:r>
              <a:rPr lang="fr-CA" dirty="0" smtClean="0"/>
              <a:t>ète de l’empreinte mémoire / CPU de l’appareil</a:t>
            </a:r>
            <a:endParaRPr lang="fr-CA" dirty="0" smtClean="0"/>
          </a:p>
          <a:p>
            <a:pPr lvl="1"/>
            <a:r>
              <a:rPr lang="fr-CA" dirty="0" smtClean="0"/>
              <a:t>Prise de captures d’écrans de l’émulateur ou d’un appareil</a:t>
            </a:r>
          </a:p>
          <a:p>
            <a:pPr lvl="1"/>
            <a:r>
              <a:rPr lang="fr-CA" dirty="0" smtClean="0"/>
              <a:t>Simuler des appels et des SMS sur l’émulateur pour tester le comportement de l’application</a:t>
            </a:r>
          </a:p>
          <a:p>
            <a:pPr lvl="1"/>
            <a:r>
              <a:rPr lang="fr-CA" dirty="0" smtClean="0"/>
              <a:t>Explorer les fichiers de l’émulateur ou d’un appareil</a:t>
            </a:r>
          </a:p>
          <a:p>
            <a:pPr lvl="1"/>
            <a:r>
              <a:rPr lang="fr-CA" dirty="0" smtClean="0"/>
              <a:t>Voir les processus en cours sur l’é</a:t>
            </a:r>
            <a:r>
              <a:rPr lang="fr-CA" dirty="0" smtClean="0"/>
              <a:t>mulateur ou un appareil (</a:t>
            </a:r>
            <a:r>
              <a:rPr lang="fr-CA" dirty="0" err="1" smtClean="0"/>
              <a:t>ps</a:t>
            </a:r>
            <a:r>
              <a:rPr lang="fr-CA" dirty="0" smtClean="0"/>
              <a:t>)</a:t>
            </a:r>
          </a:p>
          <a:p>
            <a:pPr lvl="1"/>
            <a:r>
              <a:rPr lang="fr-CA" dirty="0" smtClean="0"/>
              <a:t>Voir les journaux de l’émulateur ou d’un appareil</a:t>
            </a:r>
          </a:p>
          <a:p>
            <a:pPr lvl="2"/>
            <a:endParaRPr lang="fr-CA" dirty="0" smtClean="0"/>
          </a:p>
          <a:p>
            <a:endParaRPr lang="fr-CA" dirty="0" smtClean="0"/>
          </a:p>
          <a:p>
            <a:pPr lvl="1">
              <a:buNone/>
            </a:pPr>
            <a:endParaRPr lang="fr-CA" dirty="0" smtClean="0"/>
          </a:p>
          <a:p>
            <a:pPr lvl="1">
              <a:buNone/>
            </a:pPr>
            <a:endParaRPr lang="fr-CA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17</a:t>
            </a:fld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Débogueur</a:t>
            </a: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Il s’agit de la base de données au cœur des applications de la plateforme</a:t>
            </a:r>
          </a:p>
          <a:p>
            <a:r>
              <a:rPr lang="fr-CA" dirty="0" smtClean="0"/>
              <a:t>L’outil permet également d’explorer les bases de données du téléphone </a:t>
            </a:r>
            <a:r>
              <a:rPr lang="fr-CA" dirty="0" smtClean="0"/>
              <a:t>à distance </a:t>
            </a:r>
            <a:r>
              <a:rPr lang="fr-CA" dirty="0" smtClean="0"/>
              <a:t>pour pouvoir débugger </a:t>
            </a:r>
            <a:r>
              <a:rPr lang="fr-CA" dirty="0" smtClean="0"/>
              <a:t>à distance les opérations sur la base de données</a:t>
            </a:r>
          </a:p>
          <a:p>
            <a:r>
              <a:rPr lang="fr-CA" dirty="0" smtClean="0"/>
              <a:t>Permet par exemple de charger des données de test</a:t>
            </a:r>
          </a:p>
          <a:p>
            <a:r>
              <a:rPr lang="fr-CA" dirty="0" smtClean="0"/>
              <a:t>Il est aussi possible de télécharger le fichier de base de données et utiliser un logiciel libre graphique de navigation dans la base de données</a:t>
            </a:r>
            <a:endParaRPr lang="fr-CA" dirty="0" smtClean="0"/>
          </a:p>
          <a:p>
            <a:endParaRPr lang="fr-CA" dirty="0" smtClean="0"/>
          </a:p>
          <a:p>
            <a:endParaRPr lang="fr-CA" dirty="0" smtClean="0"/>
          </a:p>
          <a:p>
            <a:pPr lvl="1">
              <a:buNone/>
            </a:pPr>
            <a:endParaRPr lang="fr-CA" dirty="0" smtClean="0"/>
          </a:p>
          <a:p>
            <a:pPr lvl="1">
              <a:buNone/>
            </a:pPr>
            <a:endParaRPr lang="fr-CA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18</a:t>
            </a:fld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SQL Lite</a:t>
            </a: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CA" dirty="0" smtClean="0"/>
          </a:p>
          <a:p>
            <a:endParaRPr lang="fr-CA" dirty="0" smtClean="0"/>
          </a:p>
          <a:p>
            <a:pPr lvl="1">
              <a:buNone/>
            </a:pPr>
            <a:endParaRPr lang="fr-CA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19</a:t>
            </a:fld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Architecture des applications </a:t>
            </a:r>
            <a:r>
              <a:rPr lang="fr-CA" dirty="0" err="1" smtClean="0"/>
              <a:t>Android</a:t>
            </a:r>
            <a:endParaRPr lang="fr-CA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952500"/>
            <a:ext cx="5907037" cy="4241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CA" dirty="0" smtClean="0"/>
          </a:p>
          <a:p>
            <a:endParaRPr lang="fr-CA" dirty="0" smtClean="0"/>
          </a:p>
          <a:p>
            <a:pPr lvl="1">
              <a:buNone/>
            </a:pPr>
            <a:endParaRPr lang="fr-CA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20</a:t>
            </a:fld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Activity</a:t>
            </a:r>
            <a:endParaRPr lang="fr-CA" dirty="0"/>
          </a:p>
        </p:txBody>
      </p:sp>
      <p:sp>
        <p:nvSpPr>
          <p:cNvPr id="7" name="Espace réservé du contenu 1"/>
          <p:cNvSpPr txBox="1">
            <a:spLocks/>
          </p:cNvSpPr>
          <p:nvPr/>
        </p:nvSpPr>
        <p:spPr>
          <a:xfrm>
            <a:off x="228600" y="800100"/>
            <a:ext cx="8382000" cy="43434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fr-CA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Les activités sont au cœur m</a:t>
            </a:r>
            <a:r>
              <a:rPr kumimoji="0" lang="fr-CA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ême des</a:t>
            </a:r>
            <a:r>
              <a:rPr kumimoji="0" lang="fr-CA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applications </a:t>
            </a:r>
            <a:r>
              <a:rPr kumimoji="0" lang="fr-CA" sz="1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Android</a:t>
            </a:r>
            <a:endParaRPr lang="fr-CA" dirty="0" smtClean="0">
              <a:latin typeface="Calibri" pitchFamily="34" charset="0"/>
              <a:ea typeface="+mn-ea"/>
              <a:cs typeface="+mn-cs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fr-CA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Il</a:t>
            </a:r>
            <a:r>
              <a:rPr kumimoji="0" lang="fr-CA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s’agit de la représentation d’un interface utilisateur pour supporter un but précis pour l’utilisateur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On peut le comparer à la partie contrôleur d’une application MVC</a:t>
            </a:r>
            <a:endParaRPr kumimoji="0" lang="fr-CA" sz="18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fr-CA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Le contenu de</a:t>
            </a:r>
            <a:r>
              <a:rPr kumimoji="0" lang="fr-CA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l’écran supportant une activité est défini par les vues tandis que le traitement sous-jacent est supporté par le mod</a:t>
            </a:r>
            <a:r>
              <a:rPr kumimoji="0" lang="fr-CA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èle, encore une fois dans la lignée du MVC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lang="fr-CA" dirty="0" smtClean="0">
              <a:latin typeface="Calibri" pitchFamily="34" charset="0"/>
              <a:ea typeface="+mn-ea"/>
              <a:cs typeface="+mn-cs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fr-CA" sz="18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lang="fr-CA" baseline="0" dirty="0" smtClean="0">
              <a:latin typeface="Calibri" pitchFamily="34" charset="0"/>
              <a:ea typeface="+mn-ea"/>
              <a:cs typeface="+mn-cs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fr-CA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fr-CA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57188" marR="0" lvl="1" indent="-176213" algn="l" defTabSz="914400" rtl="0" eaLnBrk="1" fontAlgn="auto" latinLnBrk="0" hangingPunct="1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None/>
              <a:tabLst/>
              <a:defRPr/>
            </a:pPr>
            <a:endParaRPr kumimoji="0" lang="fr-CA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57188" marR="0" lvl="1" indent="-176213" algn="l" defTabSz="914400" rtl="0" eaLnBrk="1" fontAlgn="auto" latinLnBrk="0" hangingPunct="1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None/>
              <a:tabLst/>
              <a:defRPr/>
            </a:pPr>
            <a:endParaRPr kumimoji="0" lang="fr-CA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CA" dirty="0" smtClean="0"/>
          </a:p>
          <a:p>
            <a:endParaRPr lang="fr-CA" dirty="0" smtClean="0"/>
          </a:p>
          <a:p>
            <a:pPr lvl="1">
              <a:buNone/>
            </a:pPr>
            <a:endParaRPr lang="fr-CA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21</a:t>
            </a:fld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Activity</a:t>
            </a:r>
            <a:r>
              <a:rPr lang="fr-CA" dirty="0" smtClean="0"/>
              <a:t> – Le cycle de vie des activités</a:t>
            </a:r>
            <a:endParaRPr lang="fr-CA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816738"/>
            <a:ext cx="3657600" cy="47716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CA" dirty="0" smtClean="0"/>
          </a:p>
          <a:p>
            <a:endParaRPr lang="fr-CA" dirty="0" smtClean="0"/>
          </a:p>
          <a:p>
            <a:pPr lvl="1">
              <a:buNone/>
            </a:pPr>
            <a:endParaRPr lang="fr-CA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22</a:t>
            </a:fld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Activity</a:t>
            </a:r>
            <a:r>
              <a:rPr lang="fr-CA" dirty="0" smtClean="0"/>
              <a:t> - Exemple</a:t>
            </a:r>
            <a:endParaRPr lang="fr-CA" dirty="0"/>
          </a:p>
        </p:txBody>
      </p:sp>
      <p:sp>
        <p:nvSpPr>
          <p:cNvPr id="7" name="Espace réservé du contenu 1"/>
          <p:cNvSpPr txBox="1">
            <a:spLocks/>
          </p:cNvSpPr>
          <p:nvPr/>
        </p:nvSpPr>
        <p:spPr>
          <a:xfrm>
            <a:off x="228600" y="800100"/>
            <a:ext cx="8382000" cy="43434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200" b="1" dirty="0" smtClean="0">
                <a:latin typeface="Courier New"/>
                <a:ea typeface="+mn-ea"/>
                <a:cs typeface="Courier New"/>
              </a:rPr>
              <a:t>public class 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InformationListActivity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 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extends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 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ListActivity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 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implements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 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OnClickListener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 {</a:t>
            </a: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endParaRPr lang="fr-FR" sz="1200" b="1" dirty="0" smtClean="0">
              <a:latin typeface="Courier New"/>
              <a:ea typeface="+mn-ea"/>
              <a:cs typeface="Courier New"/>
            </a:endParaRP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200" b="1" dirty="0" smtClean="0">
                <a:latin typeface="Courier New"/>
                <a:ea typeface="+mn-ea"/>
                <a:cs typeface="Courier New"/>
              </a:rPr>
              <a:t>@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Override</a:t>
            </a:r>
            <a:endParaRPr lang="fr-FR" sz="1200" b="1" dirty="0" smtClean="0">
              <a:latin typeface="Courier New"/>
              <a:ea typeface="+mn-ea"/>
              <a:cs typeface="Courier New"/>
            </a:endParaRP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200" b="1" dirty="0" smtClean="0">
                <a:latin typeface="Courier New"/>
                <a:ea typeface="+mn-ea"/>
                <a:cs typeface="Courier New"/>
              </a:rPr>
              <a:t>    public 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void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 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onCreate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(Bundle 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savedInstanceState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) {</a:t>
            </a: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200" b="1" dirty="0" smtClean="0">
                <a:latin typeface="Courier New"/>
                <a:ea typeface="+mn-ea"/>
                <a:cs typeface="Courier New"/>
              </a:rPr>
              <a:t>        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super.onCreate(savedInstanceState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);</a:t>
            </a: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200" b="1" dirty="0" smtClean="0">
                <a:latin typeface="Courier New"/>
                <a:ea typeface="+mn-ea"/>
                <a:cs typeface="Courier New"/>
              </a:rPr>
              <a:t>        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setContentView(R.layout.information_list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);</a:t>
            </a: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200" b="1" dirty="0" smtClean="0">
                <a:latin typeface="Courier New"/>
                <a:ea typeface="+mn-ea"/>
                <a:cs typeface="Courier New"/>
              </a:rPr>
              <a:t>        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TextView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 tt = (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TextView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) 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findViewById(R.id.label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);</a:t>
            </a: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200" b="1" dirty="0" smtClean="0">
                <a:latin typeface="Courier New"/>
                <a:ea typeface="+mn-ea"/>
                <a:cs typeface="Courier New"/>
              </a:rPr>
              <a:t>        if (tt != 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null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) {</a:t>
            </a:r>
            <a:endParaRPr lang="fr-FR" sz="1200" b="1" dirty="0" smtClean="0">
              <a:latin typeface="Courier New"/>
              <a:ea typeface="+mn-ea"/>
              <a:cs typeface="Courier New"/>
            </a:endParaRPr>
          </a:p>
          <a:p>
            <a:pPr marL="1095375" lvl="2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tt.setText(getText(R.string.informationTitleBar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));</a:t>
            </a: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200" b="1" dirty="0" smtClean="0">
                <a:latin typeface="Courier New"/>
                <a:ea typeface="+mn-ea"/>
                <a:cs typeface="Courier New"/>
              </a:rPr>
              <a:t>        }</a:t>
            </a:r>
            <a:endParaRPr kumimoji="0" lang="fr-CA" sz="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CA" sz="1200" b="1" dirty="0" smtClean="0">
                <a:latin typeface="Courier New"/>
                <a:ea typeface="+mn-ea"/>
                <a:cs typeface="Courier New"/>
              </a:rPr>
              <a:t>	 </a:t>
            </a:r>
            <a:r>
              <a:rPr lang="fr-FR" sz="1200" b="1" dirty="0" smtClean="0">
                <a:latin typeface="Courier New"/>
                <a:cs typeface="Courier New"/>
              </a:rPr>
              <a:t>}</a:t>
            </a: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endParaRPr kumimoji="0" lang="fr-FR" sz="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200" b="1" dirty="0" smtClean="0">
                <a:latin typeface="Courier New"/>
                <a:ea typeface="+mn-ea"/>
                <a:cs typeface="Courier New"/>
              </a:rPr>
              <a:t>   public 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void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 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onListItemClick(ListView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 parent, 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View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 v, 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int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 position, long id) {</a:t>
            </a: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200" b="1" dirty="0" smtClean="0">
                <a:latin typeface="Courier New"/>
                <a:ea typeface="+mn-ea"/>
                <a:cs typeface="Courier New"/>
              </a:rPr>
              <a:t> 	   …      </a:t>
            </a: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200" b="1" dirty="0" smtClean="0">
                <a:latin typeface="Courier New"/>
                <a:ea typeface="+mn-ea"/>
                <a:cs typeface="Courier New"/>
              </a:rPr>
              <a:t>   }</a:t>
            </a:r>
            <a:endParaRPr kumimoji="0" lang="fr-CA" sz="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23</a:t>
            </a:fld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Services</a:t>
            </a:r>
            <a:endParaRPr lang="fr-CA" dirty="0"/>
          </a:p>
        </p:txBody>
      </p:sp>
      <p:sp>
        <p:nvSpPr>
          <p:cNvPr id="7" name="Espace réservé du contenu 1"/>
          <p:cNvSpPr txBox="1">
            <a:spLocks/>
          </p:cNvSpPr>
          <p:nvPr/>
        </p:nvSpPr>
        <p:spPr>
          <a:xfrm>
            <a:off x="228600" y="800100"/>
            <a:ext cx="8382000" cy="43434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fr-CA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Les services sont des</a:t>
            </a:r>
            <a:r>
              <a:rPr kumimoji="0" lang="fr-CA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t</a:t>
            </a:r>
            <a:r>
              <a:rPr kumimoji="0" lang="fr-CA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âches qui </a:t>
            </a:r>
            <a:r>
              <a:rPr kumimoji="0" lang="fr-CA" sz="1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roulen</a:t>
            </a: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t en arrière plan sans écran pour les supporter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Il peut s’agir par exemple de jouer de la musique en arrière plan ou encore du calcul de données en arrière plan pour être par la suite présentées à la vue lorsque disponibles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Le service expose un interface comme par exemple pour le lecteur de musique des commandes pour la mise en pause, l’arrêt ou la reprise de la lecture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fr-CA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24</a:t>
            </a:fld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Intent</a:t>
            </a:r>
            <a:endParaRPr lang="fr-CA" dirty="0"/>
          </a:p>
        </p:txBody>
      </p:sp>
      <p:sp>
        <p:nvSpPr>
          <p:cNvPr id="7" name="Espace réservé du contenu 1"/>
          <p:cNvSpPr txBox="1">
            <a:spLocks/>
          </p:cNvSpPr>
          <p:nvPr/>
        </p:nvSpPr>
        <p:spPr>
          <a:xfrm>
            <a:off x="228600" y="800100"/>
            <a:ext cx="8382000" cy="43434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fr-CA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Les </a:t>
            </a:r>
            <a:r>
              <a:rPr kumimoji="0" lang="fr-CA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Intents</a:t>
            </a:r>
            <a:r>
              <a:rPr kumimoji="0" lang="fr-CA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permettent de démarrer une</a:t>
            </a:r>
            <a:r>
              <a:rPr kumimoji="0" lang="fr-CA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nouvelle instance d’une activité ou d’un service et de lui passer les </a:t>
            </a:r>
            <a:r>
              <a:rPr kumimoji="0" lang="fr-CA" sz="18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param</a:t>
            </a:r>
            <a:r>
              <a:rPr kumimoji="0" lang="fr-CA" sz="18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è</a:t>
            </a: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tres nécessaires à son exécution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Il s’agit donc d’un objet que l’on passe à la méthode de démarrage d’une activité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lang="fr-CA" dirty="0" smtClean="0">
              <a:latin typeface="Calibri" pitchFamily="34" charset="0"/>
              <a:ea typeface="+mn-ea"/>
              <a:cs typeface="+mn-cs"/>
            </a:endParaRP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Intent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 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intent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 = new 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Intent(getApplicationContext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(), 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InformationActivity.class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);</a:t>
            </a:r>
            <a:endParaRPr lang="fr-FR" sz="1200" b="1" dirty="0" smtClean="0">
              <a:latin typeface="Courier New"/>
              <a:ea typeface="+mn-ea"/>
              <a:cs typeface="Courier New"/>
            </a:endParaRP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intent.putExtra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("id", id);</a:t>
            </a:r>
            <a:endParaRPr lang="fr-FR" sz="1200" b="1" dirty="0" smtClean="0">
              <a:latin typeface="Courier New"/>
              <a:ea typeface="+mn-ea"/>
              <a:cs typeface="Courier New"/>
            </a:endParaRP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Cursor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 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item = (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Cursor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) 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adapter.getItem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(position);</a:t>
            </a:r>
            <a:endParaRPr lang="fr-FR" sz="1200" b="1" dirty="0" smtClean="0">
              <a:latin typeface="Courier New"/>
              <a:ea typeface="+mn-ea"/>
              <a:cs typeface="Courier New"/>
            </a:endParaRP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200" b="1" dirty="0" smtClean="0">
                <a:latin typeface="Courier New"/>
                <a:ea typeface="+mn-ea"/>
                <a:cs typeface="Courier New"/>
              </a:rPr>
              <a:t>String 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name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 = 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item.getString(item.getColumnIndex("name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"));</a:t>
            </a:r>
            <a:endParaRPr lang="fr-FR" sz="1200" b="1" dirty="0" smtClean="0">
              <a:latin typeface="Courier New"/>
              <a:ea typeface="+mn-ea"/>
              <a:cs typeface="Courier New"/>
            </a:endParaRP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intent.putExtra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("name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", 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name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);</a:t>
            </a:r>
            <a:endParaRPr lang="fr-FR" sz="1200" b="1" dirty="0" smtClean="0">
              <a:latin typeface="Courier New"/>
              <a:ea typeface="+mn-ea"/>
              <a:cs typeface="Courier New"/>
            </a:endParaRP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200" b="1" dirty="0" smtClean="0">
                <a:latin typeface="Courier New"/>
                <a:ea typeface="+mn-ea"/>
                <a:cs typeface="Courier New"/>
              </a:rPr>
              <a:t>String 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htmlURL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 = 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item.getString(item.getColumnIndex("html_url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"));</a:t>
            </a:r>
            <a:endParaRPr lang="fr-FR" sz="1200" b="1" dirty="0" smtClean="0">
              <a:latin typeface="Courier New"/>
              <a:ea typeface="+mn-ea"/>
              <a:cs typeface="Courier New"/>
            </a:endParaRP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intent.putExtra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("htmlUrl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", 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htmlURL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);</a:t>
            </a:r>
            <a:endParaRPr lang="fr-FR" sz="1200" b="1" dirty="0" smtClean="0">
              <a:latin typeface="Courier New"/>
              <a:ea typeface="+mn-ea"/>
              <a:cs typeface="Courier New"/>
            </a:endParaRP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startActivity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(intent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);</a:t>
            </a:r>
            <a:endParaRPr lang="fr-CA" sz="1200" b="1" dirty="0" smtClean="0">
              <a:latin typeface="Courier New"/>
              <a:ea typeface="+mn-ea"/>
              <a:cs typeface="Courier New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fr-CA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fr-CA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57188" marR="0" lvl="1" indent="-176213" algn="l" defTabSz="914400" rtl="0" eaLnBrk="1" fontAlgn="auto" latinLnBrk="0" hangingPunct="1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None/>
              <a:tabLst/>
              <a:defRPr/>
            </a:pPr>
            <a:endParaRPr kumimoji="0" lang="fr-CA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57188" marR="0" lvl="1" indent="-176213" algn="l" defTabSz="914400" rtl="0" eaLnBrk="1" fontAlgn="auto" latinLnBrk="0" hangingPunct="1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None/>
              <a:tabLst/>
              <a:defRPr/>
            </a:pPr>
            <a:endParaRPr kumimoji="0" lang="fr-CA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25</a:t>
            </a:fld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Views</a:t>
            </a:r>
            <a:endParaRPr lang="fr-CA" dirty="0"/>
          </a:p>
        </p:txBody>
      </p:sp>
      <p:sp>
        <p:nvSpPr>
          <p:cNvPr id="7" name="Espace réservé du contenu 1"/>
          <p:cNvSpPr txBox="1">
            <a:spLocks/>
          </p:cNvSpPr>
          <p:nvPr/>
        </p:nvSpPr>
        <p:spPr>
          <a:xfrm>
            <a:off x="228600" y="800100"/>
            <a:ext cx="8382000" cy="43434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fr-CA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Une </a:t>
            </a:r>
            <a:r>
              <a:rPr kumimoji="0" lang="fr-CA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View</a:t>
            </a:r>
            <a:r>
              <a:rPr kumimoji="0" lang="fr-CA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représente un composant graphique </a:t>
            </a: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réutilisable </a:t>
            </a: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à l’intérieur d’un ou plusieurs écrans d’une application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Les vues sont par la suite agrégées afin de créer des écrans via le fichier de positionnement (« </a:t>
            </a:r>
            <a:r>
              <a:rPr lang="fr-CA" dirty="0" err="1" smtClean="0">
                <a:latin typeface="Calibri" pitchFamily="34" charset="0"/>
                <a:ea typeface="+mn-ea"/>
                <a:cs typeface="+mn-cs"/>
              </a:rPr>
              <a:t>layout</a:t>
            </a: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 »)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Un ensemble complet de vues sont fournies par le cadre d’applications</a:t>
            </a:r>
          </a:p>
          <a:p>
            <a:pPr marL="638175" lvl="1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lang="fr-CA" dirty="0" err="1" smtClean="0">
                <a:latin typeface="Calibri" pitchFamily="34" charset="0"/>
                <a:ea typeface="+mn-ea"/>
                <a:cs typeface="+mn-cs"/>
              </a:rPr>
              <a:t>Button</a:t>
            </a: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, </a:t>
            </a:r>
            <a:r>
              <a:rPr lang="fr-CA" dirty="0" err="1" smtClean="0">
                <a:latin typeface="Calibri" pitchFamily="34" charset="0"/>
                <a:ea typeface="+mn-ea"/>
                <a:cs typeface="+mn-cs"/>
              </a:rPr>
              <a:t>Checkbox</a:t>
            </a: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, </a:t>
            </a:r>
            <a:r>
              <a:rPr lang="fr-CA" dirty="0" err="1" smtClean="0">
                <a:latin typeface="Calibri" pitchFamily="34" charset="0"/>
                <a:ea typeface="+mn-ea"/>
                <a:cs typeface="+mn-cs"/>
              </a:rPr>
              <a:t>EditText</a:t>
            </a: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, </a:t>
            </a:r>
            <a:r>
              <a:rPr lang="fr-CA" dirty="0" err="1" smtClean="0">
                <a:latin typeface="Calibri" pitchFamily="34" charset="0"/>
                <a:ea typeface="+mn-ea"/>
                <a:cs typeface="+mn-cs"/>
              </a:rPr>
              <a:t>DatePicker</a:t>
            </a: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, etc. pour les formulaires</a:t>
            </a:r>
          </a:p>
          <a:p>
            <a:pPr marL="638175" lvl="1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lang="fr-CA" dirty="0" err="1" smtClean="0">
                <a:latin typeface="Calibri" pitchFamily="34" charset="0"/>
                <a:ea typeface="+mn-ea"/>
                <a:cs typeface="+mn-cs"/>
              </a:rPr>
              <a:t>ImageView</a:t>
            </a:r>
            <a:endParaRPr lang="fr-CA" dirty="0" smtClean="0">
              <a:latin typeface="Calibri" pitchFamily="34" charset="0"/>
              <a:ea typeface="+mn-ea"/>
              <a:cs typeface="+mn-cs"/>
            </a:endParaRPr>
          </a:p>
          <a:p>
            <a:pPr marL="638175" lvl="1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lang="fr-CA" dirty="0" err="1" smtClean="0">
                <a:latin typeface="Calibri" pitchFamily="34" charset="0"/>
                <a:ea typeface="+mn-ea"/>
                <a:cs typeface="+mn-cs"/>
              </a:rPr>
              <a:t>ListView</a:t>
            </a: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, </a:t>
            </a:r>
            <a:r>
              <a:rPr lang="fr-CA" dirty="0" err="1" smtClean="0">
                <a:latin typeface="Calibri" pitchFamily="34" charset="0"/>
                <a:ea typeface="+mn-ea"/>
                <a:cs typeface="+mn-cs"/>
              </a:rPr>
              <a:t>ExpandableListView</a:t>
            </a:r>
            <a:endParaRPr lang="fr-CA" dirty="0" smtClean="0">
              <a:latin typeface="Calibri" pitchFamily="34" charset="0"/>
              <a:ea typeface="+mn-ea"/>
              <a:cs typeface="+mn-cs"/>
            </a:endParaRPr>
          </a:p>
          <a:p>
            <a:pPr marL="638175" lvl="1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lang="fr-CA" dirty="0" err="1" smtClean="0">
                <a:latin typeface="Calibri" pitchFamily="34" charset="0"/>
                <a:ea typeface="+mn-ea"/>
                <a:cs typeface="+mn-cs"/>
              </a:rPr>
              <a:t>ProgressBar</a:t>
            </a: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, </a:t>
            </a:r>
            <a:r>
              <a:rPr lang="fr-CA" dirty="0" err="1" smtClean="0">
                <a:latin typeface="Calibri" pitchFamily="34" charset="0"/>
                <a:ea typeface="+mn-ea"/>
                <a:cs typeface="+mn-cs"/>
              </a:rPr>
              <a:t>SeekBar</a:t>
            </a: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, </a:t>
            </a:r>
            <a:r>
              <a:rPr lang="fr-CA" dirty="0" err="1" smtClean="0">
                <a:latin typeface="Calibri" pitchFamily="34" charset="0"/>
                <a:ea typeface="+mn-ea"/>
                <a:cs typeface="+mn-cs"/>
              </a:rPr>
              <a:t>MediaController</a:t>
            </a:r>
            <a:endParaRPr lang="fr-CA" dirty="0" smtClean="0">
              <a:latin typeface="Calibri" pitchFamily="34" charset="0"/>
              <a:ea typeface="+mn-ea"/>
              <a:cs typeface="+mn-cs"/>
            </a:endParaRPr>
          </a:p>
          <a:p>
            <a:pPr marL="638175" lvl="1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lang="fr-CA" dirty="0" err="1" smtClean="0">
                <a:latin typeface="Calibri" pitchFamily="34" charset="0"/>
                <a:ea typeface="+mn-ea"/>
                <a:cs typeface="+mn-cs"/>
              </a:rPr>
              <a:t>VideoView</a:t>
            </a:r>
            <a:endParaRPr lang="fr-CA" dirty="0" smtClean="0">
              <a:latin typeface="Calibri" pitchFamily="34" charset="0"/>
              <a:ea typeface="+mn-ea"/>
              <a:cs typeface="+mn-cs"/>
            </a:endParaRPr>
          </a:p>
          <a:p>
            <a:pPr marL="638175" lvl="1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lang="fr-CA" dirty="0" err="1" smtClean="0">
                <a:latin typeface="Calibri" pitchFamily="34" charset="0"/>
                <a:ea typeface="+mn-ea"/>
                <a:cs typeface="+mn-cs"/>
              </a:rPr>
              <a:t>WebView</a:t>
            </a:r>
            <a:endParaRPr lang="fr-CA" dirty="0" smtClean="0">
              <a:latin typeface="Calibri" pitchFamily="34" charset="0"/>
              <a:ea typeface="+mn-ea"/>
              <a:cs typeface="+mn-cs"/>
            </a:endParaRPr>
          </a:p>
          <a:p>
            <a:pPr marL="638175" lvl="1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etc.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fr-CA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fr-CA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57188" marR="0" lvl="1" indent="-176213" algn="l" defTabSz="914400" rtl="0" eaLnBrk="1" fontAlgn="auto" latinLnBrk="0" hangingPunct="1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None/>
              <a:tabLst/>
              <a:defRPr/>
            </a:pPr>
            <a:endParaRPr kumimoji="0" lang="fr-CA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57188" marR="0" lvl="1" indent="-176213" algn="l" defTabSz="914400" rtl="0" eaLnBrk="1" fontAlgn="auto" latinLnBrk="0" hangingPunct="1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None/>
              <a:tabLst/>
              <a:defRPr/>
            </a:pPr>
            <a:endParaRPr kumimoji="0" lang="fr-CA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CA" dirty="0" smtClean="0"/>
          </a:p>
          <a:p>
            <a:endParaRPr lang="fr-CA" dirty="0" smtClean="0"/>
          </a:p>
          <a:p>
            <a:pPr lvl="1">
              <a:buNone/>
            </a:pPr>
            <a:endParaRPr lang="fr-CA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26</a:t>
            </a:fld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Adapters</a:t>
            </a:r>
            <a:endParaRPr lang="fr-CA" dirty="0"/>
          </a:p>
        </p:txBody>
      </p:sp>
      <p:sp>
        <p:nvSpPr>
          <p:cNvPr id="7" name="Espace réservé du contenu 1"/>
          <p:cNvSpPr txBox="1">
            <a:spLocks/>
          </p:cNvSpPr>
          <p:nvPr/>
        </p:nvSpPr>
        <p:spPr>
          <a:xfrm>
            <a:off x="228600" y="800100"/>
            <a:ext cx="8382000" cy="4343400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/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fr-CA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Les </a:t>
            </a:r>
            <a:r>
              <a:rPr kumimoji="0" lang="fr-CA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Adapters</a:t>
            </a:r>
            <a:r>
              <a:rPr kumimoji="0" lang="fr-CA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servent </a:t>
            </a:r>
            <a:r>
              <a:rPr kumimoji="0" lang="fr-CA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à alimenter les vues</a:t>
            </a:r>
            <a:r>
              <a:rPr kumimoji="0" lang="fr-CA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en données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Certaines </a:t>
            </a:r>
            <a:r>
              <a:rPr lang="fr-CA" baseline="0" dirty="0" smtClean="0">
                <a:latin typeface="Calibri" pitchFamily="34" charset="0"/>
                <a:ea typeface="+mn-ea"/>
                <a:cs typeface="+mn-cs"/>
              </a:rPr>
              <a:t>vues fournies avec le cadre d’applications </a:t>
            </a: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requièrent l’utilisation d’un adapter dont les </a:t>
            </a:r>
            <a:r>
              <a:rPr lang="fr-CA" dirty="0" err="1" smtClean="0">
                <a:latin typeface="Calibri" pitchFamily="34" charset="0"/>
                <a:ea typeface="+mn-ea"/>
                <a:cs typeface="+mn-cs"/>
              </a:rPr>
              <a:t>ListViews</a:t>
            </a:r>
            <a:endParaRPr lang="fr-CA" dirty="0" smtClean="0">
              <a:latin typeface="Calibri" pitchFamily="34" charset="0"/>
              <a:ea typeface="+mn-ea"/>
              <a:cs typeface="+mn-cs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lang="fr-CA" dirty="0" smtClean="0">
              <a:latin typeface="Calibri" pitchFamily="34" charset="0"/>
              <a:ea typeface="+mn-ea"/>
              <a:cs typeface="+mn-cs"/>
            </a:endParaRP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CA" sz="1548" b="1" dirty="0" smtClean="0">
                <a:latin typeface="Courier New"/>
                <a:ea typeface="+mn-ea"/>
                <a:cs typeface="Courier New"/>
              </a:rPr>
              <a:t> </a:t>
            </a:r>
            <a:r>
              <a:rPr lang="fr-FR" sz="1548" b="1" dirty="0" smtClean="0">
                <a:latin typeface="Courier New"/>
                <a:ea typeface="+mn-ea"/>
                <a:cs typeface="Courier New"/>
              </a:rPr>
              <a:t>public class </a:t>
            </a:r>
            <a:r>
              <a:rPr lang="fr-FR" sz="1548" b="1" dirty="0" err="1" smtClean="0">
                <a:latin typeface="Courier New"/>
                <a:ea typeface="+mn-ea"/>
                <a:cs typeface="Courier New"/>
              </a:rPr>
              <a:t>InformationAdapter</a:t>
            </a:r>
            <a:r>
              <a:rPr lang="fr-FR" sz="1548" b="1" dirty="0" smtClean="0">
                <a:latin typeface="Courier New"/>
                <a:ea typeface="+mn-ea"/>
                <a:cs typeface="Courier New"/>
              </a:rPr>
              <a:t> </a:t>
            </a:r>
            <a:r>
              <a:rPr lang="fr-FR" sz="1548" b="1" dirty="0" err="1" smtClean="0">
                <a:latin typeface="Courier New"/>
                <a:ea typeface="+mn-ea"/>
                <a:cs typeface="Courier New"/>
              </a:rPr>
              <a:t>extends</a:t>
            </a:r>
            <a:r>
              <a:rPr lang="fr-FR" sz="1548" b="1" dirty="0" smtClean="0">
                <a:latin typeface="Courier New"/>
                <a:ea typeface="+mn-ea"/>
                <a:cs typeface="Courier New"/>
              </a:rPr>
              <a:t> </a:t>
            </a:r>
            <a:r>
              <a:rPr lang="fr-FR" sz="1548" b="1" dirty="0" err="1" smtClean="0">
                <a:latin typeface="Courier New"/>
                <a:ea typeface="+mn-ea"/>
                <a:cs typeface="Courier New"/>
              </a:rPr>
              <a:t>BaseCursorAdapter</a:t>
            </a:r>
            <a:r>
              <a:rPr lang="fr-FR" sz="1548" b="1" dirty="0" smtClean="0">
                <a:latin typeface="Courier New"/>
                <a:ea typeface="+mn-ea"/>
                <a:cs typeface="Courier New"/>
              </a:rPr>
              <a:t> {</a:t>
            </a: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endParaRPr lang="fr-FR" sz="1548" b="1" dirty="0" smtClean="0">
              <a:latin typeface="Courier New"/>
              <a:ea typeface="+mn-ea"/>
              <a:cs typeface="Courier New"/>
            </a:endParaRP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548" b="1" dirty="0" smtClean="0">
                <a:latin typeface="Courier New"/>
                <a:ea typeface="+mn-ea"/>
                <a:cs typeface="Courier New"/>
              </a:rPr>
              <a:t>    public final </a:t>
            </a:r>
            <a:r>
              <a:rPr lang="fr-FR" sz="1548" b="1" dirty="0" err="1" smtClean="0">
                <a:latin typeface="Courier New"/>
                <a:ea typeface="+mn-ea"/>
                <a:cs typeface="Courier New"/>
              </a:rPr>
              <a:t>static</a:t>
            </a:r>
            <a:r>
              <a:rPr lang="fr-FR" sz="1548" b="1" dirty="0" smtClean="0">
                <a:latin typeface="Courier New"/>
                <a:ea typeface="+mn-ea"/>
                <a:cs typeface="Courier New"/>
              </a:rPr>
              <a:t> String QUERY = "select * </a:t>
            </a:r>
            <a:r>
              <a:rPr lang="fr-FR" sz="1548" b="1" dirty="0" err="1" smtClean="0">
                <a:latin typeface="Courier New"/>
                <a:ea typeface="+mn-ea"/>
                <a:cs typeface="Courier New"/>
              </a:rPr>
              <a:t>from</a:t>
            </a:r>
            <a:r>
              <a:rPr lang="fr-FR" sz="1548" b="1" dirty="0" smtClean="0">
                <a:latin typeface="Courier New"/>
                <a:ea typeface="+mn-ea"/>
                <a:cs typeface="Courier New"/>
              </a:rPr>
              <a:t> info, </a:t>
            </a:r>
            <a:r>
              <a:rPr lang="fr-FR" sz="1548" b="1" dirty="0" err="1" smtClean="0">
                <a:latin typeface="Courier New"/>
                <a:ea typeface="+mn-ea"/>
                <a:cs typeface="Courier New"/>
              </a:rPr>
              <a:t>info_name</a:t>
            </a:r>
            <a:r>
              <a:rPr lang="fr-FR" sz="1548" b="1" dirty="0" smtClean="0">
                <a:latin typeface="Courier New"/>
                <a:ea typeface="+mn-ea"/>
                <a:cs typeface="Courier New"/>
              </a:rPr>
              <a:t> " +</a:t>
            </a: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548" b="1" dirty="0" smtClean="0">
                <a:latin typeface="Courier New"/>
                <a:ea typeface="+mn-ea"/>
                <a:cs typeface="Courier New"/>
              </a:rPr>
              <a:t>            " </a:t>
            </a:r>
            <a:r>
              <a:rPr lang="fr-FR" sz="1548" b="1" dirty="0" err="1" smtClean="0">
                <a:latin typeface="Courier New"/>
                <a:ea typeface="+mn-ea"/>
                <a:cs typeface="Courier New"/>
              </a:rPr>
              <a:t>where</a:t>
            </a:r>
            <a:r>
              <a:rPr lang="fr-FR" sz="1548" b="1" dirty="0" smtClean="0">
                <a:latin typeface="Courier New"/>
                <a:ea typeface="+mn-ea"/>
                <a:cs typeface="Courier New"/>
              </a:rPr>
              <a:t> </a:t>
            </a:r>
            <a:r>
              <a:rPr lang="fr-FR" sz="1548" b="1" dirty="0" err="1" smtClean="0">
                <a:latin typeface="Courier New"/>
                <a:ea typeface="+mn-ea"/>
                <a:cs typeface="Courier New"/>
              </a:rPr>
              <a:t>info._id</a:t>
            </a:r>
            <a:r>
              <a:rPr lang="fr-FR" sz="1548" b="1" dirty="0" smtClean="0">
                <a:latin typeface="Courier New"/>
                <a:ea typeface="+mn-ea"/>
                <a:cs typeface="Courier New"/>
              </a:rPr>
              <a:t> = </a:t>
            </a:r>
            <a:r>
              <a:rPr lang="fr-FR" sz="1548" b="1" dirty="0" err="1" smtClean="0">
                <a:latin typeface="Courier New"/>
                <a:ea typeface="+mn-ea"/>
                <a:cs typeface="Courier New"/>
              </a:rPr>
              <a:t>info_name._id</a:t>
            </a:r>
            <a:r>
              <a:rPr lang="fr-FR" sz="1548" b="1" dirty="0" smtClean="0">
                <a:latin typeface="Courier New"/>
                <a:ea typeface="+mn-ea"/>
                <a:cs typeface="Courier New"/>
              </a:rPr>
              <a:t> and " +</a:t>
            </a: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548" b="1" dirty="0" smtClean="0">
                <a:latin typeface="Courier New"/>
                <a:ea typeface="+mn-ea"/>
                <a:cs typeface="Courier New"/>
              </a:rPr>
              <a:t>            " </a:t>
            </a:r>
            <a:r>
              <a:rPr lang="fr-FR" sz="1548" b="1" dirty="0" err="1" smtClean="0">
                <a:latin typeface="Courier New"/>
                <a:ea typeface="+mn-ea"/>
                <a:cs typeface="Courier New"/>
              </a:rPr>
              <a:t>info_name.locale</a:t>
            </a:r>
            <a:r>
              <a:rPr lang="fr-FR" sz="1548" b="1" dirty="0" smtClean="0">
                <a:latin typeface="Courier New"/>
                <a:ea typeface="+mn-ea"/>
                <a:cs typeface="Courier New"/>
              </a:rPr>
              <a:t> = :LANG and </a:t>
            </a:r>
            <a:r>
              <a:rPr lang="fr-FR" sz="1548" b="1" dirty="0" err="1" smtClean="0">
                <a:latin typeface="Courier New"/>
                <a:ea typeface="+mn-ea"/>
                <a:cs typeface="Courier New"/>
              </a:rPr>
              <a:t>deleted</a:t>
            </a:r>
            <a:r>
              <a:rPr lang="fr-FR" sz="1548" b="1" dirty="0" smtClean="0">
                <a:latin typeface="Courier New"/>
                <a:ea typeface="+mn-ea"/>
                <a:cs typeface="Courier New"/>
              </a:rPr>
              <a:t>=0 </a:t>
            </a:r>
            <a:r>
              <a:rPr lang="fr-FR" sz="1548" b="1" dirty="0" err="1" smtClean="0">
                <a:latin typeface="Courier New"/>
                <a:ea typeface="+mn-ea"/>
                <a:cs typeface="Courier New"/>
              </a:rPr>
              <a:t>order</a:t>
            </a:r>
            <a:r>
              <a:rPr lang="fr-FR" sz="1548" b="1" dirty="0" smtClean="0">
                <a:latin typeface="Courier New"/>
                <a:ea typeface="+mn-ea"/>
                <a:cs typeface="Courier New"/>
              </a:rPr>
              <a:t> by </a:t>
            </a:r>
            <a:r>
              <a:rPr lang="fr-FR" sz="1548" b="1" dirty="0" err="1" smtClean="0">
                <a:latin typeface="Courier New"/>
                <a:ea typeface="+mn-ea"/>
                <a:cs typeface="Courier New"/>
              </a:rPr>
              <a:t>rank</a:t>
            </a:r>
            <a:r>
              <a:rPr lang="fr-FR" sz="1548" b="1" dirty="0" smtClean="0">
                <a:latin typeface="Courier New"/>
                <a:ea typeface="+mn-ea"/>
                <a:cs typeface="Courier New"/>
              </a:rPr>
              <a:t> </a:t>
            </a:r>
            <a:r>
              <a:rPr lang="fr-FR" sz="1548" b="1" dirty="0" err="1" smtClean="0">
                <a:latin typeface="Courier New"/>
                <a:ea typeface="+mn-ea"/>
                <a:cs typeface="Courier New"/>
              </a:rPr>
              <a:t>desc</a:t>
            </a:r>
            <a:r>
              <a:rPr lang="fr-FR" sz="1548" b="1" dirty="0" smtClean="0">
                <a:latin typeface="Courier New"/>
                <a:ea typeface="+mn-ea"/>
                <a:cs typeface="Courier New"/>
              </a:rPr>
              <a:t>";</a:t>
            </a: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endParaRPr lang="fr-FR" sz="1548" b="1" dirty="0" smtClean="0">
              <a:latin typeface="Courier New"/>
              <a:ea typeface="+mn-ea"/>
              <a:cs typeface="Courier New"/>
            </a:endParaRP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548" b="1" dirty="0" smtClean="0">
                <a:latin typeface="Courier New"/>
                <a:ea typeface="+mn-ea"/>
                <a:cs typeface="Courier New"/>
              </a:rPr>
              <a:t>    …</a:t>
            </a: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endParaRPr lang="fr-FR" sz="1548" b="1" dirty="0" smtClean="0">
              <a:latin typeface="Courier New"/>
              <a:ea typeface="+mn-ea"/>
              <a:cs typeface="Courier New"/>
            </a:endParaRP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548" b="1" dirty="0" smtClean="0">
                <a:latin typeface="Courier New"/>
                <a:ea typeface="+mn-ea"/>
                <a:cs typeface="Courier New"/>
              </a:rPr>
              <a:t>    @</a:t>
            </a:r>
            <a:r>
              <a:rPr lang="fr-FR" sz="1548" b="1" dirty="0" err="1" smtClean="0">
                <a:latin typeface="Courier New"/>
                <a:ea typeface="+mn-ea"/>
                <a:cs typeface="Courier New"/>
              </a:rPr>
              <a:t>Override</a:t>
            </a:r>
            <a:endParaRPr lang="fr-FR" sz="1548" b="1" dirty="0" smtClean="0">
              <a:latin typeface="Courier New"/>
              <a:ea typeface="+mn-ea"/>
              <a:cs typeface="Courier New"/>
            </a:endParaRP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548" b="1" dirty="0" smtClean="0">
                <a:latin typeface="Courier New"/>
                <a:ea typeface="+mn-ea"/>
                <a:cs typeface="Courier New"/>
              </a:rPr>
              <a:t>    public </a:t>
            </a:r>
            <a:r>
              <a:rPr lang="fr-FR" sz="1548" b="1" dirty="0" err="1" smtClean="0">
                <a:latin typeface="Courier New"/>
                <a:ea typeface="+mn-ea"/>
                <a:cs typeface="Courier New"/>
              </a:rPr>
              <a:t>void</a:t>
            </a:r>
            <a:r>
              <a:rPr lang="fr-FR" sz="1548" b="1" dirty="0" smtClean="0">
                <a:latin typeface="Courier New"/>
                <a:ea typeface="+mn-ea"/>
                <a:cs typeface="Courier New"/>
              </a:rPr>
              <a:t> </a:t>
            </a:r>
            <a:r>
              <a:rPr lang="fr-FR" sz="1548" b="1" dirty="0" err="1" smtClean="0">
                <a:latin typeface="Courier New"/>
                <a:ea typeface="+mn-ea"/>
                <a:cs typeface="Courier New"/>
              </a:rPr>
              <a:t>bindView(View</a:t>
            </a:r>
            <a:r>
              <a:rPr lang="fr-FR" sz="1548" b="1" dirty="0" smtClean="0">
                <a:latin typeface="Courier New"/>
                <a:ea typeface="+mn-ea"/>
                <a:cs typeface="Courier New"/>
              </a:rPr>
              <a:t> </a:t>
            </a:r>
            <a:r>
              <a:rPr lang="fr-FR" sz="1548" b="1" dirty="0" err="1" smtClean="0">
                <a:latin typeface="Courier New"/>
                <a:ea typeface="+mn-ea"/>
                <a:cs typeface="Courier New"/>
              </a:rPr>
              <a:t>view</a:t>
            </a:r>
            <a:r>
              <a:rPr lang="fr-FR" sz="1548" b="1" dirty="0" smtClean="0">
                <a:latin typeface="Courier New"/>
                <a:ea typeface="+mn-ea"/>
                <a:cs typeface="Courier New"/>
              </a:rPr>
              <a:t>, </a:t>
            </a:r>
            <a:r>
              <a:rPr lang="fr-FR" sz="1548" b="1" dirty="0" err="1" smtClean="0">
                <a:latin typeface="Courier New"/>
                <a:ea typeface="+mn-ea"/>
                <a:cs typeface="Courier New"/>
              </a:rPr>
              <a:t>Context</a:t>
            </a:r>
            <a:r>
              <a:rPr lang="fr-FR" sz="1548" b="1" dirty="0" smtClean="0">
                <a:latin typeface="Courier New"/>
                <a:ea typeface="+mn-ea"/>
                <a:cs typeface="Courier New"/>
              </a:rPr>
              <a:t> </a:t>
            </a:r>
            <a:r>
              <a:rPr lang="fr-FR" sz="1548" b="1" dirty="0" err="1" smtClean="0">
                <a:latin typeface="Courier New"/>
                <a:ea typeface="+mn-ea"/>
                <a:cs typeface="Courier New"/>
              </a:rPr>
              <a:t>context</a:t>
            </a:r>
            <a:r>
              <a:rPr lang="fr-FR" sz="1548" b="1" dirty="0" smtClean="0">
                <a:latin typeface="Courier New"/>
                <a:ea typeface="+mn-ea"/>
                <a:cs typeface="Courier New"/>
              </a:rPr>
              <a:t>, </a:t>
            </a:r>
            <a:r>
              <a:rPr lang="fr-FR" sz="1548" b="1" dirty="0" err="1" smtClean="0">
                <a:latin typeface="Courier New"/>
                <a:ea typeface="+mn-ea"/>
                <a:cs typeface="Courier New"/>
              </a:rPr>
              <a:t>Cursor</a:t>
            </a:r>
            <a:r>
              <a:rPr lang="fr-FR" sz="1548" b="1" dirty="0" smtClean="0">
                <a:latin typeface="Courier New"/>
                <a:ea typeface="+mn-ea"/>
                <a:cs typeface="Courier New"/>
              </a:rPr>
              <a:t> </a:t>
            </a:r>
            <a:r>
              <a:rPr lang="fr-FR" sz="1548" b="1" dirty="0" err="1" smtClean="0">
                <a:latin typeface="Courier New"/>
                <a:ea typeface="+mn-ea"/>
                <a:cs typeface="Courier New"/>
              </a:rPr>
              <a:t>cursor</a:t>
            </a:r>
            <a:r>
              <a:rPr lang="fr-FR" sz="1548" b="1" dirty="0" smtClean="0">
                <a:latin typeface="Courier New"/>
                <a:ea typeface="+mn-ea"/>
                <a:cs typeface="Courier New"/>
              </a:rPr>
              <a:t>) {</a:t>
            </a: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548" b="1" dirty="0" smtClean="0">
                <a:latin typeface="Courier New"/>
                <a:ea typeface="+mn-ea"/>
                <a:cs typeface="Courier New"/>
              </a:rPr>
              <a:t>        </a:t>
            </a:r>
            <a:r>
              <a:rPr lang="fr-FR" sz="1548" b="1" dirty="0" err="1" smtClean="0">
                <a:latin typeface="Courier New"/>
                <a:ea typeface="+mn-ea"/>
                <a:cs typeface="Courier New"/>
              </a:rPr>
              <a:t>TextView</a:t>
            </a:r>
            <a:r>
              <a:rPr lang="fr-FR" sz="1548" b="1" dirty="0" smtClean="0">
                <a:latin typeface="Courier New"/>
                <a:ea typeface="+mn-ea"/>
                <a:cs typeface="Courier New"/>
              </a:rPr>
              <a:t> tt = (</a:t>
            </a:r>
            <a:r>
              <a:rPr lang="fr-FR" sz="1548" b="1" dirty="0" err="1" smtClean="0">
                <a:latin typeface="Courier New"/>
                <a:ea typeface="+mn-ea"/>
                <a:cs typeface="Courier New"/>
              </a:rPr>
              <a:t>TextView</a:t>
            </a:r>
            <a:r>
              <a:rPr lang="fr-FR" sz="1548" b="1" dirty="0" smtClean="0">
                <a:latin typeface="Courier New"/>
                <a:ea typeface="+mn-ea"/>
                <a:cs typeface="Courier New"/>
              </a:rPr>
              <a:t>) </a:t>
            </a:r>
            <a:r>
              <a:rPr lang="fr-FR" sz="1548" b="1" dirty="0" err="1" smtClean="0">
                <a:latin typeface="Courier New"/>
                <a:ea typeface="+mn-ea"/>
                <a:cs typeface="Courier New"/>
              </a:rPr>
              <a:t>view.findViewById(R.id.name</a:t>
            </a:r>
            <a:r>
              <a:rPr lang="fr-FR" sz="1548" b="1" dirty="0" smtClean="0">
                <a:latin typeface="Courier New"/>
                <a:ea typeface="+mn-ea"/>
                <a:cs typeface="Courier New"/>
              </a:rPr>
              <a:t>);</a:t>
            </a: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548" b="1" dirty="0" smtClean="0">
                <a:latin typeface="Courier New"/>
                <a:ea typeface="+mn-ea"/>
                <a:cs typeface="Courier New"/>
              </a:rPr>
              <a:t>        if (tt != </a:t>
            </a:r>
            <a:r>
              <a:rPr lang="fr-FR" sz="1548" b="1" dirty="0" err="1" smtClean="0">
                <a:latin typeface="Courier New"/>
                <a:ea typeface="+mn-ea"/>
                <a:cs typeface="Courier New"/>
              </a:rPr>
              <a:t>null</a:t>
            </a:r>
            <a:r>
              <a:rPr lang="fr-FR" sz="1548" b="1" dirty="0" smtClean="0">
                <a:latin typeface="Courier New"/>
                <a:ea typeface="+mn-ea"/>
                <a:cs typeface="Courier New"/>
              </a:rPr>
              <a:t>) {</a:t>
            </a: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548" b="1" dirty="0" smtClean="0">
                <a:latin typeface="Courier New"/>
                <a:ea typeface="+mn-ea"/>
                <a:cs typeface="Courier New"/>
              </a:rPr>
              <a:t>            </a:t>
            </a:r>
            <a:r>
              <a:rPr lang="fr-FR" sz="1548" b="1" dirty="0" err="1" smtClean="0">
                <a:latin typeface="Courier New"/>
                <a:ea typeface="+mn-ea"/>
                <a:cs typeface="Courier New"/>
              </a:rPr>
              <a:t>tt.setText(cursor.getString(cursor.getColumnIndex("name</a:t>
            </a:r>
            <a:r>
              <a:rPr lang="fr-FR" sz="1548" b="1" dirty="0" smtClean="0">
                <a:latin typeface="Courier New"/>
                <a:ea typeface="+mn-ea"/>
                <a:cs typeface="Courier New"/>
              </a:rPr>
              <a:t>")));</a:t>
            </a: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548" b="1" dirty="0" smtClean="0">
                <a:latin typeface="Courier New"/>
                <a:ea typeface="+mn-ea"/>
                <a:cs typeface="Courier New"/>
              </a:rPr>
              <a:t>        }</a:t>
            </a: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548" b="1" dirty="0" smtClean="0">
                <a:latin typeface="Courier New"/>
                <a:ea typeface="+mn-ea"/>
                <a:cs typeface="Courier New"/>
              </a:rPr>
              <a:t>    }</a:t>
            </a: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548" b="1" dirty="0" smtClean="0">
                <a:latin typeface="Courier New"/>
                <a:ea typeface="+mn-ea"/>
                <a:cs typeface="Courier New"/>
              </a:rPr>
              <a:t>}</a:t>
            </a: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endParaRPr lang="fr-FR" sz="1548" b="1" dirty="0" smtClean="0">
              <a:latin typeface="Courier New"/>
              <a:ea typeface="+mn-ea"/>
              <a:cs typeface="Courier New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lang="fr-CA" dirty="0" smtClean="0">
              <a:latin typeface="Calibri" pitchFamily="34" charset="0"/>
              <a:ea typeface="+mn-ea"/>
              <a:cs typeface="+mn-cs"/>
            </a:endParaRPr>
          </a:p>
          <a:p>
            <a:pPr marL="638175" lvl="1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</a:pPr>
            <a:endParaRPr lang="fr-CA" dirty="0" smtClean="0">
              <a:latin typeface="Calibri" pitchFamily="34" charset="0"/>
              <a:ea typeface="+mn-ea"/>
              <a:cs typeface="+mn-cs"/>
            </a:endParaRPr>
          </a:p>
          <a:p>
            <a:pPr marL="638175" lvl="1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</a:pPr>
            <a:endParaRPr kumimoji="0" lang="fr-CA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fr-CA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57188" marR="0" lvl="1" indent="-176213" algn="l" defTabSz="914400" rtl="0" eaLnBrk="1" fontAlgn="auto" latinLnBrk="0" hangingPunct="1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None/>
              <a:tabLst/>
              <a:defRPr/>
            </a:pPr>
            <a:endParaRPr kumimoji="0" lang="fr-CA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57188" marR="0" lvl="1" indent="-176213" algn="l" defTabSz="914400" rtl="0" eaLnBrk="1" fontAlgn="auto" latinLnBrk="0" hangingPunct="1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None/>
              <a:tabLst/>
              <a:defRPr/>
            </a:pPr>
            <a:endParaRPr kumimoji="0" lang="fr-CA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CA" dirty="0" smtClean="0"/>
          </a:p>
          <a:p>
            <a:endParaRPr lang="fr-CA" dirty="0" smtClean="0"/>
          </a:p>
          <a:p>
            <a:pPr lvl="1">
              <a:buNone/>
            </a:pPr>
            <a:endParaRPr lang="fr-CA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27</a:t>
            </a:fld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Layouts</a:t>
            </a:r>
            <a:endParaRPr lang="fr-CA" dirty="0"/>
          </a:p>
        </p:txBody>
      </p:sp>
      <p:sp>
        <p:nvSpPr>
          <p:cNvPr id="7" name="Espace réservé du contenu 1"/>
          <p:cNvSpPr txBox="1">
            <a:spLocks/>
          </p:cNvSpPr>
          <p:nvPr/>
        </p:nvSpPr>
        <p:spPr>
          <a:xfrm>
            <a:off x="228600" y="800100"/>
            <a:ext cx="6096000" cy="43434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fr-CA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Les </a:t>
            </a:r>
            <a:r>
              <a:rPr kumimoji="0" lang="fr-CA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layouts</a:t>
            </a:r>
            <a:r>
              <a:rPr kumimoji="0" lang="fr-CA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définissent la structure des différents écrans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Ils sont composés sous la forme de fichiers XML </a:t>
            </a:r>
            <a:r>
              <a:rPr kumimoji="0" lang="fr-CA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définissant le positionnement</a:t>
            </a:r>
            <a:r>
              <a:rPr kumimoji="0" lang="fr-CA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ou le </a:t>
            </a:r>
            <a:r>
              <a:rPr kumimoji="0" lang="fr-CA" sz="1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séquencement</a:t>
            </a:r>
            <a:r>
              <a:rPr kumimoji="0" lang="fr-CA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des différents éléments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lang="fr-CA" baseline="0" dirty="0" smtClean="0">
                <a:latin typeface="Calibri" pitchFamily="34" charset="0"/>
                <a:ea typeface="+mn-ea"/>
                <a:cs typeface="+mn-cs"/>
              </a:rPr>
              <a:t>Ils</a:t>
            </a: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 sont définis sous la forme d’un arbre de vues et de groupes de vues permettant le maximum de réutilisation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Les </a:t>
            </a:r>
            <a:r>
              <a:rPr lang="fr-CA" dirty="0" err="1" smtClean="0">
                <a:latin typeface="Calibri" pitchFamily="34" charset="0"/>
                <a:ea typeface="+mn-ea"/>
                <a:cs typeface="+mn-cs"/>
              </a:rPr>
              <a:t>layout</a:t>
            </a: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 peuvent </a:t>
            </a: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être redéfinis par exemples pour le mode </a:t>
            </a:r>
            <a:r>
              <a:rPr lang="fr-CA" dirty="0" err="1" smtClean="0">
                <a:latin typeface="Calibri" pitchFamily="34" charset="0"/>
                <a:ea typeface="+mn-ea"/>
                <a:cs typeface="+mn-cs"/>
              </a:rPr>
              <a:t>landscape</a:t>
            </a:r>
            <a:endParaRPr lang="fr-CA" dirty="0" smtClean="0">
              <a:latin typeface="Calibri" pitchFamily="34" charset="0"/>
              <a:ea typeface="+mn-ea"/>
              <a:cs typeface="+mn-cs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fr-CA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fr-CA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57188" marR="0" lvl="1" indent="-176213" algn="l" defTabSz="914400" rtl="0" eaLnBrk="1" fontAlgn="auto" latinLnBrk="0" hangingPunct="1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None/>
              <a:tabLst/>
              <a:defRPr/>
            </a:pPr>
            <a:endParaRPr kumimoji="0" lang="fr-CA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57188" marR="0" lvl="1" indent="-176213" algn="l" defTabSz="914400" rtl="0" eaLnBrk="1" fontAlgn="auto" latinLnBrk="0" hangingPunct="1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None/>
              <a:tabLst/>
              <a:defRPr/>
            </a:pPr>
            <a:endParaRPr kumimoji="0" lang="fr-CA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1409700"/>
            <a:ext cx="3124200" cy="21128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CA" dirty="0" smtClean="0"/>
          </a:p>
          <a:p>
            <a:endParaRPr lang="fr-CA" dirty="0" smtClean="0"/>
          </a:p>
          <a:p>
            <a:pPr lvl="1">
              <a:buNone/>
            </a:pPr>
            <a:endParaRPr lang="fr-CA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28</a:t>
            </a:fld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Layouts</a:t>
            </a:r>
            <a:r>
              <a:rPr lang="fr-CA" dirty="0" smtClean="0"/>
              <a:t> – un exemple</a:t>
            </a:r>
            <a:endParaRPr lang="fr-CA" dirty="0"/>
          </a:p>
        </p:txBody>
      </p:sp>
      <p:sp>
        <p:nvSpPr>
          <p:cNvPr id="7" name="Espace réservé du contenu 1"/>
          <p:cNvSpPr txBox="1">
            <a:spLocks/>
          </p:cNvSpPr>
          <p:nvPr/>
        </p:nvSpPr>
        <p:spPr>
          <a:xfrm>
            <a:off x="228600" y="800100"/>
            <a:ext cx="8382000" cy="43434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200" b="1" dirty="0" smtClean="0">
                <a:latin typeface="Courier New"/>
                <a:ea typeface="+mn-ea"/>
                <a:cs typeface="Courier New"/>
              </a:rPr>
              <a:t>&lt;?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xml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 version="1.0" 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encoding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="utf-8"?&gt;</a:t>
            </a: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200" b="1" dirty="0" smtClean="0">
                <a:latin typeface="Courier New"/>
                <a:ea typeface="+mn-ea"/>
                <a:cs typeface="Courier New"/>
              </a:rPr>
              <a:t>&lt;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LinearLayout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 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xmlns:android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="http://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schemas.android.com/apk/res/android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"</a:t>
            </a: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200" b="1" dirty="0" smtClean="0">
                <a:latin typeface="Courier New"/>
                <a:ea typeface="+mn-ea"/>
                <a:cs typeface="Courier New"/>
              </a:rPr>
              <a:t>              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android:orientation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="vertical"</a:t>
            </a: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200" b="1" dirty="0" smtClean="0">
                <a:latin typeface="Courier New"/>
                <a:ea typeface="+mn-ea"/>
                <a:cs typeface="Courier New"/>
              </a:rPr>
              <a:t>              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android:layout_width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="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fill_parent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"</a:t>
            </a: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200" b="1" dirty="0" smtClean="0">
                <a:latin typeface="Courier New"/>
                <a:ea typeface="+mn-ea"/>
                <a:cs typeface="Courier New"/>
              </a:rPr>
              <a:t>              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android:layout_height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="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fill_parent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"&gt;</a:t>
            </a: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200" b="1" dirty="0" smtClean="0">
                <a:latin typeface="Courier New"/>
                <a:ea typeface="+mn-ea"/>
                <a:cs typeface="Courier New"/>
              </a:rPr>
              <a:t>    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&lt;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include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 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android:id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="@+id/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topBar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" 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layout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="@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layout/simple_top_bar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"/&gt;</a:t>
            </a: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200" b="1" dirty="0" smtClean="0">
                <a:latin typeface="Courier New"/>
                <a:ea typeface="+mn-ea"/>
                <a:cs typeface="Courier New"/>
              </a:rPr>
              <a:t>    &lt;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include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 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android:id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="@+id/browser" 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layout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="@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layout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/browser"/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&gt;</a:t>
            </a:r>
          </a:p>
          <a:p>
            <a:pPr marL="180975" lvl="0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FR" sz="1200" b="1" dirty="0" smtClean="0">
                <a:latin typeface="Courier New"/>
                <a:ea typeface="+mn-ea"/>
                <a:cs typeface="Courier New"/>
              </a:rPr>
              <a:t>&lt;/</a:t>
            </a:r>
            <a:r>
              <a:rPr lang="fr-FR" sz="1200" b="1" dirty="0" err="1" smtClean="0">
                <a:latin typeface="Courier New"/>
                <a:ea typeface="+mn-ea"/>
                <a:cs typeface="Courier New"/>
              </a:rPr>
              <a:t>LinearLayout</a:t>
            </a:r>
            <a:r>
              <a:rPr lang="fr-FR" sz="1200" b="1" dirty="0" smtClean="0">
                <a:latin typeface="Courier New"/>
                <a:ea typeface="+mn-ea"/>
                <a:cs typeface="Courier New"/>
              </a:rPr>
              <a:t>&gt;</a:t>
            </a:r>
            <a:endParaRPr kumimoji="0" lang="fr-CA" sz="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endParaRPr kumimoji="0" lang="fr-CA" sz="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  <a:p>
            <a:pPr marL="357188" marR="0" lvl="1" indent="-176213" algn="l" defTabSz="914400" rtl="0" eaLnBrk="1" fontAlgn="auto" latinLnBrk="0" hangingPunct="1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endParaRPr kumimoji="0" lang="fr-CA" sz="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  <a:p>
            <a:pPr marL="357188" marR="0" lvl="1" indent="-176213" algn="l" defTabSz="914400" rtl="0" eaLnBrk="1" fontAlgn="auto" latinLnBrk="0" hangingPunct="1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endParaRPr kumimoji="0" lang="fr-CA" sz="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29</a:t>
            </a:fld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Resources</a:t>
            </a:r>
            <a:endParaRPr lang="fr-CA" dirty="0"/>
          </a:p>
        </p:txBody>
      </p:sp>
      <p:sp>
        <p:nvSpPr>
          <p:cNvPr id="7" name="Espace réservé du contenu 1"/>
          <p:cNvSpPr txBox="1">
            <a:spLocks/>
          </p:cNvSpPr>
          <p:nvPr/>
        </p:nvSpPr>
        <p:spPr>
          <a:xfrm>
            <a:off x="228600" y="800100"/>
            <a:ext cx="8382000" cy="43434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fr-CA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Les ressources</a:t>
            </a:r>
            <a:r>
              <a:rPr kumimoji="0" lang="fr-CA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représentent les éléments textuels, graphiques et de styles nécessaires </a:t>
            </a:r>
            <a:r>
              <a:rPr kumimoji="0" lang="fr-CA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à l’affichage et au fonctionnement d’une application : </a:t>
            </a:r>
          </a:p>
          <a:p>
            <a:pPr marL="638175" lvl="1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lang="fr-CA" baseline="0" dirty="0" smtClean="0">
                <a:latin typeface="Calibri" pitchFamily="34" charset="0"/>
                <a:ea typeface="+mn-ea"/>
                <a:cs typeface="+mn-cs"/>
              </a:rPr>
              <a:t>Animation</a:t>
            </a:r>
          </a:p>
          <a:p>
            <a:pPr marL="638175" lvl="1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kumimoji="0" lang="fr-CA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Color</a:t>
            </a:r>
            <a:r>
              <a:rPr kumimoji="0" lang="fr-CA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</a:p>
          <a:p>
            <a:pPr marL="638175" lvl="1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lang="fr-CA" baseline="0" dirty="0" err="1" smtClean="0">
                <a:latin typeface="Calibri" pitchFamily="34" charset="0"/>
                <a:ea typeface="+mn-ea"/>
                <a:cs typeface="+mn-cs"/>
              </a:rPr>
              <a:t>Drawable</a:t>
            </a:r>
            <a:endParaRPr lang="fr-CA" baseline="0" dirty="0" smtClean="0">
              <a:latin typeface="Calibri" pitchFamily="34" charset="0"/>
              <a:ea typeface="+mn-ea"/>
              <a:cs typeface="+mn-cs"/>
            </a:endParaRPr>
          </a:p>
          <a:p>
            <a:pPr marL="638175" lvl="1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kumimoji="0" lang="fr-CA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Layout</a:t>
            </a:r>
            <a:endParaRPr lang="fr-CA" dirty="0" smtClean="0">
              <a:latin typeface="Calibri" pitchFamily="34" charset="0"/>
              <a:ea typeface="+mn-ea"/>
              <a:cs typeface="+mn-cs"/>
            </a:endParaRPr>
          </a:p>
          <a:p>
            <a:pPr marL="638175" lvl="1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kumimoji="0" lang="fr-CA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Menu</a:t>
            </a:r>
          </a:p>
          <a:p>
            <a:pPr marL="638175" lvl="1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String</a:t>
            </a:r>
          </a:p>
          <a:p>
            <a:pPr marL="638175" lvl="1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kumimoji="0" lang="fr-CA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Style</a:t>
            </a:r>
          </a:p>
          <a:p>
            <a:pPr marL="638175" lvl="1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Values</a:t>
            </a:r>
            <a:r>
              <a:rPr kumimoji="0" lang="fr-CA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endParaRPr kumimoji="0" lang="fr-CA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fr-CA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57188" marR="0" lvl="1" indent="-176213" algn="l" defTabSz="914400" rtl="0" eaLnBrk="1" fontAlgn="auto" latinLnBrk="0" hangingPunct="1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None/>
              <a:tabLst/>
              <a:defRPr/>
            </a:pPr>
            <a:endParaRPr kumimoji="0" lang="fr-CA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57188" marR="0" lvl="1" indent="-176213" algn="l" defTabSz="914400" rtl="0" eaLnBrk="1" fontAlgn="auto" latinLnBrk="0" hangingPunct="1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None/>
              <a:tabLst/>
              <a:defRPr/>
            </a:pPr>
            <a:endParaRPr kumimoji="0" lang="fr-CA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30</a:t>
            </a:fld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Resources</a:t>
            </a:r>
            <a:r>
              <a:rPr lang="fr-CA" dirty="0" smtClean="0"/>
              <a:t> – i18n et résolutions multiples</a:t>
            </a:r>
            <a:endParaRPr lang="fr-CA" dirty="0"/>
          </a:p>
        </p:txBody>
      </p:sp>
      <p:sp>
        <p:nvSpPr>
          <p:cNvPr id="7" name="Espace réservé du contenu 1"/>
          <p:cNvSpPr txBox="1">
            <a:spLocks/>
          </p:cNvSpPr>
          <p:nvPr/>
        </p:nvSpPr>
        <p:spPr>
          <a:xfrm>
            <a:off x="228600" y="800100"/>
            <a:ext cx="8382000" cy="43434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/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fr-CA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Android</a:t>
            </a:r>
            <a:r>
              <a:rPr kumimoji="0" lang="fr-CA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supporte un ensemble de</a:t>
            </a:r>
            <a:r>
              <a:rPr kumimoji="0" lang="fr-CA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convention de nommage permettant de gérer les requis d’internationalisation et d’adaptation aux différents écrans des appareils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Les conventions de nommage utilisent les codes iso pour les différents pays</a:t>
            </a:r>
            <a:endParaRPr kumimoji="0" lang="fr-CA" sz="18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lang="fr-CA" dirty="0" smtClean="0">
              <a:latin typeface="Calibri" pitchFamily="34" charset="0"/>
              <a:ea typeface="+mn-ea"/>
              <a:cs typeface="+mn-cs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Ainsi il s’agit de définit par exemple les répertoires suivants pour différencier les images en anglais et fran</a:t>
            </a: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çais</a:t>
            </a: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 : </a:t>
            </a:r>
          </a:p>
          <a:p>
            <a:pPr marL="638175" lvl="1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kumimoji="0" lang="fr-CA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drawable</a:t>
            </a:r>
            <a:endParaRPr kumimoji="0" lang="fr-CA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638175" lvl="1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lang="fr-CA" dirty="0" err="1" smtClean="0">
                <a:latin typeface="Calibri" pitchFamily="34" charset="0"/>
                <a:ea typeface="+mn-ea"/>
                <a:cs typeface="+mn-cs"/>
              </a:rPr>
              <a:t>drawable-fr</a:t>
            </a:r>
            <a:endParaRPr lang="fr-CA" dirty="0" smtClean="0">
              <a:latin typeface="Calibri" pitchFamily="34" charset="0"/>
              <a:ea typeface="+mn-ea"/>
              <a:cs typeface="+mn-cs"/>
            </a:endParaRPr>
          </a:p>
          <a:p>
            <a:pPr marL="638175" lvl="1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</a:pPr>
            <a:endParaRPr lang="fr-CA" dirty="0" smtClean="0">
              <a:latin typeface="Calibri" pitchFamily="34" charset="0"/>
              <a:ea typeface="+mn-ea"/>
              <a:cs typeface="+mn-cs"/>
            </a:endParaRPr>
          </a:p>
          <a:p>
            <a:pPr marL="180975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M</a:t>
            </a: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ême approche pour les différents formats d’écrans</a:t>
            </a:r>
          </a:p>
          <a:p>
            <a:pPr marL="638175" lvl="2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lang="fr-CA" dirty="0" err="1" smtClean="0">
                <a:latin typeface="Calibri" pitchFamily="34" charset="0"/>
              </a:rPr>
              <a:t>drawable</a:t>
            </a:r>
            <a:r>
              <a:rPr lang="fr-CA" dirty="0" err="1" smtClean="0">
                <a:latin typeface="Calibri" pitchFamily="34" charset="0"/>
              </a:rPr>
              <a:t>-ldpi</a:t>
            </a:r>
            <a:endParaRPr lang="fr-CA" dirty="0" smtClean="0">
              <a:latin typeface="Calibri" pitchFamily="34" charset="0"/>
            </a:endParaRPr>
          </a:p>
          <a:p>
            <a:pPr marL="638175" lvl="2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lang="fr-CA" dirty="0" err="1" smtClean="0">
                <a:latin typeface="Calibri" pitchFamily="34" charset="0"/>
              </a:rPr>
              <a:t>drawable-mdpi</a:t>
            </a:r>
            <a:endParaRPr lang="fr-CA" dirty="0" smtClean="0">
              <a:latin typeface="Calibri" pitchFamily="34" charset="0"/>
            </a:endParaRPr>
          </a:p>
          <a:p>
            <a:pPr marL="638175" lvl="2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lang="fr-CA" dirty="0" err="1" smtClean="0">
                <a:latin typeface="Calibri" pitchFamily="34" charset="0"/>
              </a:rPr>
              <a:t>drawable-hdpi</a:t>
            </a:r>
            <a:endParaRPr lang="fr-CA" dirty="0" smtClean="0">
              <a:latin typeface="Calibri" pitchFamily="34" charset="0"/>
            </a:endParaRPr>
          </a:p>
          <a:p>
            <a:pPr marL="180975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</a:pPr>
            <a:endParaRPr lang="fr-CA" dirty="0" smtClean="0">
              <a:latin typeface="Calibri" pitchFamily="34" charset="0"/>
              <a:ea typeface="+mn-ea"/>
              <a:cs typeface="+mn-cs"/>
            </a:endParaRPr>
          </a:p>
          <a:p>
            <a:pPr marL="638175" lvl="1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</a:pPr>
            <a:endParaRPr kumimoji="0" lang="fr-CA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638175" lvl="1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</a:pP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		</a:t>
            </a:r>
            <a:endParaRPr kumimoji="0" lang="fr-CA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fr-CA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CA" dirty="0" smtClean="0"/>
          </a:p>
          <a:p>
            <a:endParaRPr lang="fr-CA" dirty="0" smtClean="0"/>
          </a:p>
          <a:p>
            <a:pPr lvl="1">
              <a:buNone/>
            </a:pPr>
            <a:endParaRPr lang="fr-CA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31</a:t>
            </a:fld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AndroidManifest.xml</a:t>
            </a:r>
            <a:endParaRPr lang="fr-CA" dirty="0"/>
          </a:p>
        </p:txBody>
      </p:sp>
      <p:sp>
        <p:nvSpPr>
          <p:cNvPr id="7" name="Espace réservé du contenu 1"/>
          <p:cNvSpPr txBox="1">
            <a:spLocks/>
          </p:cNvSpPr>
          <p:nvPr/>
        </p:nvSpPr>
        <p:spPr>
          <a:xfrm>
            <a:off x="228600" y="800100"/>
            <a:ext cx="8382000" cy="43434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Présente l’architecture globale de l’application ainsi que les différents éléments de configuration nécessaires </a:t>
            </a:r>
            <a:r>
              <a:rPr lang="fr-CA" dirty="0" smtClean="0">
                <a:latin typeface="Calibri" pitchFamily="34" charset="0"/>
                <a:ea typeface="+mn-ea"/>
                <a:cs typeface="+mn-cs"/>
              </a:rPr>
              <a:t>à son exécution</a:t>
            </a:r>
          </a:p>
          <a:p>
            <a:pPr marL="638175" lvl="1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kumimoji="0" lang="fr-CA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Titre de</a:t>
            </a:r>
            <a:r>
              <a:rPr kumimoji="0" lang="fr-CA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l’application</a:t>
            </a:r>
          </a:p>
          <a:p>
            <a:pPr marL="638175" lvl="1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lang="fr-CA" sz="1400" baseline="0" dirty="0" smtClean="0">
                <a:latin typeface="Calibri" pitchFamily="34" charset="0"/>
                <a:ea typeface="+mn-ea"/>
                <a:cs typeface="+mn-cs"/>
              </a:rPr>
              <a:t>Icône de l’application</a:t>
            </a:r>
            <a:endParaRPr kumimoji="0" lang="fr-CA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638175" lvl="1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kumimoji="0" lang="fr-CA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La liste des activités de l’application</a:t>
            </a:r>
          </a:p>
          <a:p>
            <a:pPr marL="638175" lvl="1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kumimoji="0" lang="fr-CA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L’activité</a:t>
            </a:r>
            <a:r>
              <a:rPr kumimoji="0" lang="fr-CA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principale lancée au démarrage</a:t>
            </a:r>
          </a:p>
          <a:p>
            <a:pPr marL="638175" lvl="1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lang="fr-CA" sz="1400" dirty="0" smtClean="0">
                <a:latin typeface="Calibri" pitchFamily="34" charset="0"/>
                <a:ea typeface="+mn-ea"/>
                <a:cs typeface="+mn-cs"/>
              </a:rPr>
              <a:t>L’utilisation de librairies externe (ex: Google </a:t>
            </a:r>
            <a:r>
              <a:rPr lang="fr-CA" sz="1400" dirty="0" err="1" smtClean="0">
                <a:latin typeface="Calibri" pitchFamily="34" charset="0"/>
                <a:ea typeface="+mn-ea"/>
                <a:cs typeface="+mn-cs"/>
              </a:rPr>
              <a:t>Maps</a:t>
            </a:r>
            <a:r>
              <a:rPr lang="fr-CA" sz="1400" dirty="0" smtClean="0">
                <a:latin typeface="Calibri" pitchFamily="34" charset="0"/>
                <a:ea typeface="+mn-ea"/>
                <a:cs typeface="+mn-cs"/>
              </a:rPr>
              <a:t>)</a:t>
            </a:r>
          </a:p>
          <a:p>
            <a:pPr marL="638175" lvl="1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kumimoji="0" lang="fr-CA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La liste des permissions nécessaires à l’application pour son exécution</a:t>
            </a:r>
          </a:p>
          <a:p>
            <a:pPr marL="638175" lvl="1" indent="-180975" defTabSz="914400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</a:pPr>
            <a:endParaRPr kumimoji="0" lang="fr-CA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fr-CA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57188" marR="0" lvl="1" indent="-176213" algn="l" defTabSz="914400" rtl="0" eaLnBrk="1" fontAlgn="auto" latinLnBrk="0" hangingPunct="1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None/>
              <a:tabLst/>
              <a:defRPr/>
            </a:pPr>
            <a:endParaRPr kumimoji="0" lang="fr-CA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57188" marR="0" lvl="1" indent="-176213" algn="l" defTabSz="914400" rtl="0" eaLnBrk="1" fontAlgn="auto" latinLnBrk="0" hangingPunct="1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None/>
              <a:tabLst/>
              <a:defRPr/>
            </a:pPr>
            <a:endParaRPr kumimoji="0" lang="fr-CA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CA" dirty="0" smtClean="0"/>
          </a:p>
          <a:p>
            <a:endParaRPr lang="fr-CA" dirty="0" smtClean="0"/>
          </a:p>
          <a:p>
            <a:pPr lvl="1">
              <a:buNone/>
            </a:pPr>
            <a:endParaRPr lang="fr-CA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32</a:t>
            </a:fld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AndroidManifest.xml</a:t>
            </a:r>
            <a:r>
              <a:rPr lang="fr-CA" dirty="0" smtClean="0"/>
              <a:t> – un exemple</a:t>
            </a:r>
            <a:endParaRPr lang="fr-CA" dirty="0"/>
          </a:p>
        </p:txBody>
      </p:sp>
      <p:sp>
        <p:nvSpPr>
          <p:cNvPr id="7" name="Espace réservé du contenu 1"/>
          <p:cNvSpPr txBox="1">
            <a:spLocks/>
          </p:cNvSpPr>
          <p:nvPr/>
        </p:nvSpPr>
        <p:spPr>
          <a:xfrm>
            <a:off x="228600" y="800100"/>
            <a:ext cx="8382000" cy="43434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357188" lvl="1" indent="-176213" defTabSz="914400" fontAlgn="auto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</a:pPr>
            <a:r>
              <a:rPr lang="fr-FR" sz="1200" dirty="0" smtClean="0">
                <a:latin typeface="Courier New"/>
                <a:ea typeface="+mn-ea"/>
                <a:cs typeface="Courier New"/>
              </a:rPr>
              <a:t>&lt;?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xml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 version="1.0" 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encoding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="utf-8"?&gt;</a:t>
            </a:r>
          </a:p>
          <a:p>
            <a:pPr marL="357188" lvl="1" indent="-176213" defTabSz="914400" fontAlgn="auto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</a:pPr>
            <a:r>
              <a:rPr lang="fr-FR" sz="1200" dirty="0" smtClean="0">
                <a:latin typeface="Courier New"/>
                <a:ea typeface="+mn-ea"/>
                <a:cs typeface="Courier New"/>
              </a:rPr>
              <a:t>&lt;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manifest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 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xmlns:android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="http://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schemas.android.com/apk/res/android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"</a:t>
            </a:r>
          </a:p>
          <a:p>
            <a:pPr marL="357188" lvl="1" indent="-176213" defTabSz="914400" fontAlgn="auto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</a:pPr>
            <a:r>
              <a:rPr lang="fr-FR" sz="1200" dirty="0" smtClean="0">
                <a:latin typeface="Courier New"/>
                <a:ea typeface="+mn-ea"/>
                <a:cs typeface="Courier New"/>
              </a:rPr>
              <a:t>          package="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com.nurun.tremblant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"&gt;</a:t>
            </a:r>
          </a:p>
          <a:p>
            <a:pPr marL="357188" lvl="1" indent="-176213" defTabSz="914400" fontAlgn="auto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</a:pPr>
            <a:endParaRPr lang="fr-FR" sz="1200" dirty="0" smtClean="0">
              <a:latin typeface="Courier New"/>
              <a:ea typeface="+mn-ea"/>
              <a:cs typeface="Courier New"/>
            </a:endParaRPr>
          </a:p>
          <a:p>
            <a:pPr marL="357188" lvl="1" indent="-176213" defTabSz="914400" fontAlgn="auto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</a:pPr>
            <a:r>
              <a:rPr lang="fr-FR" sz="1200" dirty="0" smtClean="0">
                <a:latin typeface="Courier New"/>
                <a:ea typeface="+mn-ea"/>
                <a:cs typeface="Courier New"/>
              </a:rPr>
              <a:t>    &lt;application 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android:icon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="@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drawable/icon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" 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android:label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="Tremblant" 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android:theme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="@style/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Theme.tremblant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" 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android:debuggable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="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true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"&gt;</a:t>
            </a:r>
          </a:p>
          <a:p>
            <a:pPr marL="357188" lvl="1" indent="-176213" defTabSz="914400" fontAlgn="auto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</a:pPr>
            <a:r>
              <a:rPr lang="fr-FR" sz="1200" dirty="0" smtClean="0">
                <a:latin typeface="Courier New"/>
                <a:ea typeface="+mn-ea"/>
                <a:cs typeface="Courier New"/>
              </a:rPr>
              <a:t>        &lt;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activity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 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android:name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=".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IConciergeActivity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"&gt;</a:t>
            </a:r>
          </a:p>
          <a:p>
            <a:pPr marL="357188" lvl="1" indent="-176213" defTabSz="914400" fontAlgn="auto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</a:pPr>
            <a:r>
              <a:rPr lang="fr-FR" sz="1200" dirty="0" smtClean="0">
                <a:latin typeface="Courier New"/>
                <a:ea typeface="+mn-ea"/>
                <a:cs typeface="Courier New"/>
              </a:rPr>
              <a:t>            &lt;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intent-filter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&gt;</a:t>
            </a:r>
          </a:p>
          <a:p>
            <a:pPr marL="357188" lvl="1" indent="-176213" defTabSz="914400" fontAlgn="auto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</a:pPr>
            <a:r>
              <a:rPr lang="fr-FR" sz="1200" dirty="0" smtClean="0">
                <a:latin typeface="Courier New"/>
                <a:ea typeface="+mn-ea"/>
                <a:cs typeface="Courier New"/>
              </a:rPr>
              <a:t>                &lt;action 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android:name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="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android.intent.action.MAIN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"/&gt;</a:t>
            </a:r>
          </a:p>
          <a:p>
            <a:pPr marL="357188" lvl="1" indent="-176213" defTabSz="914400" fontAlgn="auto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</a:pPr>
            <a:r>
              <a:rPr lang="fr-FR" sz="1200" dirty="0" smtClean="0">
                <a:latin typeface="Courier New"/>
                <a:ea typeface="+mn-ea"/>
                <a:cs typeface="Courier New"/>
              </a:rPr>
              <a:t>                &lt;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category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 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android:name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="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android.intent.category.LAUNCHER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"/&gt;</a:t>
            </a:r>
          </a:p>
          <a:p>
            <a:pPr marL="357188" lvl="1" indent="-176213" defTabSz="914400" fontAlgn="auto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</a:pPr>
            <a:r>
              <a:rPr lang="fr-FR" sz="1200" dirty="0" smtClean="0">
                <a:latin typeface="Courier New"/>
                <a:ea typeface="+mn-ea"/>
                <a:cs typeface="Courier New"/>
              </a:rPr>
              <a:t>            &lt;/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intent-filter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&gt;</a:t>
            </a:r>
          </a:p>
          <a:p>
            <a:pPr marL="357188" lvl="1" indent="-176213" defTabSz="914400" fontAlgn="auto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</a:pPr>
            <a:r>
              <a:rPr lang="fr-FR" sz="1200" dirty="0" smtClean="0">
                <a:latin typeface="Courier New"/>
                <a:ea typeface="+mn-ea"/>
                <a:cs typeface="Courier New"/>
              </a:rPr>
              <a:t>        &lt;/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activity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&gt;</a:t>
            </a:r>
          </a:p>
          <a:p>
            <a:pPr marL="357188" lvl="1" indent="-176213" defTabSz="914400" fontAlgn="auto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</a:pPr>
            <a:r>
              <a:rPr lang="fr-FR" sz="1200" dirty="0" smtClean="0">
                <a:latin typeface="Courier New"/>
                <a:ea typeface="+mn-ea"/>
                <a:cs typeface="Courier New"/>
              </a:rPr>
              <a:t>        &lt;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activity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 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android:name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=".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InformationListActivity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"/&gt;</a:t>
            </a:r>
          </a:p>
          <a:p>
            <a:pPr marL="357188" lvl="1" indent="-176213" defTabSz="914400" fontAlgn="auto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</a:pPr>
            <a:r>
              <a:rPr lang="fr-FR" sz="1200" dirty="0" smtClean="0">
                <a:latin typeface="Courier New"/>
                <a:ea typeface="+mn-ea"/>
                <a:cs typeface="Courier New"/>
              </a:rPr>
              <a:t>        &lt;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activity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 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android:name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=".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InformationActivity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"/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&gt;</a:t>
            </a:r>
          </a:p>
          <a:p>
            <a:pPr marL="357188" lvl="1" indent="-176213" defTabSz="914400" fontAlgn="auto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</a:pPr>
            <a:r>
              <a:rPr lang="fr-FR" sz="1200" dirty="0" smtClean="0">
                <a:latin typeface="Courier New"/>
                <a:ea typeface="+mn-ea"/>
                <a:cs typeface="Courier New"/>
              </a:rPr>
              <a:t>…</a:t>
            </a:r>
            <a:endParaRPr lang="fr-FR" sz="1200" dirty="0" smtClean="0">
              <a:latin typeface="Courier New"/>
              <a:ea typeface="+mn-ea"/>
              <a:cs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CA" dirty="0" smtClean="0"/>
          </a:p>
          <a:p>
            <a:endParaRPr lang="fr-CA" dirty="0" smtClean="0"/>
          </a:p>
          <a:p>
            <a:pPr lvl="1">
              <a:buNone/>
            </a:pPr>
            <a:endParaRPr lang="fr-CA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33</a:t>
            </a:fld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AndroidManifest.xml</a:t>
            </a:r>
            <a:r>
              <a:rPr lang="fr-CA" dirty="0" smtClean="0"/>
              <a:t> – un exemple</a:t>
            </a:r>
            <a:endParaRPr lang="fr-CA" dirty="0"/>
          </a:p>
        </p:txBody>
      </p:sp>
      <p:sp>
        <p:nvSpPr>
          <p:cNvPr id="7" name="Espace réservé du contenu 1"/>
          <p:cNvSpPr txBox="1">
            <a:spLocks/>
          </p:cNvSpPr>
          <p:nvPr/>
        </p:nvSpPr>
        <p:spPr>
          <a:xfrm>
            <a:off x="228600" y="800100"/>
            <a:ext cx="8382000" cy="43434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357188" lvl="1" indent="-176213" defTabSz="914400" fontAlgn="auto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</a:pPr>
            <a:r>
              <a:rPr lang="fr-FR" sz="1200" dirty="0" smtClean="0">
                <a:latin typeface="Courier New"/>
                <a:ea typeface="+mn-ea"/>
                <a:cs typeface="Courier New"/>
              </a:rPr>
              <a:t>…</a:t>
            </a:r>
          </a:p>
          <a:p>
            <a:pPr marL="357188" lvl="1" indent="-176213" defTabSz="914400" fontAlgn="auto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</a:pPr>
            <a:endParaRPr lang="fr-FR" sz="1200" dirty="0" smtClean="0">
              <a:latin typeface="Courier New"/>
              <a:ea typeface="+mn-ea"/>
              <a:cs typeface="Courier New"/>
            </a:endParaRPr>
          </a:p>
          <a:p>
            <a:pPr marL="357188" lvl="1" indent="-176213" defTabSz="914400" fontAlgn="auto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</a:pPr>
            <a:r>
              <a:rPr lang="fr-FR" sz="1200" dirty="0" smtClean="0">
                <a:latin typeface="Courier New"/>
                <a:ea typeface="+mn-ea"/>
                <a:cs typeface="Courier New"/>
              </a:rPr>
              <a:t>        &lt;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uses-library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 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android:name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="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com.google.android.maps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" /&gt;</a:t>
            </a:r>
          </a:p>
          <a:p>
            <a:pPr marL="357188" lvl="1" indent="-176213" defTabSz="914400" fontAlgn="auto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</a:pPr>
            <a:r>
              <a:rPr lang="fr-FR" sz="1200" dirty="0" smtClean="0">
                <a:latin typeface="Courier New"/>
                <a:ea typeface="+mn-ea"/>
                <a:cs typeface="Courier New"/>
              </a:rPr>
              <a:t>        </a:t>
            </a:r>
          </a:p>
          <a:p>
            <a:pPr marL="357188" lvl="1" indent="-176213" defTabSz="914400" fontAlgn="auto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</a:pPr>
            <a:r>
              <a:rPr lang="fr-FR" sz="1200" dirty="0" smtClean="0">
                <a:latin typeface="Courier New"/>
                <a:ea typeface="+mn-ea"/>
                <a:cs typeface="Courier New"/>
              </a:rPr>
              <a:t>    &lt;/application&gt;</a:t>
            </a:r>
          </a:p>
          <a:p>
            <a:pPr marL="357188" lvl="1" indent="-176213" defTabSz="914400" fontAlgn="auto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</a:pPr>
            <a:r>
              <a:rPr lang="fr-FR" sz="1200" dirty="0" smtClean="0">
                <a:latin typeface="Courier New"/>
                <a:ea typeface="+mn-ea"/>
                <a:cs typeface="Courier New"/>
              </a:rPr>
              <a:t>    &lt;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uses-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permission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 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android:name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="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android.permission.INTERNET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"/&gt;</a:t>
            </a:r>
          </a:p>
          <a:p>
            <a:pPr marL="357188" lvl="1" indent="-176213" defTabSz="914400" fontAlgn="auto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</a:pPr>
            <a:r>
              <a:rPr lang="fr-FR" sz="1200" dirty="0" smtClean="0">
                <a:latin typeface="Courier New"/>
                <a:ea typeface="+mn-ea"/>
                <a:cs typeface="Courier New"/>
              </a:rPr>
              <a:t>    &lt;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uses-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permission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 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android:name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="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android.permission.ACCESS_NETWORK_STATE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"/&gt;</a:t>
            </a:r>
          </a:p>
          <a:p>
            <a:pPr marL="357188" lvl="1" indent="-176213" defTabSz="914400" fontAlgn="auto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</a:pPr>
            <a:r>
              <a:rPr lang="fr-FR" sz="1200" dirty="0" smtClean="0">
                <a:latin typeface="Courier New"/>
                <a:ea typeface="+mn-ea"/>
                <a:cs typeface="Courier New"/>
              </a:rPr>
              <a:t>    &lt;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uses-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permission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 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android:name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="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android.permission.ACCESS_FINE_LOCATION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"/&gt;</a:t>
            </a:r>
          </a:p>
          <a:p>
            <a:pPr marL="357188" lvl="1" indent="-176213" defTabSz="914400" fontAlgn="auto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</a:pPr>
            <a:r>
              <a:rPr lang="fr-FR" sz="1200" dirty="0" smtClean="0">
                <a:latin typeface="Courier New"/>
                <a:ea typeface="+mn-ea"/>
                <a:cs typeface="Courier New"/>
              </a:rPr>
              <a:t>    &lt;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uses-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permission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 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android:name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="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android.permission.CALL_PHONE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"/&gt;       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   </a:t>
            </a:r>
          </a:p>
          <a:p>
            <a:pPr marL="357188" lvl="1" indent="-176213" defTabSz="914400" fontAlgn="auto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</a:pPr>
            <a:r>
              <a:rPr lang="fr-FR" sz="1200" dirty="0" smtClean="0">
                <a:latin typeface="Courier New"/>
                <a:ea typeface="+mn-ea"/>
                <a:cs typeface="Courier New"/>
              </a:rPr>
              <a:t>&lt;/</a:t>
            </a:r>
            <a:r>
              <a:rPr lang="fr-FR" sz="1200" dirty="0" err="1" smtClean="0">
                <a:latin typeface="Courier New"/>
                <a:ea typeface="+mn-ea"/>
                <a:cs typeface="Courier New"/>
              </a:rPr>
              <a:t>manifest</a:t>
            </a:r>
            <a:r>
              <a:rPr lang="fr-FR" sz="1200" dirty="0" smtClean="0">
                <a:latin typeface="Courier New"/>
                <a:ea typeface="+mn-ea"/>
                <a:cs typeface="Courier New"/>
              </a:rPr>
              <a:t>&gt;</a:t>
            </a:r>
          </a:p>
          <a:p>
            <a:pPr marL="357188" marR="0" lvl="1" indent="-176213" algn="l" defTabSz="914400" rtl="0" eaLnBrk="1" fontAlgn="auto" latinLnBrk="0" hangingPunct="1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endParaRPr kumimoji="0" lang="fr-CA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/>
              <a:ea typeface="+mn-ea"/>
              <a:cs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Exportation de l’application avec l’environnement de développement dans un fichier .</a:t>
            </a:r>
            <a:r>
              <a:rPr lang="fr-CA" dirty="0" err="1" smtClean="0"/>
              <a:t>apk</a:t>
            </a:r>
            <a:endParaRPr lang="fr-CA" dirty="0" smtClean="0"/>
          </a:p>
          <a:p>
            <a:r>
              <a:rPr lang="fr-CA" dirty="0" smtClean="0"/>
              <a:t>Signature de l’application avec </a:t>
            </a:r>
            <a:r>
              <a:rPr lang="fr-CA" dirty="0" err="1" smtClean="0"/>
              <a:t>keytool</a:t>
            </a:r>
            <a:r>
              <a:rPr lang="fr-CA" dirty="0" smtClean="0"/>
              <a:t> et </a:t>
            </a:r>
            <a:r>
              <a:rPr lang="fr-CA" dirty="0" err="1" smtClean="0"/>
              <a:t>jarsigner</a:t>
            </a:r>
            <a:endParaRPr lang="fr-CA" dirty="0" smtClean="0"/>
          </a:p>
          <a:p>
            <a:r>
              <a:rPr lang="fr-CA" dirty="0" smtClean="0"/>
              <a:t>S’inscrire pour publier l’application sur le </a:t>
            </a:r>
            <a:r>
              <a:rPr lang="fr-CA" dirty="0" err="1" smtClean="0"/>
              <a:t>Android</a:t>
            </a:r>
            <a:r>
              <a:rPr lang="fr-CA" dirty="0" smtClean="0"/>
              <a:t> </a:t>
            </a:r>
            <a:r>
              <a:rPr lang="fr-CA" dirty="0" err="1" smtClean="0"/>
              <a:t>Market</a:t>
            </a:r>
            <a:r>
              <a:rPr lang="fr-CA" dirty="0" smtClean="0"/>
              <a:t> (25$ </a:t>
            </a:r>
            <a:r>
              <a:rPr lang="fr-CA" dirty="0" smtClean="0"/>
              <a:t>à vie)</a:t>
            </a:r>
          </a:p>
          <a:p>
            <a:r>
              <a:rPr lang="fr-CA" dirty="0" smtClean="0"/>
              <a:t>Soumettre l’application en la décrivant correctement</a:t>
            </a:r>
          </a:p>
          <a:p>
            <a:r>
              <a:rPr lang="fr-CA" dirty="0" smtClean="0"/>
              <a:t>Et voilà elle est là !</a:t>
            </a:r>
          </a:p>
          <a:p>
            <a:endParaRPr lang="fr-CA" dirty="0" smtClean="0"/>
          </a:p>
          <a:p>
            <a:r>
              <a:rPr lang="fr-CA" b="1" dirty="0" smtClean="0"/>
              <a:t>Quoi ?</a:t>
            </a:r>
            <a:r>
              <a:rPr lang="fr-CA" b="1" dirty="0" smtClean="0"/>
              <a:t> Pas de </a:t>
            </a:r>
            <a:r>
              <a:rPr lang="fr-CA" b="1" dirty="0" smtClean="0"/>
              <a:t>processus d’approbation ?</a:t>
            </a:r>
          </a:p>
          <a:p>
            <a:endParaRPr lang="fr-CA" dirty="0" smtClean="0"/>
          </a:p>
          <a:p>
            <a:r>
              <a:rPr lang="fr-CA" dirty="0" smtClean="0"/>
              <a:t>Non! On parle plutôt d’une gestion à postériori !</a:t>
            </a:r>
          </a:p>
          <a:p>
            <a:endParaRPr lang="fr-CA" dirty="0" smtClean="0"/>
          </a:p>
          <a:p>
            <a:r>
              <a:rPr lang="fr-FR" dirty="0" smtClean="0"/>
              <a:t>Les frais de transaction prélevés</a:t>
            </a:r>
            <a:r>
              <a:rPr lang="fr-FR" dirty="0" smtClean="0"/>
              <a:t> sur </a:t>
            </a:r>
            <a:r>
              <a:rPr lang="fr-FR" dirty="0" err="1" smtClean="0"/>
              <a:t>Android</a:t>
            </a:r>
            <a:r>
              <a:rPr lang="fr-FR" dirty="0" smtClean="0"/>
              <a:t> </a:t>
            </a:r>
            <a:r>
              <a:rPr lang="fr-FR" dirty="0" err="1" smtClean="0"/>
              <a:t>Market</a:t>
            </a:r>
            <a:r>
              <a:rPr lang="fr-FR" dirty="0" smtClean="0"/>
              <a:t> équivalent à 30 % du prix de </a:t>
            </a:r>
            <a:r>
              <a:rPr lang="fr-FR" dirty="0" smtClean="0"/>
              <a:t>l'application.</a:t>
            </a:r>
            <a:endParaRPr lang="fr-CA" dirty="0" smtClean="0"/>
          </a:p>
          <a:p>
            <a:endParaRPr lang="fr-CA" dirty="0" smtClean="0"/>
          </a:p>
          <a:p>
            <a:pPr lvl="1">
              <a:buNone/>
            </a:pPr>
            <a:endParaRPr lang="fr-CA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34</a:t>
            </a:fld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Le processus de publication</a:t>
            </a: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Suivre l’évolution des OS selon les statistiques officielles</a:t>
            </a:r>
          </a:p>
          <a:p>
            <a:endParaRPr lang="fr-CA" dirty="0" smtClean="0"/>
          </a:p>
          <a:p>
            <a:endParaRPr lang="fr-CA" dirty="0" smtClean="0"/>
          </a:p>
          <a:p>
            <a:endParaRPr lang="fr-CA" dirty="0" smtClean="0"/>
          </a:p>
          <a:p>
            <a:endParaRPr lang="fr-CA" dirty="0" smtClean="0"/>
          </a:p>
          <a:p>
            <a:endParaRPr lang="fr-CA" dirty="0" smtClean="0"/>
          </a:p>
          <a:p>
            <a:endParaRPr lang="fr-CA" dirty="0" smtClean="0"/>
          </a:p>
          <a:p>
            <a:endParaRPr lang="fr-CA" dirty="0" smtClean="0"/>
          </a:p>
          <a:p>
            <a:endParaRPr lang="fr-CA" dirty="0" smtClean="0"/>
          </a:p>
          <a:p>
            <a:endParaRPr lang="fr-CA" dirty="0" smtClean="0"/>
          </a:p>
          <a:p>
            <a:endParaRPr lang="fr-CA" dirty="0" smtClean="0"/>
          </a:p>
          <a:p>
            <a:endParaRPr lang="fr-CA" dirty="0" smtClean="0"/>
          </a:p>
          <a:p>
            <a:pPr>
              <a:buNone/>
            </a:pPr>
            <a:r>
              <a:rPr lang="fr-CA" dirty="0" err="1" smtClean="0"/>
              <a:t>Reference</a:t>
            </a:r>
            <a:r>
              <a:rPr lang="fr-CA" dirty="0" smtClean="0"/>
              <a:t> : </a:t>
            </a:r>
            <a:r>
              <a:rPr lang="fr-FR" dirty="0" err="1" smtClean="0"/>
              <a:t>http://developer.android.com/resources/dashboard/platform-versions.html</a:t>
            </a:r>
            <a:endParaRPr lang="fr-CA" dirty="0" smtClean="0"/>
          </a:p>
          <a:p>
            <a:pPr lvl="1">
              <a:buNone/>
            </a:pPr>
            <a:endParaRPr lang="fr-CA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35</a:t>
            </a:fld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Bien gérer la multitude des appareils</a:t>
            </a:r>
            <a:endParaRPr lang="fr-CA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460500"/>
            <a:ext cx="6758053" cy="2921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Suivre l’évolution des écrans selon les statistiques officielles</a:t>
            </a:r>
          </a:p>
          <a:p>
            <a:endParaRPr lang="fr-CA" dirty="0" smtClean="0"/>
          </a:p>
          <a:p>
            <a:endParaRPr lang="fr-CA" dirty="0" smtClean="0"/>
          </a:p>
          <a:p>
            <a:endParaRPr lang="fr-CA" dirty="0" smtClean="0"/>
          </a:p>
          <a:p>
            <a:endParaRPr lang="fr-CA" dirty="0" smtClean="0"/>
          </a:p>
          <a:p>
            <a:endParaRPr lang="fr-CA" dirty="0" smtClean="0"/>
          </a:p>
          <a:p>
            <a:endParaRPr lang="fr-CA" dirty="0" smtClean="0"/>
          </a:p>
          <a:p>
            <a:endParaRPr lang="fr-CA" dirty="0" smtClean="0"/>
          </a:p>
          <a:p>
            <a:endParaRPr lang="fr-CA" dirty="0" smtClean="0"/>
          </a:p>
          <a:p>
            <a:endParaRPr lang="fr-CA" dirty="0" smtClean="0"/>
          </a:p>
          <a:p>
            <a:endParaRPr lang="fr-CA" dirty="0" smtClean="0"/>
          </a:p>
          <a:p>
            <a:pPr>
              <a:buNone/>
            </a:pPr>
            <a:endParaRPr lang="fr-CA" dirty="0" smtClean="0"/>
          </a:p>
          <a:p>
            <a:pPr>
              <a:buNone/>
            </a:pPr>
            <a:r>
              <a:rPr lang="fr-CA" dirty="0" err="1" smtClean="0"/>
              <a:t>Reference</a:t>
            </a:r>
            <a:r>
              <a:rPr lang="fr-CA" dirty="0" smtClean="0"/>
              <a:t> : </a:t>
            </a:r>
            <a:r>
              <a:rPr lang="fr-FR" dirty="0" smtClean="0"/>
              <a:t>http://</a:t>
            </a:r>
            <a:r>
              <a:rPr lang="fr-FR" dirty="0" err="1" smtClean="0"/>
              <a:t>developer.android.com/resources/dashboard/screens.html</a:t>
            </a:r>
            <a:endParaRPr lang="fr-CA" dirty="0" smtClean="0"/>
          </a:p>
          <a:p>
            <a:pPr lvl="1">
              <a:buNone/>
            </a:pPr>
            <a:endParaRPr lang="fr-CA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36</a:t>
            </a:fld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Bien gérer la multitude des appareils</a:t>
            </a:r>
            <a:endParaRPr lang="fr-CA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85900"/>
            <a:ext cx="7708900" cy="260852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2705100"/>
            <a:ext cx="3549650" cy="10723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Tester sur les appareils eux-m</a:t>
            </a:r>
            <a:r>
              <a:rPr lang="fr-CA" dirty="0" smtClean="0"/>
              <a:t>êmes dans de vrais situations</a:t>
            </a:r>
          </a:p>
          <a:p>
            <a:endParaRPr lang="fr-CA" dirty="0" smtClean="0"/>
          </a:p>
          <a:p>
            <a:r>
              <a:rPr lang="fr-CA" dirty="0" smtClean="0"/>
              <a:t>Afin de tester les usages véritables de l’appareil, rotations aléatoires, résolutions d’écrans différents, etc.</a:t>
            </a:r>
          </a:p>
          <a:p>
            <a:endParaRPr lang="fr-CA" dirty="0" smtClean="0"/>
          </a:p>
          <a:p>
            <a:r>
              <a:rPr lang="fr-CA" dirty="0" smtClean="0"/>
              <a:t>Et bien sûr, l’expérience avec l’écran tactile et les boutons de l’appareil</a:t>
            </a:r>
            <a:endParaRPr lang="fr-CA" dirty="0" smtClean="0"/>
          </a:p>
          <a:p>
            <a:endParaRPr lang="fr-CA" dirty="0" smtClean="0"/>
          </a:p>
          <a:p>
            <a:endParaRPr lang="fr-CA" dirty="0" smtClean="0"/>
          </a:p>
          <a:p>
            <a:endParaRPr lang="fr-CA" dirty="0" smtClean="0"/>
          </a:p>
          <a:p>
            <a:endParaRPr lang="fr-CA" dirty="0" smtClean="0"/>
          </a:p>
          <a:p>
            <a:endParaRPr lang="fr-CA" dirty="0" smtClean="0"/>
          </a:p>
          <a:p>
            <a:endParaRPr lang="fr-CA" dirty="0" smtClean="0"/>
          </a:p>
          <a:p>
            <a:endParaRPr lang="fr-CA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37</a:t>
            </a:fld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Bien gérer la multitude des appareils</a:t>
            </a: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38</a:t>
            </a:fld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Des questions</a:t>
            </a:r>
            <a:endParaRPr lang="fr-CA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8950" y="1543050"/>
            <a:ext cx="3086100" cy="2628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53031</TotalTime>
  <Words>2187</Words>
  <Application>Microsoft Macintosh PowerPoint</Application>
  <PresentationFormat>Présentation à l'écran (16:10)</PresentationFormat>
  <Paragraphs>377</Paragraphs>
  <Slides>38</Slides>
  <Notes>1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39" baseType="lpstr">
      <vt:lpstr>Concourse</vt:lpstr>
      <vt:lpstr>Introduction au développement Android</vt:lpstr>
      <vt:lpstr>Agenda</vt:lpstr>
      <vt:lpstr>Introduction</vt:lpstr>
      <vt:lpstr>Introduction – 10 ans d’histoire en 30 secondes</vt:lpstr>
      <vt:lpstr>Introduction – 10 ans d’histoire en 30 secondes</vt:lpstr>
      <vt:lpstr>Introduction – 10 ans d’histoire en 30 secondes</vt:lpstr>
      <vt:lpstr>Statut du développement mobile</vt:lpstr>
      <vt:lpstr>Les types de développement mobile</vt:lpstr>
      <vt:lpstr>Fonctionnalités en vogue</vt:lpstr>
      <vt:lpstr>Un marché qui a ses propres enjeux</vt:lpstr>
      <vt:lpstr>Les outils pour le développement Android</vt:lpstr>
      <vt:lpstr>SDK et Device Manager</vt:lpstr>
      <vt:lpstr>Eclipse avec le plugin ADT</vt:lpstr>
      <vt:lpstr>Émulateur Android</vt:lpstr>
      <vt:lpstr>Émulateur Android</vt:lpstr>
      <vt:lpstr>Débogueur</vt:lpstr>
      <vt:lpstr>Débogueur</vt:lpstr>
      <vt:lpstr>SQL Lite</vt:lpstr>
      <vt:lpstr>Architecture des applications Android</vt:lpstr>
      <vt:lpstr>Activity</vt:lpstr>
      <vt:lpstr>Activity – Le cycle de vie des activités</vt:lpstr>
      <vt:lpstr>Activity - Exemple</vt:lpstr>
      <vt:lpstr>Services</vt:lpstr>
      <vt:lpstr>Intent</vt:lpstr>
      <vt:lpstr>Views</vt:lpstr>
      <vt:lpstr>Adapters</vt:lpstr>
      <vt:lpstr>Layouts</vt:lpstr>
      <vt:lpstr>Layouts – un exemple</vt:lpstr>
      <vt:lpstr>Resources</vt:lpstr>
      <vt:lpstr>Resources – i18n et résolutions multiples</vt:lpstr>
      <vt:lpstr>AndroidManifest.xml</vt:lpstr>
      <vt:lpstr>AndroidManifest.xml – un exemple</vt:lpstr>
      <vt:lpstr>AndroidManifest.xml – un exemple</vt:lpstr>
      <vt:lpstr>Le processus de publication</vt:lpstr>
      <vt:lpstr>Bien gérer la multitude des appareils</vt:lpstr>
      <vt:lpstr>Bien gérer la multitude des appareils</vt:lpstr>
      <vt:lpstr>Bien gérer la multitude des appareils</vt:lpstr>
      <vt:lpstr>Des questions</vt:lpstr>
    </vt:vector>
  </TitlesOfParts>
  <Manager/>
  <Company>Nurun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Redéfinir l'image de SherWeb</dc:title>
  <dc:subject>Présentation spéculative du 1er octobre 2009</dc:subject>
  <dc:creator>Pierre Charland</dc:creator>
  <cp:keywords/>
  <dc:description/>
  <cp:lastModifiedBy>Steve Tremblay</cp:lastModifiedBy>
  <cp:revision>1186</cp:revision>
  <dcterms:created xsi:type="dcterms:W3CDTF">2010-12-06T22:56:15Z</dcterms:created>
  <dcterms:modified xsi:type="dcterms:W3CDTF">2010-12-07T01:31:31Z</dcterms:modified>
  <cp:category/>
</cp:coreProperties>
</file>