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0" r:id="rId27"/>
    <p:sldId id="286" r:id="rId28"/>
    <p:sldId id="282" r:id="rId29"/>
    <p:sldId id="283" r:id="rId30"/>
    <p:sldId id="284" r:id="rId31"/>
    <p:sldId id="285" r:id="rId32"/>
    <p:sldId id="287" r:id="rId33"/>
    <p:sldId id="288" r:id="rId34"/>
    <p:sldId id="289" r:id="rId35"/>
    <p:sldId id="290" r:id="rId36"/>
    <p:sldId id="293" r:id="rId37"/>
    <p:sldId id="294" r:id="rId38"/>
    <p:sldId id="291" r:id="rId39"/>
    <p:sldId id="292" r:id="rId40"/>
    <p:sldId id="295" r:id="rId41"/>
    <p:sldId id="296" r:id="rId42"/>
    <p:sldId id="297" r:id="rId43"/>
    <p:sldId id="299" r:id="rId44"/>
    <p:sldId id="298" r:id="rId45"/>
    <p:sldId id="300" r:id="rId46"/>
    <p:sldId id="301" r:id="rId4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58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35BBCF94-DB2F-4440-878D-CA9FEB384657}" type="datetimeFigureOut">
              <a:rPr lang="fr-FR" smtClean="0"/>
              <a:pPr/>
              <a:t>04/11/2020</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F4E76759-24DC-4BC8-95C1-40FED136BCC4}"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5BBCF94-DB2F-4440-878D-CA9FEB384657}" type="datetimeFigureOut">
              <a:rPr lang="fr-FR" smtClean="0"/>
              <a:pPr/>
              <a:t>04/11/2020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4E76759-24DC-4BC8-95C1-40FED136BCC4}"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35BBCF94-DB2F-4440-878D-CA9FEB384657}" type="datetimeFigureOut">
              <a:rPr lang="fr-FR" smtClean="0"/>
              <a:pPr/>
              <a:t>04/11/2020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4E76759-24DC-4BC8-95C1-40FED136BCC4}"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35BBCF94-DB2F-4440-878D-CA9FEB384657}" type="datetimeFigureOut">
              <a:rPr lang="fr-FR" smtClean="0"/>
              <a:pPr/>
              <a:t>04/11/2020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4E76759-24DC-4BC8-95C1-40FED136BCC4}"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35BBCF94-DB2F-4440-878D-CA9FEB384657}" type="datetimeFigureOut">
              <a:rPr lang="fr-FR" smtClean="0"/>
              <a:pPr/>
              <a:t>04/11/2020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4E76759-24DC-4BC8-95C1-40FED136BCC4}"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35BBCF94-DB2F-4440-878D-CA9FEB384657}" type="datetimeFigureOut">
              <a:rPr lang="fr-FR" smtClean="0"/>
              <a:pPr/>
              <a:t>04/11/2020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4E76759-24DC-4BC8-95C1-40FED136BCC4}"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5BBCF94-DB2F-4440-878D-CA9FEB384657}" type="datetimeFigureOut">
              <a:rPr lang="fr-FR" smtClean="0"/>
              <a:pPr/>
              <a:t>04/11/2020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4E76759-24DC-4BC8-95C1-40FED136BCC4}"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35BBCF94-DB2F-4440-878D-CA9FEB384657}" type="datetimeFigureOut">
              <a:rPr lang="fr-FR" smtClean="0"/>
              <a:pPr/>
              <a:t>04/11/2020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4E76759-24DC-4BC8-95C1-40FED136BCC4}"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35BBCF94-DB2F-4440-878D-CA9FEB384657}" type="datetimeFigureOut">
              <a:rPr lang="fr-FR" smtClean="0"/>
              <a:pPr/>
              <a:t>04/11/2020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F4E76759-24DC-4BC8-95C1-40FED136BCC4}"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5BBCF94-DB2F-4440-878D-CA9FEB384657}" type="datetimeFigureOut">
              <a:rPr lang="fr-FR" smtClean="0"/>
              <a:pPr/>
              <a:t>04/11/2020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4E76759-24DC-4BC8-95C1-40FED136BCC4}"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5BBCF94-DB2F-4440-878D-CA9FEB384657}" type="datetimeFigureOut">
              <a:rPr lang="fr-FR" smtClean="0"/>
              <a:pPr/>
              <a:t>04/11/2020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4E76759-24DC-4BC8-95C1-40FED136BCC4}"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5BBCF94-DB2F-4440-878D-CA9FEB384657}" type="datetimeFigureOut">
              <a:rPr lang="fr-FR" smtClean="0"/>
              <a:pPr/>
              <a:t>04/11/2020</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4E76759-24DC-4BC8-95C1-40FED136BCC4}"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00034" y="214290"/>
            <a:ext cx="7772400" cy="1000132"/>
          </a:xfrm>
        </p:spPr>
        <p:txBody>
          <a:bodyPr>
            <a:normAutofit/>
          </a:bodyPr>
          <a:lstStyle/>
          <a:p>
            <a:pPr algn="l"/>
            <a:r>
              <a:rPr lang="fr-CA" sz="2400" b="1" cap="all" dirty="0" smtClean="0"/>
              <a:t>M 20 Introduction </a:t>
            </a:r>
            <a:r>
              <a:rPr lang="fr-CA" sz="2400" b="1" cap="all" dirty="0"/>
              <a:t>aux </a:t>
            </a:r>
            <a:r>
              <a:rPr lang="fr-CA" sz="2400" b="1" cap="all" dirty="0" smtClean="0"/>
              <a:t>réseaux </a:t>
            </a:r>
            <a:r>
              <a:rPr lang="fr-CA" sz="2400" b="1" cap="all" dirty="0"/>
              <a:t>informatiques</a:t>
            </a:r>
            <a:endParaRPr lang="fr-FR" sz="2400" dirty="0"/>
          </a:p>
        </p:txBody>
      </p:sp>
      <p:sp>
        <p:nvSpPr>
          <p:cNvPr id="3" name="Sous-titre 2"/>
          <p:cNvSpPr>
            <a:spLocks noGrp="1"/>
          </p:cNvSpPr>
          <p:nvPr>
            <p:ph type="subTitle" idx="1"/>
          </p:nvPr>
        </p:nvSpPr>
        <p:spPr>
          <a:xfrm>
            <a:off x="500034" y="1357298"/>
            <a:ext cx="8286808" cy="5000660"/>
          </a:xfrm>
        </p:spPr>
        <p:txBody>
          <a:bodyPr/>
          <a:lstStyle/>
          <a:p>
            <a:pPr marL="571500" indent="-571500" algn="l">
              <a:buFont typeface="+mj-lt"/>
              <a:buAutoNum type="romanUcPeriod"/>
            </a:pPr>
            <a:r>
              <a:rPr lang="fr-FR" sz="2800" b="1" dirty="0" smtClean="0"/>
              <a:t>Présentation de la Carte réseau</a:t>
            </a:r>
          </a:p>
          <a:p>
            <a:pPr marL="571500" indent="-571500" algn="l">
              <a:buFont typeface="+mj-lt"/>
              <a:buAutoNum type="romanUcPeriod"/>
            </a:pPr>
            <a:r>
              <a:rPr lang="fr-FR" sz="2800" b="1" dirty="0" smtClean="0"/>
              <a:t>Les </a:t>
            </a:r>
            <a:r>
              <a:rPr lang="fr-FR" sz="2800" b="1" dirty="0"/>
              <a:t>supports de </a:t>
            </a:r>
            <a:r>
              <a:rPr lang="fr-FR" sz="2800" b="1" dirty="0" smtClean="0"/>
              <a:t>transmission</a:t>
            </a:r>
          </a:p>
          <a:p>
            <a:pPr marL="571500" indent="-571500" algn="l">
              <a:buFont typeface="+mj-lt"/>
              <a:buAutoNum type="romanUcPeriod"/>
            </a:pPr>
            <a:r>
              <a:rPr lang="fr-FR" sz="2800" b="1" dirty="0" smtClean="0"/>
              <a:t>Topologies logiques</a:t>
            </a:r>
          </a:p>
          <a:p>
            <a:pPr marL="571500" indent="-571500" algn="l">
              <a:buFont typeface="+mj-lt"/>
              <a:buAutoNum type="romanUcPeriod"/>
            </a:pPr>
            <a:r>
              <a:rPr lang="fr-FR" sz="2800" dirty="0" smtClean="0"/>
              <a:t>Equipements d’interconnexion</a:t>
            </a:r>
          </a:p>
          <a:p>
            <a:pPr marL="571500" indent="-571500" algn="l">
              <a:buFont typeface="+mj-lt"/>
              <a:buAutoNum type="romanUcPeriod"/>
            </a:pPr>
            <a:r>
              <a:rPr lang="fr-FR" sz="2800" b="1" i="1" dirty="0" smtClean="0"/>
              <a:t>Les organismes de normalisation</a:t>
            </a:r>
          </a:p>
          <a:p>
            <a:pPr marL="571500" indent="-571500" algn="l">
              <a:buFont typeface="+mj-lt"/>
              <a:buAutoNum type="romanUcPeriod"/>
            </a:pPr>
            <a:r>
              <a:rPr lang="fr-FR" sz="2400" b="1" dirty="0" smtClean="0"/>
              <a:t>LE MODELE OSI</a:t>
            </a:r>
          </a:p>
          <a:p>
            <a:pPr marL="571500" indent="-571500" algn="l">
              <a:buFont typeface="+mj-lt"/>
              <a:buAutoNum type="romanUcPeriod"/>
            </a:pPr>
            <a:r>
              <a:rPr lang="fr-FR" sz="2400" b="1" dirty="0" smtClean="0"/>
              <a:t>Le modèle TCP/IP</a:t>
            </a:r>
          </a:p>
          <a:p>
            <a:pPr marL="571500" indent="-571500" algn="l">
              <a:buFont typeface="+mj-lt"/>
              <a:buAutoNum type="romanUcPeriod"/>
            </a:pPr>
            <a:endParaRPr lang="fr-FR" sz="2400" dirty="0" smtClean="0"/>
          </a:p>
          <a:p>
            <a:pPr marL="571500" indent="-571500" algn="l"/>
            <a:endParaRPr lang="fr-FR" sz="2800" b="1" dirty="0" smtClean="0"/>
          </a:p>
          <a:p>
            <a:pPr marL="571500" indent="-571500" algn="l">
              <a:buFont typeface="+mj-lt"/>
              <a:buAutoNum type="romanUcPeriod"/>
            </a:pPr>
            <a:endParaRPr lang="fr-FR" sz="2800" b="1" dirty="0" smtClean="0"/>
          </a:p>
          <a:p>
            <a:pPr marL="571500" indent="-571500" algn="l">
              <a:buFont typeface="+mj-lt"/>
              <a:buAutoNum type="romanUcPeriod"/>
            </a:pPr>
            <a:endParaRPr lang="fr-FR" sz="2800" b="1" dirty="0" smtClean="0"/>
          </a:p>
          <a:p>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Présentation de la Carte réseau</a:t>
            </a:r>
            <a:br>
              <a:rPr lang="fr-FR" b="1" dirty="0" smtClean="0"/>
            </a:br>
            <a:endParaRPr lang="fr-FR" dirty="0"/>
          </a:p>
        </p:txBody>
      </p:sp>
      <p:sp>
        <p:nvSpPr>
          <p:cNvPr id="3" name="Espace réservé du contenu 2"/>
          <p:cNvSpPr>
            <a:spLocks noGrp="1"/>
          </p:cNvSpPr>
          <p:nvPr>
            <p:ph idx="1"/>
          </p:nvPr>
        </p:nvSpPr>
        <p:spPr/>
        <p:txBody>
          <a:bodyPr>
            <a:normAutofit/>
          </a:bodyPr>
          <a:lstStyle/>
          <a:p>
            <a:r>
              <a:rPr lang="fr-FR" dirty="0" smtClean="0"/>
              <a:t>Une </a:t>
            </a:r>
            <a:r>
              <a:rPr lang="fr-FR" dirty="0"/>
              <a:t>carte réseau, également nommée adaptateur réseau, est nécessaire à l’ordinateur pour envoyer des informations au réseau et en recevoir de celui-ci. Dans les ordinateurs de bureau, il s’agit d’une carte de circuits imprimés insérée dans un emplacement de la carte mère pour établir la connexion avec le média réseau Dans les ordinateurs portables, ce composant est généralement intégré à l’ordinateur ou disponible sous la forme d’une carte PCMCIA aussi petite qu’une carte de crédit Les </a:t>
            </a:r>
            <a:r>
              <a:rPr lang="fr-FR" dirty="0" smtClean="0"/>
              <a:t>cartes</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0034" y="946127"/>
            <a:ext cx="8229600" cy="5911873"/>
          </a:xfrm>
        </p:spPr>
        <p:txBody>
          <a:bodyPr/>
          <a:lstStyle/>
          <a:p>
            <a:pPr>
              <a:buNone/>
            </a:pPr>
            <a:r>
              <a:rPr lang="fr-FR" dirty="0" smtClean="0"/>
              <a:t>    PCMCIA (</a:t>
            </a:r>
            <a:r>
              <a:rPr lang="fr-FR" i="1" dirty="0" err="1" smtClean="0"/>
              <a:t>Personal</a:t>
            </a:r>
            <a:r>
              <a:rPr lang="fr-FR" i="1" dirty="0" smtClean="0"/>
              <a:t> Computer Memory </a:t>
            </a:r>
            <a:r>
              <a:rPr lang="fr-FR" i="1" dirty="0" err="1" smtClean="0"/>
              <a:t>Card</a:t>
            </a:r>
            <a:r>
              <a:rPr lang="fr-FR" i="1" dirty="0" smtClean="0"/>
              <a:t> International Association</a:t>
            </a:r>
            <a:r>
              <a:rPr lang="fr-FR" dirty="0" smtClean="0"/>
              <a:t>) sont également désignées sous le nom de cartes PC. Le type de carte doit être choisi en fonction du média et du protocole utilisés par le réseau local.</a:t>
            </a:r>
          </a:p>
          <a:p>
            <a:pPr>
              <a:buNone/>
            </a:pPr>
            <a:endParaRPr lang="fr-FR" dirty="0"/>
          </a:p>
        </p:txBody>
      </p:sp>
      <p:pic>
        <p:nvPicPr>
          <p:cNvPr id="1026" name="Picture 2"/>
          <p:cNvPicPr>
            <a:picLocks noChangeAspect="1" noChangeArrowheads="1"/>
          </p:cNvPicPr>
          <p:nvPr/>
        </p:nvPicPr>
        <p:blipFill>
          <a:blip r:embed="rId2"/>
          <a:srcRect/>
          <a:stretch>
            <a:fillRect/>
          </a:stretch>
        </p:blipFill>
        <p:spPr bwMode="auto">
          <a:xfrm>
            <a:off x="928662" y="3929066"/>
            <a:ext cx="5357850" cy="2500330"/>
          </a:xfrm>
          <a:prstGeom prst="rect">
            <a:avLst/>
          </a:prstGeom>
          <a:noFill/>
          <a:ln w="9525">
            <a:noFill/>
            <a:miter lim="800000"/>
            <a:headEnd/>
            <a:tailEnd/>
          </a:ln>
        </p:spPr>
      </p:pic>
      <p:sp>
        <p:nvSpPr>
          <p:cNvPr id="1027" name="Rectangle 3"/>
          <p:cNvSpPr>
            <a:spLocks noChangeArrowheads="1"/>
          </p:cNvSpPr>
          <p:nvPr/>
        </p:nvSpPr>
        <p:spPr bwMode="auto">
          <a:xfrm rot="10800000" flipV="1">
            <a:off x="5857884" y="4429132"/>
            <a:ext cx="2571736" cy="2462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smtClean="0">
                <a:ln>
                  <a:noFill/>
                </a:ln>
                <a:solidFill>
                  <a:srgbClr val="000000"/>
                </a:solidFill>
                <a:effectLst/>
                <a:latin typeface="Arial Unicode MS" pitchFamily="34" charset="-128"/>
                <a:ea typeface="Arial Unicode MS" pitchFamily="34" charset="-128"/>
                <a:cs typeface="Arial Unicode MS" pitchFamily="34" charset="-128"/>
              </a:rPr>
              <a:t>Carte réseau interne</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14290"/>
            <a:ext cx="8229600" cy="5911873"/>
          </a:xfrm>
        </p:spPr>
        <p:txBody>
          <a:bodyPr>
            <a:normAutofit/>
          </a:bodyPr>
          <a:lstStyle/>
          <a:p>
            <a:pPr>
              <a:buNone/>
            </a:pPr>
            <a:endParaRPr lang="fr-FR" sz="5400" b="1" dirty="0"/>
          </a:p>
        </p:txBody>
      </p:sp>
      <p:pic>
        <p:nvPicPr>
          <p:cNvPr id="16386" name="Picture 2"/>
          <p:cNvPicPr>
            <a:picLocks noChangeAspect="1" noChangeArrowheads="1"/>
          </p:cNvPicPr>
          <p:nvPr/>
        </p:nvPicPr>
        <p:blipFill>
          <a:blip r:embed="rId2"/>
          <a:srcRect/>
          <a:stretch>
            <a:fillRect/>
          </a:stretch>
        </p:blipFill>
        <p:spPr bwMode="auto">
          <a:xfrm>
            <a:off x="428596" y="285729"/>
            <a:ext cx="7072362" cy="3976698"/>
          </a:xfrm>
          <a:prstGeom prst="rect">
            <a:avLst/>
          </a:prstGeom>
          <a:noFill/>
          <a:ln w="9525">
            <a:noFill/>
            <a:miter lim="800000"/>
            <a:headEnd/>
            <a:tailEnd/>
          </a:ln>
        </p:spPr>
      </p:pic>
      <p:sp>
        <p:nvSpPr>
          <p:cNvPr id="16387" name="Rectangle 3"/>
          <p:cNvSpPr>
            <a:spLocks noChangeArrowheads="1"/>
          </p:cNvSpPr>
          <p:nvPr/>
        </p:nvSpPr>
        <p:spPr bwMode="auto">
          <a:xfrm>
            <a:off x="2571736" y="4643446"/>
            <a:ext cx="35719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rgbClr val="000000"/>
                </a:solidFill>
                <a:effectLst/>
                <a:latin typeface="Arial Unicode MS" pitchFamily="34" charset="-128"/>
                <a:ea typeface="Arial Unicode MS" pitchFamily="34" charset="-128"/>
                <a:cs typeface="Arial Unicode MS" pitchFamily="34" charset="-128"/>
              </a:rPr>
              <a:t>Carte</a:t>
            </a:r>
            <a:r>
              <a:rPr kumimoji="0" lang="fr-FR" sz="1000" b="1" i="0" u="none" strike="noStrike" cap="none" normalizeH="0" baseline="0" dirty="0" smtClean="0">
                <a:ln>
                  <a:noFill/>
                </a:ln>
                <a:solidFill>
                  <a:srgbClr val="000000"/>
                </a:solidFill>
                <a:effectLst/>
                <a:latin typeface="Arial Unicode MS" pitchFamily="34" charset="-128"/>
                <a:ea typeface="Arial Unicode MS" pitchFamily="34" charset="-128"/>
                <a:cs typeface="Arial Unicode MS" pitchFamily="34" charset="-128"/>
              </a:rPr>
              <a:t> </a:t>
            </a:r>
            <a:r>
              <a:rPr kumimoji="0" lang="fr-FR" b="1" i="0" u="none" strike="noStrike" cap="none" normalizeH="0" baseline="0" dirty="0" smtClean="0">
                <a:ln>
                  <a:noFill/>
                </a:ln>
                <a:solidFill>
                  <a:srgbClr val="000000"/>
                </a:solidFill>
                <a:effectLst/>
                <a:latin typeface="Arial Unicode MS" pitchFamily="34" charset="-128"/>
                <a:ea typeface="Arial Unicode MS" pitchFamily="34" charset="-128"/>
                <a:cs typeface="Arial Unicode MS" pitchFamily="34" charset="-128"/>
              </a:rPr>
              <a:t>réseau</a:t>
            </a:r>
            <a:r>
              <a:rPr kumimoji="0" lang="fr-FR" sz="1000" b="1" i="0" u="none" strike="noStrike" cap="none" normalizeH="0" baseline="0" dirty="0" smtClean="0">
                <a:ln>
                  <a:noFill/>
                </a:ln>
                <a:solidFill>
                  <a:srgbClr val="000000"/>
                </a:solidFill>
                <a:effectLst/>
                <a:latin typeface="Arial Unicode MS" pitchFamily="34" charset="-128"/>
                <a:ea typeface="Arial Unicode MS" pitchFamily="34" charset="-128"/>
                <a:cs typeface="Arial Unicode MS" pitchFamily="34" charset="-128"/>
              </a:rPr>
              <a:t> </a:t>
            </a:r>
            <a:r>
              <a:rPr kumimoji="0" lang="fr-FR" sz="1600" b="1" i="0" u="none" strike="noStrike" cap="none" normalizeH="0" baseline="0" dirty="0" smtClean="0">
                <a:ln>
                  <a:noFill/>
                </a:ln>
                <a:solidFill>
                  <a:srgbClr val="000000"/>
                </a:solidFill>
                <a:effectLst/>
                <a:latin typeface="Arial Unicode MS" pitchFamily="34" charset="-128"/>
                <a:ea typeface="Arial Unicode MS" pitchFamily="34" charset="-128"/>
                <a:cs typeface="Arial Unicode MS" pitchFamily="34" charset="-128"/>
              </a:rPr>
              <a:t>PCMCIA</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25470"/>
          </a:xfrm>
        </p:spPr>
        <p:txBody>
          <a:bodyPr>
            <a:normAutofit fontScale="90000"/>
          </a:bodyPr>
          <a:lstStyle/>
          <a:p>
            <a:r>
              <a:rPr lang="fr-FR" b="1" dirty="0" smtClean="0"/>
              <a:t>Les supports de transmission</a:t>
            </a:r>
            <a:br>
              <a:rPr lang="fr-FR" b="1" dirty="0" smtClean="0"/>
            </a:br>
            <a:endParaRPr lang="fr-FR" dirty="0"/>
          </a:p>
        </p:txBody>
      </p:sp>
      <p:sp>
        <p:nvSpPr>
          <p:cNvPr id="3" name="Espace réservé du contenu 2"/>
          <p:cNvSpPr>
            <a:spLocks noGrp="1"/>
          </p:cNvSpPr>
          <p:nvPr>
            <p:ph idx="1"/>
          </p:nvPr>
        </p:nvSpPr>
        <p:spPr>
          <a:xfrm>
            <a:off x="457200" y="1071546"/>
            <a:ext cx="8229600" cy="5054617"/>
          </a:xfrm>
        </p:spPr>
        <p:txBody>
          <a:bodyPr>
            <a:normAutofit fontScale="77500" lnSpcReduction="20000"/>
          </a:bodyPr>
          <a:lstStyle/>
          <a:p>
            <a:r>
              <a:rPr lang="fr-FR" sz="2800" dirty="0"/>
              <a:t>Les supports de transmission peuvent être matériels (fils, câbles, ...) ou </a:t>
            </a:r>
            <a:r>
              <a:rPr lang="fr-FR" sz="2800" dirty="0" smtClean="0"/>
              <a:t>immatériels(ondes</a:t>
            </a:r>
            <a:r>
              <a:rPr lang="fr-FR" sz="2800" dirty="0"/>
              <a:t>).</a:t>
            </a:r>
            <a:endParaRPr lang="fr-FR" sz="2800" dirty="0" smtClean="0"/>
          </a:p>
          <a:p>
            <a:r>
              <a:rPr lang="fr-FR" sz="2800" dirty="0" smtClean="0"/>
              <a:t>Il </a:t>
            </a:r>
            <a:r>
              <a:rPr lang="fr-FR" sz="2800" dirty="0"/>
              <a:t>existe plusieurs supports </a:t>
            </a:r>
            <a:r>
              <a:rPr lang="fr-FR" sz="2800" dirty="0" smtClean="0"/>
              <a:t>normalisés:</a:t>
            </a:r>
          </a:p>
          <a:p>
            <a:pPr>
              <a:buNone/>
            </a:pPr>
            <a:r>
              <a:rPr lang="fr-FR" sz="2800" b="1" u="sng" dirty="0" smtClean="0"/>
              <a:t>1 . La </a:t>
            </a:r>
            <a:r>
              <a:rPr lang="fr-FR" sz="2800" b="1" u="sng" dirty="0"/>
              <a:t>paire </a:t>
            </a:r>
            <a:r>
              <a:rPr lang="fr-FR" sz="2800" b="1" u="sng" dirty="0" smtClean="0"/>
              <a:t>torsadée</a:t>
            </a:r>
          </a:p>
          <a:p>
            <a:r>
              <a:rPr lang="fr-FR" sz="2800" dirty="0"/>
              <a:t>Une ligne de transmission est constituée de 2 fils au minimum ce qu'on appelle une "</a:t>
            </a:r>
            <a:r>
              <a:rPr lang="fr-FR" sz="2800" dirty="0" smtClean="0"/>
              <a:t>paire". Les </a:t>
            </a:r>
            <a:r>
              <a:rPr lang="fr-FR" sz="2800" dirty="0"/>
              <a:t>paires métalliques sont généralement constituées de cuivre, Les deux fils de la paire</a:t>
            </a:r>
          </a:p>
          <a:p>
            <a:pPr>
              <a:buNone/>
            </a:pPr>
            <a:r>
              <a:rPr lang="fr-FR" sz="2800" dirty="0" smtClean="0"/>
              <a:t>     sont </a:t>
            </a:r>
            <a:r>
              <a:rPr lang="fr-FR" sz="2800" dirty="0"/>
              <a:t>torsadés l'un sur l'autre afin de présenter une meilleure immunité aux </a:t>
            </a:r>
            <a:r>
              <a:rPr lang="fr-FR" sz="2800" dirty="0" smtClean="0"/>
              <a:t>perturbations  électromagnétiques </a:t>
            </a:r>
            <a:r>
              <a:rPr lang="fr-FR" sz="2800" dirty="0"/>
              <a:t>extérieures.</a:t>
            </a:r>
            <a:endParaRPr lang="fr-FR" sz="2800" b="1" dirty="0" smtClean="0"/>
          </a:p>
          <a:p>
            <a:pPr>
              <a:buNone/>
            </a:pPr>
            <a:endParaRPr lang="fr-FR" sz="2800" dirty="0" smtClean="0"/>
          </a:p>
          <a:p>
            <a:pPr>
              <a:buNone/>
            </a:pPr>
            <a:r>
              <a:rPr lang="fr-FR" sz="2800" dirty="0" smtClean="0"/>
              <a:t>Il existe 2 types de paires torsadées:</a:t>
            </a:r>
          </a:p>
          <a:p>
            <a:r>
              <a:rPr lang="en-US" sz="2800" dirty="0" smtClean="0"/>
              <a:t> non </a:t>
            </a:r>
            <a:r>
              <a:rPr lang="en-US" sz="2800" dirty="0" err="1" smtClean="0"/>
              <a:t>blindées</a:t>
            </a:r>
            <a:r>
              <a:rPr lang="en-US" sz="2800" dirty="0" smtClean="0"/>
              <a:t> : UTP (Unshielded Twisted Pair)</a:t>
            </a:r>
          </a:p>
          <a:p>
            <a:r>
              <a:rPr lang="fr-FR" sz="2800" dirty="0" smtClean="0"/>
              <a:t> blindées : STP</a:t>
            </a:r>
            <a:endParaRPr lang="fr-FR" sz="2800" b="1" dirty="0" smtClean="0"/>
          </a:p>
          <a:p>
            <a:pPr>
              <a:buNone/>
            </a:pPr>
            <a:endParaRPr lang="fr-FR" sz="2800" b="1" dirty="0" smtClean="0"/>
          </a:p>
          <a:p>
            <a:pPr>
              <a:buNone/>
            </a:pPr>
            <a:endParaRPr lang="fr-FR" sz="2800" b="1" dirty="0" smtClean="0"/>
          </a:p>
          <a:p>
            <a:pPr>
              <a:buNone/>
            </a:pPr>
            <a:endParaRPr lang="fr-FR" sz="2800" b="1" dirty="0" smtClean="0"/>
          </a:p>
          <a:p>
            <a:pPr>
              <a:buNone/>
            </a:pPr>
            <a:endParaRPr lang="fr-FR" sz="2800" b="1" i="1" u="sng" dirty="0" smtClean="0"/>
          </a:p>
          <a:p>
            <a:pPr>
              <a:buNone/>
            </a:pPr>
            <a:endParaRPr lang="fr-FR" sz="2800" dirty="0" smtClean="0"/>
          </a:p>
          <a:p>
            <a:pPr>
              <a:buNone/>
            </a:pP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Espace réservé du contenu 7"/>
          <p:cNvGraphicFramePr>
            <a:graphicFrameLocks noGrp="1"/>
          </p:cNvGraphicFramePr>
          <p:nvPr>
            <p:ph idx="1"/>
          </p:nvPr>
        </p:nvGraphicFramePr>
        <p:xfrm>
          <a:off x="1071538" y="642918"/>
          <a:ext cx="7143800" cy="642942"/>
        </p:xfrm>
        <a:graphic>
          <a:graphicData uri="http://schemas.openxmlformats.org/drawingml/2006/table">
            <a:tbl>
              <a:tblPr/>
              <a:tblGrid>
                <a:gridCol w="3209410"/>
                <a:gridCol w="3934390"/>
              </a:tblGrid>
              <a:tr h="0">
                <a:tc>
                  <a:txBody>
                    <a:bodyPr/>
                    <a:lstStyle/>
                    <a:p>
                      <a:pPr algn="just"/>
                      <a:r>
                        <a:rPr lang="fr-FR" sz="1100" b="1" dirty="0">
                          <a:solidFill>
                            <a:srgbClr val="FFFFFF"/>
                          </a:solidFill>
                          <a:latin typeface="Arial"/>
                          <a:ea typeface="Times New Roman"/>
                        </a:rPr>
                        <a:t>Câble à paires torsadées blindées (ou </a:t>
                      </a:r>
                      <a:r>
                        <a:rPr lang="fr-FR" sz="1100" b="1" dirty="0" err="1">
                          <a:solidFill>
                            <a:srgbClr val="FFFFFF"/>
                          </a:solidFill>
                          <a:latin typeface="Arial"/>
                          <a:ea typeface="Times New Roman"/>
                        </a:rPr>
                        <a:t>cable</a:t>
                      </a:r>
                      <a:r>
                        <a:rPr lang="fr-FR" sz="1100" b="1" dirty="0">
                          <a:solidFill>
                            <a:srgbClr val="FFFFFF"/>
                          </a:solidFill>
                          <a:latin typeface="Arial"/>
                          <a:ea typeface="Times New Roman"/>
                        </a:rPr>
                        <a:t> STP)</a:t>
                      </a:r>
                      <a:endParaRPr lang="fr-FR" sz="1000" dirty="0">
                        <a:latin typeface="Times New Roman"/>
                        <a:ea typeface="Times New Roman"/>
                      </a:endParaRPr>
                    </a:p>
                  </a:txBody>
                  <a:tcPr marL="68580" marR="68580" marT="0" marB="0">
                    <a:lnL>
                      <a:noFill/>
                    </a:lnL>
                    <a:lnR>
                      <a:noFill/>
                    </a:lnR>
                    <a:lnT>
                      <a:noFill/>
                    </a:lnT>
                    <a:lnB>
                      <a:noFill/>
                    </a:lnB>
                    <a:solidFill>
                      <a:srgbClr val="003300"/>
                    </a:solidFill>
                  </a:tcPr>
                </a:tc>
                <a:tc>
                  <a:txBody>
                    <a:bodyPr/>
                    <a:lstStyle/>
                    <a:p>
                      <a:pPr algn="just"/>
                      <a:r>
                        <a:rPr lang="fr-FR" sz="1100" b="1" dirty="0">
                          <a:solidFill>
                            <a:srgbClr val="FFFFFF"/>
                          </a:solidFill>
                          <a:latin typeface="Arial"/>
                          <a:ea typeface="Times New Roman"/>
                        </a:rPr>
                        <a:t> </a:t>
                      </a:r>
                      <a:r>
                        <a:rPr lang="fr-FR" sz="1100" b="1" dirty="0" smtClean="0">
                          <a:solidFill>
                            <a:srgbClr val="FFFFFF"/>
                          </a:solidFill>
                          <a:latin typeface="Arial"/>
                          <a:ea typeface="Times New Roman"/>
                        </a:rPr>
                        <a:t>            Câble </a:t>
                      </a:r>
                      <a:r>
                        <a:rPr lang="fr-FR" sz="1100" b="1" dirty="0">
                          <a:solidFill>
                            <a:srgbClr val="FFFFFF"/>
                          </a:solidFill>
                          <a:latin typeface="Arial"/>
                          <a:ea typeface="Times New Roman"/>
                        </a:rPr>
                        <a:t>a paires torsadées non blindées (ou </a:t>
                      </a:r>
                      <a:r>
                        <a:rPr lang="fr-FR" sz="1100" b="1" dirty="0" err="1">
                          <a:solidFill>
                            <a:srgbClr val="FFFFFF"/>
                          </a:solidFill>
                          <a:latin typeface="Arial"/>
                          <a:ea typeface="Times New Roman"/>
                        </a:rPr>
                        <a:t>cable</a:t>
                      </a:r>
                      <a:r>
                        <a:rPr lang="fr-FR" sz="1100" b="1" dirty="0">
                          <a:solidFill>
                            <a:srgbClr val="FFFFFF"/>
                          </a:solidFill>
                          <a:latin typeface="Arial"/>
                          <a:ea typeface="Times New Roman"/>
                        </a:rPr>
                        <a:t> </a:t>
                      </a:r>
                      <a:r>
                        <a:rPr lang="fr-FR" sz="1100" b="1" dirty="0" smtClean="0">
                          <a:solidFill>
                            <a:srgbClr val="FFFFFF"/>
                          </a:solidFill>
                          <a:latin typeface="Arial"/>
                          <a:ea typeface="Times New Roman"/>
                        </a:rPr>
                        <a:t>                                     UTP</a:t>
                      </a:r>
                      <a:r>
                        <a:rPr lang="fr-FR" sz="1100" b="1" dirty="0">
                          <a:solidFill>
                            <a:srgbClr val="FFFFFF"/>
                          </a:solidFill>
                          <a:latin typeface="Arial"/>
                          <a:ea typeface="Times New Roman"/>
                        </a:rPr>
                        <a:t>)</a:t>
                      </a:r>
                      <a:endParaRPr lang="fr-FR" sz="1000" dirty="0">
                        <a:latin typeface="Times New Roman"/>
                        <a:ea typeface="Times New Roman"/>
                      </a:endParaRPr>
                    </a:p>
                  </a:txBody>
                  <a:tcPr marL="68580" marR="68580" marT="0" marB="0">
                    <a:lnL>
                      <a:noFill/>
                    </a:lnL>
                    <a:lnR>
                      <a:noFill/>
                    </a:lnR>
                    <a:lnT>
                      <a:noFill/>
                    </a:lnT>
                    <a:lnB>
                      <a:noFill/>
                    </a:lnB>
                    <a:solidFill>
                      <a:srgbClr val="003300"/>
                    </a:solidFill>
                  </a:tcPr>
                </a:tc>
              </a:tr>
              <a:tr h="307662">
                <a:tc>
                  <a:txBody>
                    <a:bodyPr/>
                    <a:lstStyle/>
                    <a:p>
                      <a:pPr algn="just"/>
                      <a:endParaRPr lang="fr-FR" sz="1050" dirty="0">
                        <a:latin typeface="TimesNewRoman"/>
                        <a:ea typeface="Times New Roman"/>
                        <a:cs typeface="TimesNewRoman"/>
                      </a:endParaRPr>
                    </a:p>
                  </a:txBody>
                  <a:tcPr marL="68580" marR="68580" marT="0" marB="0">
                    <a:lnL>
                      <a:noFill/>
                    </a:lnL>
                    <a:lnR>
                      <a:noFill/>
                    </a:lnR>
                    <a:lnT>
                      <a:noFill/>
                    </a:lnT>
                    <a:lnB>
                      <a:noFill/>
                    </a:lnB>
                  </a:tcPr>
                </a:tc>
                <a:tc>
                  <a:txBody>
                    <a:bodyPr/>
                    <a:lstStyle/>
                    <a:p>
                      <a:pPr algn="just"/>
                      <a:endParaRPr lang="fr-FR" sz="1100" dirty="0">
                        <a:latin typeface="Verdana"/>
                        <a:ea typeface="Times New Roman"/>
                      </a:endParaRPr>
                    </a:p>
                  </a:txBody>
                  <a:tcPr marL="68580" marR="68580" marT="0" marB="0">
                    <a:lnL>
                      <a:noFill/>
                    </a:lnL>
                    <a:lnR>
                      <a:noFill/>
                    </a:lnR>
                    <a:lnT>
                      <a:noFill/>
                    </a:lnT>
                    <a:lnB>
                      <a:noFill/>
                    </a:lnB>
                  </a:tcPr>
                </a:tc>
              </a:tr>
            </a:tbl>
          </a:graphicData>
        </a:graphic>
      </p:graphicFrame>
      <p:pic>
        <p:nvPicPr>
          <p:cNvPr id="18438" name="Picture 6"/>
          <p:cNvPicPr>
            <a:picLocks noChangeAspect="1" noChangeArrowheads="1"/>
          </p:cNvPicPr>
          <p:nvPr/>
        </p:nvPicPr>
        <p:blipFill>
          <a:blip r:embed="rId2"/>
          <a:srcRect/>
          <a:stretch>
            <a:fillRect/>
          </a:stretch>
        </p:blipFill>
        <p:spPr bwMode="auto">
          <a:xfrm>
            <a:off x="928662" y="1500174"/>
            <a:ext cx="3357586" cy="3357586"/>
          </a:xfrm>
          <a:prstGeom prst="rect">
            <a:avLst/>
          </a:prstGeom>
          <a:noFill/>
        </p:spPr>
      </p:pic>
      <p:pic>
        <p:nvPicPr>
          <p:cNvPr id="18437" name="Picture 5"/>
          <p:cNvPicPr>
            <a:picLocks noChangeAspect="1" noChangeArrowheads="1"/>
          </p:cNvPicPr>
          <p:nvPr/>
        </p:nvPicPr>
        <p:blipFill>
          <a:blip r:embed="rId3"/>
          <a:srcRect/>
          <a:stretch>
            <a:fillRect/>
          </a:stretch>
        </p:blipFill>
        <p:spPr bwMode="auto">
          <a:xfrm>
            <a:off x="4929190" y="1500174"/>
            <a:ext cx="3500462" cy="328614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28604"/>
            <a:ext cx="8229600" cy="5697559"/>
          </a:xfrm>
        </p:spPr>
        <p:txBody>
          <a:bodyPr/>
          <a:lstStyle/>
          <a:p>
            <a:pPr>
              <a:buNone/>
            </a:pPr>
            <a:r>
              <a:rPr lang="fr-FR" sz="2400" b="1" u="sng" dirty="0" smtClean="0"/>
              <a:t>2. Câble coaxial</a:t>
            </a:r>
            <a:endParaRPr lang="fr-FR" b="1" dirty="0"/>
          </a:p>
          <a:p>
            <a:r>
              <a:rPr lang="fr-FR" dirty="0" smtClean="0"/>
              <a:t>Il </a:t>
            </a:r>
            <a:r>
              <a:rPr lang="fr-FR" dirty="0"/>
              <a:t>est constitué de </a:t>
            </a:r>
            <a:r>
              <a:rPr lang="fr-FR" dirty="0">
                <a:latin typeface="+mj-lt"/>
              </a:rPr>
              <a:t>2</a:t>
            </a:r>
            <a:r>
              <a:rPr lang="fr-FR" dirty="0"/>
              <a:t> conducteurs concentriques, séparés par un isolant. L'ensemble est </a:t>
            </a:r>
            <a:r>
              <a:rPr lang="fr-FR" dirty="0" smtClean="0"/>
              <a:t>protégé par </a:t>
            </a:r>
            <a:r>
              <a:rPr lang="fr-FR" dirty="0"/>
              <a:t>une tresse métallique (</a:t>
            </a:r>
            <a:r>
              <a:rPr lang="fr-FR" i="1" dirty="0"/>
              <a:t>le blindage). Le blindage permet à ce support d'être peu </a:t>
            </a:r>
            <a:r>
              <a:rPr lang="fr-FR" i="1" dirty="0" smtClean="0"/>
              <a:t>sensible </a:t>
            </a:r>
            <a:r>
              <a:rPr lang="fr-FR" dirty="0" smtClean="0"/>
              <a:t>aux </a:t>
            </a:r>
            <a:r>
              <a:rPr lang="fr-FR" dirty="0"/>
              <a:t>bruits.</a:t>
            </a:r>
          </a:p>
          <a:p>
            <a:r>
              <a:rPr lang="fr-FR" dirty="0"/>
              <a:t>Il existe 2 types de coaxial.</a:t>
            </a:r>
          </a:p>
          <a:p>
            <a:pPr>
              <a:buNone/>
            </a:pPr>
            <a:r>
              <a:rPr lang="fr-FR" dirty="0"/>
              <a:t>· fin : RG</a:t>
            </a:r>
            <a:r>
              <a:rPr lang="fr-FR" dirty="0">
                <a:latin typeface="+mj-lt"/>
              </a:rPr>
              <a:t>58</a:t>
            </a:r>
            <a:r>
              <a:rPr lang="fr-FR" dirty="0"/>
              <a:t>-U </a:t>
            </a:r>
            <a:r>
              <a:rPr lang="fr-FR" dirty="0" err="1"/>
              <a:t>Thin</a:t>
            </a:r>
            <a:r>
              <a:rPr lang="fr-FR" dirty="0"/>
              <a:t> </a:t>
            </a:r>
            <a:r>
              <a:rPr lang="fr-FR" dirty="0" smtClean="0"/>
              <a:t>Ethernet</a:t>
            </a:r>
            <a:endParaRPr lang="fr-FR" dirty="0"/>
          </a:p>
          <a:p>
            <a:pPr>
              <a:buNone/>
            </a:pPr>
            <a:r>
              <a:rPr lang="fr-FR" dirty="0"/>
              <a:t>· épais : </a:t>
            </a:r>
            <a:r>
              <a:rPr lang="fr-FR" dirty="0" smtClean="0"/>
              <a:t>jaune</a:t>
            </a: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57166"/>
            <a:ext cx="8229600" cy="5768997"/>
          </a:xfrm>
        </p:spPr>
        <p:txBody>
          <a:bodyPr/>
          <a:lstStyle/>
          <a:p>
            <a:pPr>
              <a:buNone/>
            </a:pPr>
            <a:endParaRPr lang="fr-FR" dirty="0"/>
          </a:p>
        </p:txBody>
      </p:sp>
      <p:pic>
        <p:nvPicPr>
          <p:cNvPr id="19458" name="Picture 2" descr="cab_coax"/>
          <p:cNvPicPr>
            <a:picLocks noChangeAspect="1" noChangeArrowheads="1"/>
          </p:cNvPicPr>
          <p:nvPr/>
        </p:nvPicPr>
        <p:blipFill>
          <a:blip r:embed="rId2"/>
          <a:srcRect/>
          <a:stretch>
            <a:fillRect/>
          </a:stretch>
        </p:blipFill>
        <p:spPr bwMode="auto">
          <a:xfrm>
            <a:off x="1142976" y="1000108"/>
            <a:ext cx="6715172" cy="31432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14290"/>
            <a:ext cx="8229600" cy="5911873"/>
          </a:xfrm>
        </p:spPr>
        <p:txBody>
          <a:bodyPr>
            <a:normAutofit/>
          </a:bodyPr>
          <a:lstStyle/>
          <a:p>
            <a:pPr>
              <a:buNone/>
            </a:pPr>
            <a:r>
              <a:rPr lang="fr-FR" sz="2400" b="1" u="sng" dirty="0" smtClean="0"/>
              <a:t>3 . Câble </a:t>
            </a:r>
            <a:r>
              <a:rPr lang="fr-FR" sz="2400" b="1" u="sng" dirty="0"/>
              <a:t>à </a:t>
            </a:r>
            <a:r>
              <a:rPr lang="fr-FR" sz="2400" b="1" u="sng" dirty="0" smtClean="0"/>
              <a:t>fibre optique</a:t>
            </a:r>
          </a:p>
          <a:p>
            <a:pPr>
              <a:buNone/>
            </a:pPr>
            <a:r>
              <a:rPr lang="fr-FR" sz="2400" dirty="0" smtClean="0"/>
              <a:t>     Le </a:t>
            </a:r>
            <a:r>
              <a:rPr lang="fr-FR" sz="2400" dirty="0"/>
              <a:t>câble à fibre optique est utilisé pour transporter des signaux de données </a:t>
            </a:r>
            <a:r>
              <a:rPr lang="fr-FR" sz="2400" dirty="0" smtClean="0"/>
              <a:t>numériques, sous </a:t>
            </a:r>
            <a:r>
              <a:rPr lang="fr-FR" sz="2400" dirty="0"/>
              <a:t>forme d’impulsions lumineuses. Il est bien adapté à une transmission de </a:t>
            </a:r>
            <a:r>
              <a:rPr lang="fr-FR" sz="2400" dirty="0" smtClean="0"/>
              <a:t>données  rapide </a:t>
            </a:r>
            <a:r>
              <a:rPr lang="fr-FR" sz="2400" dirty="0"/>
              <a:t>et fiable, car le signal est transmis très rapidement et est </a:t>
            </a:r>
            <a:r>
              <a:rPr lang="fr-FR" sz="2400" dirty="0" smtClean="0"/>
              <a:t>très </a:t>
            </a:r>
            <a:r>
              <a:rPr lang="fr-FR" sz="2400" dirty="0"/>
              <a:t>peu sensible </a:t>
            </a:r>
            <a:r>
              <a:rPr lang="fr-FR" sz="2400" dirty="0" smtClean="0"/>
              <a:t>aux interférences.   </a:t>
            </a:r>
          </a:p>
          <a:p>
            <a:pPr>
              <a:buNone/>
            </a:pPr>
            <a:endParaRPr lang="fr-FR" sz="2400" b="1" u="sng" dirty="0"/>
          </a:p>
          <a:p>
            <a:pPr>
              <a:buNone/>
            </a:pPr>
            <a:endParaRPr lang="fr-FR" sz="2400" b="1" u="sng" dirty="0"/>
          </a:p>
        </p:txBody>
      </p:sp>
      <p:pic>
        <p:nvPicPr>
          <p:cNvPr id="20482" name="Picture 2" descr="fibremul"/>
          <p:cNvPicPr>
            <a:picLocks noChangeAspect="1" noChangeArrowheads="1"/>
          </p:cNvPicPr>
          <p:nvPr/>
        </p:nvPicPr>
        <p:blipFill>
          <a:blip r:embed="rId2"/>
          <a:srcRect/>
          <a:stretch>
            <a:fillRect/>
          </a:stretch>
        </p:blipFill>
        <p:spPr bwMode="auto">
          <a:xfrm>
            <a:off x="74828" y="3214686"/>
            <a:ext cx="6473590" cy="21621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57166"/>
            <a:ext cx="8229600" cy="6000792"/>
          </a:xfrm>
        </p:spPr>
        <p:txBody>
          <a:bodyPr>
            <a:normAutofit/>
          </a:bodyPr>
          <a:lstStyle/>
          <a:p>
            <a:pPr>
              <a:buNone/>
            </a:pPr>
            <a:r>
              <a:rPr lang="fr-FR" sz="2400" b="1" u="sng" dirty="0" smtClean="0"/>
              <a:t>4. </a:t>
            </a:r>
            <a:r>
              <a:rPr lang="fr-FR" sz="2400" b="1" u="sng" dirty="0"/>
              <a:t>transmission sans fils</a:t>
            </a:r>
          </a:p>
          <a:p>
            <a:r>
              <a:rPr lang="fr-FR" sz="2400" dirty="0" smtClean="0"/>
              <a:t>Un </a:t>
            </a:r>
            <a:r>
              <a:rPr lang="fr-FR" sz="2400" dirty="0"/>
              <a:t>réseau sans fil standard fonctionne pratiquement comme un réseau câblé : une </a:t>
            </a:r>
            <a:r>
              <a:rPr lang="fr-FR" sz="2400" dirty="0" smtClean="0"/>
              <a:t>carte  réseau </a:t>
            </a:r>
            <a:r>
              <a:rPr lang="fr-FR" sz="2400" dirty="0"/>
              <a:t>sans fil dotée d’un émetteur- récepteur (périphérique transmettant et </a:t>
            </a:r>
            <a:r>
              <a:rPr lang="fr-FR" sz="2400" dirty="0" smtClean="0"/>
              <a:t>recevant  des </a:t>
            </a:r>
            <a:r>
              <a:rPr lang="fr-FR" sz="2400" dirty="0"/>
              <a:t>signaux analogiques et numérique) est installée dans chaque ordinateur. </a:t>
            </a:r>
            <a:r>
              <a:rPr lang="fr-FR" sz="2400" dirty="0" smtClean="0"/>
              <a:t>L’utilisateur communique </a:t>
            </a:r>
            <a:r>
              <a:rPr lang="fr-FR" sz="2400" dirty="0"/>
              <a:t>avec le réseau comme s’il s’agissait d’un ordinateur câblé.</a:t>
            </a:r>
          </a:p>
          <a:p>
            <a:r>
              <a:rPr lang="fr-FR" sz="2400" dirty="0"/>
              <a:t>Il existe deux techniques courantes de transmission sans fil pour un réseau local : </a:t>
            </a:r>
            <a:r>
              <a:rPr lang="fr-FR" sz="2400" dirty="0" smtClean="0"/>
              <a:t>la  transmission </a:t>
            </a:r>
            <a:r>
              <a:rPr lang="fr-FR" sz="2400" dirty="0"/>
              <a:t>infrarouge et la transmission radio à bande étroite.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85728"/>
            <a:ext cx="8229600" cy="5840435"/>
          </a:xfrm>
        </p:spPr>
        <p:txBody>
          <a:bodyPr>
            <a:normAutofit/>
          </a:bodyPr>
          <a:lstStyle/>
          <a:p>
            <a:r>
              <a:rPr lang="fr-FR" sz="2000" dirty="0"/>
              <a:t>Transmission infrarouge</a:t>
            </a:r>
          </a:p>
          <a:p>
            <a:pPr>
              <a:buNone/>
            </a:pPr>
            <a:r>
              <a:rPr lang="fr-FR" sz="2000" dirty="0" smtClean="0"/>
              <a:t>      Cette </a:t>
            </a:r>
            <a:r>
              <a:rPr lang="fr-FR" sz="2000" dirty="0"/>
              <a:t>technique fait appel à un faisceau de lumière infrarouge pour transporter </a:t>
            </a:r>
            <a:r>
              <a:rPr lang="fr-FR" sz="2000" dirty="0" smtClean="0"/>
              <a:t>les  données </a:t>
            </a:r>
            <a:r>
              <a:rPr lang="fr-FR" sz="2000" dirty="0"/>
              <a:t>entre les périphériques. Il ne doit y avoir aucun obstacle entre l’émetteur et </a:t>
            </a:r>
            <a:r>
              <a:rPr lang="fr-FR" sz="2000" dirty="0" smtClean="0"/>
              <a:t>le  récepteur</a:t>
            </a:r>
            <a:r>
              <a:rPr lang="fr-FR" sz="2000" dirty="0"/>
              <a:t>. En effet, tout objet qui bloquerait le signal infrarouge empêcherait </a:t>
            </a:r>
            <a:r>
              <a:rPr lang="fr-FR" sz="2000" dirty="0" smtClean="0"/>
              <a:t>la communication </a:t>
            </a:r>
            <a:r>
              <a:rPr lang="fr-FR" sz="2000" dirty="0"/>
              <a:t>de s’établir. Ces systèmes doivent générer des signaux forts, car </a:t>
            </a:r>
            <a:r>
              <a:rPr lang="fr-FR" sz="2000" dirty="0" smtClean="0"/>
              <a:t>les  signaux </a:t>
            </a:r>
            <a:r>
              <a:rPr lang="fr-FR" sz="2000" dirty="0"/>
              <a:t>de transmission faibles sont sensibles aux interférences des sources</a:t>
            </a:r>
          </a:p>
          <a:p>
            <a:pPr>
              <a:buNone/>
            </a:pPr>
            <a:r>
              <a:rPr lang="fr-FR" sz="2000" dirty="0" smtClean="0"/>
              <a:t>       lumineuses</a:t>
            </a:r>
            <a:r>
              <a:rPr lang="fr-FR" sz="2000" dirty="0"/>
              <a:t>, </a:t>
            </a:r>
            <a:r>
              <a:rPr lang="fr-FR" sz="2000" dirty="0" smtClean="0"/>
              <a:t>telles  que </a:t>
            </a:r>
            <a:r>
              <a:rPr lang="fr-FR" sz="2000" dirty="0"/>
              <a:t>les fenêtres</a:t>
            </a:r>
            <a:r>
              <a:rPr lang="fr-FR" sz="2000" dirty="0" smtClean="0"/>
              <a:t>.   </a:t>
            </a:r>
          </a:p>
          <a:p>
            <a:r>
              <a:rPr lang="fr-FR" sz="2000" dirty="0"/>
              <a:t>Transmission radio à bande </a:t>
            </a:r>
            <a:r>
              <a:rPr lang="fr-FR" sz="2000" dirty="0" smtClean="0"/>
              <a:t>étroite  L’émetteur </a:t>
            </a:r>
            <a:r>
              <a:rPr lang="fr-FR" sz="2000" dirty="0"/>
              <a:t>et le récepteur doivent être réglés sur une certaine fréquence. </a:t>
            </a:r>
            <a:r>
              <a:rPr lang="fr-FR" sz="2000" dirty="0" smtClean="0"/>
              <a:t>La transmission </a:t>
            </a:r>
            <a:r>
              <a:rPr lang="fr-FR" sz="2000" dirty="0"/>
              <a:t>radio à bande étroite ne nécessite pas de visibilité entre l’émetteur et </a:t>
            </a:r>
            <a:r>
              <a:rPr lang="fr-FR" sz="2000" dirty="0" smtClean="0"/>
              <a:t>le  récepteur</a:t>
            </a:r>
            <a:r>
              <a:rPr lang="fr-FR" sz="2000" dirty="0"/>
              <a:t>, puisqu’elle utilise des ondes radio. Toutefois, cette technique est </a:t>
            </a:r>
            <a:r>
              <a:rPr lang="fr-FR" sz="2000" dirty="0" smtClean="0"/>
              <a:t>sujette  aux </a:t>
            </a:r>
            <a:r>
              <a:rPr lang="fr-FR" sz="2000" dirty="0"/>
              <a:t>interférences provenant des objets métalliques. La transmission radio à </a:t>
            </a:r>
            <a:r>
              <a:rPr lang="fr-FR" sz="2000" dirty="0" smtClean="0"/>
              <a:t>bande étroite </a:t>
            </a:r>
            <a:r>
              <a:rPr lang="fr-FR" sz="2000" dirty="0"/>
              <a:t>est un service nécessitant un abonnement. L’utilisateur paie un droit </a:t>
            </a:r>
            <a:r>
              <a:rPr lang="fr-FR" sz="2000" dirty="0" smtClean="0"/>
              <a:t>d’utilisation.</a:t>
            </a:r>
            <a:endParaRPr lang="fr-FR"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14290"/>
            <a:ext cx="8229600" cy="571504"/>
          </a:xfrm>
        </p:spPr>
        <p:txBody>
          <a:bodyPr>
            <a:noAutofit/>
          </a:bodyPr>
          <a:lstStyle/>
          <a:p>
            <a:r>
              <a:rPr lang="fr-FR" sz="4400" b="1" i="1" dirty="0" smtClean="0"/>
              <a:t>Topologies logiques</a:t>
            </a:r>
            <a:endParaRPr lang="fr-FR" sz="4400" i="1" dirty="0"/>
          </a:p>
        </p:txBody>
      </p:sp>
      <p:sp>
        <p:nvSpPr>
          <p:cNvPr id="3" name="Espace réservé du contenu 2"/>
          <p:cNvSpPr>
            <a:spLocks noGrp="1"/>
          </p:cNvSpPr>
          <p:nvPr>
            <p:ph idx="1"/>
          </p:nvPr>
        </p:nvSpPr>
        <p:spPr>
          <a:xfrm>
            <a:off x="457200" y="1000108"/>
            <a:ext cx="8229600" cy="5324492"/>
          </a:xfrm>
        </p:spPr>
        <p:txBody>
          <a:bodyPr>
            <a:normAutofit fontScale="92500" lnSpcReduction="20000"/>
          </a:bodyPr>
          <a:lstStyle/>
          <a:p>
            <a:pPr>
              <a:buNone/>
            </a:pPr>
            <a:r>
              <a:rPr lang="fr-FR" dirty="0" smtClean="0"/>
              <a:t>Différentes technologies réseau sont utilisées pour permettre aux ordinateurs de communiquer sur des réseaux locaux et étendus. Vous pouvez combiner plusieurs technologies pour tirer le meilleur parti de votre modèle de réseau.</a:t>
            </a:r>
          </a:p>
          <a:p>
            <a:pPr>
              <a:buNone/>
            </a:pPr>
            <a:r>
              <a:rPr lang="fr-FR" dirty="0" smtClean="0"/>
              <a:t>Les principales technologies réseau sont les suivantes :</a:t>
            </a:r>
          </a:p>
          <a:p>
            <a:r>
              <a:rPr lang="fr-FR" dirty="0" smtClean="0"/>
              <a:t>Ethernet</a:t>
            </a:r>
          </a:p>
          <a:p>
            <a:r>
              <a:rPr lang="fr-FR" dirty="0" err="1" smtClean="0"/>
              <a:t>Token</a:t>
            </a:r>
            <a:r>
              <a:rPr lang="fr-FR" dirty="0" smtClean="0"/>
              <a:t> Ring</a:t>
            </a:r>
          </a:p>
          <a:p>
            <a:r>
              <a:rPr lang="fr-FR" dirty="0" smtClean="0"/>
              <a:t>Réseau FDDI (</a:t>
            </a:r>
            <a:r>
              <a:rPr lang="fr-FR" dirty="0" err="1" smtClean="0"/>
              <a:t>Fiber</a:t>
            </a:r>
            <a:r>
              <a:rPr lang="fr-FR" dirty="0" smtClean="0"/>
              <a:t> </a:t>
            </a:r>
            <a:r>
              <a:rPr lang="fr-FR" dirty="0" err="1" smtClean="0"/>
              <a:t>Distributed</a:t>
            </a:r>
            <a:r>
              <a:rPr lang="fr-FR" dirty="0" smtClean="0"/>
              <a:t> Data Interface)</a:t>
            </a:r>
          </a:p>
          <a:p>
            <a:pPr>
              <a:buNone/>
            </a:pPr>
            <a:r>
              <a:rPr lang="fr-FR" dirty="0" smtClean="0"/>
              <a:t> </a:t>
            </a:r>
          </a:p>
          <a:p>
            <a:pPr>
              <a:buNone/>
            </a:pPr>
            <a:r>
              <a:rPr lang="fr-FR" dirty="0" smtClean="0"/>
              <a:t>        Chaque technologie respecte un ensemble de règles différent pour placer les données sur le câble réseau et les en retirer. Cette méthode est appelée méthode d’accès. Lorsque les données sont transférées sur le réseau, ces différentes méthodes d’accès régulent le flux du trafic réseau</a:t>
            </a:r>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57166"/>
            <a:ext cx="8229600" cy="5967434"/>
          </a:xfrm>
        </p:spPr>
        <p:txBody>
          <a:bodyPr>
            <a:normAutofit fontScale="92500"/>
          </a:bodyPr>
          <a:lstStyle/>
          <a:p>
            <a:pPr marL="514350" indent="-514350">
              <a:buNone/>
            </a:pPr>
            <a:r>
              <a:rPr lang="fr-FR" sz="3200" b="1" i="1" u="sng" dirty="0" smtClean="0"/>
              <a:t>1.Ethernet</a:t>
            </a:r>
          </a:p>
          <a:p>
            <a:r>
              <a:rPr lang="fr-FR" dirty="0" smtClean="0"/>
              <a:t>Ethernet est une technologie de réseau local très répandue. Elle fait appel au protocole CSMA/CD (</a:t>
            </a:r>
            <a:r>
              <a:rPr lang="fr-FR" i="1" dirty="0" smtClean="0"/>
              <a:t>Carrier </a:t>
            </a:r>
            <a:r>
              <a:rPr lang="fr-FR" i="1" dirty="0" err="1" smtClean="0"/>
              <a:t>Sense</a:t>
            </a:r>
            <a:r>
              <a:rPr lang="fr-FR" i="1" dirty="0" smtClean="0"/>
              <a:t> Multiple Access </a:t>
            </a:r>
            <a:r>
              <a:rPr lang="fr-FR" i="1" dirty="0" err="1" smtClean="0"/>
              <a:t>with</a:t>
            </a:r>
            <a:r>
              <a:rPr lang="fr-FR" i="1" dirty="0" smtClean="0"/>
              <a:t> Collision </a:t>
            </a:r>
            <a:r>
              <a:rPr lang="fr-FR" i="1" dirty="0" err="1" smtClean="0"/>
              <a:t>Detection</a:t>
            </a:r>
            <a:r>
              <a:rPr lang="fr-FR" dirty="0" smtClean="0"/>
              <a:t>) entre les clients, et peut être utilisée avec différents types de câbles. Un réseau Ethernet est passif, ce qui signifie qu’il fonctionne sans alimentation électrique. C’est pourquoi il ne peut tomber en panne que si le câble est coupé physiquement ou que ses terminaisons sont incorrectes. Un réseau Ethernet est connecté au moyen d’une topologie en bus, dans laquelle le câble est terminé aux deux extrémités.</a:t>
            </a:r>
          </a:p>
          <a:p>
            <a:r>
              <a:rPr lang="fr-FR" dirty="0" smtClean="0"/>
              <a:t>Ethernet peut utiliser plusieurs protocoles de communication, et permet d’interconnecter des environnements informatiques mixtes, notamment Netware, UNIX, Windows et Macintosh.</a:t>
            </a:r>
          </a:p>
          <a:p>
            <a:pPr>
              <a:buNone/>
            </a:pPr>
            <a:endParaRPr lang="fr-FR" dirty="0"/>
          </a:p>
        </p:txBody>
      </p:sp>
      <p:sp>
        <p:nvSpPr>
          <p:cNvPr id="23555" name="Rectangle 3"/>
          <p:cNvSpPr>
            <a:spLocks noChangeArrowheads="1"/>
          </p:cNvSpPr>
          <p:nvPr/>
        </p:nvSpPr>
        <p:spPr bwMode="auto">
          <a:xfrm>
            <a:off x="0" y="31337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28604"/>
            <a:ext cx="8229600" cy="5895996"/>
          </a:xfrm>
        </p:spPr>
        <p:txBody>
          <a:bodyPr>
            <a:normAutofit fontScale="85000" lnSpcReduction="10000"/>
          </a:bodyPr>
          <a:lstStyle/>
          <a:p>
            <a:r>
              <a:rPr lang="fr-FR" b="1" i="1" dirty="0" smtClean="0"/>
              <a:t>Méthode d’accès</a:t>
            </a:r>
          </a:p>
          <a:p>
            <a:r>
              <a:rPr lang="fr-FR" dirty="0" smtClean="0"/>
              <a:t>La méthode d’accès au réseau utilisée avec Ethernet est appelée CSMA/CD. CSMA/CD est un ensemble de règles qui déterminent la façon dont les périphériques du réseau répondent lorsque deux de ces périphériques tentent de transmettre simultanément des données sur le réseau. La transmission simultanée de données par plusieurs ordinateurs provoque une collision. Tous les ordinateurs du réseau, clients et serveurs, vérifient le câble sur lequel s’effectue le trafic réseau. Un ordinateur ne transmet des données que lorsqu’il détecte que le câble est libre et exempt de trafic. Une fois que l’ordinateur a transmis des données sur le câble, aucun autre ordinateur ne peut transmettre des données tant que les données d’origine n’ont pas atteint leur destination, libérant ainsi le câble.</a:t>
            </a:r>
          </a:p>
          <a:p>
            <a:r>
              <a:rPr lang="fr-FR" dirty="0" smtClean="0"/>
              <a:t>Lorsqu’il détecte une collision, un périphérique attend pendant un délai aléatoire, puis tente de retransmettre le message. S’il détecte de nouveau une collision, il attendra deux fois plus longtemps avant de retransmettre le message.</a:t>
            </a:r>
          </a:p>
          <a:p>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28604"/>
            <a:ext cx="8229600" cy="5895996"/>
          </a:xfrm>
        </p:spPr>
        <p:txBody>
          <a:bodyPr/>
          <a:lstStyle/>
          <a:p>
            <a:r>
              <a:rPr lang="fr-FR" b="1" i="1" dirty="0" smtClean="0"/>
              <a:t>Vitesse de transfert</a:t>
            </a:r>
          </a:p>
          <a:p>
            <a:pPr>
              <a:buNone/>
            </a:pPr>
            <a:r>
              <a:rPr lang="fr-FR" dirty="0" smtClean="0"/>
              <a:t>         Le réseau Ethernet standard, appelé </a:t>
            </a:r>
            <a:r>
              <a:rPr lang="fr-FR" dirty="0" smtClean="0">
                <a:latin typeface="+mj-lt"/>
              </a:rPr>
              <a:t>10</a:t>
            </a:r>
            <a:r>
              <a:rPr lang="fr-FR" dirty="0" smtClean="0"/>
              <a:t>BaseT, prend en charge des vitesses de transfert de données de </a:t>
            </a:r>
            <a:r>
              <a:rPr lang="fr-FR" dirty="0" smtClean="0">
                <a:latin typeface="+mj-lt"/>
              </a:rPr>
              <a:t>10</a:t>
            </a:r>
            <a:r>
              <a:rPr lang="fr-FR" dirty="0" smtClean="0"/>
              <a:t> Mb/s sur divers types de câbles. Il existe aussi des versions plus rapides d’Ethernet. </a:t>
            </a:r>
            <a:r>
              <a:rPr lang="fr-FR" dirty="0" err="1" smtClean="0"/>
              <a:t>Fast</a:t>
            </a:r>
            <a:r>
              <a:rPr lang="fr-FR" dirty="0" smtClean="0"/>
              <a:t> Ethernet (</a:t>
            </a:r>
            <a:r>
              <a:rPr lang="fr-FR" dirty="0" smtClean="0">
                <a:latin typeface="+mj-lt"/>
              </a:rPr>
              <a:t>100</a:t>
            </a:r>
            <a:r>
              <a:rPr lang="fr-FR" dirty="0" smtClean="0"/>
              <a:t>BaseT) autorise des vitesses de transfert de données de </a:t>
            </a:r>
            <a:r>
              <a:rPr lang="fr-FR" dirty="0" smtClean="0">
                <a:latin typeface="+mj-lt"/>
              </a:rPr>
              <a:t>100 </a:t>
            </a:r>
            <a:r>
              <a:rPr lang="fr-FR" dirty="0" smtClean="0"/>
              <a:t>Mb/s et Gigabit Ethernet de </a:t>
            </a:r>
            <a:r>
              <a:rPr lang="fr-FR" dirty="0" smtClean="0">
                <a:latin typeface="+mj-lt"/>
              </a:rPr>
              <a:t>1 </a:t>
            </a:r>
            <a:r>
              <a:rPr lang="fr-FR" dirty="0" smtClean="0"/>
              <a:t>Gb/s, soit </a:t>
            </a:r>
            <a:r>
              <a:rPr lang="fr-FR" dirty="0" smtClean="0">
                <a:latin typeface="+mj-lt"/>
              </a:rPr>
              <a:t>1 000</a:t>
            </a:r>
            <a:r>
              <a:rPr lang="fr-FR" dirty="0" smtClean="0"/>
              <a:t> Mb/s.</a:t>
            </a:r>
          </a:p>
          <a:p>
            <a:pPr>
              <a:buNone/>
            </a:pPr>
            <a:r>
              <a:rPr lang="fr-FR" b="1" i="1" u="sng" dirty="0" smtClean="0"/>
              <a:t>2.</a:t>
            </a:r>
            <a:r>
              <a:rPr lang="fr-FR" b="1" i="1" u="sng" dirty="0" err="1" smtClean="0"/>
              <a:t>Token</a:t>
            </a:r>
            <a:r>
              <a:rPr lang="fr-FR" b="1" i="1" u="sng" dirty="0" smtClean="0"/>
              <a:t> Ring</a:t>
            </a:r>
          </a:p>
          <a:p>
            <a:pPr>
              <a:buNone/>
            </a:pPr>
            <a:endParaRPr lang="fr-FR" b="1" i="1" u="sng" dirty="0" smtClean="0"/>
          </a:p>
          <a:p>
            <a:pPr>
              <a:buNone/>
            </a:pPr>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85728"/>
            <a:ext cx="8229600" cy="6038872"/>
          </a:xfrm>
        </p:spPr>
        <p:txBody>
          <a:bodyPr/>
          <a:lstStyle/>
          <a:p>
            <a:endParaRPr lang="fr-FR" dirty="0" smtClean="0"/>
          </a:p>
          <a:p>
            <a:endParaRPr lang="fr-FR" dirty="0"/>
          </a:p>
        </p:txBody>
      </p:sp>
      <p:pic>
        <p:nvPicPr>
          <p:cNvPr id="43012" name="Picture 4"/>
          <p:cNvPicPr>
            <a:picLocks noChangeAspect="1" noChangeArrowheads="1"/>
          </p:cNvPicPr>
          <p:nvPr/>
        </p:nvPicPr>
        <p:blipFill>
          <a:blip r:embed="rId2"/>
          <a:srcRect l="1999" t="14073" r="1999" b="3740"/>
          <a:stretch>
            <a:fillRect/>
          </a:stretch>
        </p:blipFill>
        <p:spPr bwMode="auto">
          <a:xfrm>
            <a:off x="500034" y="1142984"/>
            <a:ext cx="8286776" cy="45720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57166"/>
            <a:ext cx="8229600" cy="5967434"/>
          </a:xfrm>
        </p:spPr>
        <p:txBody>
          <a:bodyPr>
            <a:normAutofit fontScale="92500" lnSpcReduction="10000"/>
          </a:bodyPr>
          <a:lstStyle/>
          <a:p>
            <a:pPr>
              <a:buNone/>
            </a:pPr>
            <a:r>
              <a:rPr lang="fr-FR" dirty="0" smtClean="0"/>
              <a:t>         Les réseaux </a:t>
            </a:r>
            <a:r>
              <a:rPr lang="fr-FR" dirty="0" err="1" smtClean="0"/>
              <a:t>Token</a:t>
            </a:r>
            <a:r>
              <a:rPr lang="fr-FR" dirty="0" smtClean="0"/>
              <a:t> Ring sont implémentés dans une topologie en anneau. La topologie physique d’un réseau </a:t>
            </a:r>
            <a:r>
              <a:rPr lang="fr-FR" dirty="0" err="1" smtClean="0"/>
              <a:t>Token</a:t>
            </a:r>
            <a:r>
              <a:rPr lang="fr-FR" dirty="0" smtClean="0"/>
              <a:t> Ring est la topologie en étoile, dans laquelle tous les ordinateurs du réseau sont physiquement connectés à un concentrateur. L’anneau physique est connecté au moyen d’un concentrateur appelé MSAU (</a:t>
            </a:r>
            <a:r>
              <a:rPr lang="fr-FR" i="1" dirty="0" err="1" smtClean="0"/>
              <a:t>Multistation</a:t>
            </a:r>
            <a:r>
              <a:rPr lang="fr-FR" i="1" dirty="0" smtClean="0"/>
              <a:t> Access Unit</a:t>
            </a:r>
            <a:r>
              <a:rPr lang="fr-FR" dirty="0" smtClean="0"/>
              <a:t>). La topologie logique représente le chemin, de forme annulaire, parcouru par le jeton entre les ordinateurs. </a:t>
            </a:r>
          </a:p>
          <a:p>
            <a:r>
              <a:rPr lang="fr-FR" b="1" i="1" dirty="0" smtClean="0"/>
              <a:t>Méthode d’accès</a:t>
            </a:r>
          </a:p>
          <a:p>
            <a:pPr>
              <a:buNone/>
            </a:pPr>
            <a:r>
              <a:rPr lang="fr-FR" dirty="0" smtClean="0"/>
              <a:t>        La méthode d’accès utilisée dans un réseau </a:t>
            </a:r>
            <a:r>
              <a:rPr lang="fr-FR" dirty="0" err="1" smtClean="0"/>
              <a:t>Token</a:t>
            </a:r>
            <a:r>
              <a:rPr lang="fr-FR" dirty="0" smtClean="0"/>
              <a:t> Ring est le passage de jeton. Un jeton est une séquence spéciale de bits qui transitent sur l’anneau. Un ordinateur ne peut pas transmettre des données tant qu’il n’est pas en possession du jeton ; tant que ce jeton est utilisé par un ordinateur, les autres ordinateurs ne peuvent pas transmettre de données. </a:t>
            </a:r>
          </a:p>
          <a:p>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57166"/>
            <a:ext cx="8229600" cy="5967434"/>
          </a:xfrm>
        </p:spPr>
        <p:txBody>
          <a:bodyPr>
            <a:normAutofit fontScale="92500" lnSpcReduction="20000"/>
          </a:bodyPr>
          <a:lstStyle/>
          <a:p>
            <a:pPr>
              <a:buNone/>
            </a:pPr>
            <a:r>
              <a:rPr lang="fr-FR" dirty="0" smtClean="0"/>
              <a:t>        Lorsque le premier ordinateur de l’anneau se retrouve en ligne, le réseau génère un jeton. Ce jeton transite sur l’anneau jusqu’à ce que l’un de ces ordinateurs prenne le contrôle du jeton.</a:t>
            </a:r>
          </a:p>
          <a:p>
            <a:pPr>
              <a:buNone/>
            </a:pPr>
            <a:r>
              <a:rPr lang="fr-FR" dirty="0" smtClean="0"/>
              <a:t>         Cet ordinateur envoie alors une trame de données sur le réseau. Cette trame parcourt l’anneau jusqu’à ce qu’elle atteigne l’ordinateur dont l’adresse correspond à l’adresse de destination de la trame. L’ordinateur destinataire copie la trame en mémoire et la marque pour indiquer que les informations ont été reçues.</a:t>
            </a:r>
          </a:p>
          <a:p>
            <a:pPr>
              <a:buNone/>
            </a:pPr>
            <a:r>
              <a:rPr lang="fr-FR" dirty="0" smtClean="0"/>
              <a:t>        La trame continue à parcourir l’anneau jusqu’à l’ordinateur expéditeur, sur lequel la transmission est réussie. L’ordinateur qui a transmis les données retire alors la trame de l’anneau, et envoie sur celui-ci un nouveau jeton.</a:t>
            </a:r>
          </a:p>
          <a:p>
            <a:r>
              <a:rPr lang="fr-FR" b="1" i="1" dirty="0" smtClean="0"/>
              <a:t>Vitesse de transfert</a:t>
            </a:r>
          </a:p>
          <a:p>
            <a:pPr>
              <a:buNone/>
            </a:pPr>
            <a:r>
              <a:rPr lang="fr-FR" dirty="0" smtClean="0"/>
              <a:t>          La vitesse de transfert d’un réseau </a:t>
            </a:r>
            <a:r>
              <a:rPr lang="fr-FR" dirty="0" err="1" smtClean="0"/>
              <a:t>Token</a:t>
            </a:r>
            <a:r>
              <a:rPr lang="fr-FR" dirty="0" smtClean="0"/>
              <a:t> Ring est comprise entre 4 et 16 Mb/s.</a:t>
            </a:r>
          </a:p>
          <a:p>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57166"/>
            <a:ext cx="8229600" cy="5967434"/>
          </a:xfrm>
        </p:spPr>
        <p:txBody>
          <a:bodyPr/>
          <a:lstStyle/>
          <a:p>
            <a:pPr>
              <a:buNone/>
            </a:pPr>
            <a:r>
              <a:rPr lang="fr-FR" b="1" i="1" u="sng" dirty="0" smtClean="0"/>
              <a:t>3.Réseau FDDI</a:t>
            </a:r>
          </a:p>
          <a:p>
            <a:endParaRPr lang="fr-FR" dirty="0"/>
          </a:p>
        </p:txBody>
      </p:sp>
      <p:pic>
        <p:nvPicPr>
          <p:cNvPr id="44034" name="Picture 2"/>
          <p:cNvPicPr>
            <a:picLocks noChangeAspect="1" noChangeArrowheads="1"/>
          </p:cNvPicPr>
          <p:nvPr/>
        </p:nvPicPr>
        <p:blipFill>
          <a:blip r:embed="rId2"/>
          <a:srcRect l="1999" t="14073" r="1999" b="3740"/>
          <a:stretch>
            <a:fillRect/>
          </a:stretch>
        </p:blipFill>
        <p:spPr bwMode="auto">
          <a:xfrm>
            <a:off x="928662" y="1428736"/>
            <a:ext cx="6072908" cy="35718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28604"/>
            <a:ext cx="8229600" cy="5895996"/>
          </a:xfrm>
        </p:spPr>
        <p:txBody>
          <a:bodyPr>
            <a:normAutofit fontScale="92500" lnSpcReduction="10000"/>
          </a:bodyPr>
          <a:lstStyle/>
          <a:p>
            <a:r>
              <a:rPr lang="fr-FR" dirty="0" smtClean="0"/>
              <a:t>Un réseau FDDI (</a:t>
            </a:r>
            <a:r>
              <a:rPr lang="fr-FR" i="1" dirty="0" err="1" smtClean="0"/>
              <a:t>Fiber</a:t>
            </a:r>
            <a:r>
              <a:rPr lang="fr-FR" i="1" dirty="0" smtClean="0"/>
              <a:t> </a:t>
            </a:r>
            <a:r>
              <a:rPr lang="fr-FR" i="1" dirty="0" err="1" smtClean="0"/>
              <a:t>Distributed</a:t>
            </a:r>
            <a:r>
              <a:rPr lang="fr-FR" i="1" dirty="0" smtClean="0"/>
              <a:t> Data Interface</a:t>
            </a:r>
            <a:r>
              <a:rPr lang="fr-FR" dirty="0" smtClean="0"/>
              <a:t>) permet d’établir des connexions rapides pour différents types de réseaux. Il peut être utilisé avec des ordinateurs qui nécessitent des vitesses supérieures aux 10 Mb/s offerts par le réseau Ethernet, ou aux </a:t>
            </a:r>
            <a:r>
              <a:rPr lang="fr-FR" dirty="0" smtClean="0">
                <a:latin typeface="+mj-lt"/>
              </a:rPr>
              <a:t>4</a:t>
            </a:r>
            <a:r>
              <a:rPr lang="fr-FR" dirty="0" smtClean="0"/>
              <a:t> Mb/s autorisés par les architectures </a:t>
            </a:r>
            <a:r>
              <a:rPr lang="fr-FR" dirty="0" err="1" smtClean="0"/>
              <a:t>Token</a:t>
            </a:r>
            <a:r>
              <a:rPr lang="fr-FR" dirty="0" smtClean="0"/>
              <a:t> Ring. Un réseau FDDI peut prendre en charge plusieurs réseaux locaux de faible capacité nécessitant une dorsale rapide.</a:t>
            </a:r>
          </a:p>
          <a:p>
            <a:r>
              <a:rPr lang="fr-FR" dirty="0" smtClean="0"/>
              <a:t>Ce type de réseau est composé de deux flux de données similaires, transitant dans des directions opposées sur deux anneaux. L’un de ces anneaux est appelé </a:t>
            </a:r>
            <a:r>
              <a:rPr lang="fr-FR" i="1" dirty="0" smtClean="0"/>
              <a:t>anneau principal</a:t>
            </a:r>
            <a:r>
              <a:rPr lang="fr-FR" dirty="0" smtClean="0"/>
              <a:t> et l’autre </a:t>
            </a:r>
            <a:r>
              <a:rPr lang="fr-FR" i="1" dirty="0" smtClean="0"/>
              <a:t>anneau secondaire</a:t>
            </a:r>
            <a:r>
              <a:rPr lang="fr-FR" dirty="0" smtClean="0"/>
              <a:t>. En cas de problème avec l’anneau principal, par exemple une défaillance de l’anneau ou une rupture de câble, l’anneau se reconfigure en transférant les données sur l’anneau secondaire, qui continue à transmettre.</a:t>
            </a:r>
          </a:p>
          <a:p>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85728"/>
            <a:ext cx="8229600" cy="6038872"/>
          </a:xfrm>
        </p:spPr>
        <p:txBody>
          <a:bodyPr>
            <a:normAutofit fontScale="92500" lnSpcReduction="10000"/>
          </a:bodyPr>
          <a:lstStyle/>
          <a:p>
            <a:r>
              <a:rPr lang="fr-FR" b="1" i="1" dirty="0" smtClean="0"/>
              <a:t>Méthode d’accès</a:t>
            </a:r>
          </a:p>
          <a:p>
            <a:pPr>
              <a:buNone/>
            </a:pPr>
            <a:r>
              <a:rPr lang="fr-FR" dirty="0" smtClean="0"/>
              <a:t>        La méthode d’accès utilisée dans un réseau FDDI est le passage de jeton. Sur un réseau FDDI, un ordinateur peut transmettre autant de paquets qu’il peut en générer dans un délai prédéfini avant de restituer le jeton. Dès qu’il a fini de transmettre, ou dès que son délai de transmission est écoulé, il restitue le jeton.</a:t>
            </a:r>
          </a:p>
          <a:p>
            <a:pPr>
              <a:buNone/>
            </a:pPr>
            <a:r>
              <a:rPr lang="fr-FR" dirty="0" smtClean="0"/>
              <a:t>           Comme l’ordinateur restitue le jeton dès qu’il a fini de transmettre, plusieurs paquets peuvent circuler sur l’anneau en même temps. Cette méthode de passage de jeton est plus efficace que celle d’un réseau </a:t>
            </a:r>
            <a:r>
              <a:rPr lang="fr-FR" dirty="0" err="1" smtClean="0"/>
              <a:t>Token</a:t>
            </a:r>
            <a:r>
              <a:rPr lang="fr-FR" dirty="0" smtClean="0"/>
              <a:t> Ring traditionnel, qui ne permet de faire circuler qu’une seule trame à la fois. Elle autorise également un débit de données plus élevé pour une même vitesse de transfert.</a:t>
            </a:r>
          </a:p>
          <a:p>
            <a:r>
              <a:rPr lang="fr-FR" b="1" i="1" dirty="0" smtClean="0"/>
              <a:t>Vitesse de transfert</a:t>
            </a:r>
          </a:p>
          <a:p>
            <a:pPr>
              <a:buNone/>
            </a:pPr>
            <a:r>
              <a:rPr lang="fr-FR" dirty="0" smtClean="0"/>
              <a:t>         La vitesse de transfert d’un réseau FDDI est comprise </a:t>
            </a:r>
            <a:r>
              <a:rPr lang="fr-FR" dirty="0" smtClean="0">
                <a:latin typeface="+mj-lt"/>
              </a:rPr>
              <a:t>entre 155 et 622 Mb/s.</a:t>
            </a:r>
          </a:p>
          <a:p>
            <a:pPr>
              <a:buNone/>
            </a:pPr>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85728"/>
            <a:ext cx="8229600" cy="1071570"/>
          </a:xfrm>
        </p:spPr>
        <p:txBody>
          <a:bodyPr>
            <a:normAutofit/>
          </a:bodyPr>
          <a:lstStyle/>
          <a:p>
            <a:r>
              <a:rPr lang="fr-FR" dirty="0" smtClean="0"/>
              <a:t>Equipements d’interconnexion</a:t>
            </a:r>
            <a:endParaRPr lang="fr-FR" dirty="0"/>
          </a:p>
        </p:txBody>
      </p:sp>
      <p:sp>
        <p:nvSpPr>
          <p:cNvPr id="3" name="Espace réservé du contenu 2"/>
          <p:cNvSpPr>
            <a:spLocks noGrp="1"/>
          </p:cNvSpPr>
          <p:nvPr>
            <p:ph idx="1"/>
          </p:nvPr>
        </p:nvSpPr>
        <p:spPr>
          <a:xfrm>
            <a:off x="457200" y="1571612"/>
            <a:ext cx="8229600" cy="4752988"/>
          </a:xfrm>
        </p:spPr>
        <p:txBody>
          <a:bodyPr/>
          <a:lstStyle/>
          <a:p>
            <a:pPr>
              <a:buNone/>
            </a:pPr>
            <a:r>
              <a:rPr lang="fr-FR" dirty="0" smtClean="0"/>
              <a:t>    Les composants suivants permettent d’étendre un réseau :</a:t>
            </a:r>
          </a:p>
          <a:p>
            <a:r>
              <a:rPr lang="fr-FR" dirty="0" smtClean="0"/>
              <a:t>Répéteurs et concentrateurs (hubs)</a:t>
            </a:r>
          </a:p>
          <a:p>
            <a:r>
              <a:rPr lang="fr-FR" dirty="0" smtClean="0"/>
              <a:t>Ponts</a:t>
            </a:r>
          </a:p>
          <a:p>
            <a:r>
              <a:rPr lang="fr-FR" dirty="0" smtClean="0"/>
              <a:t>Commutateurs</a:t>
            </a:r>
          </a:p>
          <a:p>
            <a:r>
              <a:rPr lang="fr-FR" dirty="0" smtClean="0"/>
              <a:t>Routeurs</a:t>
            </a:r>
          </a:p>
          <a:p>
            <a:r>
              <a:rPr lang="fr-FR" dirty="0" smtClean="0"/>
              <a:t>Passerelles</a:t>
            </a:r>
            <a:endParaRPr lang="fr-FR" dirty="0"/>
          </a:p>
        </p:txBody>
      </p:sp>
      <p:pic>
        <p:nvPicPr>
          <p:cNvPr id="4" name="Image 3" descr="mcours-logo.png"/>
          <p:cNvPicPr>
            <a:picLocks noChangeAspect="1"/>
          </p:cNvPicPr>
          <p:nvPr/>
        </p:nvPicPr>
        <p:blipFill>
          <a:blip r:embed="rId2"/>
          <a:stretch>
            <a:fillRect/>
          </a:stretch>
        </p:blipFill>
        <p:spPr>
          <a:xfrm>
            <a:off x="2714612" y="5643578"/>
            <a:ext cx="3810532" cy="666843"/>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71480"/>
            <a:ext cx="8229600" cy="5753120"/>
          </a:xfrm>
        </p:spPr>
        <p:txBody>
          <a:bodyPr>
            <a:normAutofit/>
          </a:bodyPr>
          <a:lstStyle/>
          <a:p>
            <a:r>
              <a:rPr lang="fr-FR" dirty="0" smtClean="0"/>
              <a:t>Répéteurs et concentrateurs (hubs)</a:t>
            </a:r>
          </a:p>
          <a:p>
            <a:pPr>
              <a:buNone/>
            </a:pPr>
            <a:endParaRPr lang="fr-FR" dirty="0" smtClean="0"/>
          </a:p>
          <a:p>
            <a:pPr>
              <a:buNone/>
            </a:pPr>
            <a:r>
              <a:rPr lang="fr-FR" dirty="0" smtClean="0"/>
              <a:t>        Les répéteurs et les concentrateurs (hubs) permettent d’étendre un réseau en lui ajoutant  plusieurs segments de câble. Il s’agit de périphériques courants, peu coûteux et faciles à    installer.</a:t>
            </a:r>
            <a:endParaRPr lang="fr-FR" b="1" dirty="0" smtClean="0"/>
          </a:p>
          <a:p>
            <a:r>
              <a:rPr lang="fr-FR" b="1" dirty="0" smtClean="0"/>
              <a:t>Le répéteur (</a:t>
            </a:r>
            <a:r>
              <a:rPr lang="fr-FR" b="1" dirty="0" err="1" smtClean="0"/>
              <a:t>repeater</a:t>
            </a:r>
            <a:r>
              <a:rPr lang="fr-FR" b="1" dirty="0" smtClean="0"/>
              <a:t>)</a:t>
            </a:r>
          </a:p>
          <a:p>
            <a:pPr>
              <a:buNone/>
            </a:pPr>
            <a:r>
              <a:rPr lang="fr-FR" dirty="0" smtClean="0"/>
              <a:t>         Dispositif permettant de régénérer (répéter) les données (bits) d’un réseau à l’autre. Il relie </a:t>
            </a:r>
            <a:r>
              <a:rPr lang="fr-FR" dirty="0" smtClean="0">
                <a:latin typeface="+mj-lt"/>
              </a:rPr>
              <a:t>2</a:t>
            </a:r>
            <a:r>
              <a:rPr lang="fr-FR" dirty="0" smtClean="0"/>
              <a:t> réseaux identiques sur tout point (matériels &amp; logiciels) et augmente ainsi la distance totale séparant les stations les plus éloignées. Il intervient au niveau 1 (physique) du modèle OSI.</a:t>
            </a:r>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28604"/>
            <a:ext cx="8229600" cy="5895996"/>
          </a:xfrm>
        </p:spPr>
        <p:txBody>
          <a:bodyPr/>
          <a:lstStyle/>
          <a:p>
            <a:pPr>
              <a:buNone/>
            </a:pPr>
            <a:endParaRPr lang="fr-FR" dirty="0"/>
          </a:p>
        </p:txBody>
      </p:sp>
      <p:pic>
        <p:nvPicPr>
          <p:cNvPr id="45058" name="Picture 2"/>
          <p:cNvPicPr>
            <a:picLocks noChangeAspect="1" noChangeArrowheads="1"/>
          </p:cNvPicPr>
          <p:nvPr/>
        </p:nvPicPr>
        <p:blipFill>
          <a:blip r:embed="rId2"/>
          <a:srcRect/>
          <a:stretch>
            <a:fillRect/>
          </a:stretch>
        </p:blipFill>
        <p:spPr bwMode="auto">
          <a:xfrm>
            <a:off x="642910" y="857232"/>
            <a:ext cx="8001056" cy="39290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57166"/>
            <a:ext cx="8229600" cy="5967434"/>
          </a:xfrm>
        </p:spPr>
        <p:txBody>
          <a:bodyPr/>
          <a:lstStyle/>
          <a:p>
            <a:r>
              <a:rPr lang="fr-FR" b="1" i="1" u="sng" dirty="0" smtClean="0"/>
              <a:t>Concentrateurs</a:t>
            </a:r>
          </a:p>
          <a:p>
            <a:pPr>
              <a:buNone/>
            </a:pPr>
            <a:r>
              <a:rPr lang="fr-FR" dirty="0" smtClean="0"/>
              <a:t>         Les concentrateurs sont des périphériques de connexion qui raccordent des ordinateurs  dans une topologie en étoile. Si vous utilisez un concentrateur, la totalité du réseau n’est   pas affectée en cas de coupure. Seuls le sont le segment et l’ordinateur raccordés au  segment défaillant. Un paquet de données envoyé par le biais d’un concentrateur sera</a:t>
            </a:r>
          </a:p>
          <a:p>
            <a:pPr>
              <a:buNone/>
            </a:pPr>
            <a:r>
              <a:rPr lang="fr-FR" dirty="0" smtClean="0"/>
              <a:t>    transmis à tous les ordinateurs connectés.</a:t>
            </a:r>
            <a:endParaRPr lang="fr-F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28604"/>
            <a:ext cx="8229600" cy="5895996"/>
          </a:xfrm>
        </p:spPr>
        <p:txBody>
          <a:bodyPr>
            <a:normAutofit/>
          </a:bodyPr>
          <a:lstStyle/>
          <a:p>
            <a:r>
              <a:rPr lang="fr-FR" b="1" dirty="0" smtClean="0"/>
              <a:t>Le pont (bridge)</a:t>
            </a:r>
          </a:p>
          <a:p>
            <a:pPr>
              <a:buNone/>
            </a:pPr>
            <a:r>
              <a:rPr lang="fr-FR" sz="2000" dirty="0" smtClean="0">
                <a:latin typeface="+mj-lt"/>
              </a:rPr>
              <a:t>         Dispositif reliant 2 réseaux ayant la même méthode d’accès (même protocole de niveau 2) au sein d’un même site. Il joue 3 rôles :</a:t>
            </a:r>
          </a:p>
          <a:p>
            <a:pPr>
              <a:buNone/>
            </a:pPr>
            <a:r>
              <a:rPr lang="fr-FR" sz="2000" dirty="0" smtClean="0">
                <a:latin typeface="+mj-lt"/>
              </a:rPr>
              <a:t>· Répéteur du signal: augmenter la distance maximale du réseau.</a:t>
            </a:r>
          </a:p>
          <a:p>
            <a:pPr>
              <a:buNone/>
            </a:pPr>
            <a:r>
              <a:rPr lang="fr-FR" sz="2000" dirty="0" smtClean="0">
                <a:latin typeface="+mj-lt"/>
              </a:rPr>
              <a:t>· Filtre entre les 2 segments du réseau: éviter une surcharge inutile du trafic réseau.</a:t>
            </a:r>
          </a:p>
          <a:p>
            <a:pPr>
              <a:buNone/>
            </a:pPr>
            <a:r>
              <a:rPr lang="fr-FR" sz="2000" dirty="0" smtClean="0">
                <a:latin typeface="+mj-lt"/>
              </a:rPr>
              <a:t>· Détection d’erreurs.</a:t>
            </a:r>
          </a:p>
          <a:p>
            <a:pPr>
              <a:buNone/>
            </a:pPr>
            <a:r>
              <a:rPr lang="fr-FR" sz="2000" dirty="0" smtClean="0">
                <a:latin typeface="+mj-lt"/>
              </a:rPr>
              <a:t>           Le pont peut se matérialiser sous la forme d’un PC possédant 2 cartes réseaux reliant les 2  segments.  </a:t>
            </a:r>
            <a:r>
              <a:rPr lang="fr-FR" sz="2000" i="1" dirty="0" smtClean="0">
                <a:latin typeface="+mj-lt"/>
              </a:rPr>
              <a:t>Il intervient au niveau 2 du modèle OSI.</a:t>
            </a:r>
          </a:p>
          <a:p>
            <a:pPr>
              <a:buNone/>
            </a:pPr>
            <a:endParaRPr lang="fr-F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285720" y="1000108"/>
            <a:ext cx="8286808" cy="50006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57166"/>
            <a:ext cx="8229600" cy="5967434"/>
          </a:xfrm>
        </p:spPr>
        <p:txBody>
          <a:bodyPr/>
          <a:lstStyle/>
          <a:p>
            <a:r>
              <a:rPr lang="fr-FR" b="1" dirty="0" smtClean="0"/>
              <a:t>Le commutateur (</a:t>
            </a:r>
            <a:r>
              <a:rPr lang="fr-FR" b="1" dirty="0" err="1" smtClean="0"/>
              <a:t>switch</a:t>
            </a:r>
            <a:r>
              <a:rPr lang="fr-FR" b="1" dirty="0" smtClean="0"/>
              <a:t>)</a:t>
            </a:r>
          </a:p>
          <a:p>
            <a:pPr>
              <a:buNone/>
            </a:pPr>
            <a:r>
              <a:rPr lang="fr-FR" dirty="0" smtClean="0"/>
              <a:t>          Le </a:t>
            </a:r>
            <a:r>
              <a:rPr lang="fr-FR" dirty="0" err="1" smtClean="0"/>
              <a:t>switch</a:t>
            </a:r>
            <a:r>
              <a:rPr lang="fr-FR" dirty="0" smtClean="0"/>
              <a:t> établit une connexion entre un port d’entrée et un port de sortie en fonction des adresses physiques.</a:t>
            </a:r>
          </a:p>
        </p:txBody>
      </p:sp>
      <p:pic>
        <p:nvPicPr>
          <p:cNvPr id="47106" name="Picture 2"/>
          <p:cNvPicPr>
            <a:picLocks noChangeAspect="1" noChangeArrowheads="1"/>
          </p:cNvPicPr>
          <p:nvPr/>
        </p:nvPicPr>
        <p:blipFill>
          <a:blip r:embed="rId2"/>
          <a:srcRect/>
          <a:stretch>
            <a:fillRect/>
          </a:stretch>
        </p:blipFill>
        <p:spPr bwMode="auto">
          <a:xfrm>
            <a:off x="1214414" y="2285992"/>
            <a:ext cx="5753100" cy="704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00042"/>
            <a:ext cx="8229600" cy="5824558"/>
          </a:xfrm>
        </p:spPr>
        <p:txBody>
          <a:bodyPr/>
          <a:lstStyle/>
          <a:p>
            <a:r>
              <a:rPr lang="fr-FR" b="1" dirty="0" smtClean="0"/>
              <a:t>Le Routeur</a:t>
            </a:r>
          </a:p>
          <a:p>
            <a:pPr>
              <a:buNone/>
            </a:pPr>
            <a:r>
              <a:rPr lang="fr-FR" sz="2000" dirty="0" smtClean="0"/>
              <a:t>   </a:t>
            </a:r>
            <a:r>
              <a:rPr lang="fr-FR" sz="2000" dirty="0" smtClean="0">
                <a:latin typeface="+mj-lt"/>
              </a:rPr>
              <a:t>       Dispositif permettant de relier 2 réseaux différents sur un même site ou sur des sites distants  quel que soit leur protocole liaison et physique. Il assure l’acheminement des paquets entre  différents réseaux (adressage) et fournit des fonctions de contrôle et de filtre du trafic. Il se  situe au niveau 3 du modèle OSI.</a:t>
            </a:r>
          </a:p>
          <a:p>
            <a:pPr>
              <a:buNone/>
            </a:pPr>
            <a:endParaRPr lang="fr-FR" sz="2000" dirty="0"/>
          </a:p>
        </p:txBody>
      </p:sp>
      <p:pic>
        <p:nvPicPr>
          <p:cNvPr id="48130" name="Picture 2"/>
          <p:cNvPicPr>
            <a:picLocks noChangeAspect="1" noChangeArrowheads="1"/>
          </p:cNvPicPr>
          <p:nvPr/>
        </p:nvPicPr>
        <p:blipFill>
          <a:blip r:embed="rId2"/>
          <a:srcRect/>
          <a:stretch>
            <a:fillRect/>
          </a:stretch>
        </p:blipFill>
        <p:spPr bwMode="auto">
          <a:xfrm>
            <a:off x="857224" y="3571876"/>
            <a:ext cx="7429552" cy="29718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28604"/>
            <a:ext cx="8229600" cy="5895996"/>
          </a:xfrm>
        </p:spPr>
        <p:txBody>
          <a:bodyPr>
            <a:normAutofit fontScale="92500" lnSpcReduction="10000"/>
          </a:bodyPr>
          <a:lstStyle/>
          <a:p>
            <a:r>
              <a:rPr lang="fr-FR" b="1" dirty="0" smtClean="0"/>
              <a:t>La passerelle</a:t>
            </a:r>
          </a:p>
          <a:p>
            <a:pPr>
              <a:buNone/>
            </a:pPr>
            <a:r>
              <a:rPr lang="fr-FR" dirty="0" smtClean="0">
                <a:latin typeface="+mj-lt"/>
              </a:rPr>
              <a:t>          Une passerelle (en anglais, </a:t>
            </a:r>
            <a:r>
              <a:rPr lang="fr-FR" dirty="0" err="1" smtClean="0">
                <a:latin typeface="+mj-lt"/>
              </a:rPr>
              <a:t>gateway</a:t>
            </a:r>
            <a:r>
              <a:rPr lang="fr-FR" dirty="0" smtClean="0">
                <a:latin typeface="+mj-lt"/>
              </a:rPr>
              <a:t>) est un dispositif permettant de relier deux réseaux informatiques d'autorités différentes, comme par exemple un réseau local et Internet. Ainsi, plusieurs ordinateurs ou l'ensemble du réseau local peuvent accéder à Internet par l'intermédiaire de la passerelle. Elle effectue donc le routage des paquets à l'instar du routeur, mais peut également effectuer des traitements plus évolués sur ceux-ci.</a:t>
            </a:r>
          </a:p>
          <a:p>
            <a:pPr>
              <a:buNone/>
            </a:pPr>
            <a:r>
              <a:rPr lang="fr-FR" dirty="0" smtClean="0">
                <a:latin typeface="+mj-lt"/>
              </a:rPr>
              <a:t>          La particularité de la passerelle par rapport au routeur est de pouvoir travailler entre les couches 4 (couche transport) et 7 (couche applicative) du modèle OSI. Cette différence est très importante en cas d'interconnexion de réseaux de natures différentes. Une passerelle permet de faire communiquer des réseaux hétérogènes. Cette notion est très importante en réseaux de terrain.</a:t>
            </a:r>
          </a:p>
          <a:p>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28604"/>
            <a:ext cx="8229600" cy="5895996"/>
          </a:xfrm>
        </p:spPr>
        <p:txBody>
          <a:bodyPr/>
          <a:lstStyle/>
          <a:p>
            <a:r>
              <a:rPr lang="fr-FR" dirty="0" smtClean="0"/>
              <a:t>Les services offerts par Internet</a:t>
            </a:r>
          </a:p>
          <a:p>
            <a:pPr>
              <a:buNone/>
            </a:pPr>
            <a:r>
              <a:rPr lang="fr-FR" dirty="0" smtClean="0"/>
              <a:t>· WWW : serveurs de pages d'information</a:t>
            </a:r>
          </a:p>
          <a:p>
            <a:pPr>
              <a:buNone/>
            </a:pPr>
            <a:r>
              <a:rPr lang="fr-FR" dirty="0" smtClean="0"/>
              <a:t>· e-mail : courrier électronique</a:t>
            </a:r>
          </a:p>
          <a:p>
            <a:pPr>
              <a:buNone/>
            </a:pPr>
            <a:r>
              <a:rPr lang="fr-FR" dirty="0" smtClean="0"/>
              <a:t>· FTP : transfert de fichiers</a:t>
            </a:r>
          </a:p>
          <a:p>
            <a:pPr>
              <a:buNone/>
            </a:pPr>
            <a:r>
              <a:rPr lang="fr-FR" dirty="0" smtClean="0"/>
              <a:t>· Telnet : connexion à une machine distante</a:t>
            </a:r>
          </a:p>
          <a:p>
            <a:pPr>
              <a:buNone/>
            </a:pPr>
            <a:r>
              <a:rPr lang="fr-FR" dirty="0" smtClean="0"/>
              <a:t>· WAIS : consultation de bases de données</a:t>
            </a:r>
            <a:endParaRPr lang="fr-FR" dirty="0"/>
          </a:p>
        </p:txBody>
      </p:sp>
      <p:pic>
        <p:nvPicPr>
          <p:cNvPr id="4" name="Image 3" descr="mcours-logo.png"/>
          <p:cNvPicPr>
            <a:picLocks noChangeAspect="1"/>
          </p:cNvPicPr>
          <p:nvPr/>
        </p:nvPicPr>
        <p:blipFill>
          <a:blip r:embed="rId2"/>
          <a:stretch>
            <a:fillRect/>
          </a:stretch>
        </p:blipFill>
        <p:spPr>
          <a:xfrm>
            <a:off x="2714612" y="5643578"/>
            <a:ext cx="3810532" cy="666843"/>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571480"/>
            <a:ext cx="8229600" cy="775542"/>
          </a:xfrm>
        </p:spPr>
        <p:txBody>
          <a:bodyPr>
            <a:normAutofit fontScale="90000"/>
          </a:bodyPr>
          <a:lstStyle/>
          <a:p>
            <a:r>
              <a:rPr lang="fr-FR" b="1" i="1" dirty="0" smtClean="0"/>
              <a:t>Les organismes de normalisation</a:t>
            </a:r>
            <a:endParaRPr lang="fr-FR" dirty="0"/>
          </a:p>
        </p:txBody>
      </p:sp>
      <p:sp>
        <p:nvSpPr>
          <p:cNvPr id="3" name="Espace réservé du contenu 2"/>
          <p:cNvSpPr>
            <a:spLocks noGrp="1"/>
          </p:cNvSpPr>
          <p:nvPr>
            <p:ph idx="1"/>
          </p:nvPr>
        </p:nvSpPr>
        <p:spPr/>
        <p:txBody>
          <a:bodyPr/>
          <a:lstStyle/>
          <a:p>
            <a:r>
              <a:rPr lang="fr-FR" b="1" dirty="0" smtClean="0"/>
              <a:t>Protocole : ensemble de règles qui doivent être respectées pour réaliser un échange </a:t>
            </a:r>
            <a:r>
              <a:rPr lang="fr-FR" dirty="0" smtClean="0"/>
              <a:t>d’informations entre Ordinateurs.</a:t>
            </a:r>
            <a:endParaRPr lang="fr-FR" b="1" dirty="0" smtClean="0"/>
          </a:p>
          <a:p>
            <a:r>
              <a:rPr lang="fr-FR" b="1" dirty="0" smtClean="0"/>
              <a:t>ISO (</a:t>
            </a:r>
            <a:r>
              <a:rPr lang="fr-FR" b="1" i="1" dirty="0" smtClean="0"/>
              <a:t>International Standard </a:t>
            </a:r>
            <a:r>
              <a:rPr lang="fr-FR" b="1" i="1" dirty="0" err="1" smtClean="0"/>
              <a:t>Organization</a:t>
            </a:r>
            <a:r>
              <a:rPr lang="fr-FR" b="1" i="1" dirty="0" smtClean="0"/>
              <a:t>)</a:t>
            </a:r>
            <a:endParaRPr lang="fr-FR" dirty="0" smtClean="0"/>
          </a:p>
          <a:p>
            <a:pPr>
              <a:buNone/>
            </a:pPr>
            <a:r>
              <a:rPr lang="fr-FR" dirty="0" smtClean="0"/>
              <a:t>          Réunit les organismes de normalisation de chaque pays (AFNOR pour la France : Association Française de </a:t>
            </a:r>
            <a:r>
              <a:rPr lang="fr-FR" dirty="0" err="1" smtClean="0"/>
              <a:t>NORmalisation</a:t>
            </a:r>
            <a:r>
              <a:rPr lang="fr-FR" dirty="0" smtClean="0"/>
              <a:t> ; ANSI pour les USA : American National   Standard Institut) et établit des </a:t>
            </a:r>
            <a:r>
              <a:rPr lang="fr-FR" b="1" dirty="0" smtClean="0"/>
              <a:t>normes internationales (pas uniquement en informatique).</a:t>
            </a:r>
            <a:endParaRPr lang="fr-F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85728"/>
            <a:ext cx="8229600" cy="6038872"/>
          </a:xfrm>
        </p:spPr>
        <p:txBody>
          <a:bodyPr>
            <a:normAutofit fontScale="92500"/>
          </a:bodyPr>
          <a:lstStyle/>
          <a:p>
            <a:r>
              <a:rPr lang="fr-FR" b="1" dirty="0" smtClean="0"/>
              <a:t>LE MODELE OSI</a:t>
            </a:r>
            <a:endParaRPr lang="fr-FR" dirty="0" smtClean="0"/>
          </a:p>
          <a:p>
            <a:r>
              <a:rPr lang="fr-FR" dirty="0" smtClean="0"/>
              <a:t>Un des soucis majeurs dans le domaine des réseaux est de faire communiquer entre eux des systèmes hétérogènes et d’offrir ainsi à l’utilisateur une plus grande </a:t>
            </a:r>
            <a:r>
              <a:rPr lang="fr-FR" dirty="0" err="1" smtClean="0"/>
              <a:t>libert</a:t>
            </a:r>
            <a:r>
              <a:rPr lang="fr-FR" dirty="0" smtClean="0"/>
              <a:t> é de choix de l’ISO (International Standard </a:t>
            </a:r>
            <a:r>
              <a:rPr lang="fr-FR" dirty="0" err="1" smtClean="0"/>
              <a:t>Organization</a:t>
            </a:r>
            <a:r>
              <a:rPr lang="fr-FR" dirty="0" smtClean="0"/>
              <a:t>).</a:t>
            </a:r>
          </a:p>
          <a:p>
            <a:pPr>
              <a:buNone/>
            </a:pPr>
            <a:r>
              <a:rPr lang="fr-FR" dirty="0" smtClean="0"/>
              <a:t>    L’ISO, en collaboration avec l’UIT (Union Internationale de Télécommunications, jadis CCITT) a défini un modèle de référence qui gère les règles des échanges entre deux systèmes qu’on veut  interconnecter.</a:t>
            </a:r>
          </a:p>
          <a:p>
            <a:r>
              <a:rPr lang="fr-FR" dirty="0" smtClean="0"/>
              <a:t>Le modèle se présente en sept couches superposées. Il s’appelle le modèle OSI (Open System Interconnexion).</a:t>
            </a:r>
          </a:p>
          <a:p>
            <a:r>
              <a:rPr lang="fr-FR" dirty="0" smtClean="0"/>
              <a:t>Ces couches regroupent l’ensemble des fonctionnalités (tâches) requises lors d’une communication  réseau.</a:t>
            </a:r>
            <a:endParaRPr lang="fr-F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00042"/>
            <a:ext cx="8229600" cy="5824558"/>
          </a:xfrm>
        </p:spPr>
        <p:txBody>
          <a:bodyPr>
            <a:normAutofit/>
          </a:bodyPr>
          <a:lstStyle/>
          <a:p>
            <a:r>
              <a:rPr lang="fr-FR" dirty="0" smtClean="0"/>
              <a:t>L’intérêt d’un modèle est de réduire la complexité des communications et d’isoler les différentes</a:t>
            </a:r>
          </a:p>
          <a:p>
            <a:r>
              <a:rPr lang="fr-FR" dirty="0" smtClean="0"/>
              <a:t>fonctions. De cette manière, le changement d’une fonction ne devra pas affecter toute l’architecture.   </a:t>
            </a:r>
          </a:p>
          <a:p>
            <a:r>
              <a:rPr lang="fr-FR" dirty="0" smtClean="0">
                <a:latin typeface="+mj-lt"/>
              </a:rPr>
              <a:t>Le modèle OSI est composé de 7 couches :</a:t>
            </a:r>
          </a:p>
          <a:p>
            <a:pPr>
              <a:buNone/>
            </a:pPr>
            <a:r>
              <a:rPr lang="fr-FR" dirty="0" smtClean="0">
                <a:latin typeface="+mj-lt"/>
              </a:rPr>
              <a:t>      · Les couches 1 à 3 sont les couches orientées </a:t>
            </a:r>
            <a:r>
              <a:rPr lang="fr-FR" b="1" dirty="0" smtClean="0">
                <a:latin typeface="+mj-lt"/>
              </a:rPr>
              <a:t>transmission.</a:t>
            </a:r>
          </a:p>
          <a:p>
            <a:pPr>
              <a:buNone/>
            </a:pPr>
            <a:r>
              <a:rPr lang="fr-FR" dirty="0" smtClean="0">
                <a:latin typeface="+mj-lt"/>
              </a:rPr>
              <a:t>      · La couche 4 représente la couche </a:t>
            </a:r>
            <a:r>
              <a:rPr lang="fr-FR" b="1" dirty="0" smtClean="0">
                <a:latin typeface="+mj-lt"/>
              </a:rPr>
              <a:t>charnière entre les couches basses et les couches  </a:t>
            </a:r>
            <a:r>
              <a:rPr lang="fr-FR" dirty="0" smtClean="0">
                <a:latin typeface="+mj-lt"/>
              </a:rPr>
              <a:t>hautes.</a:t>
            </a:r>
          </a:p>
          <a:p>
            <a:pPr>
              <a:buNone/>
            </a:pPr>
            <a:r>
              <a:rPr lang="fr-FR" dirty="0" smtClean="0">
                <a:latin typeface="+mj-lt"/>
              </a:rPr>
              <a:t>      · Les couches 5 à 7 sont les couches hautes orientées </a:t>
            </a:r>
            <a:r>
              <a:rPr lang="fr-FR" b="1" dirty="0" smtClean="0">
                <a:latin typeface="+mj-lt"/>
              </a:rPr>
              <a:t>traitement.</a:t>
            </a:r>
          </a:p>
          <a:p>
            <a:r>
              <a:rPr lang="fr-FR" dirty="0" smtClean="0">
                <a:latin typeface="+mj-lt"/>
              </a:rPr>
              <a:t>Chaque couche n s’appuie sur les services qui lui sont fournis par la couche n-1 et ainsi de suite.</a:t>
            </a:r>
            <a:endParaRPr lang="fr-FR" dirty="0">
              <a:latin typeface="+mj-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28604"/>
            <a:ext cx="8229600" cy="5895996"/>
          </a:xfrm>
        </p:spPr>
        <p:txBody>
          <a:bodyPr/>
          <a:lstStyle/>
          <a:p>
            <a:r>
              <a:rPr lang="fr-FR" dirty="0" smtClean="0"/>
              <a:t>Les couches N des systèmes A et B se "comprennent" grâce à un </a:t>
            </a:r>
            <a:r>
              <a:rPr lang="fr-FR" b="1" dirty="0" smtClean="0"/>
              <a:t>protocole de  communication commun.</a:t>
            </a:r>
            <a:endParaRPr lang="fr-FR" dirty="0"/>
          </a:p>
        </p:txBody>
      </p:sp>
      <p:pic>
        <p:nvPicPr>
          <p:cNvPr id="1027" name="Picture 3"/>
          <p:cNvPicPr>
            <a:picLocks noChangeAspect="1" noChangeArrowheads="1"/>
          </p:cNvPicPr>
          <p:nvPr/>
        </p:nvPicPr>
        <p:blipFill>
          <a:blip r:embed="rId2"/>
          <a:srcRect/>
          <a:stretch>
            <a:fillRect/>
          </a:stretch>
        </p:blipFill>
        <p:spPr bwMode="auto">
          <a:xfrm>
            <a:off x="642910" y="1357298"/>
            <a:ext cx="8001056" cy="521497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85728"/>
            <a:ext cx="8229600" cy="6038872"/>
          </a:xfrm>
        </p:spPr>
        <p:txBody>
          <a:bodyPr>
            <a:normAutofit/>
          </a:bodyPr>
          <a:lstStyle/>
          <a:p>
            <a:r>
              <a:rPr lang="fr-FR" dirty="0" smtClean="0"/>
              <a:t>Les couches basses, qu’on appelle également couches de communication, définissent les fonctions permettant le transfert à travers le réseau de l’information provenant des couches supérieures. Les couches hautes, qu’on appelle également les couches de traitement, comportent les règles de transfert</a:t>
            </a:r>
          </a:p>
          <a:p>
            <a:pPr>
              <a:buNone/>
            </a:pPr>
            <a:r>
              <a:rPr lang="fr-FR" dirty="0" smtClean="0"/>
              <a:t>     de l’information, de contrôle de flux de dialogue et de présentation.</a:t>
            </a:r>
          </a:p>
          <a:p>
            <a:r>
              <a:rPr lang="fr-FR" dirty="0" smtClean="0"/>
              <a:t> Une couche du système 1 ne peut communiquer qu’avec le même couche du système 2. Cette  communication ne peut pas se faire directement ; la couche en question </a:t>
            </a:r>
            <a:r>
              <a:rPr lang="fr-FR" b="1" dirty="0" smtClean="0"/>
              <a:t>doit demander un service  </a:t>
            </a:r>
            <a:r>
              <a:rPr lang="fr-FR" dirty="0" smtClean="0"/>
              <a:t>à la couche inférieure et ainsi de suite.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28604"/>
            <a:ext cx="8229600" cy="5895996"/>
          </a:xfrm>
        </p:spPr>
        <p:txBody>
          <a:bodyPr/>
          <a:lstStyle/>
          <a:p>
            <a:r>
              <a:rPr lang="fr-FR" dirty="0" smtClean="0"/>
              <a:t> Quand les informations vont arriver au s </a:t>
            </a:r>
            <a:r>
              <a:rPr lang="fr-FR" dirty="0" err="1" smtClean="0"/>
              <a:t>ystème</a:t>
            </a:r>
            <a:r>
              <a:rPr lang="fr-FR" dirty="0" smtClean="0"/>
              <a:t> 2 , chaque couche va </a:t>
            </a:r>
            <a:r>
              <a:rPr lang="fr-FR" b="1" dirty="0" smtClean="0"/>
              <a:t>fournir un service à sa  </a:t>
            </a:r>
            <a:r>
              <a:rPr lang="fr-FR" dirty="0" smtClean="0"/>
              <a:t>couche supérieure.</a:t>
            </a:r>
          </a:p>
          <a:p>
            <a:r>
              <a:rPr lang="fr-FR" dirty="0" smtClean="0"/>
              <a:t> Les règles d’échange entre 2 couches sont définies dans une interface qui décrira un point d’accès  aux services « SAP » (Service Access Point). Un SAP se trouve à la limite entre deux c ouches et  va indiquer à un protocole où il doit adresser sa demande à la couche n -1 (inférieure)</a:t>
            </a:r>
          </a:p>
          <a:p>
            <a:r>
              <a:rPr lang="fr-FR" dirty="0" smtClean="0"/>
              <a:t> Une couche transmet tout ce que lui transmet la couche supérieure mais y ajoute ses propres  informations (AH,PH…). Quand le message arrive à la couche physique de l’émetteur, elle le</a:t>
            </a:r>
          </a:p>
          <a:p>
            <a:endParaRPr lang="fr-F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85728"/>
            <a:ext cx="8229600" cy="714380"/>
          </a:xfrm>
        </p:spPr>
        <p:txBody>
          <a:bodyPr>
            <a:noAutofit/>
          </a:bodyPr>
          <a:lstStyle/>
          <a:p>
            <a:r>
              <a:rPr lang="fr-FR" sz="3600" b="1" dirty="0" smtClean="0"/>
              <a:t>Fonctions des 7 couches du modèle OSI</a:t>
            </a:r>
            <a:endParaRPr lang="fr-FR" sz="3600" dirty="0"/>
          </a:p>
        </p:txBody>
      </p:sp>
      <p:pic>
        <p:nvPicPr>
          <p:cNvPr id="2051" name="Picture 3"/>
          <p:cNvPicPr>
            <a:picLocks noChangeAspect="1" noChangeArrowheads="1"/>
          </p:cNvPicPr>
          <p:nvPr/>
        </p:nvPicPr>
        <p:blipFill>
          <a:blip r:embed="rId2"/>
          <a:srcRect/>
          <a:stretch>
            <a:fillRect/>
          </a:stretch>
        </p:blipFill>
        <p:spPr bwMode="auto">
          <a:xfrm>
            <a:off x="285720" y="1142984"/>
            <a:ext cx="8643998" cy="480538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srcRect/>
          <a:stretch>
            <a:fillRect/>
          </a:stretch>
        </p:blipFill>
        <p:spPr bwMode="auto">
          <a:xfrm>
            <a:off x="285720" y="2571744"/>
            <a:ext cx="8858280" cy="2676525"/>
          </a:xfrm>
          <a:prstGeom prst="rect">
            <a:avLst/>
          </a:prstGeom>
          <a:noFill/>
          <a:ln w="9525">
            <a:noFill/>
            <a:miter lim="800000"/>
            <a:headEnd/>
            <a:tailEnd/>
          </a:ln>
          <a:effectLst/>
        </p:spPr>
      </p:pic>
      <p:pic>
        <p:nvPicPr>
          <p:cNvPr id="3077" name="Picture 5"/>
          <p:cNvPicPr>
            <a:picLocks noChangeAspect="1" noChangeArrowheads="1"/>
          </p:cNvPicPr>
          <p:nvPr/>
        </p:nvPicPr>
        <p:blipFill>
          <a:blip r:embed="rId3"/>
          <a:srcRect/>
          <a:stretch>
            <a:fillRect/>
          </a:stretch>
        </p:blipFill>
        <p:spPr bwMode="auto">
          <a:xfrm>
            <a:off x="285750" y="142852"/>
            <a:ext cx="8858250" cy="24098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71480"/>
            <a:ext cx="8229600" cy="5753120"/>
          </a:xfrm>
        </p:spPr>
        <p:txBody>
          <a:bodyPr/>
          <a:lstStyle/>
          <a:p>
            <a:endParaRPr lang="fr-FR" dirty="0"/>
          </a:p>
        </p:txBody>
      </p:sp>
      <p:pic>
        <p:nvPicPr>
          <p:cNvPr id="4098" name="Picture 2"/>
          <p:cNvPicPr>
            <a:picLocks noChangeAspect="1" noChangeArrowheads="1"/>
          </p:cNvPicPr>
          <p:nvPr/>
        </p:nvPicPr>
        <p:blipFill>
          <a:blip r:embed="rId2"/>
          <a:srcRect/>
          <a:stretch>
            <a:fillRect/>
          </a:stretch>
        </p:blipFill>
        <p:spPr bwMode="auto">
          <a:xfrm>
            <a:off x="571471" y="571480"/>
            <a:ext cx="8308789" cy="3714776"/>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Le modèle TCP/IP</a:t>
            </a:r>
            <a:br>
              <a:rPr lang="fr-FR" b="1" dirty="0" smtClean="0"/>
            </a:br>
            <a:endParaRPr lang="fr-FR" dirty="0"/>
          </a:p>
        </p:txBody>
      </p:sp>
      <p:sp>
        <p:nvSpPr>
          <p:cNvPr id="3" name="Espace réservé du contenu 2"/>
          <p:cNvSpPr>
            <a:spLocks noGrp="1"/>
          </p:cNvSpPr>
          <p:nvPr>
            <p:ph idx="1"/>
          </p:nvPr>
        </p:nvSpPr>
        <p:spPr>
          <a:xfrm>
            <a:off x="457200" y="1285860"/>
            <a:ext cx="8229600" cy="5038740"/>
          </a:xfrm>
        </p:spPr>
        <p:txBody>
          <a:bodyPr>
            <a:normAutofit fontScale="85000" lnSpcReduction="10000"/>
          </a:bodyPr>
          <a:lstStyle/>
          <a:p>
            <a:r>
              <a:rPr lang="fr-FR" b="1" dirty="0" smtClean="0"/>
              <a:t>Le modèle TCP/IP</a:t>
            </a:r>
          </a:p>
          <a:p>
            <a:r>
              <a:rPr lang="fr-FR" dirty="0" smtClean="0"/>
              <a:t>Le modèle TCP/IP, inspiré du modèle OSI, reprend l'approche modulaire (utilisation de modules ou couches) mais en contient uniquement quatre :</a:t>
            </a:r>
          </a:p>
          <a:p>
            <a:pPr>
              <a:buNone/>
            </a:pPr>
            <a:endParaRPr lang="fr-FR" dirty="0" smtClean="0"/>
          </a:p>
          <a:p>
            <a:pPr>
              <a:buNone/>
            </a:pPr>
            <a:endParaRPr lang="fr-FR" dirty="0" smtClean="0"/>
          </a:p>
          <a:p>
            <a:pPr>
              <a:buNone/>
            </a:pPr>
            <a:endParaRPr lang="fr-FR" dirty="0" smtClean="0"/>
          </a:p>
          <a:p>
            <a:pPr>
              <a:buNone/>
            </a:pPr>
            <a:endParaRPr lang="fr-FR" dirty="0" smtClean="0"/>
          </a:p>
          <a:p>
            <a:pPr>
              <a:buNone/>
            </a:pPr>
            <a:r>
              <a:rPr lang="fr-FR" dirty="0" smtClean="0"/>
              <a:t/>
            </a:r>
            <a:br>
              <a:rPr lang="fr-FR" dirty="0" smtClean="0"/>
            </a:br>
            <a:r>
              <a:rPr lang="fr-FR" dirty="0" smtClean="0"/>
              <a:t>Comme on peut le remarquer, les couches du modèle TCP/IP ont des tâches beaucoup plus diverses que les couches du modèle OSI, étant donné que certaines couches du modèle TCP/IP correspondent à plusieurs couches du modèle OSI. </a:t>
            </a:r>
            <a:br>
              <a:rPr lang="fr-FR" dirty="0" smtClean="0"/>
            </a:br>
            <a:r>
              <a:rPr lang="fr-FR" dirty="0" smtClean="0"/>
              <a:t/>
            </a:r>
            <a:br>
              <a:rPr lang="fr-FR" dirty="0" smtClean="0"/>
            </a:br>
            <a:endParaRPr lang="fr-FR" dirty="0"/>
          </a:p>
        </p:txBody>
      </p:sp>
      <p:graphicFrame>
        <p:nvGraphicFramePr>
          <p:cNvPr id="4" name="Tableau 3"/>
          <p:cNvGraphicFramePr>
            <a:graphicFrameLocks noGrp="1"/>
          </p:cNvGraphicFramePr>
          <p:nvPr/>
        </p:nvGraphicFramePr>
        <p:xfrm>
          <a:off x="1000100" y="2786058"/>
          <a:ext cx="7143800" cy="1615440"/>
        </p:xfrm>
        <a:graphic>
          <a:graphicData uri="http://schemas.openxmlformats.org/drawingml/2006/table">
            <a:tbl>
              <a:tblPr/>
              <a:tblGrid>
                <a:gridCol w="3571900"/>
                <a:gridCol w="3571900"/>
              </a:tblGrid>
              <a:tr h="0">
                <a:tc>
                  <a:txBody>
                    <a:bodyPr/>
                    <a:lstStyle/>
                    <a:p>
                      <a:pPr algn="ctr">
                        <a:spcAft>
                          <a:spcPts val="0"/>
                        </a:spcAft>
                      </a:pPr>
                      <a:r>
                        <a:rPr lang="fr-FR" sz="1200" b="1" dirty="0">
                          <a:latin typeface="Times New Roman"/>
                          <a:ea typeface="Times New Roman"/>
                        </a:rPr>
                        <a:t>Modèle TCP/IP</a:t>
                      </a:r>
                      <a:endParaRPr lang="fr-FR" sz="1200" dirty="0">
                        <a:latin typeface="Times New Roman"/>
                        <a:ea typeface="Times New Roman"/>
                      </a:endParaRPr>
                    </a:p>
                  </a:txBody>
                  <a:tcPr marL="9525" marR="9525" marT="9525" marB="9525" anchor="ctr">
                    <a:lnL>
                      <a:noFill/>
                    </a:lnL>
                    <a:lnR>
                      <a:noFill/>
                    </a:lnR>
                    <a:lnT>
                      <a:noFill/>
                    </a:lnT>
                    <a:lnB>
                      <a:noFill/>
                    </a:lnB>
                  </a:tcPr>
                </a:tc>
                <a:tc>
                  <a:txBody>
                    <a:bodyPr/>
                    <a:lstStyle/>
                    <a:p>
                      <a:pPr algn="ctr">
                        <a:spcAft>
                          <a:spcPts val="0"/>
                        </a:spcAft>
                      </a:pPr>
                      <a:r>
                        <a:rPr lang="fr-FR" sz="1200" b="1">
                          <a:latin typeface="Times New Roman"/>
                          <a:ea typeface="Times New Roman"/>
                        </a:rPr>
                        <a:t>Modèle OSI</a:t>
                      </a:r>
                      <a:endParaRPr lang="fr-FR" sz="1200">
                        <a:latin typeface="Times New Roman"/>
                        <a:ea typeface="Times New Roman"/>
                      </a:endParaRPr>
                    </a:p>
                  </a:txBody>
                  <a:tcPr marL="9525" marR="9525" marT="9525" marB="9525" anchor="ctr">
                    <a:lnL>
                      <a:noFill/>
                    </a:lnL>
                    <a:lnR>
                      <a:noFill/>
                    </a:lnR>
                    <a:lnT>
                      <a:noFill/>
                    </a:lnT>
                    <a:lnB>
                      <a:noFill/>
                    </a:lnB>
                  </a:tcPr>
                </a:tc>
              </a:tr>
              <a:tr h="0">
                <a:tc rowSpan="3">
                  <a:txBody>
                    <a:bodyPr/>
                    <a:lstStyle/>
                    <a:p>
                      <a:pPr>
                        <a:spcAft>
                          <a:spcPts val="0"/>
                        </a:spcAft>
                      </a:pPr>
                      <a:r>
                        <a:rPr lang="fr-FR" sz="1200">
                          <a:latin typeface="Times New Roman"/>
                          <a:ea typeface="Times New Roman"/>
                        </a:rPr>
                        <a:t>Couche Application</a:t>
                      </a:r>
                    </a:p>
                  </a:txBody>
                  <a:tcPr marL="9525" marR="9525" marT="9525" marB="9525" anchor="ctr">
                    <a:lnL>
                      <a:noFill/>
                    </a:lnL>
                    <a:lnR>
                      <a:noFill/>
                    </a:lnR>
                    <a:lnT>
                      <a:noFill/>
                    </a:lnT>
                    <a:lnB>
                      <a:noFill/>
                    </a:lnB>
                  </a:tcPr>
                </a:tc>
                <a:tc>
                  <a:txBody>
                    <a:bodyPr/>
                    <a:lstStyle/>
                    <a:p>
                      <a:pPr>
                        <a:spcAft>
                          <a:spcPts val="0"/>
                        </a:spcAft>
                      </a:pPr>
                      <a:r>
                        <a:rPr lang="fr-FR" sz="1200">
                          <a:latin typeface="Times New Roman"/>
                          <a:ea typeface="Times New Roman"/>
                        </a:rPr>
                        <a:t>Couche Application</a:t>
                      </a:r>
                    </a:p>
                  </a:txBody>
                  <a:tcPr marL="9525" marR="9525" marT="9525" marB="9525" anchor="ctr">
                    <a:lnL>
                      <a:noFill/>
                    </a:lnL>
                    <a:lnR>
                      <a:noFill/>
                    </a:lnR>
                    <a:lnT>
                      <a:noFill/>
                    </a:lnT>
                    <a:lnB>
                      <a:noFill/>
                    </a:lnB>
                  </a:tcPr>
                </a:tc>
              </a:tr>
              <a:tr h="0">
                <a:tc vMerge="1">
                  <a:txBody>
                    <a:bodyPr/>
                    <a:lstStyle/>
                    <a:p>
                      <a:endParaRPr lang="fr-FR"/>
                    </a:p>
                  </a:txBody>
                  <a:tcPr/>
                </a:tc>
                <a:tc>
                  <a:txBody>
                    <a:bodyPr/>
                    <a:lstStyle/>
                    <a:p>
                      <a:pPr>
                        <a:spcAft>
                          <a:spcPts val="0"/>
                        </a:spcAft>
                      </a:pPr>
                      <a:r>
                        <a:rPr lang="fr-FR" sz="1200" dirty="0">
                          <a:latin typeface="Times New Roman"/>
                          <a:ea typeface="Times New Roman"/>
                        </a:rPr>
                        <a:t>Couche Présentation</a:t>
                      </a:r>
                    </a:p>
                  </a:txBody>
                  <a:tcPr marL="9525" marR="9525" marT="9525" marB="9525" anchor="ctr">
                    <a:lnL>
                      <a:noFill/>
                    </a:lnL>
                    <a:lnR>
                      <a:noFill/>
                    </a:lnR>
                    <a:lnT>
                      <a:noFill/>
                    </a:lnT>
                    <a:lnB>
                      <a:noFill/>
                    </a:lnB>
                  </a:tcPr>
                </a:tc>
              </a:tr>
              <a:tr h="0">
                <a:tc vMerge="1">
                  <a:txBody>
                    <a:bodyPr/>
                    <a:lstStyle/>
                    <a:p>
                      <a:endParaRPr lang="fr-FR"/>
                    </a:p>
                  </a:txBody>
                  <a:tcPr/>
                </a:tc>
                <a:tc>
                  <a:txBody>
                    <a:bodyPr/>
                    <a:lstStyle/>
                    <a:p>
                      <a:pPr>
                        <a:spcAft>
                          <a:spcPts val="0"/>
                        </a:spcAft>
                      </a:pPr>
                      <a:r>
                        <a:rPr lang="fr-FR" sz="1200">
                          <a:latin typeface="Times New Roman"/>
                          <a:ea typeface="Times New Roman"/>
                        </a:rPr>
                        <a:t>Couche Session</a:t>
                      </a:r>
                    </a:p>
                  </a:txBody>
                  <a:tcPr marL="9525" marR="9525" marT="9525" marB="9525" anchor="ctr">
                    <a:lnL>
                      <a:noFill/>
                    </a:lnL>
                    <a:lnR>
                      <a:noFill/>
                    </a:lnR>
                    <a:lnT>
                      <a:noFill/>
                    </a:lnT>
                    <a:lnB>
                      <a:noFill/>
                    </a:lnB>
                  </a:tcPr>
                </a:tc>
              </a:tr>
              <a:tr h="0">
                <a:tc>
                  <a:txBody>
                    <a:bodyPr/>
                    <a:lstStyle/>
                    <a:p>
                      <a:pPr>
                        <a:spcAft>
                          <a:spcPts val="0"/>
                        </a:spcAft>
                      </a:pPr>
                      <a:r>
                        <a:rPr lang="fr-FR" sz="1200">
                          <a:latin typeface="Times New Roman"/>
                          <a:ea typeface="Times New Roman"/>
                        </a:rPr>
                        <a:t>Couche Transport (TCP)</a:t>
                      </a:r>
                    </a:p>
                  </a:txBody>
                  <a:tcPr marL="9525" marR="9525" marT="9525" marB="9525" anchor="ctr">
                    <a:lnL>
                      <a:noFill/>
                    </a:lnL>
                    <a:lnR>
                      <a:noFill/>
                    </a:lnR>
                    <a:lnT>
                      <a:noFill/>
                    </a:lnT>
                    <a:lnB>
                      <a:noFill/>
                    </a:lnB>
                  </a:tcPr>
                </a:tc>
                <a:tc>
                  <a:txBody>
                    <a:bodyPr/>
                    <a:lstStyle/>
                    <a:p>
                      <a:pPr>
                        <a:spcAft>
                          <a:spcPts val="0"/>
                        </a:spcAft>
                      </a:pPr>
                      <a:r>
                        <a:rPr lang="fr-FR" sz="1200">
                          <a:latin typeface="Times New Roman"/>
                          <a:ea typeface="Times New Roman"/>
                        </a:rPr>
                        <a:t>Couche Transport</a:t>
                      </a:r>
                    </a:p>
                  </a:txBody>
                  <a:tcPr marL="9525" marR="9525" marT="9525" marB="9525" anchor="ctr">
                    <a:lnL>
                      <a:noFill/>
                    </a:lnL>
                    <a:lnR>
                      <a:noFill/>
                    </a:lnR>
                    <a:lnT>
                      <a:noFill/>
                    </a:lnT>
                    <a:lnB>
                      <a:noFill/>
                    </a:lnB>
                  </a:tcPr>
                </a:tc>
              </a:tr>
              <a:tr h="0">
                <a:tc>
                  <a:txBody>
                    <a:bodyPr/>
                    <a:lstStyle/>
                    <a:p>
                      <a:pPr>
                        <a:spcAft>
                          <a:spcPts val="0"/>
                        </a:spcAft>
                      </a:pPr>
                      <a:r>
                        <a:rPr lang="fr-FR" sz="1200">
                          <a:latin typeface="Times New Roman"/>
                          <a:ea typeface="Times New Roman"/>
                        </a:rPr>
                        <a:t>Couche Internet (IP) </a:t>
                      </a:r>
                    </a:p>
                  </a:txBody>
                  <a:tcPr marL="9525" marR="9525" marT="9525" marB="9525" anchor="ctr">
                    <a:lnL>
                      <a:noFill/>
                    </a:lnL>
                    <a:lnR>
                      <a:noFill/>
                    </a:lnR>
                    <a:lnT>
                      <a:noFill/>
                    </a:lnT>
                    <a:lnB>
                      <a:noFill/>
                    </a:lnB>
                  </a:tcPr>
                </a:tc>
                <a:tc>
                  <a:txBody>
                    <a:bodyPr/>
                    <a:lstStyle/>
                    <a:p>
                      <a:pPr>
                        <a:spcAft>
                          <a:spcPts val="0"/>
                        </a:spcAft>
                      </a:pPr>
                      <a:r>
                        <a:rPr lang="fr-FR" sz="1200">
                          <a:latin typeface="Times New Roman"/>
                          <a:ea typeface="Times New Roman"/>
                        </a:rPr>
                        <a:t>Couche Réseau</a:t>
                      </a:r>
                    </a:p>
                  </a:txBody>
                  <a:tcPr marL="9525" marR="9525" marT="9525" marB="9525" anchor="ctr">
                    <a:lnL>
                      <a:noFill/>
                    </a:lnL>
                    <a:lnR>
                      <a:noFill/>
                    </a:lnR>
                    <a:lnT>
                      <a:noFill/>
                    </a:lnT>
                    <a:lnB>
                      <a:noFill/>
                    </a:lnB>
                  </a:tcPr>
                </a:tc>
              </a:tr>
              <a:tr h="0">
                <a:tc rowSpan="2">
                  <a:txBody>
                    <a:bodyPr/>
                    <a:lstStyle/>
                    <a:p>
                      <a:pPr>
                        <a:spcAft>
                          <a:spcPts val="0"/>
                        </a:spcAft>
                      </a:pPr>
                      <a:r>
                        <a:rPr lang="fr-FR" sz="1200">
                          <a:latin typeface="Times New Roman"/>
                          <a:ea typeface="Times New Roman"/>
                        </a:rPr>
                        <a:t>Couche Accès réseau</a:t>
                      </a:r>
                    </a:p>
                  </a:txBody>
                  <a:tcPr marL="9525" marR="9525" marT="9525" marB="9525" anchor="ctr">
                    <a:lnL>
                      <a:noFill/>
                    </a:lnL>
                    <a:lnR>
                      <a:noFill/>
                    </a:lnR>
                    <a:lnT>
                      <a:noFill/>
                    </a:lnT>
                    <a:lnB>
                      <a:noFill/>
                    </a:lnB>
                  </a:tcPr>
                </a:tc>
                <a:tc>
                  <a:txBody>
                    <a:bodyPr/>
                    <a:lstStyle/>
                    <a:p>
                      <a:pPr>
                        <a:spcAft>
                          <a:spcPts val="0"/>
                        </a:spcAft>
                      </a:pPr>
                      <a:r>
                        <a:rPr lang="fr-FR" sz="1200">
                          <a:latin typeface="Times New Roman"/>
                          <a:ea typeface="Times New Roman"/>
                        </a:rPr>
                        <a:t>Couche Liaison données</a:t>
                      </a:r>
                    </a:p>
                  </a:txBody>
                  <a:tcPr marL="9525" marR="9525" marT="9525" marB="9525" anchor="ctr">
                    <a:lnL>
                      <a:noFill/>
                    </a:lnL>
                    <a:lnR>
                      <a:noFill/>
                    </a:lnR>
                    <a:lnT>
                      <a:noFill/>
                    </a:lnT>
                    <a:lnB>
                      <a:noFill/>
                    </a:lnB>
                  </a:tcPr>
                </a:tc>
              </a:tr>
              <a:tr h="0">
                <a:tc vMerge="1">
                  <a:txBody>
                    <a:bodyPr/>
                    <a:lstStyle/>
                    <a:p>
                      <a:endParaRPr lang="fr-FR"/>
                    </a:p>
                  </a:txBody>
                  <a:tcPr/>
                </a:tc>
                <a:tc>
                  <a:txBody>
                    <a:bodyPr/>
                    <a:lstStyle/>
                    <a:p>
                      <a:pPr>
                        <a:spcAft>
                          <a:spcPts val="0"/>
                        </a:spcAft>
                      </a:pPr>
                      <a:r>
                        <a:rPr lang="fr-FR" sz="1200" dirty="0">
                          <a:latin typeface="Times New Roman"/>
                          <a:ea typeface="Times New Roman"/>
                        </a:rPr>
                        <a:t>Couche Physique </a:t>
                      </a:r>
                    </a:p>
                  </a:txBody>
                  <a:tcPr marL="9525" marR="9525" marT="9525" marB="9525" anchor="ctr">
                    <a:lnL>
                      <a:noFill/>
                    </a:lnL>
                    <a:lnR>
                      <a:noFill/>
                    </a:lnR>
                    <a:lnT>
                      <a:noFill/>
                    </a:lnT>
                    <a:lnB>
                      <a:noFill/>
                    </a:lnB>
                  </a:tcPr>
                </a:tc>
              </a:tr>
            </a:tbl>
          </a:graphicData>
        </a:graphic>
      </p:graphicFrame>
      <p:pic>
        <p:nvPicPr>
          <p:cNvPr id="5" name="Image 4" descr="mcours-logo.png"/>
          <p:cNvPicPr>
            <a:picLocks noChangeAspect="1"/>
          </p:cNvPicPr>
          <p:nvPr/>
        </p:nvPicPr>
        <p:blipFill>
          <a:blip r:embed="rId2"/>
          <a:stretch>
            <a:fillRect/>
          </a:stretch>
        </p:blipFill>
        <p:spPr>
          <a:xfrm>
            <a:off x="2714612" y="5643578"/>
            <a:ext cx="3810532" cy="666843"/>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57200" y="214290"/>
            <a:ext cx="8229600" cy="6110310"/>
          </a:xfrm>
        </p:spPr>
        <p:txBody>
          <a:bodyPr>
            <a:normAutofit/>
          </a:bodyPr>
          <a:lstStyle/>
          <a:p>
            <a:pPr>
              <a:buNone/>
            </a:pPr>
            <a:r>
              <a:rPr lang="fr-FR" dirty="0" smtClean="0"/>
              <a:t>Les rôles des différentes couches sont les suivants : </a:t>
            </a:r>
          </a:p>
          <a:p>
            <a:pPr lvl="0"/>
            <a:r>
              <a:rPr lang="fr-FR" b="1" dirty="0" smtClean="0"/>
              <a:t>Couche Accès réseau</a:t>
            </a:r>
            <a:r>
              <a:rPr lang="fr-FR" dirty="0" smtClean="0"/>
              <a:t> : elle spécifie la forme sous laquelle les données doivent être acheminées quel que soit le type de réseau utilisé </a:t>
            </a:r>
          </a:p>
          <a:p>
            <a:pPr lvl="0"/>
            <a:r>
              <a:rPr lang="fr-FR" b="1" dirty="0" smtClean="0"/>
              <a:t>Couche Internet</a:t>
            </a:r>
            <a:r>
              <a:rPr lang="fr-FR" dirty="0" smtClean="0"/>
              <a:t> : elle est chargée de fournir le paquet de données (datagramme) </a:t>
            </a:r>
          </a:p>
          <a:p>
            <a:pPr lvl="0"/>
            <a:r>
              <a:rPr lang="fr-FR" b="1" dirty="0" smtClean="0"/>
              <a:t>Couche Transport</a:t>
            </a:r>
            <a:r>
              <a:rPr lang="fr-FR" dirty="0" smtClean="0"/>
              <a:t> : elle assure l'acheminement des données, ainsi que les mécanismes permettant de connaître l'état de la transmission </a:t>
            </a:r>
          </a:p>
          <a:p>
            <a:pPr lvl="0"/>
            <a:r>
              <a:rPr lang="fr-FR" b="1" dirty="0" smtClean="0"/>
              <a:t>Couche Application</a:t>
            </a:r>
            <a:r>
              <a:rPr lang="fr-FR" dirty="0" smtClean="0"/>
              <a:t> : elle englobe les applications standard du réseau (Telnet, SMTP, FTP, ...) Voici les principaux protocoles faisant partie de la suite TCP/IP :</a:t>
            </a:r>
          </a:p>
          <a:p>
            <a:endParaRPr lang="fr-F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85728"/>
            <a:ext cx="8229600" cy="928694"/>
          </a:xfrm>
        </p:spPr>
        <p:txBody>
          <a:bodyPr>
            <a:normAutofit/>
          </a:bodyPr>
          <a:lstStyle/>
          <a:p>
            <a:r>
              <a:rPr lang="fr-FR" b="1" dirty="0" smtClean="0"/>
              <a:t>SERVEUR DHCP</a:t>
            </a:r>
            <a:endParaRPr lang="fr-FR" dirty="0"/>
          </a:p>
        </p:txBody>
      </p:sp>
      <p:sp>
        <p:nvSpPr>
          <p:cNvPr id="3" name="Espace réservé du contenu 2"/>
          <p:cNvSpPr>
            <a:spLocks noGrp="1"/>
          </p:cNvSpPr>
          <p:nvPr>
            <p:ph idx="1"/>
          </p:nvPr>
        </p:nvSpPr>
        <p:spPr>
          <a:xfrm>
            <a:off x="457200" y="1214422"/>
            <a:ext cx="8229600" cy="5110178"/>
          </a:xfrm>
        </p:spPr>
        <p:txBody>
          <a:bodyPr/>
          <a:lstStyle/>
          <a:p>
            <a:pPr>
              <a:buNone/>
            </a:pPr>
            <a:r>
              <a:rPr lang="fr-FR" dirty="0" smtClean="0"/>
              <a:t>          DHCP signifie </a:t>
            </a:r>
            <a:r>
              <a:rPr lang="fr-FR" dirty="0" err="1" smtClean="0"/>
              <a:t>Dynamic</a:t>
            </a:r>
            <a:r>
              <a:rPr lang="fr-FR" dirty="0" smtClean="0"/>
              <a:t> Host Configuration Protocol. Il s'agit d'un protocole qui permet à un ordinateur qui se connecte sur un réseau d'obtenir dynamiquement (c'est-à-dire sans  intervention particulière) sa configuration (principalement, sa configuration réseau). Vous n'avez qu'à spécifier à l'ordinateur de se trouver une </a:t>
            </a:r>
            <a:r>
              <a:rPr lang="fr-FR" b="1" dirty="0" smtClean="0"/>
              <a:t>adresse IP tout seul par DHCP. Le </a:t>
            </a:r>
            <a:r>
              <a:rPr lang="fr-FR" dirty="0" smtClean="0"/>
              <a:t>but principal étant la simplification de l'administration d'un réseau.</a:t>
            </a:r>
            <a:endParaRPr lang="fr-F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85728"/>
            <a:ext cx="8229600" cy="1143008"/>
          </a:xfrm>
        </p:spPr>
        <p:txBody>
          <a:bodyPr>
            <a:normAutofit/>
          </a:bodyPr>
          <a:lstStyle/>
          <a:p>
            <a:r>
              <a:rPr lang="fr-FR" b="1" dirty="0" smtClean="0"/>
              <a:t>SERVEUR DNS</a:t>
            </a:r>
            <a:endParaRPr lang="fr-FR" dirty="0"/>
          </a:p>
        </p:txBody>
      </p:sp>
      <p:sp>
        <p:nvSpPr>
          <p:cNvPr id="3" name="Espace réservé du contenu 2"/>
          <p:cNvSpPr>
            <a:spLocks noGrp="1"/>
          </p:cNvSpPr>
          <p:nvPr>
            <p:ph idx="1"/>
          </p:nvPr>
        </p:nvSpPr>
        <p:spPr>
          <a:xfrm>
            <a:off x="457200" y="1500174"/>
            <a:ext cx="8229600" cy="4824426"/>
          </a:xfrm>
        </p:spPr>
        <p:txBody>
          <a:bodyPr>
            <a:normAutofit fontScale="92500"/>
          </a:bodyPr>
          <a:lstStyle/>
          <a:p>
            <a:r>
              <a:rPr lang="fr-FR" b="1" dirty="0" smtClean="0"/>
              <a:t>DNS = Domain Name Server = Serveur de noms de domaine</a:t>
            </a:r>
          </a:p>
          <a:p>
            <a:r>
              <a:rPr lang="fr-FR" dirty="0" smtClean="0"/>
              <a:t>Domain Name System (DNS) est un système permettant d'établir une correspondance  entre une </a:t>
            </a:r>
            <a:r>
              <a:rPr lang="fr-FR" b="1" dirty="0" smtClean="0"/>
              <a:t>adresse IP et un nom de domaine.</a:t>
            </a:r>
          </a:p>
          <a:p>
            <a:r>
              <a:rPr lang="fr-FR" b="1" dirty="0" smtClean="0"/>
              <a:t>Associer une adresse IP et un nom de domaine</a:t>
            </a:r>
          </a:p>
          <a:p>
            <a:pPr>
              <a:buNone/>
            </a:pPr>
            <a:r>
              <a:rPr lang="fr-FR" dirty="0" smtClean="0"/>
              <a:t>        Les ordinateurs connectés à un réseau, par exemple </a:t>
            </a:r>
            <a:r>
              <a:rPr lang="fr-FR" b="1" dirty="0" smtClean="0"/>
              <a:t>Internet, possèdent tous une adresse IP. Ces adresses sont numériques afin d'être plus facilement traitées par une machine.  </a:t>
            </a:r>
            <a:r>
              <a:rPr lang="fr-FR" dirty="0" smtClean="0"/>
              <a:t>Selon </a:t>
            </a:r>
            <a:r>
              <a:rPr lang="fr-FR" b="1" dirty="0" smtClean="0"/>
              <a:t>IPv4, elles prennent la forme xxx.yyy.zzz.aaa, où xxx, </a:t>
            </a:r>
            <a:r>
              <a:rPr lang="fr-FR" b="1" dirty="0" err="1" smtClean="0"/>
              <a:t>yyy</a:t>
            </a:r>
            <a:r>
              <a:rPr lang="fr-FR" b="1" dirty="0" smtClean="0"/>
              <a:t>, zzz et </a:t>
            </a:r>
            <a:r>
              <a:rPr lang="fr-FR" b="1" dirty="0" err="1" smtClean="0"/>
              <a:t>aaa</a:t>
            </a:r>
            <a:r>
              <a:rPr lang="fr-FR" b="1" dirty="0" smtClean="0"/>
              <a:t> sont quatre</a:t>
            </a:r>
          </a:p>
          <a:p>
            <a:r>
              <a:rPr lang="fr-FR" dirty="0" smtClean="0"/>
              <a:t>nombres variant </a:t>
            </a:r>
            <a:r>
              <a:rPr lang="fr-FR" dirty="0" smtClean="0">
                <a:latin typeface="+mj-lt"/>
              </a:rPr>
              <a:t>entre 0 et 255 </a:t>
            </a:r>
            <a:r>
              <a:rPr lang="fr-FR" dirty="0" smtClean="0"/>
              <a:t>(en système décimal).</a:t>
            </a:r>
            <a:endParaRPr lang="fr-F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785794"/>
            <a:ext cx="8229600" cy="5538806"/>
          </a:xfrm>
        </p:spPr>
        <p:txBody>
          <a:bodyPr>
            <a:normAutofit lnSpcReduction="10000"/>
          </a:bodyPr>
          <a:lstStyle/>
          <a:p>
            <a:r>
              <a:rPr lang="fr-FR" dirty="0" smtClean="0"/>
              <a:t>Le </a:t>
            </a:r>
            <a:r>
              <a:rPr lang="fr-FR" b="1" dirty="0" smtClean="0"/>
              <a:t>protocole HTTP (HyperText Transfer Protocol) est le protocole le plus utilisé sur </a:t>
            </a:r>
            <a:r>
              <a:rPr lang="fr-FR" dirty="0" smtClean="0"/>
              <a:t>Internet depuis 1990. La version 0.9 était uniquement destinée à transférer des données sur  Internet (en particulier des pages Web écrites en </a:t>
            </a:r>
            <a:r>
              <a:rPr lang="fr-FR" b="1" dirty="0" smtClean="0"/>
              <a:t>HTML. La version 1.0 du protocole (la  </a:t>
            </a:r>
            <a:r>
              <a:rPr lang="fr-FR" dirty="0" smtClean="0"/>
              <a:t>plus utilisée) permet désormais de transférer des messages avec des en-têtes décrivant le  contenu du message en utilisant un codage de type </a:t>
            </a:r>
            <a:r>
              <a:rPr lang="fr-FR" b="1" dirty="0" smtClean="0"/>
              <a:t>MIME. </a:t>
            </a:r>
            <a:r>
              <a:rPr lang="fr-FR" dirty="0" smtClean="0"/>
              <a:t>Le but du protocole HTTP est de permettre un transfert de fichiers (essentiellement au format HTML) localisés grâce à une chaîne de caractères appelée </a:t>
            </a:r>
            <a:r>
              <a:rPr lang="fr-FR" b="1" dirty="0" smtClean="0"/>
              <a:t>URL entre un  </a:t>
            </a:r>
            <a:r>
              <a:rPr lang="fr-FR" dirty="0" smtClean="0"/>
              <a:t>navigateur (le client) et un serveur Web (appelé d'ailleurs </a:t>
            </a:r>
            <a:r>
              <a:rPr lang="fr-FR" dirty="0" err="1" smtClean="0"/>
              <a:t>httpd</a:t>
            </a:r>
            <a:r>
              <a:rPr lang="fr-FR" dirty="0" smtClean="0"/>
              <a:t> sur les machines </a:t>
            </a:r>
            <a:r>
              <a:rPr lang="fr-FR" b="1" dirty="0" smtClean="0"/>
              <a:t>UNIX).</a:t>
            </a:r>
            <a:endParaRPr lang="fr-FR" dirty="0"/>
          </a:p>
        </p:txBody>
      </p:sp>
      <p:sp>
        <p:nvSpPr>
          <p:cNvPr id="4" name="Titre 3"/>
          <p:cNvSpPr>
            <a:spLocks noGrp="1"/>
          </p:cNvSpPr>
          <p:nvPr>
            <p:ph type="title"/>
          </p:nvPr>
        </p:nvSpPr>
        <p:spPr>
          <a:xfrm>
            <a:off x="457200" y="142852"/>
            <a:ext cx="8229600" cy="1214446"/>
          </a:xfrm>
        </p:spPr>
        <p:txBody>
          <a:bodyPr>
            <a:normAutofit fontScale="90000"/>
          </a:bodyPr>
          <a:lstStyle/>
          <a:p>
            <a:r>
              <a:rPr lang="fr-FR" b="1" dirty="0" smtClean="0"/>
              <a:t>Introduction au protocole HTTP</a:t>
            </a:r>
            <a:br>
              <a:rPr lang="fr-FR" b="1" dirty="0" smtClean="0"/>
            </a:br>
            <a:endParaRPr lang="fr-F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653210"/>
          </a:xfrm>
        </p:spPr>
        <p:txBody>
          <a:bodyPr>
            <a:normAutofit fontScale="90000"/>
          </a:bodyPr>
          <a:lstStyle/>
          <a:p>
            <a:r>
              <a:rPr lang="fr-FR" b="1" dirty="0" smtClean="0"/>
              <a:t>Introduction au protocole FTP</a:t>
            </a:r>
            <a:br>
              <a:rPr lang="fr-FR" b="1" dirty="0" smtClean="0"/>
            </a:br>
            <a:endParaRPr lang="fr-FR" dirty="0"/>
          </a:p>
        </p:txBody>
      </p:sp>
      <p:sp>
        <p:nvSpPr>
          <p:cNvPr id="3" name="Espace réservé du contenu 2"/>
          <p:cNvSpPr>
            <a:spLocks noGrp="1"/>
          </p:cNvSpPr>
          <p:nvPr>
            <p:ph idx="1"/>
          </p:nvPr>
        </p:nvSpPr>
        <p:spPr>
          <a:xfrm>
            <a:off x="457200" y="1000108"/>
            <a:ext cx="8229600" cy="5324492"/>
          </a:xfrm>
        </p:spPr>
        <p:txBody>
          <a:bodyPr>
            <a:normAutofit/>
          </a:bodyPr>
          <a:lstStyle/>
          <a:p>
            <a:r>
              <a:rPr lang="fr-FR" dirty="0" smtClean="0"/>
              <a:t>Le protocole FTP (File Transfer Protocol) est, comme son nom l'indique, un </a:t>
            </a:r>
            <a:r>
              <a:rPr lang="fr-FR" b="1" dirty="0" smtClean="0"/>
              <a:t>protocole de </a:t>
            </a:r>
            <a:r>
              <a:rPr lang="fr-FR" dirty="0" smtClean="0"/>
              <a:t>transfert de fichier.</a:t>
            </a:r>
          </a:p>
          <a:p>
            <a:r>
              <a:rPr lang="fr-FR" dirty="0" smtClean="0"/>
              <a:t>La mise en place du protocole FTP date de </a:t>
            </a:r>
            <a:r>
              <a:rPr lang="fr-FR" dirty="0" smtClean="0">
                <a:latin typeface="+mj-lt"/>
              </a:rPr>
              <a:t>1971</a:t>
            </a:r>
            <a:r>
              <a:rPr lang="fr-FR" dirty="0" smtClean="0"/>
              <a:t>, date à laquelle un mécanisme de transfert de fichiers (décrit dans le </a:t>
            </a:r>
            <a:r>
              <a:rPr lang="fr-FR" b="1" dirty="0" smtClean="0"/>
              <a:t>RFC</a:t>
            </a:r>
            <a:r>
              <a:rPr lang="fr-FR" b="1" dirty="0" smtClean="0">
                <a:latin typeface="+mj-lt"/>
              </a:rPr>
              <a:t> 141</a:t>
            </a:r>
            <a:r>
              <a:rPr lang="fr-FR" b="1" dirty="0" smtClean="0"/>
              <a:t>) entre les machines du MIT (Massachussetts </a:t>
            </a:r>
            <a:r>
              <a:rPr lang="fr-FR" dirty="0" smtClean="0"/>
              <a:t>Institute of </a:t>
            </a:r>
            <a:r>
              <a:rPr lang="fr-FR" dirty="0" err="1" smtClean="0"/>
              <a:t>Technology</a:t>
            </a:r>
            <a:r>
              <a:rPr lang="fr-FR" dirty="0" smtClean="0"/>
              <a:t>) avait été mis au point. De nombreux RFC ont ensuite apporté des  améliorations au protocole de base, mais les plus grandes innovations datent de juillet   </a:t>
            </a:r>
            <a:r>
              <a:rPr lang="fr-FR" dirty="0" smtClean="0">
                <a:latin typeface="+mj-lt"/>
              </a:rPr>
              <a:t>1973</a:t>
            </a:r>
            <a:r>
              <a:rPr lang="fr-FR" dirty="0" smtClean="0"/>
              <a:t>.</a:t>
            </a:r>
            <a:endParaRPr lang="fr-FR" dirty="0"/>
          </a:p>
        </p:txBody>
      </p:sp>
      <p:pic>
        <p:nvPicPr>
          <p:cNvPr id="4" name="Image 3" descr="mcours-logo.png"/>
          <p:cNvPicPr>
            <a:picLocks noChangeAspect="1"/>
          </p:cNvPicPr>
          <p:nvPr/>
        </p:nvPicPr>
        <p:blipFill>
          <a:blip r:embed="rId2"/>
          <a:stretch>
            <a:fillRect/>
          </a:stretch>
        </p:blipFill>
        <p:spPr>
          <a:xfrm>
            <a:off x="2714612" y="5643578"/>
            <a:ext cx="3810532" cy="666843"/>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628</TotalTime>
  <Words>3015</Words>
  <Application>Microsoft Office PowerPoint</Application>
  <PresentationFormat>Affichage à l'écran (4:3)</PresentationFormat>
  <Paragraphs>176</Paragraphs>
  <Slides>46</Slides>
  <Notes>0</Notes>
  <HiddenSlides>0</HiddenSlides>
  <MMClips>0</MMClips>
  <ScaleCrop>false</ScaleCrop>
  <HeadingPairs>
    <vt:vector size="4" baseType="variant">
      <vt:variant>
        <vt:lpstr>Thème</vt:lpstr>
      </vt:variant>
      <vt:variant>
        <vt:i4>1</vt:i4>
      </vt:variant>
      <vt:variant>
        <vt:lpstr>Titres des diapositives</vt:lpstr>
      </vt:variant>
      <vt:variant>
        <vt:i4>46</vt:i4>
      </vt:variant>
    </vt:vector>
  </HeadingPairs>
  <TitlesOfParts>
    <vt:vector size="47" baseType="lpstr">
      <vt:lpstr>Débit</vt:lpstr>
      <vt:lpstr>M 20 Introduction aux réseaux informatiques</vt:lpstr>
      <vt:lpstr>Présentation de la Carte réseau </vt:lpstr>
      <vt:lpstr>Diapositive 3</vt:lpstr>
      <vt:lpstr>Diapositive 4</vt:lpstr>
      <vt:lpstr>Les supports de transmission </vt:lpstr>
      <vt:lpstr>Diapositive 6</vt:lpstr>
      <vt:lpstr>Diapositive 7</vt:lpstr>
      <vt:lpstr>Diapositive 8</vt:lpstr>
      <vt:lpstr>Diapositive 9</vt:lpstr>
      <vt:lpstr>Diapositive 10</vt:lpstr>
      <vt:lpstr>Diapositive 11</vt:lpstr>
      <vt:lpstr>Topologies logiques</vt:lpstr>
      <vt:lpstr>Diapositive 13</vt:lpstr>
      <vt:lpstr>Diapositive 14</vt:lpstr>
      <vt:lpstr>Diapositive 15</vt:lpstr>
      <vt:lpstr>Diapositive 16</vt:lpstr>
      <vt:lpstr>Diapositive 17</vt:lpstr>
      <vt:lpstr>Diapositive 18</vt:lpstr>
      <vt:lpstr>Diapositive 19</vt:lpstr>
      <vt:lpstr>Diapositive 20</vt:lpstr>
      <vt:lpstr>Diapositive 21</vt:lpstr>
      <vt:lpstr>Equipements d’interconnexion</vt:lpstr>
      <vt:lpstr>Diapositive 23</vt:lpstr>
      <vt:lpstr>Diapositive 24</vt:lpstr>
      <vt:lpstr>Diapositive 25</vt:lpstr>
      <vt:lpstr>Diapositive 26</vt:lpstr>
      <vt:lpstr>Diapositive 27</vt:lpstr>
      <vt:lpstr>Diapositive 28</vt:lpstr>
      <vt:lpstr>Diapositive 29</vt:lpstr>
      <vt:lpstr>Diapositive 30</vt:lpstr>
      <vt:lpstr>Diapositive 31</vt:lpstr>
      <vt:lpstr>Les organismes de normalisation</vt:lpstr>
      <vt:lpstr>Diapositive 33</vt:lpstr>
      <vt:lpstr>Diapositive 34</vt:lpstr>
      <vt:lpstr>Diapositive 35</vt:lpstr>
      <vt:lpstr>Diapositive 36</vt:lpstr>
      <vt:lpstr>Diapositive 37</vt:lpstr>
      <vt:lpstr>Fonctions des 7 couches du modèle OSI</vt:lpstr>
      <vt:lpstr>Diapositive 39</vt:lpstr>
      <vt:lpstr>Diapositive 40</vt:lpstr>
      <vt:lpstr>Le modèle TCP/IP </vt:lpstr>
      <vt:lpstr>Diapositive 42</vt:lpstr>
      <vt:lpstr>SERVEUR DHCP</vt:lpstr>
      <vt:lpstr>SERVEUR DNS</vt:lpstr>
      <vt:lpstr>Introduction au protocole HTTP </vt:lpstr>
      <vt:lpstr>Introduction au protocole FTP </vt:lpstr>
    </vt:vector>
  </TitlesOfParts>
  <Company>GSM 97 122 164</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 20 Introduction aux réseaux informatiques</dc:title>
  <dc:creator>saberSIYANA</dc:creator>
  <cp:lastModifiedBy>Utilisateur Windows</cp:lastModifiedBy>
  <cp:revision>66</cp:revision>
  <dcterms:created xsi:type="dcterms:W3CDTF">2011-01-26T10:59:06Z</dcterms:created>
  <dcterms:modified xsi:type="dcterms:W3CDTF">2020-11-04T22:05:50Z</dcterms:modified>
</cp:coreProperties>
</file>