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30"/>
  </p:notesMasterIdLst>
  <p:sldIdLst>
    <p:sldId id="256" r:id="rId2"/>
    <p:sldId id="331"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20" r:id="rId21"/>
    <p:sldId id="321" r:id="rId22"/>
    <p:sldId id="322" r:id="rId23"/>
    <p:sldId id="323" r:id="rId24"/>
    <p:sldId id="325" r:id="rId25"/>
    <p:sldId id="327" r:id="rId26"/>
    <p:sldId id="329" r:id="rId27"/>
    <p:sldId id="328" r:id="rId28"/>
    <p:sldId id="330"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406" autoAdjust="0"/>
  </p:normalViewPr>
  <p:slideViewPr>
    <p:cSldViewPr>
      <p:cViewPr varScale="1">
        <p:scale>
          <a:sx n="91" d="100"/>
          <a:sy n="91" d="100"/>
        </p:scale>
        <p:origin x="-46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F4D02-485B-4492-99E0-ADB11357F18D}" type="datetimeFigureOut">
              <a:rPr lang="fr-FR" smtClean="0"/>
              <a:pPr/>
              <a:t>04/11/2020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85335C-37AC-4401-B134-6A04F982DFC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6</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9</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10</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11</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12</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13</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14</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15</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16</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17</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18</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19</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20</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21</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22</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23</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24</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25</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26</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27</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endParaRPr lang="fr-FR" dirty="0"/>
          </a:p>
        </p:txBody>
      </p:sp>
      <p:sp>
        <p:nvSpPr>
          <p:cNvPr id="4" name="Espace réservé du numéro de diapositive 3"/>
          <p:cNvSpPr>
            <a:spLocks noGrp="1"/>
          </p:cNvSpPr>
          <p:nvPr>
            <p:ph type="sldNum" sz="quarter" idx="10"/>
          </p:nvPr>
        </p:nvSpPr>
        <p:spPr/>
        <p:txBody>
          <a:bodyPr/>
          <a:lstStyle/>
          <a:p>
            <a:fld id="{0A85335C-37AC-4401-B134-6A04F982DFC2}" type="slidenum">
              <a:rPr lang="fr-FR" smtClean="0"/>
              <a:pPr/>
              <a:t>28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4668DC-857F-487D-BFFA-8C0CA5037977}" type="slidenum">
              <a:rPr lang="fr-BE" smtClean="0"/>
              <a:pPr/>
              <a:t>‹N°›</a:t>
            </a:fld>
            <a:endParaRPr lang="fr-BE"/>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4361688" y="1026372"/>
            <a:ext cx="457200" cy="441325"/>
          </a:xfrm>
        </p:spPr>
        <p:txBody>
          <a:bodyPr/>
          <a:lstStyle/>
          <a:p>
            <a:fld id="{CF4668DC-857F-487D-BFFA-8C0CA5037977}" type="slidenum">
              <a:rPr lang="fr-BE" smtClean="0"/>
              <a:pPr/>
              <a:t>‹N°›</a:t>
            </a:fld>
            <a:endParaRPr lang="fr-BE"/>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4668DC-857F-487D-BFFA-8C0CA5037977}" type="slidenum">
              <a:rPr lang="fr-BE" smtClean="0"/>
              <a:pPr/>
              <a:t>‹N°›</a:t>
            </a:fld>
            <a:endParaRPr lang="fr-BE"/>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fld id="{AA309A6D-C09C-4548-B29A-6CF363A7E532}" type="datetimeFigureOut">
              <a:rPr lang="fr-FR" smtClean="0"/>
              <a:pPr/>
              <a:t>04/11/2020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8" name="Espace réservé du pied de page 7"/>
          <p:cNvSpPr>
            <a:spLocks noGrp="1"/>
          </p:cNvSpPr>
          <p:nvPr>
            <p:ph type="ftr" sz="quarter" idx="11"/>
          </p:nvPr>
        </p:nvSpPr>
        <p:spPr>
          <a:xfrm>
            <a:off x="304800" y="6409944"/>
            <a:ext cx="3581400" cy="365760"/>
          </a:xfrm>
        </p:spPr>
        <p:txBody>
          <a:bodyPr/>
          <a:lstStyle/>
          <a:p>
            <a:endParaRPr lang="fr-BE"/>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fld id="{CF4668DC-857F-487D-BFFA-8C0CA5037977}" type="slidenum">
              <a:rPr lang="fr-BE" smtClean="0"/>
              <a:pPr/>
              <a:t>‹N°›</a:t>
            </a:fld>
            <a:endParaRPr lang="fr-BE"/>
          </a:p>
        </p:txBody>
      </p:sp>
      <p:sp>
        <p:nvSpPr>
          <p:cNvPr id="23" name="Titre 22"/>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a:xfrm>
            <a:off x="4343400" y="1036020"/>
            <a:ext cx="457200" cy="441325"/>
          </a:xfrm>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F4668DC-857F-487D-BFFA-8C0CA5037977}" type="slidenum">
              <a:rPr lang="fr-BE" smtClean="0"/>
              <a:pPr/>
              <a:t>‹N°›</a:t>
            </a:fld>
            <a:endParaRPr lang="fr-BE"/>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6" name="Espace réservé du pied de page 5"/>
          <p:cNvSpPr>
            <a:spLocks noGrp="1"/>
          </p:cNvSpPr>
          <p:nvPr>
            <p:ph type="ftr" sz="quarter" idx="11"/>
          </p:nvPr>
        </p:nvSpPr>
        <p:spPr>
          <a:xfrm>
            <a:off x="301752" y="6410848"/>
            <a:ext cx="3383280" cy="365760"/>
          </a:xfrm>
        </p:spPr>
        <p:txBody>
          <a:bodyPr/>
          <a:lstStyle/>
          <a:p>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p>
            <a:fld id="{CF4668DC-857F-487D-BFFA-8C0CA5037977}" type="slidenum">
              <a:rPr lang="fr-BE" smtClean="0"/>
              <a:pPr/>
              <a:t>‹N°›</a:t>
            </a:fld>
            <a:endParaRPr lang="fr-BE"/>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a:xfrm>
            <a:off x="5788152" y="6404984"/>
            <a:ext cx="3044952" cy="365760"/>
          </a:xfrm>
        </p:spPr>
        <p:txBody>
          <a:bodyPr/>
          <a:lstStyle/>
          <a:p>
            <a:fld id="{AA309A6D-C09C-4548-B29A-6CF363A7E532}" type="datetimeFigureOut">
              <a:rPr lang="fr-FR" smtClean="0"/>
              <a:pPr/>
              <a:t>04/11/2020</a:t>
            </a:fld>
            <a:endParaRPr lang="fr-BE"/>
          </a:p>
        </p:txBody>
      </p:sp>
      <p:sp>
        <p:nvSpPr>
          <p:cNvPr id="6" name="Espace réservé du pied de page 5"/>
          <p:cNvSpPr>
            <a:spLocks noGrp="1"/>
          </p:cNvSpPr>
          <p:nvPr>
            <p:ph type="ftr" sz="quarter" idx="11"/>
          </p:nvPr>
        </p:nvSpPr>
        <p:spPr>
          <a:xfrm>
            <a:off x="301752" y="6410848"/>
            <a:ext cx="3584448" cy="365760"/>
          </a:xfrm>
        </p:spPr>
        <p:txBody>
          <a:bodyPr/>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6915912" y="3009901"/>
            <a:ext cx="457200" cy="441325"/>
          </a:xfrm>
        </p:spPr>
        <p:txBody>
          <a:bodyPr/>
          <a:lstStyle/>
          <a:p>
            <a:fld id="{CF4668DC-857F-487D-BFFA-8C0CA5037977}" type="slidenum">
              <a:rPr lang="fr-BE" smtClean="0"/>
              <a:pPr/>
              <a:t>‹N°›</a:t>
            </a:fld>
            <a:endParaRPr lang="fr-BE"/>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2" name="Titre vertical 1"/>
          <p:cNvSpPr>
            <a:spLocks noGrp="1"/>
          </p:cNvSpPr>
          <p:nvPr>
            <p:ph type="title" orient="vert"/>
          </p:nvPr>
        </p:nvSpPr>
        <p:spPr>
          <a:xfrm>
            <a:off x="7391400" y="304801"/>
            <a:ext cx="1447800" cy="5851525"/>
          </a:xfrm>
        </p:spPr>
        <p:txBody>
          <a:bodyPr vert="eaVert"/>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A309A6D-C09C-4548-B29A-6CF363A7E532}" type="datetimeFigureOut">
              <a:rPr lang="fr-FR" smtClean="0"/>
              <a:pPr/>
              <a:t>04/11/2020</a:t>
            </a:fld>
            <a:endParaRPr lang="fr-BE"/>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fr-BE"/>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F4668DC-857F-487D-BFFA-8C0CA5037977}" type="slidenum">
              <a:rPr lang="fr-BE" smtClean="0"/>
              <a:pPr/>
              <a:t>‹N°›</a:t>
            </a:fld>
            <a:endParaRPr lang="fr-BE"/>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42924" y="476672"/>
            <a:ext cx="8101042" cy="1512912"/>
          </a:xfrm>
        </p:spPr>
        <p:txBody>
          <a:bodyPr>
            <a:normAutofit fontScale="90000"/>
          </a:bodyPr>
          <a:lstStyle/>
          <a:p>
            <a:r>
              <a:rPr lang="fr-FR" b="1" dirty="0" smtClean="0"/>
              <a:t>Programmation et déploiement de sites web dynamiques</a:t>
            </a:r>
            <a:endParaRPr lang="fr-FR" b="1" dirty="0"/>
          </a:p>
        </p:txBody>
      </p:sp>
      <p:pic>
        <p:nvPicPr>
          <p:cNvPr id="5" name="Image 4" descr="mcours-logo.png"/>
          <p:cNvPicPr>
            <a:picLocks noChangeAspect="1"/>
          </p:cNvPicPr>
          <p:nvPr/>
        </p:nvPicPr>
        <p:blipFill>
          <a:blip r:embed="rId2"/>
          <a:stretch>
            <a:fillRect/>
          </a:stretch>
        </p:blipFill>
        <p:spPr>
          <a:xfrm>
            <a:off x="2666734" y="3095578"/>
            <a:ext cx="3810532" cy="66684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Plan </a:t>
            </a:r>
            <a:endParaRPr lang="fr-FR" sz="3600" b="1" dirty="0"/>
          </a:p>
        </p:txBody>
      </p:sp>
      <p:sp>
        <p:nvSpPr>
          <p:cNvPr id="3" name="Espace réservé du contenu 2"/>
          <p:cNvSpPr>
            <a:spLocks noGrp="1"/>
          </p:cNvSpPr>
          <p:nvPr>
            <p:ph sz="quarter" idx="1"/>
          </p:nvPr>
        </p:nvSpPr>
        <p:spPr>
          <a:xfrm>
            <a:off x="467544" y="1928802"/>
            <a:ext cx="8280920" cy="3857652"/>
          </a:xfrm>
        </p:spPr>
        <p:txBody>
          <a:bodyPr>
            <a:normAutofit/>
          </a:bodyPr>
          <a:lstStyle/>
          <a:p>
            <a:pPr algn="just"/>
            <a:r>
              <a:rPr lang="fr-FR" sz="3200" dirty="0" smtClean="0"/>
              <a:t>Introduction à </a:t>
            </a:r>
            <a:r>
              <a:rPr lang="fr-FR" sz="3200" dirty="0" err="1" smtClean="0"/>
              <a:t>ASP.Net</a:t>
            </a:r>
            <a:endParaRPr lang="fr-FR" sz="3200" dirty="0" smtClean="0"/>
          </a:p>
          <a:p>
            <a:pPr algn="just"/>
            <a:r>
              <a:rPr lang="fr-FR" sz="3200" dirty="0" smtClean="0"/>
              <a:t>Développer des composants serveur</a:t>
            </a:r>
          </a:p>
          <a:p>
            <a:pPr algn="just"/>
            <a:r>
              <a:rPr lang="fr-FR" sz="3200" dirty="0" smtClean="0"/>
              <a:t>Développer des applications XML</a:t>
            </a:r>
          </a:p>
          <a:p>
            <a:pPr algn="just"/>
            <a:r>
              <a:rPr lang="fr-FR" sz="3200" dirty="0" smtClean="0"/>
              <a:t>Développer un service web</a:t>
            </a:r>
          </a:p>
          <a:p>
            <a:pPr algn="just"/>
            <a:r>
              <a:rPr lang="fr-FR" sz="3200" dirty="0" smtClean="0"/>
              <a:t>Déployer une application web</a:t>
            </a:r>
          </a:p>
          <a:p>
            <a:pPr algn="just"/>
            <a:r>
              <a:rPr lang="fr-FR" sz="3200" dirty="0" smtClean="0"/>
              <a:t>Programmer avec AJAX</a:t>
            </a:r>
            <a:endParaRPr lang="fr-F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1" end="1"/>
                                            </p:txEl>
                                          </p:spTgt>
                                        </p:tgtEl>
                                        <p:attrNameLst>
                                          <p:attrName>style.fontStyle</p:attrName>
                                        </p:attrNameLst>
                                      </p:cBhvr>
                                      <p:to>
                                        <p:strVal val="normal"/>
                                      </p:to>
                                    </p:set>
                                    <p:set>
                                      <p:cBhvr override="childStyle">
                                        <p:cTn id="7" dur="indefinite"/>
                                        <p:tgtEl>
                                          <p:spTgt spid="3">
                                            <p:txEl>
                                              <p:pRg st="1" end="1"/>
                                            </p:txEl>
                                          </p:spTgt>
                                        </p:tgtEl>
                                        <p:attrNameLst>
                                          <p:attrName>style.fontWeight</p:attrName>
                                        </p:attrNameLst>
                                      </p:cBhvr>
                                      <p:to>
                                        <p:strVal val="bold"/>
                                      </p:to>
                                    </p:set>
                                    <p:set>
                                      <p:cBhvr override="childStyle">
                                        <p:cTn id="8" dur="indefinite"/>
                                        <p:tgtEl>
                                          <p:spTgt spid="3">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dirty="0" smtClean="0"/>
              <a:t>La validation des données est en général la chose la plus importante dans un site web</a:t>
            </a:r>
          </a:p>
          <a:p>
            <a:pPr algn="just">
              <a:spcBef>
                <a:spcPts val="1200"/>
              </a:spcBef>
            </a:pPr>
            <a:r>
              <a:rPr lang="fr-FR" dirty="0" smtClean="0"/>
              <a:t>Il faut travailler côté client et côté serveur pour prévenir au plus tôt l'utilisateur d'une erreur éventuelle</a:t>
            </a:r>
          </a:p>
          <a:p>
            <a:pPr algn="just">
              <a:spcBef>
                <a:spcPts val="1200"/>
              </a:spcBef>
            </a:pPr>
            <a:r>
              <a:rPr lang="fr-FR" dirty="0" smtClean="0"/>
              <a:t>La validation côté client est donc celle qui intervient la première et se fait en général en JavaScript</a:t>
            </a:r>
          </a:p>
          <a:p>
            <a:pPr algn="just">
              <a:spcBef>
                <a:spcPts val="1200"/>
              </a:spcBef>
            </a:pPr>
            <a:r>
              <a:rPr lang="fr-FR" dirty="0" smtClean="0"/>
              <a:t>ASP.NET fournit des contrôles de validation qui génèrent le code </a:t>
            </a:r>
            <a:r>
              <a:rPr lang="fr-FR" dirty="0" err="1" smtClean="0"/>
              <a:t>Javascript</a:t>
            </a:r>
            <a:r>
              <a:rPr lang="fr-FR" dirty="0" smtClean="0"/>
              <a:t> associé</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dirty="0" smtClean="0"/>
              <a:t>Les principaux contrôles de validation sont : </a:t>
            </a:r>
          </a:p>
          <a:p>
            <a:pPr lvl="1" algn="just">
              <a:spcBef>
                <a:spcPts val="1200"/>
              </a:spcBef>
            </a:pPr>
            <a:r>
              <a:rPr lang="fr-FR" sz="2400" dirty="0" err="1" smtClean="0">
                <a:solidFill>
                  <a:schemeClr val="tx1"/>
                </a:solidFill>
              </a:rPr>
              <a:t>RequiredFieldValidator</a:t>
            </a:r>
            <a:r>
              <a:rPr lang="fr-FR" sz="2400" dirty="0" smtClean="0">
                <a:solidFill>
                  <a:schemeClr val="tx1"/>
                </a:solidFill>
              </a:rPr>
              <a:t> </a:t>
            </a:r>
          </a:p>
          <a:p>
            <a:pPr lvl="1" algn="just">
              <a:spcBef>
                <a:spcPts val="1200"/>
              </a:spcBef>
            </a:pPr>
            <a:r>
              <a:rPr lang="fr-FR" sz="2400" dirty="0" err="1" smtClean="0">
                <a:solidFill>
                  <a:schemeClr val="tx1"/>
                </a:solidFill>
              </a:rPr>
              <a:t>RangeValidator</a:t>
            </a:r>
            <a:r>
              <a:rPr lang="fr-FR" sz="2400" dirty="0" smtClean="0">
                <a:solidFill>
                  <a:schemeClr val="tx1"/>
                </a:solidFill>
              </a:rPr>
              <a:t> </a:t>
            </a:r>
          </a:p>
          <a:p>
            <a:pPr lvl="1" algn="just">
              <a:spcBef>
                <a:spcPts val="1200"/>
              </a:spcBef>
            </a:pPr>
            <a:r>
              <a:rPr lang="fr-FR" sz="2400" dirty="0" err="1" smtClean="0">
                <a:solidFill>
                  <a:schemeClr val="tx1"/>
                </a:solidFill>
              </a:rPr>
              <a:t>CompareValidator</a:t>
            </a:r>
            <a:r>
              <a:rPr lang="fr-FR" sz="2400" dirty="0" smtClean="0">
                <a:solidFill>
                  <a:schemeClr val="tx1"/>
                </a:solidFill>
              </a:rPr>
              <a:t> </a:t>
            </a:r>
          </a:p>
          <a:p>
            <a:pPr lvl="1" algn="just">
              <a:spcBef>
                <a:spcPts val="1200"/>
              </a:spcBef>
            </a:pPr>
            <a:r>
              <a:rPr lang="fr-FR" sz="2400" dirty="0" err="1" smtClean="0">
                <a:solidFill>
                  <a:schemeClr val="tx1"/>
                </a:solidFill>
              </a:rPr>
              <a:t>RegularExpressionValidator</a:t>
            </a:r>
            <a:r>
              <a:rPr lang="fr-FR" sz="2400" dirty="0" smtClean="0">
                <a:solidFill>
                  <a:schemeClr val="tx1"/>
                </a:solidFill>
              </a:rPr>
              <a:t> </a:t>
            </a:r>
          </a:p>
          <a:p>
            <a:pPr lvl="1" algn="just">
              <a:spcBef>
                <a:spcPts val="1200"/>
              </a:spcBef>
            </a:pPr>
            <a:r>
              <a:rPr lang="fr-FR" sz="2400" dirty="0" err="1" smtClean="0">
                <a:solidFill>
                  <a:schemeClr val="tx1"/>
                </a:solidFill>
              </a:rPr>
              <a:t>CustomValidator</a:t>
            </a:r>
            <a:r>
              <a:rPr lang="fr-FR" sz="2400" dirty="0" smtClean="0">
                <a:solidFill>
                  <a:schemeClr val="tx1"/>
                </a:solidFill>
              </a:rPr>
              <a:t> </a:t>
            </a:r>
          </a:p>
          <a:p>
            <a:pPr lvl="1" algn="just">
              <a:spcBef>
                <a:spcPts val="1200"/>
              </a:spcBef>
            </a:pPr>
            <a:r>
              <a:rPr lang="fr-FR" sz="2400" dirty="0" err="1" smtClean="0">
                <a:solidFill>
                  <a:schemeClr val="tx1"/>
                </a:solidFill>
              </a:rPr>
              <a:t>ValidationSummary</a:t>
            </a:r>
            <a:endParaRPr lang="fr-FR" sz="24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dirty="0" err="1" smtClean="0">
                <a:solidFill>
                  <a:schemeClr val="tx1"/>
                </a:solidFill>
              </a:rPr>
              <a:t>RequiredFieldValidator</a:t>
            </a:r>
            <a:r>
              <a:rPr lang="fr-FR" dirty="0" smtClean="0">
                <a:solidFill>
                  <a:schemeClr val="tx1"/>
                </a:solidFill>
              </a:rPr>
              <a:t> </a:t>
            </a:r>
          </a:p>
          <a:p>
            <a:pPr lvl="1" algn="just">
              <a:spcBef>
                <a:spcPts val="1200"/>
              </a:spcBef>
            </a:pPr>
            <a:r>
              <a:rPr lang="fr-FR" sz="2400" dirty="0" smtClean="0">
                <a:solidFill>
                  <a:schemeClr val="tx1"/>
                </a:solidFill>
              </a:rPr>
              <a:t>Le plus fréquemment utilisé car il est le </a:t>
            </a:r>
            <a:r>
              <a:rPr lang="fr-FR" sz="2400" b="1" i="1" dirty="0" smtClean="0">
                <a:solidFill>
                  <a:schemeClr val="tx1"/>
                </a:solidFill>
              </a:rPr>
              <a:t>seul</a:t>
            </a:r>
            <a:r>
              <a:rPr lang="fr-FR" sz="2400" dirty="0" smtClean="0">
                <a:solidFill>
                  <a:schemeClr val="tx1"/>
                </a:solidFill>
              </a:rPr>
              <a:t> qui peut s'assurer qu'un champ n'est pas vide</a:t>
            </a:r>
          </a:p>
          <a:p>
            <a:pPr lvl="1" algn="just">
              <a:spcBef>
                <a:spcPts val="1200"/>
              </a:spcBef>
            </a:pPr>
            <a:r>
              <a:rPr lang="fr-FR" sz="2400" dirty="0" smtClean="0">
                <a:solidFill>
                  <a:schemeClr val="tx1"/>
                </a:solidFill>
              </a:rPr>
              <a:t>Tous les autres contrôles de validation acceptent un champ vide donc, associer ce contrôle de validation aux autres contrôles permet cette vérification essentielle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graphicFrame>
        <p:nvGraphicFramePr>
          <p:cNvPr id="6" name="Tableau 5"/>
          <p:cNvGraphicFramePr>
            <a:graphicFrameLocks noGrp="1"/>
          </p:cNvGraphicFramePr>
          <p:nvPr/>
        </p:nvGraphicFramePr>
        <p:xfrm>
          <a:off x="71406" y="4286256"/>
          <a:ext cx="8948734" cy="2533650"/>
        </p:xfrm>
        <a:graphic>
          <a:graphicData uri="http://schemas.openxmlformats.org/drawingml/2006/table">
            <a:tbl>
              <a:tblPr>
                <a:tableStyleId>{22838BEF-8BB2-4498-84A7-C5851F593DF1}</a:tableStyleId>
              </a:tblPr>
              <a:tblGrid>
                <a:gridCol w="2261934"/>
                <a:gridCol w="6686800"/>
              </a:tblGrid>
              <a:tr h="0">
                <a:tc>
                  <a:txBody>
                    <a:bodyPr/>
                    <a:lstStyle/>
                    <a:p>
                      <a:pPr marL="0" indent="0" algn="ctr">
                        <a:spcAft>
                          <a:spcPts val="0"/>
                        </a:spcAft>
                      </a:pPr>
                      <a:r>
                        <a:rPr lang="fr-FR" sz="2000" b="1" dirty="0"/>
                        <a:t>Nom de la propriété</a:t>
                      </a:r>
                      <a:endParaRPr lang="fr-FR" sz="2000" b="1" dirty="0">
                        <a:latin typeface="Verdana"/>
                        <a:ea typeface="Times New Roman"/>
                        <a:cs typeface="Times New Roman"/>
                      </a:endParaRPr>
                    </a:p>
                  </a:txBody>
                  <a:tcPr marL="9525" marR="9525" marT="9525" marB="9525" anchor="ctr">
                    <a:solidFill>
                      <a:schemeClr val="bg2">
                        <a:lumMod val="90000"/>
                      </a:schemeClr>
                    </a:solidFill>
                  </a:tcPr>
                </a:tc>
                <a:tc>
                  <a:txBody>
                    <a:bodyPr/>
                    <a:lstStyle/>
                    <a:p>
                      <a:pPr marL="539750" indent="-539750" algn="ctr">
                        <a:spcAft>
                          <a:spcPts val="0"/>
                        </a:spcAft>
                      </a:pPr>
                      <a:r>
                        <a:rPr lang="fr-FR" sz="2000" b="1" dirty="0"/>
                        <a:t>Utilisation</a:t>
                      </a:r>
                      <a:endParaRPr lang="fr-FR" sz="2000" b="1" dirty="0">
                        <a:latin typeface="Verdana"/>
                        <a:ea typeface="Times New Roman"/>
                        <a:cs typeface="Times New Roman"/>
                      </a:endParaRPr>
                    </a:p>
                  </a:txBody>
                  <a:tcPr marL="9525" marR="9525" marT="9525" marB="9525" anchor="ctr">
                    <a:solidFill>
                      <a:schemeClr val="bg2">
                        <a:lumMod val="90000"/>
                      </a:schemeClr>
                    </a:solidFill>
                  </a:tcPr>
                </a:tc>
              </a:tr>
              <a:tr h="0">
                <a:tc>
                  <a:txBody>
                    <a:bodyPr/>
                    <a:lstStyle/>
                    <a:p>
                      <a:pPr marL="0" indent="0" algn="ctr">
                        <a:spcAft>
                          <a:spcPts val="0"/>
                        </a:spcAft>
                      </a:pPr>
                      <a:r>
                        <a:rPr lang="fr-FR" sz="2000" dirty="0" err="1"/>
                        <a:t>ControlToValidate</a:t>
                      </a:r>
                      <a:endParaRPr lang="fr-FR" sz="2000" dirty="0">
                        <a:latin typeface="Verdana"/>
                        <a:ea typeface="Times New Roman"/>
                        <a:cs typeface="Times New Roman"/>
                      </a:endParaRPr>
                    </a:p>
                  </a:txBody>
                  <a:tcPr marL="9525" marR="9525" marT="9525" marB="9525" anchor="ctr"/>
                </a:tc>
                <a:tc>
                  <a:txBody>
                    <a:bodyPr/>
                    <a:lstStyle/>
                    <a:p>
                      <a:pPr marL="539750" indent="-446088" algn="just">
                        <a:spcAft>
                          <a:spcPts val="0"/>
                        </a:spcAft>
                      </a:pPr>
                      <a:r>
                        <a:rPr lang="fr-FR" sz="2000" dirty="0"/>
                        <a:t>doit contenir le nom du contrôle à valider</a:t>
                      </a:r>
                      <a:endParaRPr lang="fr-FR" sz="2000" dirty="0">
                        <a:latin typeface="Verdana"/>
                        <a:ea typeface="Times New Roman"/>
                        <a:cs typeface="Times New Roman"/>
                      </a:endParaRPr>
                    </a:p>
                  </a:txBody>
                  <a:tcPr marL="9525" marR="9525" marT="9525" marB="9525" anchor="ctr"/>
                </a:tc>
              </a:tr>
              <a:tr h="0">
                <a:tc>
                  <a:txBody>
                    <a:bodyPr/>
                    <a:lstStyle/>
                    <a:p>
                      <a:pPr marL="0" indent="0" algn="ctr">
                        <a:spcAft>
                          <a:spcPts val="0"/>
                        </a:spcAft>
                      </a:pPr>
                      <a:r>
                        <a:rPr lang="fr-FR" sz="2000" dirty="0" err="1"/>
                        <a:t>ErrorMessage</a:t>
                      </a:r>
                      <a:endParaRPr lang="fr-FR" sz="2000" dirty="0">
                        <a:latin typeface="Verdana"/>
                        <a:ea typeface="Times New Roman"/>
                        <a:cs typeface="Times New Roman"/>
                      </a:endParaRPr>
                    </a:p>
                  </a:txBody>
                  <a:tcPr marL="9525" marR="9525" marT="9525" marB="9525" anchor="ctr"/>
                </a:tc>
                <a:tc>
                  <a:txBody>
                    <a:bodyPr/>
                    <a:lstStyle/>
                    <a:p>
                      <a:pPr marL="93663" indent="0" algn="just">
                        <a:spcAft>
                          <a:spcPts val="0"/>
                        </a:spcAft>
                      </a:pPr>
                      <a:r>
                        <a:rPr lang="fr-FR" sz="2000" dirty="0"/>
                        <a:t>message à afficher en cas d'erreur dans le contrôle </a:t>
                      </a:r>
                      <a:r>
                        <a:rPr lang="fr-FR" sz="2000" dirty="0" err="1"/>
                        <a:t>ValidationSummary</a:t>
                      </a:r>
                      <a:endParaRPr lang="fr-FR" sz="2000" dirty="0">
                        <a:latin typeface="Verdana"/>
                        <a:ea typeface="Times New Roman"/>
                        <a:cs typeface="Times New Roman"/>
                      </a:endParaRPr>
                    </a:p>
                  </a:txBody>
                  <a:tcPr marL="9525" marR="9525" marT="9525" marB="9525" anchor="ctr"/>
                </a:tc>
              </a:tr>
              <a:tr h="0">
                <a:tc>
                  <a:txBody>
                    <a:bodyPr/>
                    <a:lstStyle/>
                    <a:p>
                      <a:pPr marL="0" indent="0" algn="ctr">
                        <a:spcAft>
                          <a:spcPts val="0"/>
                        </a:spcAft>
                      </a:pPr>
                      <a:r>
                        <a:rPr lang="fr-FR" sz="2000" dirty="0" err="1"/>
                        <a:t>InitialValue</a:t>
                      </a:r>
                      <a:endParaRPr lang="fr-FR" sz="2000" dirty="0">
                        <a:latin typeface="Verdana"/>
                        <a:ea typeface="Times New Roman"/>
                        <a:cs typeface="Times New Roman"/>
                      </a:endParaRPr>
                    </a:p>
                  </a:txBody>
                  <a:tcPr marL="9525" marR="9525" marT="9525" marB="9525" anchor="ctr"/>
                </a:tc>
                <a:tc>
                  <a:txBody>
                    <a:bodyPr/>
                    <a:lstStyle/>
                    <a:p>
                      <a:pPr marL="93663" indent="0" algn="just">
                        <a:spcAft>
                          <a:spcPts val="0"/>
                        </a:spcAft>
                      </a:pPr>
                      <a:r>
                        <a:rPr lang="fr-FR" sz="2000" dirty="0"/>
                        <a:t>contient une valeur qui invalide le contrôle si celui-ci est égal à cette valeur précise</a:t>
                      </a:r>
                      <a:endParaRPr lang="fr-FR" sz="2000" dirty="0">
                        <a:latin typeface="Verdana"/>
                        <a:ea typeface="Times New Roman"/>
                        <a:cs typeface="Times New Roman"/>
                      </a:endParaRPr>
                    </a:p>
                  </a:txBody>
                  <a:tcPr marL="9525" marR="9525" marT="9525" marB="9525" anchor="ctr"/>
                </a:tc>
              </a:tr>
              <a:tr h="0">
                <a:tc>
                  <a:txBody>
                    <a:bodyPr/>
                    <a:lstStyle/>
                    <a:p>
                      <a:pPr marL="0" indent="0" algn="ctr">
                        <a:spcAft>
                          <a:spcPts val="0"/>
                        </a:spcAft>
                      </a:pPr>
                      <a:r>
                        <a:rPr lang="fr-FR" sz="2000" dirty="0" err="1"/>
                        <a:t>Text</a:t>
                      </a:r>
                      <a:endParaRPr lang="fr-FR" sz="2000" dirty="0">
                        <a:latin typeface="Verdana"/>
                        <a:ea typeface="Times New Roman"/>
                        <a:cs typeface="Times New Roman"/>
                      </a:endParaRPr>
                    </a:p>
                  </a:txBody>
                  <a:tcPr marL="9525" marR="9525" marT="9525" marB="9525" anchor="ctr"/>
                </a:tc>
                <a:tc>
                  <a:txBody>
                    <a:bodyPr/>
                    <a:lstStyle/>
                    <a:p>
                      <a:pPr marL="93663" indent="0" algn="just">
                        <a:spcAft>
                          <a:spcPts val="0"/>
                        </a:spcAft>
                      </a:pPr>
                      <a:r>
                        <a:rPr lang="fr-FR" sz="2000" dirty="0"/>
                        <a:t>texte affiché en cas de non validation</a:t>
                      </a:r>
                      <a:endParaRPr lang="fr-FR" sz="2000" dirty="0">
                        <a:latin typeface="Verdana"/>
                        <a:ea typeface="Times New Roman"/>
                        <a:cs typeface="Times New Roman"/>
                      </a:endParaRPr>
                    </a:p>
                  </a:txBody>
                  <a:tcPr marL="9525" marR="9525" marT="9525" marB="9525" anchor="ct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algn="just">
              <a:spcBef>
                <a:spcPts val="1200"/>
              </a:spcBef>
            </a:pPr>
            <a:r>
              <a:rPr lang="fr-FR" dirty="0" smtClean="0"/>
              <a:t>Exemple de </a:t>
            </a:r>
            <a:r>
              <a:rPr lang="fr-FR" b="1" dirty="0" err="1" smtClean="0"/>
              <a:t>RequiredFieldValidator</a:t>
            </a:r>
            <a:r>
              <a:rPr lang="fr-FR" dirty="0" smtClean="0"/>
              <a:t> sur une </a:t>
            </a:r>
            <a:r>
              <a:rPr lang="fr-FR" dirty="0" err="1" smtClean="0"/>
              <a:t>TextBox</a:t>
            </a:r>
            <a:r>
              <a:rPr lang="fr-FR" dirty="0" smtClean="0"/>
              <a:t> nommée </a:t>
            </a:r>
            <a:r>
              <a:rPr lang="fr-FR" dirty="0" err="1" smtClean="0"/>
              <a:t>TxtNom</a:t>
            </a:r>
            <a:r>
              <a:rPr lang="fr-FR" dirty="0" smtClean="0"/>
              <a:t> </a:t>
            </a:r>
          </a:p>
          <a:p>
            <a:pPr algn="just">
              <a:spcBef>
                <a:spcPts val="1200"/>
              </a:spcBef>
            </a:pPr>
            <a:endParaRPr lang="fr-FR" sz="2400" dirty="0" smtClean="0">
              <a:solidFill>
                <a:schemeClr val="tx1"/>
              </a:solidFill>
            </a:endParaRPr>
          </a:p>
          <a:p>
            <a:pPr algn="just">
              <a:spcBef>
                <a:spcPts val="1200"/>
              </a:spcBef>
            </a:pPr>
            <a:endParaRPr lang="fr-FR" sz="2400" dirty="0" smtClean="0"/>
          </a:p>
          <a:p>
            <a:pPr lvl="1" algn="just">
              <a:spcBef>
                <a:spcPts val="1200"/>
              </a:spcBef>
            </a:pPr>
            <a:endParaRPr lang="fr-FR" sz="1900" dirty="0" smtClean="0">
              <a:solidFill>
                <a:schemeClr val="tx1"/>
              </a:solidFill>
            </a:endParaRPr>
          </a:p>
          <a:p>
            <a:pPr lvl="1" algn="just">
              <a:spcBef>
                <a:spcPts val="1200"/>
              </a:spcBef>
            </a:pPr>
            <a:endParaRPr lang="fr-FR" sz="1900" dirty="0" smtClean="0">
              <a:solidFill>
                <a:schemeClr val="tx1"/>
              </a:solidFill>
            </a:endParaRPr>
          </a:p>
          <a:p>
            <a:pPr lvl="1" algn="just">
              <a:spcBef>
                <a:spcPts val="1200"/>
              </a:spcBef>
            </a:pPr>
            <a:endParaRPr lang="fr-FR" sz="2800" dirty="0" smtClean="0"/>
          </a:p>
          <a:p>
            <a:pPr lvl="1" algn="just">
              <a:spcBef>
                <a:spcPts val="1200"/>
              </a:spcBef>
            </a:pPr>
            <a:endParaRPr lang="fr-FR" sz="1900" dirty="0" smtClean="0">
              <a:solidFill>
                <a:schemeClr val="tx1"/>
              </a:solidFill>
            </a:endParaRPr>
          </a:p>
          <a:p>
            <a:pPr lvl="1" algn="just">
              <a:spcBef>
                <a:spcPts val="1200"/>
              </a:spcBef>
            </a:pPr>
            <a:r>
              <a:rPr lang="fr-FR" sz="2400" dirty="0" smtClean="0">
                <a:solidFill>
                  <a:schemeClr val="tx1"/>
                </a:solidFill>
              </a:rPr>
              <a:t>Il nous faut deux contrôles </a:t>
            </a:r>
            <a:r>
              <a:rPr lang="fr-FR" sz="2400" i="1" dirty="0" err="1" smtClean="0">
                <a:solidFill>
                  <a:schemeClr val="tx1"/>
                </a:solidFill>
              </a:rPr>
              <a:t>RequiredFieldValidator</a:t>
            </a:r>
            <a:r>
              <a:rPr lang="fr-FR" sz="2400" i="1" dirty="0" smtClean="0">
                <a:solidFill>
                  <a:schemeClr val="tx1"/>
                </a:solidFill>
              </a:rPr>
              <a:t> : u</a:t>
            </a:r>
            <a:r>
              <a:rPr lang="fr-FR" sz="2400" dirty="0" smtClean="0">
                <a:solidFill>
                  <a:schemeClr val="tx1"/>
                </a:solidFill>
              </a:rPr>
              <a:t>n pour signaler que le nom ne peut pas être un champ vide, l'autre pour interdire l'utilisation du nom "</a:t>
            </a:r>
            <a:r>
              <a:rPr lang="fr-FR" sz="2400" dirty="0" err="1" smtClean="0">
                <a:solidFill>
                  <a:schemeClr val="tx1"/>
                </a:solidFill>
              </a:rPr>
              <a:t>Admin</a:t>
            </a:r>
            <a:r>
              <a:rPr lang="fr-FR" sz="2400" dirty="0" smtClean="0">
                <a:solidFill>
                  <a:schemeClr val="tx1"/>
                </a:solidFill>
              </a:rPr>
              <a:t>"</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7" name="ZoneTexte 6"/>
          <p:cNvSpPr txBox="1"/>
          <p:nvPr/>
        </p:nvSpPr>
        <p:spPr>
          <a:xfrm>
            <a:off x="285720" y="2428868"/>
            <a:ext cx="8643998" cy="30418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200"/>
              </a:spcBef>
            </a:pPr>
            <a:r>
              <a:rPr lang="en-US" sz="2000" dirty="0" smtClean="0"/>
              <a:t>&lt;</a:t>
            </a:r>
            <a:r>
              <a:rPr lang="en-US" sz="2000" b="1" dirty="0" err="1" smtClean="0">
                <a:solidFill>
                  <a:srgbClr val="C00000"/>
                </a:solidFill>
              </a:rPr>
              <a:t>asp:RequiredFieldValidator</a:t>
            </a:r>
            <a:r>
              <a:rPr lang="en-US" sz="2000" dirty="0" smtClean="0"/>
              <a:t> ID="RequiredFieldValidator1" </a:t>
            </a:r>
          </a:p>
          <a:p>
            <a:pPr>
              <a:spcBef>
                <a:spcPts val="200"/>
              </a:spcBef>
            </a:pPr>
            <a:r>
              <a:rPr lang="en-US" sz="2000" dirty="0" err="1" smtClean="0"/>
              <a:t>runat</a:t>
            </a:r>
            <a:r>
              <a:rPr lang="en-US" sz="2000" dirty="0" smtClean="0"/>
              <a:t>="server" </a:t>
            </a:r>
            <a:r>
              <a:rPr lang="en-US" sz="2000" b="1" dirty="0" err="1" smtClean="0">
                <a:solidFill>
                  <a:srgbClr val="0070C0"/>
                </a:solidFill>
              </a:rPr>
              <a:t>ControlToValidate</a:t>
            </a:r>
            <a:r>
              <a:rPr lang="en-US" sz="2000" dirty="0" smtClean="0">
                <a:solidFill>
                  <a:schemeClr val="tx1"/>
                </a:solidFill>
              </a:rPr>
              <a:t>="</a:t>
            </a:r>
            <a:r>
              <a:rPr lang="en-US" sz="2000" dirty="0" err="1" smtClean="0">
                <a:solidFill>
                  <a:schemeClr val="tx1"/>
                </a:solidFill>
              </a:rPr>
              <a:t>TxtNom</a:t>
            </a:r>
            <a:r>
              <a:rPr lang="en-US" sz="2000" dirty="0" smtClean="0">
                <a:solidFill>
                  <a:schemeClr val="tx1"/>
                </a:solidFill>
              </a:rPr>
              <a:t>" </a:t>
            </a:r>
            <a:endParaRPr lang="en-US" sz="2000" b="1" dirty="0" smtClean="0">
              <a:solidFill>
                <a:schemeClr val="tx1"/>
              </a:solidFill>
            </a:endParaRPr>
          </a:p>
          <a:p>
            <a:pPr>
              <a:spcBef>
                <a:spcPts val="200"/>
              </a:spcBef>
            </a:pPr>
            <a:r>
              <a:rPr lang="en-US" sz="2000" b="1" dirty="0" err="1" smtClean="0">
                <a:solidFill>
                  <a:srgbClr val="0070C0"/>
                </a:solidFill>
              </a:rPr>
              <a:t>ErrorMessage</a:t>
            </a:r>
            <a:r>
              <a:rPr lang="en-US" sz="2000" dirty="0" smtClean="0"/>
              <a:t>="Admin </a:t>
            </a:r>
            <a:r>
              <a:rPr lang="en-US" sz="2000" dirty="0" err="1" smtClean="0"/>
              <a:t>n'est</a:t>
            </a:r>
            <a:r>
              <a:rPr lang="en-US" sz="2000" dirty="0" smtClean="0"/>
              <a:t> pas un nom </a:t>
            </a:r>
            <a:r>
              <a:rPr lang="en-US" sz="2000" dirty="0" err="1" smtClean="0"/>
              <a:t>valide</a:t>
            </a:r>
            <a:r>
              <a:rPr lang="en-US" sz="2000" dirty="0" smtClean="0"/>
              <a:t>" </a:t>
            </a:r>
          </a:p>
          <a:p>
            <a:pPr>
              <a:spcBef>
                <a:spcPts val="200"/>
              </a:spcBef>
            </a:pPr>
            <a:r>
              <a:rPr lang="en-US" sz="2000" dirty="0" err="1" smtClean="0"/>
              <a:t>SetFocusOnError</a:t>
            </a:r>
            <a:r>
              <a:rPr lang="en-US" sz="2000" dirty="0" smtClean="0"/>
              <a:t>="True" </a:t>
            </a:r>
            <a:endParaRPr lang="en-US" sz="2000" b="1" dirty="0" smtClean="0">
              <a:solidFill>
                <a:srgbClr val="0070C0"/>
              </a:solidFill>
            </a:endParaRPr>
          </a:p>
          <a:p>
            <a:pPr>
              <a:spcBef>
                <a:spcPts val="200"/>
              </a:spcBef>
            </a:pPr>
            <a:r>
              <a:rPr lang="en-US" sz="2000" b="1" dirty="0" err="1" smtClean="0">
                <a:solidFill>
                  <a:srgbClr val="0070C0"/>
                </a:solidFill>
              </a:rPr>
              <a:t>InitialValue</a:t>
            </a:r>
            <a:r>
              <a:rPr lang="en-US" sz="2000" dirty="0" smtClean="0"/>
              <a:t>="Admin"&gt;&lt;/</a:t>
            </a:r>
            <a:r>
              <a:rPr lang="en-US" sz="2000" b="1" dirty="0" err="1" smtClean="0">
                <a:solidFill>
                  <a:srgbClr val="C00000"/>
                </a:solidFill>
              </a:rPr>
              <a:t>asp:RequiredFieldValidator</a:t>
            </a:r>
            <a:r>
              <a:rPr lang="en-US" sz="2000" dirty="0" smtClean="0"/>
              <a:t>&gt;</a:t>
            </a:r>
          </a:p>
          <a:p>
            <a:pPr>
              <a:spcBef>
                <a:spcPts val="200"/>
              </a:spcBef>
            </a:pPr>
            <a:r>
              <a:rPr lang="fr-FR" sz="2000" dirty="0" smtClean="0"/>
              <a:t>&lt;</a:t>
            </a:r>
            <a:r>
              <a:rPr lang="fr-FR" sz="2000" b="1" dirty="0" err="1" smtClean="0">
                <a:solidFill>
                  <a:srgbClr val="C00000"/>
                </a:solidFill>
              </a:rPr>
              <a:t>asp:RequiredFieldValidator</a:t>
            </a:r>
            <a:r>
              <a:rPr lang="fr-FR" sz="2000" dirty="0" smtClean="0"/>
              <a:t> ID="RequiredFieldValidator2" </a:t>
            </a:r>
          </a:p>
          <a:p>
            <a:pPr>
              <a:spcBef>
                <a:spcPts val="200"/>
              </a:spcBef>
            </a:pPr>
            <a:r>
              <a:rPr lang="fr-FR" sz="2000" dirty="0" err="1" smtClean="0"/>
              <a:t>runat</a:t>
            </a:r>
            <a:r>
              <a:rPr lang="fr-FR" sz="2000" dirty="0" smtClean="0"/>
              <a:t>="server" </a:t>
            </a:r>
            <a:r>
              <a:rPr lang="fr-FR" sz="2000" b="1" dirty="0" err="1" smtClean="0">
                <a:solidFill>
                  <a:srgbClr val="0070C0"/>
                </a:solidFill>
              </a:rPr>
              <a:t>ControlToValidate</a:t>
            </a:r>
            <a:r>
              <a:rPr lang="fr-FR" sz="2000" dirty="0" smtClean="0">
                <a:solidFill>
                  <a:schemeClr val="tx1"/>
                </a:solidFill>
              </a:rPr>
              <a:t>="</a:t>
            </a:r>
            <a:r>
              <a:rPr lang="fr-FR" sz="2000" dirty="0" err="1" smtClean="0">
                <a:solidFill>
                  <a:schemeClr val="tx1"/>
                </a:solidFill>
              </a:rPr>
              <a:t>TxtNom</a:t>
            </a:r>
            <a:r>
              <a:rPr lang="fr-FR" sz="2000" dirty="0" smtClean="0">
                <a:solidFill>
                  <a:schemeClr val="tx1"/>
                </a:solidFill>
              </a:rPr>
              <a:t>" </a:t>
            </a:r>
            <a:endParaRPr lang="fr-FR" sz="2000" b="1" dirty="0" smtClean="0">
              <a:solidFill>
                <a:schemeClr val="tx1"/>
              </a:solidFill>
            </a:endParaRPr>
          </a:p>
          <a:p>
            <a:pPr>
              <a:spcBef>
                <a:spcPts val="200"/>
              </a:spcBef>
            </a:pPr>
            <a:r>
              <a:rPr lang="fr-FR" sz="2000" b="1" dirty="0" err="1" smtClean="0">
                <a:solidFill>
                  <a:srgbClr val="0070C0"/>
                </a:solidFill>
              </a:rPr>
              <a:t>ErrorMessage</a:t>
            </a:r>
            <a:r>
              <a:rPr lang="fr-FR" sz="2000" dirty="0" smtClean="0"/>
              <a:t>="Le champ nom est obligatoire"&gt;</a:t>
            </a:r>
            <a:r>
              <a:rPr lang="en-US" sz="2000" dirty="0" smtClean="0"/>
              <a:t>&lt;/</a:t>
            </a:r>
            <a:r>
              <a:rPr lang="en-US" sz="2000" b="1" dirty="0" err="1" smtClean="0">
                <a:solidFill>
                  <a:srgbClr val="C00000"/>
                </a:solidFill>
              </a:rPr>
              <a:t>asp:RequiredFieldValidator</a:t>
            </a:r>
            <a:r>
              <a:rPr lang="en-US" sz="2000" dirty="0" smtClean="0"/>
              <a:t>&gt;</a:t>
            </a:r>
            <a:endParaRPr lang="fr-FR"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r>
              <a:rPr lang="fr-FR" b="1" dirty="0" err="1" smtClean="0"/>
              <a:t>RangeValidator</a:t>
            </a:r>
            <a:endParaRPr lang="fr-FR" b="1" dirty="0" smtClean="0"/>
          </a:p>
          <a:p>
            <a:pPr lvl="1" algn="just"/>
            <a:r>
              <a:rPr lang="fr-FR" sz="2400" dirty="0" smtClean="0">
                <a:solidFill>
                  <a:schemeClr val="tx1"/>
                </a:solidFill>
              </a:rPr>
              <a:t>Comme son nom l'indique, il sera utilisé pour valider l'encodage entre des bornes données (par exemple encoder un nombre entre 1 et 10)</a:t>
            </a:r>
          </a:p>
          <a:p>
            <a:pPr lvl="1" algn="just"/>
            <a:r>
              <a:rPr lang="fr-FR" sz="2400" dirty="0" smtClean="0">
                <a:solidFill>
                  <a:schemeClr val="tx1"/>
                </a:solidFill>
              </a:rPr>
              <a:t>Les propriétés sont pratiquement identiques à celles du contrôle précédent</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graphicFrame>
        <p:nvGraphicFramePr>
          <p:cNvPr id="6" name="Tableau 5"/>
          <p:cNvGraphicFramePr>
            <a:graphicFrameLocks noGrp="1"/>
          </p:cNvGraphicFramePr>
          <p:nvPr/>
        </p:nvGraphicFramePr>
        <p:xfrm>
          <a:off x="71406" y="4162448"/>
          <a:ext cx="8948734" cy="2552700"/>
        </p:xfrm>
        <a:graphic>
          <a:graphicData uri="http://schemas.openxmlformats.org/drawingml/2006/table">
            <a:tbl>
              <a:tblPr>
                <a:tableStyleId>{22838BEF-8BB2-4498-84A7-C5851F593DF1}</a:tableStyleId>
              </a:tblPr>
              <a:tblGrid>
                <a:gridCol w="2261934"/>
                <a:gridCol w="6686800"/>
              </a:tblGrid>
              <a:tr h="0">
                <a:tc>
                  <a:txBody>
                    <a:bodyPr/>
                    <a:lstStyle/>
                    <a:p>
                      <a:pPr marL="0" indent="0" algn="ctr">
                        <a:spcAft>
                          <a:spcPts val="0"/>
                        </a:spcAft>
                      </a:pPr>
                      <a:r>
                        <a:rPr lang="fr-FR" sz="2000" b="1" dirty="0"/>
                        <a:t>Nom de la propriété</a:t>
                      </a:r>
                      <a:endParaRPr lang="fr-FR" sz="2000" b="1" dirty="0">
                        <a:latin typeface="Verdana"/>
                        <a:ea typeface="Times New Roman"/>
                        <a:cs typeface="Times New Roman"/>
                      </a:endParaRPr>
                    </a:p>
                  </a:txBody>
                  <a:tcPr marL="9525" marR="9525" marT="9525" marB="9525" anchor="ctr">
                    <a:solidFill>
                      <a:schemeClr val="bg2">
                        <a:lumMod val="90000"/>
                      </a:schemeClr>
                    </a:solidFill>
                  </a:tcPr>
                </a:tc>
                <a:tc>
                  <a:txBody>
                    <a:bodyPr/>
                    <a:lstStyle/>
                    <a:p>
                      <a:pPr marL="539750" indent="-539750" algn="ctr">
                        <a:spcAft>
                          <a:spcPts val="0"/>
                        </a:spcAft>
                      </a:pPr>
                      <a:r>
                        <a:rPr lang="fr-FR" sz="2000" b="1" dirty="0"/>
                        <a:t>Utilisation</a:t>
                      </a:r>
                      <a:endParaRPr lang="fr-FR" sz="2000" b="1" dirty="0">
                        <a:latin typeface="Verdana"/>
                        <a:ea typeface="Times New Roman"/>
                        <a:cs typeface="Times New Roman"/>
                      </a:endParaRPr>
                    </a:p>
                  </a:txBody>
                  <a:tcPr marL="9525" marR="9525" marT="9525" marB="9525" anchor="ctr">
                    <a:solidFill>
                      <a:schemeClr val="bg2">
                        <a:lumMod val="90000"/>
                      </a:schemeClr>
                    </a:solidFill>
                  </a:tcPr>
                </a:tc>
              </a:tr>
              <a:tr h="0">
                <a:tc>
                  <a:txBody>
                    <a:bodyPr/>
                    <a:lstStyle/>
                    <a:p>
                      <a:pPr marL="539750" indent="-539750" algn="ctr">
                        <a:spcAft>
                          <a:spcPts val="0"/>
                        </a:spcAft>
                      </a:pPr>
                      <a:r>
                        <a:rPr lang="fr-FR" sz="2000" dirty="0" err="1">
                          <a:latin typeface="+mj-lt"/>
                          <a:ea typeface="Times New Roman"/>
                          <a:cs typeface="Times New Roman"/>
                        </a:rPr>
                        <a:t>ControlToValidate</a:t>
                      </a:r>
                      <a:endParaRPr lang="fr-FR" sz="2000" dirty="0">
                        <a:latin typeface="+mj-lt"/>
                        <a:ea typeface="Times New Roman"/>
                        <a:cs typeface="Times New Roman"/>
                      </a:endParaRPr>
                    </a:p>
                  </a:txBody>
                  <a:tcPr marL="9525" marR="9525" marT="9525" marB="9525" anchor="ctr"/>
                </a:tc>
                <a:tc>
                  <a:txBody>
                    <a:bodyPr/>
                    <a:lstStyle/>
                    <a:p>
                      <a:pPr marL="539750" indent="-446088" algn="just">
                        <a:spcAft>
                          <a:spcPts val="0"/>
                        </a:spcAft>
                      </a:pPr>
                      <a:r>
                        <a:rPr lang="fr-FR" sz="2000" dirty="0">
                          <a:latin typeface="+mj-lt"/>
                          <a:ea typeface="Times New Roman"/>
                          <a:cs typeface="Times New Roman"/>
                        </a:rPr>
                        <a:t>doit contenir le nom du contrôle à valider</a:t>
                      </a:r>
                    </a:p>
                  </a:txBody>
                  <a:tcPr marL="9525" marR="9525" marT="9525" marB="9525" anchor="ctr"/>
                </a:tc>
              </a:tr>
              <a:tr h="0">
                <a:tc>
                  <a:txBody>
                    <a:bodyPr/>
                    <a:lstStyle/>
                    <a:p>
                      <a:pPr marL="539750" indent="-539750" algn="ctr">
                        <a:spcAft>
                          <a:spcPts val="0"/>
                        </a:spcAft>
                      </a:pPr>
                      <a:r>
                        <a:rPr lang="fr-FR" sz="2000" dirty="0" err="1">
                          <a:latin typeface="+mj-lt"/>
                          <a:ea typeface="Times New Roman"/>
                          <a:cs typeface="Times New Roman"/>
                        </a:rPr>
                        <a:t>ErrorMessage</a:t>
                      </a:r>
                      <a:endParaRPr lang="fr-FR" sz="2000" dirty="0">
                        <a:latin typeface="+mj-lt"/>
                        <a:ea typeface="Times New Roman"/>
                        <a:cs typeface="Times New Roman"/>
                      </a:endParaRPr>
                    </a:p>
                  </a:txBody>
                  <a:tcPr marL="9525" marR="9525" marT="9525" marB="9525" anchor="ctr"/>
                </a:tc>
                <a:tc>
                  <a:txBody>
                    <a:bodyPr/>
                    <a:lstStyle/>
                    <a:p>
                      <a:pPr marL="93663" indent="0" algn="just">
                        <a:spcAft>
                          <a:spcPts val="0"/>
                        </a:spcAft>
                      </a:pPr>
                      <a:r>
                        <a:rPr lang="fr-FR" sz="2000" dirty="0">
                          <a:latin typeface="+mj-lt"/>
                          <a:ea typeface="Times New Roman"/>
                          <a:cs typeface="Times New Roman"/>
                        </a:rPr>
                        <a:t>message à afficher en cas d'erreur dans le contrôle </a:t>
                      </a:r>
                      <a:r>
                        <a:rPr lang="fr-FR" sz="2000" i="1" dirty="0" err="1">
                          <a:latin typeface="+mj-lt"/>
                          <a:ea typeface="Times New Roman"/>
                          <a:cs typeface="Times New Roman"/>
                        </a:rPr>
                        <a:t>ValidationSummary</a:t>
                      </a:r>
                      <a:endParaRPr lang="fr-FR" sz="2000" dirty="0">
                        <a:latin typeface="+mj-lt"/>
                        <a:ea typeface="Times New Roman"/>
                        <a:cs typeface="Times New Roman"/>
                      </a:endParaRPr>
                    </a:p>
                  </a:txBody>
                  <a:tcPr marL="9525" marR="9525" marT="9525" marB="9525" anchor="ctr"/>
                </a:tc>
              </a:tr>
              <a:tr h="0">
                <a:tc>
                  <a:txBody>
                    <a:bodyPr/>
                    <a:lstStyle/>
                    <a:p>
                      <a:pPr marL="539750" indent="-539750" algn="ctr">
                        <a:spcAft>
                          <a:spcPts val="0"/>
                        </a:spcAft>
                      </a:pPr>
                      <a:r>
                        <a:rPr lang="fr-FR" sz="2000" dirty="0" err="1">
                          <a:latin typeface="+mj-lt"/>
                          <a:ea typeface="Times New Roman"/>
                          <a:cs typeface="Times New Roman"/>
                        </a:rPr>
                        <a:t>MinimumValue</a:t>
                      </a:r>
                      <a:endParaRPr lang="fr-FR" sz="2000" dirty="0">
                        <a:latin typeface="+mj-lt"/>
                        <a:ea typeface="Times New Roman"/>
                        <a:cs typeface="Times New Roman"/>
                      </a:endParaRPr>
                    </a:p>
                  </a:txBody>
                  <a:tcPr marL="9525" marR="9525" marT="9525" marB="9525" anchor="ctr"/>
                </a:tc>
                <a:tc>
                  <a:txBody>
                    <a:bodyPr/>
                    <a:lstStyle/>
                    <a:p>
                      <a:pPr marL="539750" indent="-446088" algn="just">
                        <a:spcAft>
                          <a:spcPts val="0"/>
                        </a:spcAft>
                      </a:pPr>
                      <a:r>
                        <a:rPr lang="fr-FR" sz="2000" dirty="0">
                          <a:latin typeface="+mj-lt"/>
                          <a:ea typeface="Times New Roman"/>
                          <a:cs typeface="Times New Roman"/>
                        </a:rPr>
                        <a:t>valeur minimale de la plage de données</a:t>
                      </a:r>
                    </a:p>
                  </a:txBody>
                  <a:tcPr marL="9525" marR="9525" marT="9525" marB="9525" anchor="ctr"/>
                </a:tc>
              </a:tr>
              <a:tr h="0">
                <a:tc>
                  <a:txBody>
                    <a:bodyPr/>
                    <a:lstStyle/>
                    <a:p>
                      <a:pPr marL="539750" indent="-539750" algn="ctr">
                        <a:spcAft>
                          <a:spcPts val="0"/>
                        </a:spcAft>
                      </a:pPr>
                      <a:r>
                        <a:rPr lang="fr-FR" sz="2000" dirty="0" err="1">
                          <a:latin typeface="+mj-lt"/>
                          <a:ea typeface="Times New Roman"/>
                          <a:cs typeface="Times New Roman"/>
                        </a:rPr>
                        <a:t>MaximumValue</a:t>
                      </a:r>
                      <a:endParaRPr lang="fr-FR" sz="2000" dirty="0">
                        <a:latin typeface="+mj-lt"/>
                        <a:ea typeface="Times New Roman"/>
                        <a:cs typeface="Times New Roman"/>
                      </a:endParaRPr>
                    </a:p>
                  </a:txBody>
                  <a:tcPr marL="9525" marR="9525" marT="9525" marB="9525" anchor="ctr"/>
                </a:tc>
                <a:tc>
                  <a:txBody>
                    <a:bodyPr/>
                    <a:lstStyle/>
                    <a:p>
                      <a:pPr marL="539750" indent="-446088" algn="just">
                        <a:spcAft>
                          <a:spcPts val="0"/>
                        </a:spcAft>
                      </a:pPr>
                      <a:r>
                        <a:rPr lang="fr-FR" sz="2000" dirty="0">
                          <a:latin typeface="+mj-lt"/>
                          <a:ea typeface="Times New Roman"/>
                          <a:cs typeface="Times New Roman"/>
                        </a:rPr>
                        <a:t>valeur maximale de la plage de données</a:t>
                      </a:r>
                    </a:p>
                  </a:txBody>
                  <a:tcPr marL="9525" marR="9525" marT="9525" marB="9525" anchor="ctr"/>
                </a:tc>
              </a:tr>
              <a:tr h="0">
                <a:tc>
                  <a:txBody>
                    <a:bodyPr/>
                    <a:lstStyle/>
                    <a:p>
                      <a:pPr marL="0" indent="0" algn="ctr">
                        <a:spcAft>
                          <a:spcPts val="0"/>
                        </a:spcAft>
                      </a:pPr>
                      <a:r>
                        <a:rPr lang="fr-FR" sz="2000" dirty="0" err="1"/>
                        <a:t>Text</a:t>
                      </a:r>
                      <a:endParaRPr lang="fr-FR" sz="2000" dirty="0">
                        <a:latin typeface="Verdana"/>
                        <a:ea typeface="Times New Roman"/>
                        <a:cs typeface="Times New Roman"/>
                      </a:endParaRPr>
                    </a:p>
                  </a:txBody>
                  <a:tcPr marL="9525" marR="9525" marT="9525" marB="9525" anchor="ctr"/>
                </a:tc>
                <a:tc>
                  <a:txBody>
                    <a:bodyPr/>
                    <a:lstStyle/>
                    <a:p>
                      <a:pPr marL="93663" indent="0" algn="just">
                        <a:spcAft>
                          <a:spcPts val="0"/>
                        </a:spcAft>
                      </a:pPr>
                      <a:r>
                        <a:rPr lang="fr-FR" sz="2000" dirty="0"/>
                        <a:t>texte affiché en cas de non validation</a:t>
                      </a:r>
                      <a:endParaRPr lang="fr-FR" sz="2000" dirty="0">
                        <a:latin typeface="Verdana"/>
                        <a:ea typeface="Times New Roman"/>
                        <a:cs typeface="Times New Roman"/>
                      </a:endParaRPr>
                    </a:p>
                  </a:txBody>
                  <a:tcPr marL="9525" marR="9525" marT="9525" marB="9525" anchor="ct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643050"/>
            <a:ext cx="8462744" cy="4786346"/>
          </a:xfrm>
        </p:spPr>
        <p:txBody>
          <a:bodyPr>
            <a:noAutofit/>
          </a:bodyPr>
          <a:lstStyle/>
          <a:p>
            <a:pPr algn="just">
              <a:spcBef>
                <a:spcPts val="1200"/>
              </a:spcBef>
            </a:pPr>
            <a:r>
              <a:rPr lang="fr-FR" dirty="0" smtClean="0"/>
              <a:t>Exemple de validation entre 1 et 10</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7" name="ZoneTexte 6"/>
          <p:cNvSpPr txBox="1"/>
          <p:nvPr/>
        </p:nvSpPr>
        <p:spPr>
          <a:xfrm>
            <a:off x="285720" y="2428868"/>
            <a:ext cx="8643998" cy="307007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300"/>
              </a:spcBef>
            </a:pPr>
            <a:r>
              <a:rPr lang="fr-FR" sz="2200" dirty="0" smtClean="0"/>
              <a:t>&lt;</a:t>
            </a:r>
            <a:r>
              <a:rPr lang="fr-FR" sz="2200" dirty="0" err="1" smtClean="0"/>
              <a:t>asp:Label</a:t>
            </a:r>
            <a:r>
              <a:rPr lang="fr-FR" sz="2200" dirty="0" smtClean="0"/>
              <a:t> ID="Label1" </a:t>
            </a:r>
            <a:r>
              <a:rPr lang="fr-FR" sz="2200" dirty="0" err="1" smtClean="0"/>
              <a:t>runat</a:t>
            </a:r>
            <a:r>
              <a:rPr lang="fr-FR" sz="2200" dirty="0" smtClean="0"/>
              <a:t>="server" </a:t>
            </a:r>
            <a:r>
              <a:rPr lang="fr-FR" sz="2200" dirty="0" err="1" smtClean="0"/>
              <a:t>Text</a:t>
            </a:r>
            <a:r>
              <a:rPr lang="fr-FR" sz="2200" dirty="0" smtClean="0"/>
              <a:t>="Entrez une valeur </a:t>
            </a:r>
          </a:p>
          <a:p>
            <a:pPr>
              <a:spcBef>
                <a:spcPts val="300"/>
              </a:spcBef>
            </a:pPr>
            <a:r>
              <a:rPr lang="fr-FR" sz="2200" dirty="0" smtClean="0"/>
              <a:t>comprise entre 1 et 10 :"&lt;/</a:t>
            </a:r>
            <a:r>
              <a:rPr lang="fr-FR" sz="2200" dirty="0" err="1" smtClean="0"/>
              <a:t>asp:Label</a:t>
            </a:r>
            <a:r>
              <a:rPr lang="fr-FR" sz="2200" dirty="0" smtClean="0"/>
              <a:t>&gt;</a:t>
            </a:r>
          </a:p>
          <a:p>
            <a:pPr>
              <a:spcBef>
                <a:spcPts val="300"/>
              </a:spcBef>
            </a:pPr>
            <a:r>
              <a:rPr lang="fr-FR" sz="2200" dirty="0" smtClean="0"/>
              <a:t>&lt;</a:t>
            </a:r>
            <a:r>
              <a:rPr lang="fr-FR" sz="2200" dirty="0" err="1" smtClean="0"/>
              <a:t>asp:TextBox</a:t>
            </a:r>
            <a:r>
              <a:rPr lang="fr-FR" sz="2200" dirty="0" smtClean="0"/>
              <a:t> ID=" </a:t>
            </a:r>
            <a:r>
              <a:rPr lang="fr-FR" sz="2200" dirty="0" err="1" smtClean="0"/>
              <a:t>TxtValue</a:t>
            </a:r>
            <a:r>
              <a:rPr lang="fr-FR" sz="2200" dirty="0" smtClean="0"/>
              <a:t>" </a:t>
            </a:r>
            <a:r>
              <a:rPr lang="fr-FR" sz="2200" dirty="0" err="1" smtClean="0"/>
              <a:t>runat</a:t>
            </a:r>
            <a:r>
              <a:rPr lang="fr-FR" sz="2200" dirty="0" smtClean="0"/>
              <a:t>="server"&gt;&lt;/</a:t>
            </a:r>
            <a:r>
              <a:rPr lang="fr-FR" sz="2200" dirty="0" err="1" smtClean="0"/>
              <a:t>asp:TextBox</a:t>
            </a:r>
            <a:r>
              <a:rPr lang="fr-FR" sz="2200" dirty="0" smtClean="0"/>
              <a:t>&gt;</a:t>
            </a:r>
          </a:p>
          <a:p>
            <a:pPr>
              <a:spcBef>
                <a:spcPts val="300"/>
              </a:spcBef>
            </a:pPr>
            <a:r>
              <a:rPr lang="fr-FR" sz="2200" dirty="0" smtClean="0"/>
              <a:t>&lt;</a:t>
            </a:r>
            <a:r>
              <a:rPr lang="fr-FR" sz="2200" b="1" dirty="0" err="1" smtClean="0">
                <a:solidFill>
                  <a:srgbClr val="C00000"/>
                </a:solidFill>
              </a:rPr>
              <a:t>asp:RangeValidator</a:t>
            </a:r>
            <a:r>
              <a:rPr lang="fr-FR" sz="2200" dirty="0" smtClean="0"/>
              <a:t> ID="RangeValidator1" </a:t>
            </a:r>
            <a:r>
              <a:rPr lang="fr-FR" sz="2200" dirty="0" err="1" smtClean="0"/>
              <a:t>runat</a:t>
            </a:r>
            <a:r>
              <a:rPr lang="fr-FR" sz="2200" dirty="0" smtClean="0"/>
              <a:t>="server" </a:t>
            </a:r>
          </a:p>
          <a:p>
            <a:pPr>
              <a:spcBef>
                <a:spcPts val="300"/>
              </a:spcBef>
            </a:pPr>
            <a:r>
              <a:rPr lang="fr-FR" sz="2200" b="1" dirty="0" err="1" smtClean="0">
                <a:solidFill>
                  <a:srgbClr val="0070C0"/>
                </a:solidFill>
              </a:rPr>
              <a:t>ErrorMessage</a:t>
            </a:r>
            <a:r>
              <a:rPr lang="fr-FR" sz="2200" dirty="0" smtClean="0"/>
              <a:t>="</a:t>
            </a:r>
            <a:r>
              <a:rPr lang="fr-FR" sz="2200" dirty="0" err="1" smtClean="0"/>
              <a:t>RangeValidator</a:t>
            </a:r>
            <a:r>
              <a:rPr lang="fr-FR" sz="2200" dirty="0" smtClean="0"/>
              <a:t>" </a:t>
            </a:r>
            <a:r>
              <a:rPr lang="fr-FR" sz="2200" b="1" dirty="0" err="1" smtClean="0">
                <a:solidFill>
                  <a:srgbClr val="0070C0"/>
                </a:solidFill>
              </a:rPr>
              <a:t>MaximumValue</a:t>
            </a:r>
            <a:r>
              <a:rPr lang="fr-FR" sz="2200" dirty="0" smtClean="0"/>
              <a:t>="10" </a:t>
            </a:r>
          </a:p>
          <a:p>
            <a:pPr>
              <a:spcBef>
                <a:spcPts val="300"/>
              </a:spcBef>
            </a:pPr>
            <a:r>
              <a:rPr lang="fr-FR" sz="2200" b="1" dirty="0" err="1" smtClean="0">
                <a:solidFill>
                  <a:srgbClr val="0070C0"/>
                </a:solidFill>
              </a:rPr>
              <a:t>MinimumValue</a:t>
            </a:r>
            <a:r>
              <a:rPr lang="fr-FR" sz="2200" dirty="0" smtClean="0"/>
              <a:t>="1" Type="</a:t>
            </a:r>
            <a:r>
              <a:rPr lang="fr-FR" sz="2200" dirty="0" err="1" smtClean="0"/>
              <a:t>Integer</a:t>
            </a:r>
            <a:r>
              <a:rPr lang="fr-FR" sz="2200" dirty="0" smtClean="0"/>
              <a:t>" </a:t>
            </a:r>
          </a:p>
          <a:p>
            <a:pPr>
              <a:spcBef>
                <a:spcPts val="300"/>
              </a:spcBef>
            </a:pPr>
            <a:r>
              <a:rPr lang="fr-FR" sz="2200" b="1" dirty="0" err="1" smtClean="0">
                <a:solidFill>
                  <a:srgbClr val="0070C0"/>
                </a:solidFill>
              </a:rPr>
              <a:t>ControlToValidate</a:t>
            </a:r>
            <a:r>
              <a:rPr lang="fr-FR" sz="2200" dirty="0" smtClean="0"/>
              <a:t>="</a:t>
            </a:r>
            <a:r>
              <a:rPr lang="fr-FR" sz="2200" dirty="0" err="1" smtClean="0"/>
              <a:t>TxtValue</a:t>
            </a:r>
            <a:r>
              <a:rPr lang="fr-FR" sz="2200" dirty="0" smtClean="0"/>
              <a:t>"&gt;Valeur entre 1 et 10 requise ! </a:t>
            </a:r>
          </a:p>
          <a:p>
            <a:pPr>
              <a:spcBef>
                <a:spcPts val="300"/>
              </a:spcBef>
            </a:pPr>
            <a:r>
              <a:rPr lang="fr-FR" sz="2200" dirty="0" smtClean="0"/>
              <a:t>&lt;/</a:t>
            </a:r>
            <a:r>
              <a:rPr lang="fr-FR" sz="2200" b="1" dirty="0" err="1" smtClean="0">
                <a:solidFill>
                  <a:srgbClr val="C00000"/>
                </a:solidFill>
              </a:rPr>
              <a:t>asp:RangeValidator</a:t>
            </a:r>
            <a:r>
              <a:rPr lang="fr-FR" sz="2200" dirty="0" smtClean="0"/>
              <a:t>&gt;</a:t>
            </a:r>
            <a:endParaRPr lang="fr-FR" sz="2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b="1" dirty="0" err="1" smtClean="0"/>
              <a:t>CompareValidator</a:t>
            </a:r>
            <a:endParaRPr lang="fr-FR" b="1" dirty="0" smtClean="0"/>
          </a:p>
          <a:p>
            <a:pPr lvl="1" algn="just">
              <a:spcBef>
                <a:spcPts val="600"/>
              </a:spcBef>
            </a:pPr>
            <a:r>
              <a:rPr lang="fr-FR" sz="2400" dirty="0" smtClean="0">
                <a:solidFill>
                  <a:schemeClr val="tx1"/>
                </a:solidFill>
              </a:rPr>
              <a:t>Il utilise un opérateur pour comparer les valeurs présentes et valider leur concordance</a:t>
            </a:r>
          </a:p>
          <a:p>
            <a:pPr lvl="1" algn="just">
              <a:spcBef>
                <a:spcPts val="600"/>
              </a:spcBef>
            </a:pPr>
            <a:r>
              <a:rPr lang="fr-FR" sz="2400" dirty="0" smtClean="0">
                <a:solidFill>
                  <a:schemeClr val="tx1"/>
                </a:solidFill>
              </a:rPr>
              <a:t>La situation la plus courante d'utilisation est, bien entendu, lors d'une deuxième saisie d'un mot de passe</a:t>
            </a:r>
          </a:p>
          <a:p>
            <a:pPr lvl="1" algn="just">
              <a:spcBef>
                <a:spcPts val="600"/>
              </a:spcBef>
            </a:pPr>
            <a:r>
              <a:rPr lang="fr-FR" sz="2400" dirty="0" smtClean="0">
                <a:solidFill>
                  <a:schemeClr val="tx1"/>
                </a:solidFill>
              </a:rPr>
              <a:t>Les propriétés restent aussi dans les mêmes normes, par contre, vous pouvez avoir plusieurs types de validation :</a:t>
            </a:r>
          </a:p>
          <a:p>
            <a:pPr lvl="2" algn="just">
              <a:spcBef>
                <a:spcPts val="1200"/>
              </a:spcBef>
            </a:pPr>
            <a:r>
              <a:rPr lang="fr-FR" sz="2400" dirty="0" smtClean="0"/>
              <a:t>Comparaison à un type</a:t>
            </a:r>
          </a:p>
          <a:p>
            <a:pPr lvl="2" algn="just">
              <a:spcBef>
                <a:spcPts val="1200"/>
              </a:spcBef>
            </a:pPr>
            <a:r>
              <a:rPr lang="fr-FR" sz="2400" dirty="0" smtClean="0">
                <a:solidFill>
                  <a:schemeClr val="tx1"/>
                </a:solidFill>
              </a:rPr>
              <a:t>Comparaison à une valeur</a:t>
            </a:r>
          </a:p>
          <a:p>
            <a:pPr lvl="2" algn="just">
              <a:spcBef>
                <a:spcPts val="1200"/>
              </a:spcBef>
            </a:pPr>
            <a:r>
              <a:rPr lang="fr-FR" sz="2400" dirty="0" smtClean="0"/>
              <a:t>Comparaison à un autre champ</a:t>
            </a:r>
            <a:endParaRPr lang="fr-FR" sz="24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lvl="2" algn="just">
              <a:spcBef>
                <a:spcPts val="1200"/>
              </a:spcBef>
            </a:pPr>
            <a:r>
              <a:rPr lang="fr-FR" sz="2400" dirty="0" smtClean="0"/>
              <a:t>Comparaison à un type</a:t>
            </a:r>
          </a:p>
          <a:p>
            <a:pPr lvl="2" algn="just">
              <a:spcBef>
                <a:spcPts val="1200"/>
              </a:spcBef>
              <a:buNone/>
            </a:pPr>
            <a:endParaRPr lang="fr-FR" sz="2400" dirty="0" smtClean="0"/>
          </a:p>
          <a:p>
            <a:pPr lvl="2" algn="just">
              <a:spcBef>
                <a:spcPts val="1200"/>
              </a:spcBef>
              <a:buNone/>
            </a:pPr>
            <a:endParaRPr lang="fr-FR" sz="2400" dirty="0" smtClean="0"/>
          </a:p>
          <a:p>
            <a:pPr lvl="2" algn="just">
              <a:spcBef>
                <a:spcPts val="1200"/>
              </a:spcBef>
              <a:buNone/>
            </a:pPr>
            <a:endParaRPr lang="fr-FR" sz="2400" dirty="0" smtClean="0"/>
          </a:p>
          <a:p>
            <a:pPr lvl="2" algn="just">
              <a:spcBef>
                <a:spcPts val="1200"/>
              </a:spcBef>
            </a:pPr>
            <a:endParaRPr lang="fr-FR" sz="800" dirty="0" smtClean="0">
              <a:solidFill>
                <a:schemeClr val="tx1"/>
              </a:solidFill>
            </a:endParaRPr>
          </a:p>
          <a:p>
            <a:pPr lvl="2" algn="just">
              <a:spcBef>
                <a:spcPts val="1200"/>
              </a:spcBef>
            </a:pPr>
            <a:r>
              <a:rPr lang="fr-FR" sz="2400" dirty="0" smtClean="0">
                <a:solidFill>
                  <a:schemeClr val="tx1"/>
                </a:solidFill>
              </a:rPr>
              <a:t>Comparaison à une valeur</a:t>
            </a:r>
          </a:p>
          <a:p>
            <a:pPr lvl="2" algn="just">
              <a:spcBef>
                <a:spcPts val="1200"/>
              </a:spcBef>
              <a:buNone/>
            </a:pPr>
            <a:endParaRPr lang="fr-FR" sz="2400" dirty="0" smtClean="0">
              <a:solidFill>
                <a:schemeClr val="tx1"/>
              </a:solidFill>
            </a:endParaRPr>
          </a:p>
          <a:p>
            <a:pPr lvl="2" algn="just">
              <a:spcBef>
                <a:spcPts val="1200"/>
              </a:spcBef>
              <a:buNone/>
            </a:pPr>
            <a:endParaRPr lang="fr-FR" sz="2400" dirty="0" smtClean="0"/>
          </a:p>
          <a:p>
            <a:pPr lvl="2" algn="just">
              <a:spcBef>
                <a:spcPts val="1200"/>
              </a:spcBef>
              <a:buNone/>
            </a:pPr>
            <a:endParaRPr lang="fr-FR" sz="24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6" name="ZoneTexte 5"/>
          <p:cNvSpPr txBox="1"/>
          <p:nvPr/>
        </p:nvSpPr>
        <p:spPr>
          <a:xfrm>
            <a:off x="285720" y="2001086"/>
            <a:ext cx="8643998" cy="178510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300"/>
              </a:spcBef>
            </a:pPr>
            <a:r>
              <a:rPr lang="fr-FR" sz="2200" dirty="0" smtClean="0"/>
              <a:t>&lt;</a:t>
            </a:r>
            <a:r>
              <a:rPr lang="fr-FR" sz="2200" b="1" dirty="0" err="1" smtClean="0">
                <a:solidFill>
                  <a:srgbClr val="C00000"/>
                </a:solidFill>
              </a:rPr>
              <a:t>asp:CompareValidator</a:t>
            </a:r>
            <a:r>
              <a:rPr lang="fr-FR" sz="2200" dirty="0" smtClean="0"/>
              <a:t> </a:t>
            </a:r>
            <a:r>
              <a:rPr lang="fr-FR" sz="2200" dirty="0" err="1" smtClean="0"/>
              <a:t>runat</a:t>
            </a:r>
            <a:r>
              <a:rPr lang="fr-FR" sz="2200" dirty="0" smtClean="0"/>
              <a:t>="server" ID="CompareValidator1" </a:t>
            </a:r>
            <a:r>
              <a:rPr lang="fr-FR" sz="2200" b="1" dirty="0" err="1" smtClean="0">
                <a:solidFill>
                  <a:srgbClr val="0070C0"/>
                </a:solidFill>
              </a:rPr>
              <a:t>ControlToValidate</a:t>
            </a:r>
            <a:r>
              <a:rPr lang="fr-FR" sz="2200" dirty="0" smtClean="0"/>
              <a:t>="</a:t>
            </a:r>
            <a:r>
              <a:rPr lang="fr-FR" sz="2200" dirty="0" err="1" smtClean="0"/>
              <a:t>TxtValeur</a:t>
            </a:r>
            <a:r>
              <a:rPr lang="fr-FR" sz="2200" dirty="0" smtClean="0"/>
              <a:t>" Type="</a:t>
            </a:r>
            <a:r>
              <a:rPr lang="fr-FR" sz="2200" dirty="0" err="1" smtClean="0"/>
              <a:t>Integer</a:t>
            </a:r>
            <a:r>
              <a:rPr lang="fr-FR" sz="2200" dirty="0" smtClean="0"/>
              <a:t>" </a:t>
            </a:r>
            <a:r>
              <a:rPr lang="fr-FR" sz="2200" b="1" dirty="0" err="1" smtClean="0">
                <a:solidFill>
                  <a:srgbClr val="0070C0"/>
                </a:solidFill>
              </a:rPr>
              <a:t>Operator</a:t>
            </a:r>
            <a:r>
              <a:rPr lang="fr-FR" sz="2200" dirty="0" smtClean="0"/>
              <a:t>="</a:t>
            </a:r>
            <a:r>
              <a:rPr lang="fr-FR" sz="2200" dirty="0" err="1" smtClean="0"/>
              <a:t>DataTypeCheck</a:t>
            </a:r>
            <a:r>
              <a:rPr lang="fr-FR" sz="2200" dirty="0" smtClean="0"/>
              <a:t>" </a:t>
            </a:r>
            <a:r>
              <a:rPr lang="fr-FR" sz="2200" b="1" dirty="0" err="1" smtClean="0">
                <a:solidFill>
                  <a:srgbClr val="0070C0"/>
                </a:solidFill>
              </a:rPr>
              <a:t>ErrorMessage</a:t>
            </a:r>
            <a:r>
              <a:rPr lang="fr-FR" sz="2200" dirty="0" smtClean="0"/>
              <a:t>="Doit être un chiffre entier !" &gt; &lt;/</a:t>
            </a:r>
            <a:r>
              <a:rPr lang="fr-FR" sz="2200" b="1" dirty="0" err="1" smtClean="0">
                <a:solidFill>
                  <a:srgbClr val="C00000"/>
                </a:solidFill>
              </a:rPr>
              <a:t>asp:CompareValidator</a:t>
            </a:r>
            <a:r>
              <a:rPr lang="fr-FR" sz="2200" dirty="0" smtClean="0"/>
              <a:t>&gt;</a:t>
            </a:r>
            <a:endParaRPr lang="fr-FR" sz="2200" dirty="0"/>
          </a:p>
        </p:txBody>
      </p:sp>
      <p:sp>
        <p:nvSpPr>
          <p:cNvPr id="7" name="ZoneTexte 6"/>
          <p:cNvSpPr txBox="1"/>
          <p:nvPr/>
        </p:nvSpPr>
        <p:spPr>
          <a:xfrm>
            <a:off x="285720" y="4358540"/>
            <a:ext cx="8643998" cy="178510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300"/>
              </a:spcBef>
            </a:pPr>
            <a:r>
              <a:rPr lang="fr-FR" sz="2200" dirty="0" smtClean="0"/>
              <a:t>&lt;</a:t>
            </a:r>
            <a:r>
              <a:rPr lang="fr-FR" sz="2200" b="1" dirty="0" err="1" smtClean="0">
                <a:solidFill>
                  <a:srgbClr val="C00000"/>
                </a:solidFill>
              </a:rPr>
              <a:t>asp:CompareValidator</a:t>
            </a:r>
            <a:r>
              <a:rPr lang="fr-FR" sz="2200" dirty="0" smtClean="0"/>
              <a:t> </a:t>
            </a:r>
            <a:r>
              <a:rPr lang="fr-FR" sz="2200" dirty="0" err="1" smtClean="0"/>
              <a:t>runat</a:t>
            </a:r>
            <a:r>
              <a:rPr lang="fr-FR" sz="2200" dirty="0" smtClean="0"/>
              <a:t>="server" ID="CompareValidator1" </a:t>
            </a:r>
            <a:r>
              <a:rPr lang="fr-FR" sz="2200" b="1" dirty="0" err="1" smtClean="0">
                <a:solidFill>
                  <a:srgbClr val="0070C0"/>
                </a:solidFill>
              </a:rPr>
              <a:t>ControlToValidate</a:t>
            </a:r>
            <a:r>
              <a:rPr lang="fr-FR" sz="2200" dirty="0" smtClean="0"/>
              <a:t>="</a:t>
            </a:r>
            <a:r>
              <a:rPr lang="fr-FR" sz="2200" dirty="0" err="1" smtClean="0"/>
              <a:t>TxtValeur</a:t>
            </a:r>
            <a:r>
              <a:rPr lang="fr-FR" sz="2200" dirty="0" smtClean="0"/>
              <a:t>" Type="</a:t>
            </a:r>
            <a:r>
              <a:rPr lang="fr-FR" sz="2200" dirty="0" err="1" smtClean="0"/>
              <a:t>Integer</a:t>
            </a:r>
            <a:r>
              <a:rPr lang="fr-FR" sz="2200" dirty="0" smtClean="0"/>
              <a:t>" </a:t>
            </a:r>
            <a:r>
              <a:rPr lang="fr-FR" sz="2200" b="1" dirty="0" err="1" smtClean="0">
                <a:solidFill>
                  <a:srgbClr val="0070C0"/>
                </a:solidFill>
              </a:rPr>
              <a:t>Operator</a:t>
            </a:r>
            <a:r>
              <a:rPr lang="fr-FR" sz="2200" dirty="0" smtClean="0"/>
              <a:t>="</a:t>
            </a:r>
            <a:r>
              <a:rPr lang="fr-FR" sz="2200" dirty="0" err="1" smtClean="0"/>
              <a:t>GreaterThan</a:t>
            </a:r>
            <a:r>
              <a:rPr lang="fr-FR" sz="2200" dirty="0" smtClean="0"/>
              <a:t>" </a:t>
            </a:r>
            <a:r>
              <a:rPr lang="fr-FR" sz="2200" b="1" dirty="0" err="1" smtClean="0">
                <a:solidFill>
                  <a:srgbClr val="0070C0"/>
                </a:solidFill>
              </a:rPr>
              <a:t>ValueToCompare</a:t>
            </a:r>
            <a:r>
              <a:rPr lang="fr-FR" sz="2200" dirty="0" smtClean="0"/>
              <a:t>="0" </a:t>
            </a:r>
            <a:r>
              <a:rPr lang="fr-FR" sz="2200" b="1" dirty="0" err="1" smtClean="0">
                <a:solidFill>
                  <a:srgbClr val="0070C0"/>
                </a:solidFill>
              </a:rPr>
              <a:t>ErrorMessage</a:t>
            </a:r>
            <a:r>
              <a:rPr lang="fr-FR" sz="2200" dirty="0" smtClean="0"/>
              <a:t>="Un chiffre entier positif est requis !" &gt; &lt;/</a:t>
            </a:r>
            <a:r>
              <a:rPr lang="fr-FR" sz="2200" b="1" dirty="0" err="1" smtClean="0">
                <a:solidFill>
                  <a:srgbClr val="C00000"/>
                </a:solidFill>
              </a:rPr>
              <a:t>asp:CompareValidator</a:t>
            </a:r>
            <a:r>
              <a:rPr lang="fr-FR" sz="2200" dirty="0" smtClean="0"/>
              <a:t>&gt;</a:t>
            </a:r>
            <a:endParaRPr lang="fr-FR" sz="2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lvl="2" algn="just">
              <a:spcBef>
                <a:spcPts val="1200"/>
              </a:spcBef>
            </a:pPr>
            <a:r>
              <a:rPr lang="fr-FR" sz="2400" dirty="0" smtClean="0"/>
              <a:t>Comparaison à un autre champ</a:t>
            </a:r>
          </a:p>
          <a:p>
            <a:pPr lvl="2" algn="just">
              <a:spcBef>
                <a:spcPts val="1200"/>
              </a:spcBef>
            </a:pPr>
            <a:endParaRPr lang="fr-FR" sz="2400" dirty="0" smtClean="0"/>
          </a:p>
          <a:p>
            <a:pPr lvl="2" algn="just">
              <a:spcBef>
                <a:spcPts val="1200"/>
              </a:spcBef>
            </a:pPr>
            <a:endParaRPr lang="fr-FR" sz="2400" dirty="0" smtClean="0"/>
          </a:p>
          <a:p>
            <a:pPr lvl="2" algn="just">
              <a:spcBef>
                <a:spcPts val="1200"/>
              </a:spcBef>
            </a:pPr>
            <a:endParaRPr lang="fr-FR" sz="2400" dirty="0" smtClean="0"/>
          </a:p>
          <a:p>
            <a:pPr lvl="2" algn="just">
              <a:spcBef>
                <a:spcPts val="1200"/>
              </a:spcBef>
            </a:pPr>
            <a:endParaRPr lang="fr-FR" sz="800" dirty="0" smtClean="0"/>
          </a:p>
          <a:p>
            <a:pPr algn="just">
              <a:spcBef>
                <a:spcPts val="1200"/>
              </a:spcBef>
            </a:pPr>
            <a:r>
              <a:rPr lang="fr-FR" dirty="0" smtClean="0"/>
              <a:t>La propriété </a:t>
            </a:r>
            <a:r>
              <a:rPr lang="fr-FR" b="1" i="1" dirty="0" err="1" smtClean="0"/>
              <a:t>Operator</a:t>
            </a:r>
            <a:r>
              <a:rPr lang="fr-FR" dirty="0" smtClean="0"/>
              <a:t> est utilisée pour spécifier l'opération de comparaison à effectuer</a:t>
            </a:r>
            <a:endParaRPr lang="fr-FR" sz="2400" dirty="0" smtClean="0"/>
          </a:p>
          <a:p>
            <a:pPr lvl="2" algn="just">
              <a:spcBef>
                <a:spcPts val="1200"/>
              </a:spcBef>
            </a:pPr>
            <a:endParaRPr lang="fr-FR" sz="800" dirty="0" smtClean="0">
              <a:solidFill>
                <a:schemeClr val="tx1"/>
              </a:solidFill>
            </a:endParaRPr>
          </a:p>
          <a:p>
            <a:pPr lvl="2" algn="just">
              <a:spcBef>
                <a:spcPts val="1200"/>
              </a:spcBef>
              <a:buNone/>
            </a:pPr>
            <a:endParaRPr lang="fr-FR" sz="2400" dirty="0" smtClean="0">
              <a:solidFill>
                <a:schemeClr val="tx1"/>
              </a:solidFill>
            </a:endParaRPr>
          </a:p>
          <a:p>
            <a:pPr lvl="2" algn="just">
              <a:spcBef>
                <a:spcPts val="1200"/>
              </a:spcBef>
              <a:buNone/>
            </a:pPr>
            <a:endParaRPr lang="fr-FR" sz="2400" dirty="0" smtClean="0"/>
          </a:p>
          <a:p>
            <a:pPr lvl="2" algn="just">
              <a:spcBef>
                <a:spcPts val="1200"/>
              </a:spcBef>
              <a:buNone/>
            </a:pPr>
            <a:endParaRPr lang="fr-FR" sz="24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6" name="ZoneTexte 5"/>
          <p:cNvSpPr txBox="1"/>
          <p:nvPr/>
        </p:nvSpPr>
        <p:spPr>
          <a:xfrm>
            <a:off x="285720" y="2001086"/>
            <a:ext cx="8643998" cy="178510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300"/>
              </a:spcBef>
            </a:pPr>
            <a:r>
              <a:rPr lang="en-US" sz="2200" dirty="0" smtClean="0"/>
              <a:t>&lt;</a:t>
            </a:r>
            <a:r>
              <a:rPr lang="en-US" sz="2200" b="1" dirty="0" err="1" smtClean="0">
                <a:solidFill>
                  <a:srgbClr val="C00000"/>
                </a:solidFill>
              </a:rPr>
              <a:t>asp:CompareValidator</a:t>
            </a:r>
            <a:r>
              <a:rPr lang="en-US" sz="2200" dirty="0" smtClean="0"/>
              <a:t> </a:t>
            </a:r>
            <a:r>
              <a:rPr lang="en-US" sz="2200" dirty="0" err="1" smtClean="0"/>
              <a:t>runat</a:t>
            </a:r>
            <a:r>
              <a:rPr lang="en-US" sz="2200" dirty="0" smtClean="0"/>
              <a:t>="server" ID="CompareValidator1" </a:t>
            </a:r>
            <a:r>
              <a:rPr lang="en-US" sz="2200" b="1" dirty="0" err="1" smtClean="0">
                <a:solidFill>
                  <a:srgbClr val="0070C0"/>
                </a:solidFill>
              </a:rPr>
              <a:t>ControlToValidate</a:t>
            </a:r>
            <a:r>
              <a:rPr lang="en-US" sz="2200" dirty="0" smtClean="0"/>
              <a:t>="TxtMotPasse2" Type="String" </a:t>
            </a:r>
            <a:r>
              <a:rPr lang="en-US" sz="2200" b="1" dirty="0" smtClean="0">
                <a:solidFill>
                  <a:srgbClr val="0070C0"/>
                </a:solidFill>
              </a:rPr>
              <a:t>Operator</a:t>
            </a:r>
            <a:r>
              <a:rPr lang="en-US" sz="2200" dirty="0" smtClean="0"/>
              <a:t>="Equal" </a:t>
            </a:r>
            <a:r>
              <a:rPr lang="en-US" sz="2200" b="1" dirty="0" err="1" smtClean="0">
                <a:solidFill>
                  <a:srgbClr val="0070C0"/>
                </a:solidFill>
              </a:rPr>
              <a:t>ControlToCompare</a:t>
            </a:r>
            <a:r>
              <a:rPr lang="en-US" sz="2200" dirty="0" smtClean="0"/>
              <a:t>="TxtMotPasse1" </a:t>
            </a:r>
            <a:r>
              <a:rPr lang="fr-FR" sz="2200" b="1" dirty="0" err="1" smtClean="0">
                <a:solidFill>
                  <a:srgbClr val="0070C0"/>
                </a:solidFill>
              </a:rPr>
              <a:t>ErrorMessage</a:t>
            </a:r>
            <a:r>
              <a:rPr lang="fr-FR" sz="2200" dirty="0" smtClean="0"/>
              <a:t>="Les mots de passe ne correspondent pas !" &gt; &lt;/</a:t>
            </a:r>
            <a:r>
              <a:rPr lang="fr-FR" sz="2200" b="1" dirty="0" err="1" smtClean="0">
                <a:solidFill>
                  <a:srgbClr val="C00000"/>
                </a:solidFill>
              </a:rPr>
              <a:t>asp:CompareValidator</a:t>
            </a:r>
            <a:r>
              <a:rPr lang="fr-FR" sz="2200" dirty="0" smtClean="0">
                <a:solidFill>
                  <a:schemeClr val="tx1"/>
                </a:solidFill>
              </a:rPr>
              <a:t>&gt;</a:t>
            </a:r>
          </a:p>
        </p:txBody>
      </p:sp>
      <p:graphicFrame>
        <p:nvGraphicFramePr>
          <p:cNvPr id="8" name="Tableau 7"/>
          <p:cNvGraphicFramePr>
            <a:graphicFrameLocks noGrp="1"/>
          </p:cNvGraphicFramePr>
          <p:nvPr/>
        </p:nvGraphicFramePr>
        <p:xfrm>
          <a:off x="71406" y="4913018"/>
          <a:ext cx="8948734" cy="1802130"/>
        </p:xfrm>
        <a:graphic>
          <a:graphicData uri="http://schemas.openxmlformats.org/drawingml/2006/table">
            <a:tbl>
              <a:tblPr>
                <a:tableStyleId>{22838BEF-8BB2-4498-84A7-C5851F593DF1}</a:tableStyleId>
              </a:tblPr>
              <a:tblGrid>
                <a:gridCol w="2261934"/>
                <a:gridCol w="6686800"/>
              </a:tblGrid>
              <a:tr h="0">
                <a:tc>
                  <a:txBody>
                    <a:bodyPr/>
                    <a:lstStyle/>
                    <a:p>
                      <a:pPr marL="0" indent="0" algn="ctr">
                        <a:spcAft>
                          <a:spcPts val="0"/>
                        </a:spcAft>
                      </a:pPr>
                      <a:r>
                        <a:rPr lang="fr-FR" sz="2000" b="1" dirty="0" smtClean="0"/>
                        <a:t>Opération </a:t>
                      </a:r>
                      <a:endParaRPr lang="fr-FR" sz="2000" b="1" dirty="0">
                        <a:latin typeface="Verdana"/>
                        <a:ea typeface="Times New Roman"/>
                        <a:cs typeface="Times New Roman"/>
                      </a:endParaRPr>
                    </a:p>
                  </a:txBody>
                  <a:tcPr marL="9525" marR="9525" marT="9525" marB="9525" anchor="ctr">
                    <a:solidFill>
                      <a:schemeClr val="bg2">
                        <a:lumMod val="90000"/>
                      </a:schemeClr>
                    </a:solidFill>
                  </a:tcPr>
                </a:tc>
                <a:tc>
                  <a:txBody>
                    <a:bodyPr/>
                    <a:lstStyle/>
                    <a:p>
                      <a:pPr marL="539750" indent="-539750" algn="ctr">
                        <a:spcAft>
                          <a:spcPts val="0"/>
                        </a:spcAft>
                      </a:pPr>
                      <a:r>
                        <a:rPr lang="fr-FR" sz="2000" b="1" dirty="0" smtClean="0"/>
                        <a:t>Description</a:t>
                      </a:r>
                      <a:endParaRPr lang="fr-FR" sz="2000" b="1" dirty="0">
                        <a:latin typeface="Verdana"/>
                        <a:ea typeface="Times New Roman"/>
                        <a:cs typeface="Times New Roman"/>
                      </a:endParaRPr>
                    </a:p>
                  </a:txBody>
                  <a:tcPr marL="9525" marR="9525" marT="9525" marB="9525" anchor="ctr">
                    <a:solidFill>
                      <a:schemeClr val="bg2">
                        <a:lumMod val="90000"/>
                      </a:schemeClr>
                    </a:solidFill>
                  </a:tcPr>
                </a:tc>
              </a:tr>
              <a:tr h="0">
                <a:tc>
                  <a:txBody>
                    <a:bodyPr/>
                    <a:lstStyle/>
                    <a:p>
                      <a:pPr fontAlgn="t"/>
                      <a:r>
                        <a:rPr lang="fr-FR" b="1" dirty="0" err="1">
                          <a:solidFill>
                            <a:srgbClr val="2A2A2A"/>
                          </a:solidFill>
                        </a:rPr>
                        <a:t>Equal</a:t>
                      </a:r>
                      <a:endParaRPr lang="fr-FR" dirty="0">
                        <a:solidFill>
                          <a:srgbClr val="2A2A2A"/>
                        </a:solidFill>
                      </a:endParaRPr>
                    </a:p>
                  </a:txBody>
                  <a:tcPr marL="76200" marR="76200" marT="95250" marB="95250"/>
                </a:tc>
                <a:tc>
                  <a:txBody>
                    <a:bodyPr/>
                    <a:lstStyle/>
                    <a:p>
                      <a:pPr algn="just" fontAlgn="t"/>
                      <a:r>
                        <a:rPr lang="fr-FR" dirty="0">
                          <a:solidFill>
                            <a:srgbClr val="2A2A2A"/>
                          </a:solidFill>
                        </a:rPr>
                        <a:t>Comparaison d'égalité entre les valeurs du contrôle d'entrée en cours de validation et d'un autre contrôle ou d'une </a:t>
                      </a:r>
                      <a:r>
                        <a:rPr lang="fr-FR" dirty="0" smtClean="0">
                          <a:solidFill>
                            <a:srgbClr val="2A2A2A"/>
                          </a:solidFill>
                        </a:rPr>
                        <a:t>constante</a:t>
                      </a:r>
                      <a:endParaRPr lang="fr-FR" dirty="0">
                        <a:solidFill>
                          <a:srgbClr val="2A2A2A"/>
                        </a:solidFill>
                      </a:endParaRPr>
                    </a:p>
                  </a:txBody>
                  <a:tcPr marL="76200" marR="76200" marT="95250" marB="95250"/>
                </a:tc>
              </a:tr>
              <a:tr h="0">
                <a:tc>
                  <a:txBody>
                    <a:bodyPr/>
                    <a:lstStyle/>
                    <a:p>
                      <a:pPr fontAlgn="t"/>
                      <a:r>
                        <a:rPr lang="fr-FR" b="1" dirty="0" err="1">
                          <a:solidFill>
                            <a:srgbClr val="2A2A2A"/>
                          </a:solidFill>
                        </a:rPr>
                        <a:t>NotEqual</a:t>
                      </a:r>
                      <a:endParaRPr lang="fr-FR" dirty="0">
                        <a:solidFill>
                          <a:srgbClr val="2A2A2A"/>
                        </a:solidFill>
                      </a:endParaRPr>
                    </a:p>
                  </a:txBody>
                  <a:tcPr marL="76200" marR="76200" marT="95250" marB="95250"/>
                </a:tc>
                <a:tc>
                  <a:txBody>
                    <a:bodyPr/>
                    <a:lstStyle/>
                    <a:p>
                      <a:pPr algn="just" fontAlgn="t"/>
                      <a:r>
                        <a:rPr lang="fr-FR" dirty="0">
                          <a:solidFill>
                            <a:srgbClr val="2A2A2A"/>
                          </a:solidFill>
                        </a:rPr>
                        <a:t>Comparaison d'inégalité entre les valeurs du contrôle d'entrée en cours de validation et d'un autre contrôle ou d'une </a:t>
                      </a:r>
                      <a:r>
                        <a:rPr lang="fr-FR" dirty="0" smtClean="0">
                          <a:solidFill>
                            <a:srgbClr val="2A2A2A"/>
                          </a:solidFill>
                        </a:rPr>
                        <a:t>constante</a:t>
                      </a:r>
                      <a:endParaRPr lang="fr-FR" dirty="0">
                        <a:solidFill>
                          <a:srgbClr val="2A2A2A"/>
                        </a:solidFill>
                      </a:endParaRPr>
                    </a:p>
                  </a:txBody>
                  <a:tcPr marL="76200" marR="76200" marT="95250" marB="9525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lvl="2" algn="just">
              <a:spcBef>
                <a:spcPts val="1200"/>
              </a:spcBef>
            </a:pPr>
            <a:endParaRPr lang="fr-FR" sz="800" dirty="0" smtClean="0">
              <a:solidFill>
                <a:schemeClr val="tx1"/>
              </a:solidFill>
            </a:endParaRPr>
          </a:p>
          <a:p>
            <a:pPr lvl="2" algn="just">
              <a:spcBef>
                <a:spcPts val="1200"/>
              </a:spcBef>
              <a:buNone/>
            </a:pPr>
            <a:endParaRPr lang="fr-FR" sz="2400" dirty="0" smtClean="0">
              <a:solidFill>
                <a:schemeClr val="tx1"/>
              </a:solidFill>
            </a:endParaRPr>
          </a:p>
          <a:p>
            <a:pPr lvl="2" algn="just">
              <a:spcBef>
                <a:spcPts val="1200"/>
              </a:spcBef>
              <a:buNone/>
            </a:pPr>
            <a:endParaRPr lang="fr-FR" sz="2400" dirty="0" smtClean="0"/>
          </a:p>
          <a:p>
            <a:pPr lvl="2" algn="just">
              <a:spcBef>
                <a:spcPts val="1200"/>
              </a:spcBef>
              <a:buNone/>
            </a:pPr>
            <a:endParaRPr lang="fr-FR" sz="24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graphicFrame>
        <p:nvGraphicFramePr>
          <p:cNvPr id="8" name="Tableau 7"/>
          <p:cNvGraphicFramePr>
            <a:graphicFrameLocks noGrp="1"/>
          </p:cNvGraphicFramePr>
          <p:nvPr/>
        </p:nvGraphicFramePr>
        <p:xfrm>
          <a:off x="71406" y="918234"/>
          <a:ext cx="8948734" cy="5939790"/>
        </p:xfrm>
        <a:graphic>
          <a:graphicData uri="http://schemas.openxmlformats.org/drawingml/2006/table">
            <a:tbl>
              <a:tblPr>
                <a:tableStyleId>{22838BEF-8BB2-4498-84A7-C5851F593DF1}</a:tableStyleId>
              </a:tblPr>
              <a:tblGrid>
                <a:gridCol w="2428892"/>
                <a:gridCol w="6519842"/>
              </a:tblGrid>
              <a:tr h="292121">
                <a:tc>
                  <a:txBody>
                    <a:bodyPr/>
                    <a:lstStyle/>
                    <a:p>
                      <a:pPr marL="0" indent="0" algn="ctr">
                        <a:spcAft>
                          <a:spcPts val="0"/>
                        </a:spcAft>
                      </a:pPr>
                      <a:r>
                        <a:rPr lang="fr-FR" sz="2000" b="1" dirty="0" smtClean="0"/>
                        <a:t>Opération </a:t>
                      </a:r>
                      <a:endParaRPr lang="fr-FR" sz="2000" b="1" dirty="0">
                        <a:latin typeface="Verdana"/>
                        <a:ea typeface="Times New Roman"/>
                        <a:cs typeface="Times New Roman"/>
                      </a:endParaRPr>
                    </a:p>
                  </a:txBody>
                  <a:tcPr marL="9525" marR="9525" marT="9525" marB="9525" anchor="ctr">
                    <a:solidFill>
                      <a:schemeClr val="bg2">
                        <a:lumMod val="90000"/>
                      </a:schemeClr>
                    </a:solidFill>
                  </a:tcPr>
                </a:tc>
                <a:tc>
                  <a:txBody>
                    <a:bodyPr/>
                    <a:lstStyle/>
                    <a:p>
                      <a:pPr marL="539750" indent="-539750" algn="ctr">
                        <a:spcAft>
                          <a:spcPts val="0"/>
                        </a:spcAft>
                      </a:pPr>
                      <a:r>
                        <a:rPr lang="fr-FR" sz="2000" b="1" dirty="0" smtClean="0"/>
                        <a:t>Description</a:t>
                      </a:r>
                      <a:endParaRPr lang="fr-FR" sz="2000" b="1" dirty="0">
                        <a:latin typeface="Verdana"/>
                        <a:ea typeface="Times New Roman"/>
                        <a:cs typeface="Times New Roman"/>
                      </a:endParaRPr>
                    </a:p>
                  </a:txBody>
                  <a:tcPr marL="9525" marR="9525" marT="9525" marB="9525" anchor="ctr">
                    <a:solidFill>
                      <a:schemeClr val="bg2">
                        <a:lumMod val="90000"/>
                      </a:schemeClr>
                    </a:solidFill>
                  </a:tcPr>
                </a:tc>
              </a:tr>
              <a:tr h="914168">
                <a:tc>
                  <a:txBody>
                    <a:bodyPr/>
                    <a:lstStyle/>
                    <a:p>
                      <a:pPr fontAlgn="t"/>
                      <a:r>
                        <a:rPr lang="fr-FR" b="1" dirty="0" err="1">
                          <a:solidFill>
                            <a:srgbClr val="2A2A2A"/>
                          </a:solidFill>
                        </a:rPr>
                        <a:t>GreaterThan</a:t>
                      </a:r>
                      <a:endParaRPr lang="fr-FR" dirty="0">
                        <a:solidFill>
                          <a:srgbClr val="2A2A2A"/>
                        </a:solidFill>
                      </a:endParaRPr>
                    </a:p>
                  </a:txBody>
                  <a:tcPr marL="76200" marR="76200" marT="95250" marB="95250"/>
                </a:tc>
                <a:tc>
                  <a:txBody>
                    <a:bodyPr/>
                    <a:lstStyle/>
                    <a:p>
                      <a:pPr algn="just" fontAlgn="t"/>
                      <a:r>
                        <a:rPr lang="fr-FR" dirty="0">
                          <a:solidFill>
                            <a:srgbClr val="2A2A2A"/>
                          </a:solidFill>
                        </a:rPr>
                        <a:t>Comparaison de supériorité entre les valeurs du contrôle d'entrée en cours de validation et d'un autre contrôle ou d'une </a:t>
                      </a:r>
                      <a:r>
                        <a:rPr lang="fr-FR" dirty="0" smtClean="0">
                          <a:solidFill>
                            <a:srgbClr val="2A2A2A"/>
                          </a:solidFill>
                        </a:rPr>
                        <a:t>constante</a:t>
                      </a:r>
                      <a:endParaRPr lang="fr-FR" dirty="0">
                        <a:solidFill>
                          <a:srgbClr val="2A2A2A"/>
                        </a:solidFill>
                      </a:endParaRPr>
                    </a:p>
                  </a:txBody>
                  <a:tcPr marL="76200" marR="76200" marT="95250" marB="95250"/>
                </a:tc>
              </a:tr>
              <a:tr h="914168">
                <a:tc>
                  <a:txBody>
                    <a:bodyPr/>
                    <a:lstStyle/>
                    <a:p>
                      <a:pPr fontAlgn="t"/>
                      <a:r>
                        <a:rPr lang="fr-FR" b="1">
                          <a:solidFill>
                            <a:srgbClr val="2A2A2A"/>
                          </a:solidFill>
                        </a:rPr>
                        <a:t>GreaterThanEqual</a:t>
                      </a:r>
                      <a:endParaRPr lang="fr-FR">
                        <a:solidFill>
                          <a:srgbClr val="2A2A2A"/>
                        </a:solidFill>
                      </a:endParaRPr>
                    </a:p>
                  </a:txBody>
                  <a:tcPr marL="76200" marR="76200" marT="95250" marB="95250"/>
                </a:tc>
                <a:tc>
                  <a:txBody>
                    <a:bodyPr/>
                    <a:lstStyle/>
                    <a:p>
                      <a:pPr algn="just" fontAlgn="t"/>
                      <a:r>
                        <a:rPr lang="fr-FR" dirty="0">
                          <a:solidFill>
                            <a:srgbClr val="2A2A2A"/>
                          </a:solidFill>
                        </a:rPr>
                        <a:t>Comparaison de supériorité ou d'égalité entre les valeurs du contrôle d'entrée en cours de validation et d'un autre contrôle ou d'une </a:t>
                      </a:r>
                      <a:r>
                        <a:rPr lang="fr-FR" dirty="0" smtClean="0">
                          <a:solidFill>
                            <a:srgbClr val="2A2A2A"/>
                          </a:solidFill>
                        </a:rPr>
                        <a:t>constante</a:t>
                      </a:r>
                      <a:endParaRPr lang="fr-FR" dirty="0">
                        <a:solidFill>
                          <a:srgbClr val="2A2A2A"/>
                        </a:solidFill>
                      </a:endParaRPr>
                    </a:p>
                  </a:txBody>
                  <a:tcPr marL="76200" marR="76200" marT="95250" marB="95250"/>
                </a:tc>
              </a:tr>
              <a:tr h="914168">
                <a:tc>
                  <a:txBody>
                    <a:bodyPr/>
                    <a:lstStyle/>
                    <a:p>
                      <a:pPr fontAlgn="t"/>
                      <a:r>
                        <a:rPr lang="fr-FR" b="1">
                          <a:solidFill>
                            <a:srgbClr val="2A2A2A"/>
                          </a:solidFill>
                        </a:rPr>
                        <a:t>LessThan</a:t>
                      </a:r>
                      <a:endParaRPr lang="fr-FR">
                        <a:solidFill>
                          <a:srgbClr val="2A2A2A"/>
                        </a:solidFill>
                      </a:endParaRPr>
                    </a:p>
                  </a:txBody>
                  <a:tcPr marL="76200" marR="76200" marT="95250" marB="95250"/>
                </a:tc>
                <a:tc>
                  <a:txBody>
                    <a:bodyPr/>
                    <a:lstStyle/>
                    <a:p>
                      <a:pPr algn="just" fontAlgn="t"/>
                      <a:r>
                        <a:rPr lang="fr-FR" dirty="0">
                          <a:solidFill>
                            <a:srgbClr val="2A2A2A"/>
                          </a:solidFill>
                        </a:rPr>
                        <a:t>Comparaison d'infériorité entre les valeurs du contrôle d'entrée en cours de validation et d'un autre contrôle ou d'une </a:t>
                      </a:r>
                      <a:r>
                        <a:rPr lang="fr-FR" dirty="0" smtClean="0">
                          <a:solidFill>
                            <a:srgbClr val="2A2A2A"/>
                          </a:solidFill>
                        </a:rPr>
                        <a:t>constante</a:t>
                      </a:r>
                      <a:endParaRPr lang="fr-FR" dirty="0">
                        <a:solidFill>
                          <a:srgbClr val="2A2A2A"/>
                        </a:solidFill>
                      </a:endParaRPr>
                    </a:p>
                  </a:txBody>
                  <a:tcPr marL="76200" marR="76200" marT="95250" marB="95250"/>
                </a:tc>
              </a:tr>
              <a:tr h="914168">
                <a:tc>
                  <a:txBody>
                    <a:bodyPr/>
                    <a:lstStyle/>
                    <a:p>
                      <a:pPr fontAlgn="t"/>
                      <a:r>
                        <a:rPr lang="fr-FR" b="1">
                          <a:solidFill>
                            <a:srgbClr val="2A2A2A"/>
                          </a:solidFill>
                        </a:rPr>
                        <a:t>LessThanEqual</a:t>
                      </a:r>
                      <a:endParaRPr lang="fr-FR">
                        <a:solidFill>
                          <a:srgbClr val="2A2A2A"/>
                        </a:solidFill>
                      </a:endParaRPr>
                    </a:p>
                  </a:txBody>
                  <a:tcPr marL="76200" marR="76200" marT="95250" marB="95250"/>
                </a:tc>
                <a:tc>
                  <a:txBody>
                    <a:bodyPr/>
                    <a:lstStyle/>
                    <a:p>
                      <a:pPr algn="just" fontAlgn="t"/>
                      <a:r>
                        <a:rPr lang="fr-FR" dirty="0">
                          <a:solidFill>
                            <a:srgbClr val="2A2A2A"/>
                          </a:solidFill>
                        </a:rPr>
                        <a:t>Comparaison d'infériorité ou d'égalité entre les valeurs du contrôle d'entrée en cours de validation et d'un autre contrôle ou d'une </a:t>
                      </a:r>
                      <a:r>
                        <a:rPr lang="fr-FR" dirty="0" smtClean="0">
                          <a:solidFill>
                            <a:srgbClr val="2A2A2A"/>
                          </a:solidFill>
                        </a:rPr>
                        <a:t>constante</a:t>
                      </a:r>
                      <a:endParaRPr lang="fr-FR" dirty="0">
                        <a:solidFill>
                          <a:srgbClr val="2A2A2A"/>
                        </a:solidFill>
                      </a:endParaRPr>
                    </a:p>
                  </a:txBody>
                  <a:tcPr marL="76200" marR="76200" marT="95250" marB="95250"/>
                </a:tc>
              </a:tr>
              <a:tr h="1409056">
                <a:tc>
                  <a:txBody>
                    <a:bodyPr/>
                    <a:lstStyle/>
                    <a:p>
                      <a:pPr fontAlgn="t"/>
                      <a:r>
                        <a:rPr lang="fr-FR" b="1">
                          <a:solidFill>
                            <a:srgbClr val="2A2A2A"/>
                          </a:solidFill>
                        </a:rPr>
                        <a:t>DataTypeCheck</a:t>
                      </a:r>
                      <a:endParaRPr lang="fr-FR">
                        <a:solidFill>
                          <a:srgbClr val="2A2A2A"/>
                        </a:solidFill>
                      </a:endParaRPr>
                    </a:p>
                  </a:txBody>
                  <a:tcPr marL="76200" marR="76200" marT="95250" marB="95250"/>
                </a:tc>
                <a:tc>
                  <a:txBody>
                    <a:bodyPr/>
                    <a:lstStyle/>
                    <a:p>
                      <a:pPr algn="just" fontAlgn="t"/>
                      <a:r>
                        <a:rPr lang="fr-FR" dirty="0">
                          <a:solidFill>
                            <a:srgbClr val="2A2A2A"/>
                          </a:solidFill>
                        </a:rPr>
                        <a:t>Comparaison du </a:t>
                      </a:r>
                      <a:r>
                        <a:rPr lang="fr-FR" b="1" dirty="0">
                          <a:solidFill>
                            <a:srgbClr val="2A2A2A"/>
                          </a:solidFill>
                        </a:rPr>
                        <a:t>type</a:t>
                      </a:r>
                      <a:r>
                        <a:rPr lang="fr-FR" dirty="0">
                          <a:solidFill>
                            <a:srgbClr val="2A2A2A"/>
                          </a:solidFill>
                        </a:rPr>
                        <a:t> de données de la valeur entrée dans le contrôle d'entrée en cours de validation et du type de données spécifié par la propriété </a:t>
                      </a:r>
                      <a:r>
                        <a:rPr lang="fr-FR" dirty="0" err="1" smtClean="0">
                          <a:solidFill>
                            <a:srgbClr val="03697A"/>
                          </a:solidFill>
                        </a:rPr>
                        <a:t>BaseCompareValidator.</a:t>
                      </a:r>
                      <a:r>
                        <a:rPr lang="fr-FR" b="1" dirty="0" err="1" smtClean="0">
                          <a:solidFill>
                            <a:srgbClr val="03697A"/>
                          </a:solidFill>
                        </a:rPr>
                        <a:t>Type</a:t>
                      </a:r>
                      <a:endParaRPr lang="fr-FR" b="1" dirty="0" smtClean="0">
                        <a:solidFill>
                          <a:srgbClr val="03697A"/>
                        </a:solidFill>
                      </a:endParaRPr>
                    </a:p>
                    <a:p>
                      <a:pPr algn="just" fontAlgn="t"/>
                      <a:r>
                        <a:rPr lang="fr-FR" dirty="0" smtClean="0">
                          <a:solidFill>
                            <a:srgbClr val="2A2A2A"/>
                          </a:solidFill>
                        </a:rPr>
                        <a:t>La </a:t>
                      </a:r>
                      <a:r>
                        <a:rPr lang="fr-FR" dirty="0">
                          <a:solidFill>
                            <a:srgbClr val="2A2A2A"/>
                          </a:solidFill>
                        </a:rPr>
                        <a:t>validation échoue lorsque la valeur ne peut pas être convertie dans le type de données </a:t>
                      </a:r>
                      <a:r>
                        <a:rPr lang="fr-FR" dirty="0" smtClean="0">
                          <a:solidFill>
                            <a:srgbClr val="2A2A2A"/>
                          </a:solidFill>
                        </a:rPr>
                        <a:t>spécifié</a:t>
                      </a:r>
                      <a:endParaRPr lang="fr-FR" dirty="0">
                        <a:solidFill>
                          <a:srgbClr val="2A2A2A"/>
                        </a:solidFill>
                      </a:endParaRPr>
                    </a:p>
                  </a:txBody>
                  <a:tcPr marL="76200" marR="76200" marT="95250" marB="95250"/>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1200"/>
              </a:spcBef>
            </a:pPr>
            <a:r>
              <a:rPr lang="fr-FR" b="1" dirty="0" err="1" smtClean="0"/>
              <a:t>RegularExpressionValidator</a:t>
            </a:r>
            <a:endParaRPr lang="fr-FR" b="1" dirty="0" smtClean="0"/>
          </a:p>
          <a:p>
            <a:pPr lvl="1" algn="just">
              <a:spcBef>
                <a:spcPts val="600"/>
              </a:spcBef>
            </a:pPr>
            <a:r>
              <a:rPr lang="fr-FR" sz="2400" dirty="0" smtClean="0">
                <a:solidFill>
                  <a:schemeClr val="tx1"/>
                </a:solidFill>
              </a:rPr>
              <a:t>Ce contrôle valide un champ suivant une expression régulière</a:t>
            </a:r>
          </a:p>
          <a:p>
            <a:pPr lvl="1" algn="just">
              <a:spcBef>
                <a:spcPts val="600"/>
              </a:spcBef>
            </a:pPr>
            <a:r>
              <a:rPr lang="fr-FR" sz="2400" dirty="0" smtClean="0">
                <a:solidFill>
                  <a:schemeClr val="tx1"/>
                </a:solidFill>
              </a:rPr>
              <a:t>Il convient pour des tests de validation très complexes mais demande beaucoup de ressources donc, ne l'utilisez pas pour des validations qui peuvent se faire aisément avec plusieurs autres contrôles de validation</a:t>
            </a:r>
          </a:p>
          <a:p>
            <a:pPr lvl="1" algn="just">
              <a:spcBef>
                <a:spcPts val="600"/>
              </a:spcBef>
            </a:pPr>
            <a:r>
              <a:rPr lang="fr-FR" sz="2400" dirty="0" smtClean="0">
                <a:solidFill>
                  <a:schemeClr val="tx1"/>
                </a:solidFill>
              </a:rPr>
              <a:t>Il utilise les mêmes propriétés que les contrôles précédents avec en plus une propriété </a:t>
            </a:r>
            <a:r>
              <a:rPr lang="fr-FR" sz="2400" b="1" i="1" dirty="0" err="1" smtClean="0">
                <a:solidFill>
                  <a:schemeClr val="tx1"/>
                </a:solidFill>
              </a:rPr>
              <a:t>ValidationExpression</a:t>
            </a:r>
            <a:r>
              <a:rPr lang="fr-FR" sz="2400" dirty="0" smtClean="0">
                <a:solidFill>
                  <a:schemeClr val="tx1"/>
                </a:solidFill>
              </a:rPr>
              <a:t> qui correspond évidemment à l'expression régulière de test</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algn="just">
              <a:spcBef>
                <a:spcPts val="600"/>
              </a:spcBef>
            </a:pPr>
            <a:r>
              <a:rPr lang="fr-FR" dirty="0" smtClean="0"/>
              <a:t>Un exemple de validation d'un numéro de compte bancaire</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6" name="ZoneTexte 5"/>
          <p:cNvSpPr txBox="1"/>
          <p:nvPr/>
        </p:nvSpPr>
        <p:spPr>
          <a:xfrm>
            <a:off x="285720" y="2501152"/>
            <a:ext cx="8643998" cy="38241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300"/>
              </a:spcBef>
            </a:pPr>
            <a:r>
              <a:rPr lang="fr-FR" sz="2400" dirty="0" smtClean="0"/>
              <a:t>&lt;</a:t>
            </a:r>
            <a:r>
              <a:rPr lang="fr-FR" sz="2400" dirty="0" err="1" smtClean="0"/>
              <a:t>asp:Label</a:t>
            </a:r>
            <a:r>
              <a:rPr lang="fr-FR" sz="2400" dirty="0" smtClean="0"/>
              <a:t> ID="Label1" </a:t>
            </a:r>
            <a:r>
              <a:rPr lang="fr-FR" sz="2400" dirty="0" err="1" smtClean="0"/>
              <a:t>runat</a:t>
            </a:r>
            <a:r>
              <a:rPr lang="fr-FR" sz="2400" dirty="0" smtClean="0"/>
              <a:t>="server" </a:t>
            </a:r>
            <a:r>
              <a:rPr lang="fr-FR" sz="2400" dirty="0" err="1" smtClean="0"/>
              <a:t>Text</a:t>
            </a:r>
            <a:r>
              <a:rPr lang="fr-FR" sz="2400" dirty="0" smtClean="0"/>
              <a:t>="Entrer votre numéro de compte :"&lt;/</a:t>
            </a:r>
            <a:r>
              <a:rPr lang="fr-FR" sz="2400" dirty="0" err="1" smtClean="0"/>
              <a:t>asp:Label</a:t>
            </a:r>
            <a:r>
              <a:rPr lang="fr-FR" sz="2400" dirty="0" smtClean="0"/>
              <a:t>&gt;          </a:t>
            </a:r>
            <a:endParaRPr lang="en-US" sz="2400" dirty="0" smtClean="0"/>
          </a:p>
          <a:p>
            <a:pPr>
              <a:spcBef>
                <a:spcPts val="300"/>
              </a:spcBef>
            </a:pPr>
            <a:r>
              <a:rPr lang="en-US" sz="2400" dirty="0" smtClean="0"/>
              <a:t>&lt;</a:t>
            </a:r>
            <a:r>
              <a:rPr lang="en-US" sz="2400" dirty="0" err="1" smtClean="0"/>
              <a:t>asp:TextBox</a:t>
            </a:r>
            <a:r>
              <a:rPr lang="en-US" sz="2400" dirty="0" smtClean="0"/>
              <a:t> ID="</a:t>
            </a:r>
            <a:r>
              <a:rPr lang="en-US" sz="2400" dirty="0" err="1" smtClean="0"/>
              <a:t>TxtCptBancaire</a:t>
            </a:r>
            <a:r>
              <a:rPr lang="en-US" sz="2400" dirty="0" smtClean="0"/>
              <a:t>" </a:t>
            </a:r>
            <a:r>
              <a:rPr lang="en-US" sz="2400" dirty="0" err="1" smtClean="0"/>
              <a:t>runat</a:t>
            </a:r>
            <a:r>
              <a:rPr lang="en-US" sz="2400" dirty="0" smtClean="0"/>
              <a:t>="server"&gt;&lt;/</a:t>
            </a:r>
            <a:r>
              <a:rPr lang="en-US" sz="2400" dirty="0" err="1" smtClean="0"/>
              <a:t>asp:TextBox</a:t>
            </a:r>
            <a:r>
              <a:rPr lang="en-US" sz="2400" dirty="0" smtClean="0"/>
              <a:t>&gt;          &lt;</a:t>
            </a:r>
            <a:r>
              <a:rPr lang="en-US" sz="2400" b="1" dirty="0" err="1" smtClean="0">
                <a:solidFill>
                  <a:srgbClr val="C00000"/>
                </a:solidFill>
              </a:rPr>
              <a:t>asp:RegularExpressionValidator</a:t>
            </a:r>
            <a:r>
              <a:rPr lang="en-US" sz="2400" b="1" dirty="0" smtClean="0">
                <a:solidFill>
                  <a:srgbClr val="C00000"/>
                </a:solidFill>
              </a:rPr>
              <a:t> </a:t>
            </a:r>
            <a:r>
              <a:rPr lang="en-US" sz="2400" dirty="0" smtClean="0"/>
              <a:t>ID="RegularExpressionValidator1" </a:t>
            </a:r>
            <a:r>
              <a:rPr lang="en-US" sz="2400" dirty="0" err="1" smtClean="0"/>
              <a:t>runat</a:t>
            </a:r>
            <a:r>
              <a:rPr lang="en-US" sz="2400" dirty="0" smtClean="0"/>
              <a:t>="server" 		  </a:t>
            </a:r>
            <a:r>
              <a:rPr lang="fr-FR" sz="2400" b="1" dirty="0" err="1" smtClean="0">
                <a:solidFill>
                  <a:srgbClr val="0070C0"/>
                </a:solidFill>
              </a:rPr>
              <a:t>ErrorMessage</a:t>
            </a:r>
            <a:r>
              <a:rPr lang="fr-FR" sz="2400" dirty="0" smtClean="0"/>
              <a:t>="</a:t>
            </a:r>
            <a:r>
              <a:rPr lang="fr-FR" sz="2400" dirty="0" err="1" smtClean="0"/>
              <a:t>RegularExpressionValidator</a:t>
            </a:r>
            <a:r>
              <a:rPr lang="fr-FR" sz="2400" dirty="0" smtClean="0"/>
              <a:t>" </a:t>
            </a:r>
            <a:r>
              <a:rPr lang="fr-FR" sz="2400" b="1" dirty="0" err="1" smtClean="0">
                <a:solidFill>
                  <a:srgbClr val="0070C0"/>
                </a:solidFill>
              </a:rPr>
              <a:t>ControlToValidate</a:t>
            </a:r>
            <a:r>
              <a:rPr lang="fr-FR" sz="2400" dirty="0" smtClean="0"/>
              <a:t>="</a:t>
            </a:r>
            <a:r>
              <a:rPr lang="fr-FR" sz="2400" dirty="0" err="1" smtClean="0"/>
              <a:t>TxtCptBancaire</a:t>
            </a:r>
            <a:r>
              <a:rPr lang="fr-FR" sz="2400" dirty="0" smtClean="0"/>
              <a:t>" 		  </a:t>
            </a:r>
            <a:r>
              <a:rPr lang="fr-FR" sz="2400" b="1" dirty="0" err="1" smtClean="0">
                <a:solidFill>
                  <a:srgbClr val="0070C0"/>
                </a:solidFill>
              </a:rPr>
              <a:t>ValidationExpression</a:t>
            </a:r>
            <a:r>
              <a:rPr lang="fr-FR" sz="2400" dirty="0" smtClean="0"/>
              <a:t>="^\d{3}-\d{7}-\d{2}$"&gt;Format incorrect&lt;/</a:t>
            </a:r>
            <a:r>
              <a:rPr lang="fr-FR" sz="2400" b="1" dirty="0" err="1" smtClean="0">
                <a:solidFill>
                  <a:srgbClr val="C00000"/>
                </a:solidFill>
              </a:rPr>
              <a:t>asp:RegularExpressionValidator</a:t>
            </a:r>
            <a:r>
              <a:rPr lang="fr-FR" sz="2400" dirty="0" smtClean="0"/>
              <a:t>&gt;</a:t>
            </a:r>
            <a:endParaRPr lang="fr-FR" sz="2200" dirty="0" smtClean="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5000660"/>
          </a:xfrm>
        </p:spPr>
        <p:txBody>
          <a:bodyPr>
            <a:noAutofit/>
          </a:bodyPr>
          <a:lstStyle/>
          <a:p>
            <a:pPr algn="just">
              <a:spcBef>
                <a:spcPts val="600"/>
              </a:spcBef>
            </a:pPr>
            <a:r>
              <a:rPr lang="fr-FR" dirty="0" smtClean="0"/>
              <a:t>Langage des expressions régulières</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graphicFrame>
        <p:nvGraphicFramePr>
          <p:cNvPr id="7" name="Tableau 6"/>
          <p:cNvGraphicFramePr>
            <a:graphicFrameLocks noGrp="1"/>
          </p:cNvGraphicFramePr>
          <p:nvPr/>
        </p:nvGraphicFramePr>
        <p:xfrm>
          <a:off x="71406" y="2071678"/>
          <a:ext cx="8948734" cy="4674870"/>
        </p:xfrm>
        <a:graphic>
          <a:graphicData uri="http://schemas.openxmlformats.org/drawingml/2006/table">
            <a:tbl>
              <a:tblPr>
                <a:tableStyleId>{22838BEF-8BB2-4498-84A7-C5851F593DF1}</a:tableStyleId>
              </a:tblPr>
              <a:tblGrid>
                <a:gridCol w="2519314"/>
                <a:gridCol w="6429420"/>
              </a:tblGrid>
              <a:tr h="292121">
                <a:tc>
                  <a:txBody>
                    <a:bodyPr/>
                    <a:lstStyle/>
                    <a:p>
                      <a:pPr marL="0" indent="0" algn="ctr">
                        <a:spcAft>
                          <a:spcPts val="0"/>
                        </a:spcAft>
                      </a:pPr>
                      <a:r>
                        <a:rPr lang="fr-FR" sz="2000" b="1" dirty="0" smtClean="0"/>
                        <a:t>Caractère </a:t>
                      </a:r>
                      <a:endParaRPr lang="fr-FR" sz="2000" b="1" dirty="0">
                        <a:latin typeface="Verdana"/>
                        <a:ea typeface="Times New Roman"/>
                        <a:cs typeface="Times New Roman"/>
                      </a:endParaRPr>
                    </a:p>
                  </a:txBody>
                  <a:tcPr marL="9525" marR="9525" marT="9525" marB="9525" anchor="ctr">
                    <a:solidFill>
                      <a:schemeClr val="bg2">
                        <a:lumMod val="90000"/>
                      </a:schemeClr>
                    </a:solidFill>
                  </a:tcPr>
                </a:tc>
                <a:tc>
                  <a:txBody>
                    <a:bodyPr/>
                    <a:lstStyle/>
                    <a:p>
                      <a:pPr marL="539750" indent="-539750" algn="ctr">
                        <a:spcAft>
                          <a:spcPts val="0"/>
                        </a:spcAft>
                      </a:pPr>
                      <a:r>
                        <a:rPr lang="fr-FR" sz="2000" b="1" dirty="0" smtClean="0"/>
                        <a:t>Description</a:t>
                      </a:r>
                      <a:endParaRPr lang="fr-FR" sz="2000" b="1" dirty="0">
                        <a:latin typeface="Verdana"/>
                        <a:ea typeface="Times New Roman"/>
                        <a:cs typeface="Times New Roman"/>
                      </a:endParaRPr>
                    </a:p>
                  </a:txBody>
                  <a:tcPr marL="9525" marR="9525" marT="9525" marB="9525" anchor="ctr">
                    <a:solidFill>
                      <a:schemeClr val="bg2">
                        <a:lumMod val="90000"/>
                      </a:schemeClr>
                    </a:solidFill>
                  </a:tcPr>
                </a:tc>
              </a:tr>
              <a:tr h="247654">
                <a:tc>
                  <a:txBody>
                    <a:bodyPr/>
                    <a:lstStyle/>
                    <a:p>
                      <a:pPr fontAlgn="t"/>
                      <a:r>
                        <a:rPr lang="fr-FR" b="1" dirty="0">
                          <a:solidFill>
                            <a:schemeClr val="tx1"/>
                          </a:solidFill>
                        </a:rPr>
                        <a:t>\t</a:t>
                      </a:r>
                      <a:endParaRPr lang="fr-FR" dirty="0">
                        <a:solidFill>
                          <a:schemeClr val="tx1"/>
                        </a:solidFill>
                      </a:endParaRPr>
                    </a:p>
                  </a:txBody>
                  <a:tcPr marR="76200" marT="95250" marB="95250"/>
                </a:tc>
                <a:tc>
                  <a:txBody>
                    <a:bodyPr/>
                    <a:lstStyle/>
                    <a:p>
                      <a:pPr algn="just" fontAlgn="t"/>
                      <a:r>
                        <a:rPr lang="fr-FR" dirty="0">
                          <a:solidFill>
                            <a:schemeClr val="tx1"/>
                          </a:solidFill>
                        </a:rPr>
                        <a:t>Correspond à une tabulation</a:t>
                      </a:r>
                    </a:p>
                  </a:txBody>
                  <a:tcPr marL="76200" marR="76200" marT="95250" marB="95250"/>
                </a:tc>
              </a:tr>
              <a:tr h="0">
                <a:tc>
                  <a:txBody>
                    <a:bodyPr/>
                    <a:lstStyle/>
                    <a:p>
                      <a:pPr fontAlgn="t"/>
                      <a:r>
                        <a:rPr lang="fr-FR" b="1">
                          <a:solidFill>
                            <a:schemeClr val="tx1"/>
                          </a:solidFill>
                        </a:rPr>
                        <a:t>\r</a:t>
                      </a:r>
                      <a:endParaRPr lang="fr-FR">
                        <a:solidFill>
                          <a:schemeClr val="tx1"/>
                        </a:solidFill>
                      </a:endParaRPr>
                    </a:p>
                  </a:txBody>
                  <a:tcPr marR="76200" marT="95250" marB="95250"/>
                </a:tc>
                <a:tc>
                  <a:txBody>
                    <a:bodyPr/>
                    <a:lstStyle/>
                    <a:p>
                      <a:pPr algn="just" fontAlgn="t"/>
                      <a:r>
                        <a:rPr lang="fr-FR" dirty="0">
                          <a:solidFill>
                            <a:schemeClr val="tx1"/>
                          </a:solidFill>
                        </a:rPr>
                        <a:t>Correspond à un retour chariot</a:t>
                      </a:r>
                    </a:p>
                  </a:txBody>
                  <a:tcPr marL="76200" marR="76200" marT="95250" marB="95250"/>
                </a:tc>
              </a:tr>
              <a:tr h="246708">
                <a:tc>
                  <a:txBody>
                    <a:bodyPr/>
                    <a:lstStyle/>
                    <a:p>
                      <a:pPr fontAlgn="t"/>
                      <a:r>
                        <a:rPr lang="fr-FR" b="1">
                          <a:solidFill>
                            <a:schemeClr val="tx1"/>
                          </a:solidFill>
                        </a:rPr>
                        <a:t>\n</a:t>
                      </a:r>
                      <a:endParaRPr lang="fr-FR">
                        <a:solidFill>
                          <a:schemeClr val="tx1"/>
                        </a:solidFill>
                      </a:endParaRPr>
                    </a:p>
                  </a:txBody>
                  <a:tcPr marR="76200" marT="95250" marB="95250"/>
                </a:tc>
                <a:tc>
                  <a:txBody>
                    <a:bodyPr/>
                    <a:lstStyle/>
                    <a:p>
                      <a:pPr algn="just" fontAlgn="t"/>
                      <a:r>
                        <a:rPr lang="fr-FR" dirty="0">
                          <a:solidFill>
                            <a:schemeClr val="tx1"/>
                          </a:solidFill>
                        </a:rPr>
                        <a:t>Correspond à une nouvelle ligne</a:t>
                      </a:r>
                    </a:p>
                  </a:txBody>
                  <a:tcPr marL="76200" marR="76200" marT="95250" marB="95250"/>
                </a:tc>
              </a:tr>
              <a:tr h="0">
                <a:tc>
                  <a:txBody>
                    <a:bodyPr/>
                    <a:lstStyle/>
                    <a:p>
                      <a:pPr fontAlgn="t"/>
                      <a:r>
                        <a:rPr lang="fr-FR" b="1" dirty="0">
                          <a:solidFill>
                            <a:schemeClr val="tx1"/>
                          </a:solidFill>
                        </a:rPr>
                        <a:t>[</a:t>
                      </a:r>
                      <a:r>
                        <a:rPr lang="fr-FR" i="1" dirty="0" err="1">
                          <a:solidFill>
                            <a:schemeClr val="tx1"/>
                          </a:solidFill>
                        </a:rPr>
                        <a:t>groupe_caractères</a:t>
                      </a:r>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Correspond à tout caractère unique se trouvant dans </a:t>
                      </a:r>
                      <a:r>
                        <a:rPr lang="fr-FR" i="1" dirty="0" err="1" smtClean="0">
                          <a:solidFill>
                            <a:schemeClr val="tx1"/>
                          </a:solidFill>
                        </a:rPr>
                        <a:t>groupe_caractères</a:t>
                      </a:r>
                      <a:endParaRPr lang="fr-FR" dirty="0">
                        <a:solidFill>
                          <a:schemeClr val="tx1"/>
                        </a:solidFill>
                      </a:endParaRPr>
                    </a:p>
                  </a:txBody>
                  <a:tcPr marL="76200" marR="76200" marT="95250" marB="95250"/>
                </a:tc>
              </a:tr>
              <a:tr h="0">
                <a:tc>
                  <a:txBody>
                    <a:bodyPr/>
                    <a:lstStyle/>
                    <a:p>
                      <a:pPr fontAlgn="t"/>
                      <a:r>
                        <a:rPr lang="fr-FR" b="1" dirty="0">
                          <a:solidFill>
                            <a:schemeClr val="tx1"/>
                          </a:solidFill>
                        </a:rPr>
                        <a:t>[^</a:t>
                      </a:r>
                      <a:r>
                        <a:rPr lang="fr-FR" i="1" dirty="0" err="1">
                          <a:solidFill>
                            <a:schemeClr val="tx1"/>
                          </a:solidFill>
                        </a:rPr>
                        <a:t>groupe_caractères</a:t>
                      </a:r>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Négation : correspond à tout caractère unique qui ne se trouve pas </a:t>
                      </a:r>
                      <a:r>
                        <a:rPr lang="fr-FR" dirty="0" smtClean="0">
                          <a:solidFill>
                            <a:schemeClr val="tx1"/>
                          </a:solidFill>
                        </a:rPr>
                        <a:t>dans </a:t>
                      </a:r>
                      <a:r>
                        <a:rPr lang="fr-FR" i="1" dirty="0" err="1" smtClean="0">
                          <a:solidFill>
                            <a:schemeClr val="tx1"/>
                          </a:solidFill>
                        </a:rPr>
                        <a:t>groupe_caractères</a:t>
                      </a:r>
                      <a:endParaRPr lang="fr-FR" dirty="0">
                        <a:solidFill>
                          <a:schemeClr val="tx1"/>
                        </a:solidFill>
                      </a:endParaRPr>
                    </a:p>
                  </a:txBody>
                  <a:tcPr marL="76200" marR="76200" marT="95250" marB="95250"/>
                </a:tc>
              </a:tr>
              <a:tr h="0">
                <a:tc>
                  <a:txBody>
                    <a:bodyPr/>
                    <a:lstStyle/>
                    <a:p>
                      <a:pPr fontAlgn="t"/>
                      <a:r>
                        <a:rPr lang="fr-FR" b="1" dirty="0">
                          <a:solidFill>
                            <a:schemeClr val="tx1"/>
                          </a:solidFill>
                        </a:rPr>
                        <a:t>[</a:t>
                      </a:r>
                      <a:r>
                        <a:rPr lang="fr-FR" dirty="0">
                          <a:solidFill>
                            <a:schemeClr val="tx1"/>
                          </a:solidFill>
                        </a:rPr>
                        <a:t> </a:t>
                      </a:r>
                      <a:r>
                        <a:rPr lang="fr-FR" i="1" dirty="0">
                          <a:solidFill>
                            <a:schemeClr val="tx1"/>
                          </a:solidFill>
                        </a:rPr>
                        <a:t>premier</a:t>
                      </a:r>
                      <a:r>
                        <a:rPr lang="fr-FR" dirty="0">
                          <a:solidFill>
                            <a:schemeClr val="tx1"/>
                          </a:solidFill>
                        </a:rPr>
                        <a:t> </a:t>
                      </a:r>
                      <a:r>
                        <a:rPr lang="fr-FR" b="1" dirty="0">
                          <a:solidFill>
                            <a:schemeClr val="tx1"/>
                          </a:solidFill>
                        </a:rPr>
                        <a:t>-</a:t>
                      </a:r>
                      <a:r>
                        <a:rPr lang="fr-FR" i="1" dirty="0">
                          <a:solidFill>
                            <a:schemeClr val="tx1"/>
                          </a:solidFill>
                        </a:rPr>
                        <a:t>dernier</a:t>
                      </a:r>
                      <a:r>
                        <a:rPr lang="fr-FR" dirty="0">
                          <a:solidFill>
                            <a:schemeClr val="tx1"/>
                          </a:solidFill>
                        </a:rPr>
                        <a:t> </a:t>
                      </a:r>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Plage de caractères : correspond à tout caractère unique dans la plage comprise entre </a:t>
                      </a:r>
                      <a:r>
                        <a:rPr lang="fr-FR" i="1" dirty="0">
                          <a:solidFill>
                            <a:schemeClr val="tx1"/>
                          </a:solidFill>
                        </a:rPr>
                        <a:t>premier</a:t>
                      </a:r>
                      <a:r>
                        <a:rPr lang="fr-FR" dirty="0">
                          <a:solidFill>
                            <a:schemeClr val="tx1"/>
                          </a:solidFill>
                        </a:rPr>
                        <a:t> et </a:t>
                      </a:r>
                      <a:r>
                        <a:rPr lang="fr-FR" i="1" dirty="0">
                          <a:solidFill>
                            <a:schemeClr val="tx1"/>
                          </a:solidFill>
                        </a:rPr>
                        <a:t>dernier</a:t>
                      </a:r>
                      <a:endParaRPr lang="fr-FR" dirty="0">
                        <a:solidFill>
                          <a:schemeClr val="tx1"/>
                        </a:solidFill>
                      </a:endParaRPr>
                    </a:p>
                  </a:txBody>
                  <a:tcPr marL="76200" marR="76200" marT="95250" marB="95250"/>
                </a:tc>
              </a:tr>
              <a:tr h="0">
                <a:tc>
                  <a:txBody>
                    <a:bodyPr/>
                    <a:lstStyle/>
                    <a:p>
                      <a:pPr fontAlgn="t"/>
                      <a:r>
                        <a:rPr lang="fr-FR" b="1">
                          <a:solidFill>
                            <a:schemeClr val="tx1"/>
                          </a:solidFill>
                        </a:rPr>
                        <a:t>.</a:t>
                      </a:r>
                      <a:endParaRPr lang="fr-FR">
                        <a:solidFill>
                          <a:schemeClr val="tx1"/>
                        </a:solidFill>
                      </a:endParaRPr>
                    </a:p>
                  </a:txBody>
                  <a:tcPr marR="76200" marT="95250" marB="95250"/>
                </a:tc>
                <a:tc>
                  <a:txBody>
                    <a:bodyPr/>
                    <a:lstStyle/>
                    <a:p>
                      <a:pPr algn="just" fontAlgn="t"/>
                      <a:r>
                        <a:rPr lang="fr-FR" dirty="0">
                          <a:solidFill>
                            <a:schemeClr val="tx1"/>
                          </a:solidFill>
                        </a:rPr>
                        <a:t>Caractère générique : correspond à tout caractère à l'exception de \n</a:t>
                      </a:r>
                    </a:p>
                  </a:txBody>
                  <a:tcPr marL="76200" marR="76200" marT="95250" marB="9525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5000660"/>
          </a:xfrm>
        </p:spPr>
        <p:txBody>
          <a:bodyPr>
            <a:noAutofit/>
          </a:bodyPr>
          <a:lstStyle/>
          <a:p>
            <a:pPr algn="just">
              <a:spcBef>
                <a:spcPts val="600"/>
              </a:spcBef>
            </a:pPr>
            <a:r>
              <a:rPr lang="fr-FR" dirty="0" smtClean="0"/>
              <a:t>Langage des expressions régulières</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graphicFrame>
        <p:nvGraphicFramePr>
          <p:cNvPr id="7" name="Tableau 6"/>
          <p:cNvGraphicFramePr>
            <a:graphicFrameLocks noGrp="1"/>
          </p:cNvGraphicFramePr>
          <p:nvPr/>
        </p:nvGraphicFramePr>
        <p:xfrm>
          <a:off x="71406" y="2071678"/>
          <a:ext cx="8948734" cy="4648200"/>
        </p:xfrm>
        <a:graphic>
          <a:graphicData uri="http://schemas.openxmlformats.org/drawingml/2006/table">
            <a:tbl>
              <a:tblPr>
                <a:tableStyleId>{22838BEF-8BB2-4498-84A7-C5851F593DF1}</a:tableStyleId>
              </a:tblPr>
              <a:tblGrid>
                <a:gridCol w="1928826"/>
                <a:gridCol w="7019908"/>
              </a:tblGrid>
              <a:tr h="292121">
                <a:tc>
                  <a:txBody>
                    <a:bodyPr/>
                    <a:lstStyle/>
                    <a:p>
                      <a:pPr marL="0" indent="0" algn="ctr">
                        <a:spcAft>
                          <a:spcPts val="0"/>
                        </a:spcAft>
                      </a:pPr>
                      <a:r>
                        <a:rPr lang="fr-FR" sz="2000" b="1" dirty="0" smtClean="0">
                          <a:solidFill>
                            <a:schemeClr val="tx1"/>
                          </a:solidFill>
                        </a:rPr>
                        <a:t>Caractère </a:t>
                      </a:r>
                      <a:endParaRPr lang="fr-FR" sz="2000" b="1" dirty="0">
                        <a:solidFill>
                          <a:schemeClr val="tx1"/>
                        </a:solidFill>
                        <a:latin typeface="Verdana"/>
                        <a:ea typeface="Times New Roman"/>
                        <a:cs typeface="Times New Roman"/>
                      </a:endParaRPr>
                    </a:p>
                  </a:txBody>
                  <a:tcPr marL="9525" marR="9525" marT="9525" marB="9525" anchor="ctr">
                    <a:solidFill>
                      <a:schemeClr val="bg2">
                        <a:lumMod val="90000"/>
                      </a:schemeClr>
                    </a:solidFill>
                  </a:tcPr>
                </a:tc>
                <a:tc>
                  <a:txBody>
                    <a:bodyPr/>
                    <a:lstStyle/>
                    <a:p>
                      <a:pPr marL="539750" indent="-539750" algn="ctr">
                        <a:spcAft>
                          <a:spcPts val="0"/>
                        </a:spcAft>
                      </a:pPr>
                      <a:r>
                        <a:rPr lang="fr-FR" sz="2000" b="1" dirty="0" smtClean="0">
                          <a:solidFill>
                            <a:schemeClr val="tx1"/>
                          </a:solidFill>
                        </a:rPr>
                        <a:t>Description</a:t>
                      </a:r>
                      <a:endParaRPr lang="fr-FR" sz="2000" b="1" dirty="0">
                        <a:solidFill>
                          <a:schemeClr val="tx1"/>
                        </a:solidFill>
                        <a:latin typeface="Verdana"/>
                        <a:ea typeface="Times New Roman"/>
                        <a:cs typeface="Times New Roman"/>
                      </a:endParaRPr>
                    </a:p>
                  </a:txBody>
                  <a:tcPr marL="9525" marR="9525" marT="9525" marB="9525" anchor="ctr">
                    <a:solidFill>
                      <a:schemeClr val="bg2">
                        <a:lumMod val="90000"/>
                      </a:schemeClr>
                    </a:solidFill>
                  </a:tcPr>
                </a:tc>
              </a:tr>
              <a:tr h="247654">
                <a:tc>
                  <a:txBody>
                    <a:bodyPr/>
                    <a:lstStyle/>
                    <a:p>
                      <a:pPr fontAlgn="t"/>
                      <a:r>
                        <a:rPr lang="fr-FR" b="1" dirty="0">
                          <a:solidFill>
                            <a:schemeClr val="tx1"/>
                          </a:solidFill>
                        </a:rPr>
                        <a:t>\w</a:t>
                      </a:r>
                      <a:endParaRPr lang="fr-FR" dirty="0">
                        <a:solidFill>
                          <a:schemeClr val="tx1"/>
                        </a:solidFill>
                      </a:endParaRPr>
                    </a:p>
                  </a:txBody>
                  <a:tcPr marR="76200" marT="95250" marB="95250"/>
                </a:tc>
                <a:tc>
                  <a:txBody>
                    <a:bodyPr/>
                    <a:lstStyle/>
                    <a:p>
                      <a:pPr algn="just" fontAlgn="t"/>
                      <a:r>
                        <a:rPr lang="fr-FR" dirty="0">
                          <a:solidFill>
                            <a:schemeClr val="tx1"/>
                          </a:solidFill>
                        </a:rPr>
                        <a:t>Correspond à n'importe quel caractère </a:t>
                      </a:r>
                      <a:r>
                        <a:rPr lang="fr-FR" dirty="0" smtClean="0">
                          <a:solidFill>
                            <a:schemeClr val="tx1"/>
                          </a:solidFill>
                        </a:rPr>
                        <a:t>alphanumérique</a:t>
                      </a:r>
                      <a:endParaRPr lang="fr-FR" dirty="0">
                        <a:solidFill>
                          <a:schemeClr val="tx1"/>
                        </a:solidFill>
                      </a:endParaRPr>
                    </a:p>
                  </a:txBody>
                  <a:tcPr marL="76200" marR="76200" marT="95250" marB="95250"/>
                </a:tc>
              </a:tr>
              <a:tr h="0">
                <a:tc>
                  <a:txBody>
                    <a:bodyPr/>
                    <a:lstStyle/>
                    <a:p>
                      <a:pPr marL="0" indent="93663" algn="l" rtl="0" eaLnBrk="1" fontAlgn="t" latinLnBrk="0" hangingPunct="1"/>
                      <a:r>
                        <a:rPr kumimoji="0" lang="fr-FR" b="1" kern="1200" dirty="0">
                          <a:solidFill>
                            <a:schemeClr val="tx1"/>
                          </a:solidFill>
                          <a:latin typeface="+mn-lt"/>
                          <a:ea typeface="+mn-ea"/>
                          <a:cs typeface="+mn-cs"/>
                        </a:rPr>
                        <a:t>\W</a:t>
                      </a:r>
                    </a:p>
                  </a:txBody>
                  <a:tcPr marL="28575" marR="28575" marT="28575" marB="28575" anchor="ctr"/>
                </a:tc>
                <a:tc>
                  <a:txBody>
                    <a:bodyPr/>
                    <a:lstStyle/>
                    <a:p>
                      <a:pPr algn="just"/>
                      <a:r>
                        <a:rPr kumimoji="0" lang="fr-FR" kern="1200" dirty="0" smtClean="0">
                          <a:solidFill>
                            <a:schemeClr val="tx1"/>
                          </a:solidFill>
                          <a:latin typeface="+mn-lt"/>
                          <a:ea typeface="+mn-ea"/>
                          <a:cs typeface="+mn-cs"/>
                        </a:rPr>
                        <a:t>  Tout </a:t>
                      </a:r>
                      <a:r>
                        <a:rPr kumimoji="0" lang="fr-FR" kern="1200" dirty="0">
                          <a:solidFill>
                            <a:schemeClr val="tx1"/>
                          </a:solidFill>
                          <a:latin typeface="+mn-lt"/>
                          <a:ea typeface="+mn-ea"/>
                          <a:cs typeface="+mn-cs"/>
                        </a:rPr>
                        <a:t>sauf un caractère alphanumérique</a:t>
                      </a:r>
                    </a:p>
                  </a:txBody>
                  <a:tcPr marL="28575" marR="28575" marT="28575" marB="28575" anchor="ctr"/>
                </a:tc>
              </a:tr>
              <a:tr h="246708">
                <a:tc>
                  <a:txBody>
                    <a:bodyPr/>
                    <a:lstStyle/>
                    <a:p>
                      <a:pPr fontAlgn="t"/>
                      <a:r>
                        <a:rPr lang="fr-FR" b="1">
                          <a:solidFill>
                            <a:schemeClr val="tx1"/>
                          </a:solidFill>
                        </a:rPr>
                        <a:t>\s</a:t>
                      </a:r>
                      <a:endParaRPr lang="fr-FR">
                        <a:solidFill>
                          <a:schemeClr val="tx1"/>
                        </a:solidFill>
                      </a:endParaRPr>
                    </a:p>
                  </a:txBody>
                  <a:tcPr marR="76200" marT="95250" marB="95250"/>
                </a:tc>
                <a:tc>
                  <a:txBody>
                    <a:bodyPr/>
                    <a:lstStyle/>
                    <a:p>
                      <a:pPr algn="just" fontAlgn="t"/>
                      <a:r>
                        <a:rPr lang="fr-FR" dirty="0">
                          <a:solidFill>
                            <a:schemeClr val="tx1"/>
                          </a:solidFill>
                        </a:rPr>
                        <a:t>Correspond à tout caractère espace blanc</a:t>
                      </a:r>
                    </a:p>
                  </a:txBody>
                  <a:tcPr marL="76200" marR="76200" marT="95250" marB="95250"/>
                </a:tc>
              </a:tr>
              <a:tr h="0">
                <a:tc>
                  <a:txBody>
                    <a:bodyPr/>
                    <a:lstStyle/>
                    <a:p>
                      <a:pPr fontAlgn="t"/>
                      <a:r>
                        <a:rPr lang="fr-FR" b="1" dirty="0" smtClean="0">
                          <a:solidFill>
                            <a:schemeClr val="tx1"/>
                          </a:solidFill>
                        </a:rPr>
                        <a:t>\S</a:t>
                      </a:r>
                      <a:endParaRPr lang="fr-FR" dirty="0">
                        <a:solidFill>
                          <a:schemeClr val="tx1"/>
                        </a:solidFill>
                      </a:endParaRPr>
                    </a:p>
                  </a:txBody>
                  <a:tcPr marR="76200" marT="95250" marB="95250"/>
                </a:tc>
                <a:tc>
                  <a:txBody>
                    <a:bodyPr/>
                    <a:lstStyle/>
                    <a:p>
                      <a:pPr algn="just" fontAlgn="t"/>
                      <a:r>
                        <a:rPr lang="fr-FR" dirty="0" smtClean="0">
                          <a:solidFill>
                            <a:schemeClr val="tx1"/>
                          </a:solidFill>
                        </a:rPr>
                        <a:t>Tout ce qui n’est pas un espacement</a:t>
                      </a:r>
                      <a:endParaRPr lang="fr-FR" dirty="0">
                        <a:solidFill>
                          <a:schemeClr val="tx1"/>
                        </a:solidFill>
                      </a:endParaRPr>
                    </a:p>
                  </a:txBody>
                  <a:tcPr marL="76200" marR="76200" marT="95250" marB="95250"/>
                </a:tc>
              </a:tr>
              <a:tr h="0">
                <a:tc>
                  <a:txBody>
                    <a:bodyPr/>
                    <a:lstStyle/>
                    <a:p>
                      <a:pPr fontAlgn="t"/>
                      <a:r>
                        <a:rPr lang="fr-FR" b="1" dirty="0">
                          <a:solidFill>
                            <a:schemeClr val="tx1"/>
                          </a:solidFill>
                        </a:rPr>
                        <a:t>\d</a:t>
                      </a:r>
                      <a:endParaRPr lang="fr-FR" dirty="0">
                        <a:solidFill>
                          <a:schemeClr val="tx1"/>
                        </a:solidFill>
                      </a:endParaRPr>
                    </a:p>
                  </a:txBody>
                  <a:tcPr marR="76200" marT="95250" marB="95250"/>
                </a:tc>
                <a:tc>
                  <a:txBody>
                    <a:bodyPr/>
                    <a:lstStyle/>
                    <a:p>
                      <a:pPr algn="just" fontAlgn="t"/>
                      <a:r>
                        <a:rPr lang="fr-FR" dirty="0">
                          <a:solidFill>
                            <a:schemeClr val="tx1"/>
                          </a:solidFill>
                        </a:rPr>
                        <a:t>Correspond à n'importe quel chiffre décimal</a:t>
                      </a:r>
                    </a:p>
                  </a:txBody>
                  <a:tcPr marL="76200" marR="76200" marT="95250" marB="95250"/>
                </a:tc>
              </a:tr>
              <a:tr h="0">
                <a:tc>
                  <a:txBody>
                    <a:bodyPr/>
                    <a:lstStyle/>
                    <a:p>
                      <a:pPr fontAlgn="t"/>
                      <a:r>
                        <a:rPr lang="fr-FR" b="1" dirty="0" smtClean="0">
                          <a:solidFill>
                            <a:schemeClr val="tx1"/>
                          </a:solidFill>
                        </a:rPr>
                        <a:t>\D</a:t>
                      </a:r>
                      <a:endParaRPr lang="fr-FR" dirty="0">
                        <a:solidFill>
                          <a:schemeClr val="tx1"/>
                        </a:solidFill>
                      </a:endParaRPr>
                    </a:p>
                  </a:txBody>
                  <a:tcPr marR="76200" marT="95250" marB="95250"/>
                </a:tc>
                <a:tc>
                  <a:txBody>
                    <a:bodyPr/>
                    <a:lstStyle/>
                    <a:p>
                      <a:pPr algn="just" fontAlgn="t"/>
                      <a:r>
                        <a:rPr lang="fr-FR" dirty="0" smtClean="0">
                          <a:solidFill>
                            <a:schemeClr val="tx1"/>
                          </a:solidFill>
                        </a:rPr>
                        <a:t>Tout sauf un chiffre</a:t>
                      </a:r>
                      <a:endParaRPr lang="fr-FR" dirty="0">
                        <a:solidFill>
                          <a:schemeClr val="tx1"/>
                        </a:solidFill>
                      </a:endParaRPr>
                    </a:p>
                  </a:txBody>
                  <a:tcPr marL="76200" marR="76200" marT="95250" marB="95250"/>
                </a:tc>
              </a:tr>
              <a:tr h="0">
                <a:tc>
                  <a:txBody>
                    <a:bodyPr/>
                    <a:lstStyle/>
                    <a:p>
                      <a:pPr fontAlgn="t"/>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La correspondance doit commencer au début de la chaîne ou de la ligne</a:t>
                      </a:r>
                    </a:p>
                  </a:txBody>
                  <a:tcPr marL="76200" marR="76200" marT="95250" marB="95250"/>
                </a:tc>
              </a:tr>
              <a:tr h="0">
                <a:tc>
                  <a:txBody>
                    <a:bodyPr/>
                    <a:lstStyle/>
                    <a:p>
                      <a:pPr fontAlgn="t"/>
                      <a:r>
                        <a:rPr lang="fr-FR" b="1" dirty="0">
                          <a:solidFill>
                            <a:schemeClr val="tx1"/>
                          </a:solidFill>
                        </a:rPr>
                        <a:t>\A</a:t>
                      </a:r>
                      <a:endParaRPr lang="fr-FR" dirty="0">
                        <a:solidFill>
                          <a:schemeClr val="tx1"/>
                        </a:solidFill>
                      </a:endParaRPr>
                    </a:p>
                  </a:txBody>
                  <a:tcPr marR="76200" marT="95250" marB="95250"/>
                </a:tc>
                <a:tc>
                  <a:txBody>
                    <a:bodyPr/>
                    <a:lstStyle/>
                    <a:p>
                      <a:pPr algn="just" fontAlgn="t"/>
                      <a:r>
                        <a:rPr lang="fr-FR" dirty="0">
                          <a:solidFill>
                            <a:schemeClr val="tx1"/>
                          </a:solidFill>
                        </a:rPr>
                        <a:t>La correspondance doit se produire au début de la chaîne</a:t>
                      </a:r>
                    </a:p>
                  </a:txBody>
                  <a:tcPr marL="76200" marR="76200" marT="95250" marB="95250"/>
                </a:tc>
              </a:tr>
              <a:tr h="0">
                <a:tc>
                  <a:txBody>
                    <a:bodyPr/>
                    <a:lstStyle/>
                    <a:p>
                      <a:pPr fontAlgn="t"/>
                      <a:r>
                        <a:rPr lang="fr-FR" b="1" dirty="0" smtClean="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La correspondance doit se produire à la fin de la chaîne ou avant </a:t>
                      </a:r>
                      <a:r>
                        <a:rPr lang="fr-FR" b="1" dirty="0">
                          <a:solidFill>
                            <a:schemeClr val="tx1"/>
                          </a:solidFill>
                        </a:rPr>
                        <a:t>\n</a:t>
                      </a:r>
                      <a:endParaRPr lang="fr-FR" dirty="0">
                        <a:solidFill>
                          <a:schemeClr val="tx1"/>
                        </a:solidFill>
                      </a:endParaRPr>
                    </a:p>
                  </a:txBody>
                  <a:tcPr marL="76200" marR="76200" marT="95250" marB="95250"/>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5000660"/>
          </a:xfrm>
        </p:spPr>
        <p:txBody>
          <a:bodyPr>
            <a:noAutofit/>
          </a:bodyPr>
          <a:lstStyle/>
          <a:p>
            <a:pPr algn="just">
              <a:spcBef>
                <a:spcPts val="600"/>
              </a:spcBef>
            </a:pPr>
            <a:r>
              <a:rPr lang="fr-FR" dirty="0" smtClean="0"/>
              <a:t>Langage des expressions régulières</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graphicFrame>
        <p:nvGraphicFramePr>
          <p:cNvPr id="7" name="Tableau 6"/>
          <p:cNvGraphicFramePr>
            <a:graphicFrameLocks noGrp="1"/>
          </p:cNvGraphicFramePr>
          <p:nvPr/>
        </p:nvGraphicFramePr>
        <p:xfrm>
          <a:off x="71406" y="2071678"/>
          <a:ext cx="8948734" cy="4591050"/>
        </p:xfrm>
        <a:graphic>
          <a:graphicData uri="http://schemas.openxmlformats.org/drawingml/2006/table">
            <a:tbl>
              <a:tblPr>
                <a:tableStyleId>{22838BEF-8BB2-4498-84A7-C5851F593DF1}</a:tableStyleId>
              </a:tblPr>
              <a:tblGrid>
                <a:gridCol w="1928826"/>
                <a:gridCol w="7019908"/>
              </a:tblGrid>
              <a:tr h="292121">
                <a:tc>
                  <a:txBody>
                    <a:bodyPr/>
                    <a:lstStyle/>
                    <a:p>
                      <a:pPr marL="0" indent="0" algn="ctr">
                        <a:spcAft>
                          <a:spcPts val="0"/>
                        </a:spcAft>
                      </a:pPr>
                      <a:r>
                        <a:rPr lang="fr-FR" sz="2000" b="1" dirty="0" smtClean="0">
                          <a:solidFill>
                            <a:schemeClr val="tx1"/>
                          </a:solidFill>
                        </a:rPr>
                        <a:t>Caractère </a:t>
                      </a:r>
                      <a:endParaRPr lang="fr-FR" sz="2000" b="1" dirty="0">
                        <a:solidFill>
                          <a:schemeClr val="tx1"/>
                        </a:solidFill>
                        <a:latin typeface="Verdana"/>
                        <a:ea typeface="Times New Roman"/>
                        <a:cs typeface="Times New Roman"/>
                      </a:endParaRPr>
                    </a:p>
                  </a:txBody>
                  <a:tcPr marL="9525" marR="9525" marT="9525" marB="9525" anchor="ctr">
                    <a:solidFill>
                      <a:schemeClr val="bg2">
                        <a:lumMod val="90000"/>
                      </a:schemeClr>
                    </a:solidFill>
                  </a:tcPr>
                </a:tc>
                <a:tc>
                  <a:txBody>
                    <a:bodyPr/>
                    <a:lstStyle/>
                    <a:p>
                      <a:pPr marL="539750" indent="-539750" algn="ctr">
                        <a:spcAft>
                          <a:spcPts val="0"/>
                        </a:spcAft>
                      </a:pPr>
                      <a:r>
                        <a:rPr lang="fr-FR" sz="2000" b="1" dirty="0" smtClean="0">
                          <a:solidFill>
                            <a:schemeClr val="tx1"/>
                          </a:solidFill>
                        </a:rPr>
                        <a:t>Description</a:t>
                      </a:r>
                      <a:endParaRPr lang="fr-FR" sz="2000" b="1" dirty="0">
                        <a:solidFill>
                          <a:schemeClr val="tx1"/>
                        </a:solidFill>
                        <a:latin typeface="Verdana"/>
                        <a:ea typeface="Times New Roman"/>
                        <a:cs typeface="Times New Roman"/>
                      </a:endParaRPr>
                    </a:p>
                  </a:txBody>
                  <a:tcPr marL="9525" marR="9525" marT="9525" marB="9525" anchor="ctr">
                    <a:solidFill>
                      <a:schemeClr val="bg2">
                        <a:lumMod val="90000"/>
                      </a:schemeClr>
                    </a:solidFill>
                  </a:tcPr>
                </a:tc>
              </a:tr>
              <a:tr h="247654">
                <a:tc>
                  <a:txBody>
                    <a:bodyPr/>
                    <a:lstStyle/>
                    <a:p>
                      <a:pPr fontAlgn="t"/>
                      <a:r>
                        <a:rPr lang="fr-FR" b="1" dirty="0" smtClean="0">
                          <a:solidFill>
                            <a:schemeClr val="tx1"/>
                          </a:solidFill>
                        </a:rPr>
                        <a:t>\Z</a:t>
                      </a:r>
                      <a:endParaRPr lang="fr-FR" dirty="0">
                        <a:solidFill>
                          <a:schemeClr val="tx1"/>
                        </a:solidFill>
                      </a:endParaRPr>
                    </a:p>
                  </a:txBody>
                  <a:tcPr marR="76200" marT="95250" marB="95250"/>
                </a:tc>
                <a:tc>
                  <a:txBody>
                    <a:bodyPr/>
                    <a:lstStyle/>
                    <a:p>
                      <a:pPr algn="just" fontAlgn="t"/>
                      <a:r>
                        <a:rPr lang="fr-FR" dirty="0">
                          <a:solidFill>
                            <a:schemeClr val="tx1"/>
                          </a:solidFill>
                        </a:rPr>
                        <a:t>La correspondance doit se produire à la fin de la chaîne ou avant </a:t>
                      </a:r>
                      <a:r>
                        <a:rPr lang="fr-FR" b="1" dirty="0">
                          <a:solidFill>
                            <a:schemeClr val="tx1"/>
                          </a:solidFill>
                        </a:rPr>
                        <a:t>\n</a:t>
                      </a:r>
                      <a:r>
                        <a:rPr lang="fr-FR" dirty="0">
                          <a:solidFill>
                            <a:schemeClr val="tx1"/>
                          </a:solidFill>
                        </a:rPr>
                        <a:t> à la fin de la ligne ou de la chaîne</a:t>
                      </a:r>
                    </a:p>
                  </a:txBody>
                  <a:tcPr marL="76200" marR="76200" marT="95250" marB="95250"/>
                </a:tc>
              </a:tr>
              <a:tr h="0">
                <a:tc>
                  <a:txBody>
                    <a:bodyPr/>
                    <a:lstStyle/>
                    <a:p>
                      <a:pPr fontAlgn="t"/>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Correspond zéro, une ou plusieurs fois à l'élément précédent</a:t>
                      </a:r>
                    </a:p>
                  </a:txBody>
                  <a:tcPr marL="76200" marR="76200" marT="95250" marB="95250"/>
                </a:tc>
              </a:tr>
              <a:tr h="246708">
                <a:tc>
                  <a:txBody>
                    <a:bodyPr/>
                    <a:lstStyle/>
                    <a:p>
                      <a:pPr fontAlgn="t"/>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Correspond une ou plusieurs fois à l'élément précédent</a:t>
                      </a:r>
                    </a:p>
                  </a:txBody>
                  <a:tcPr marL="76200" marR="76200" marT="95250" marB="95250"/>
                </a:tc>
              </a:tr>
              <a:tr h="0">
                <a:tc>
                  <a:txBody>
                    <a:bodyPr/>
                    <a:lstStyle/>
                    <a:p>
                      <a:pPr fontAlgn="t"/>
                      <a:r>
                        <a:rPr lang="fr-FR" b="1">
                          <a:solidFill>
                            <a:schemeClr val="tx1"/>
                          </a:solidFill>
                        </a:rPr>
                        <a:t>?</a:t>
                      </a:r>
                      <a:endParaRPr lang="fr-FR">
                        <a:solidFill>
                          <a:schemeClr val="tx1"/>
                        </a:solidFill>
                      </a:endParaRPr>
                    </a:p>
                  </a:txBody>
                  <a:tcPr marR="76200" marT="95250" marB="95250"/>
                </a:tc>
                <a:tc>
                  <a:txBody>
                    <a:bodyPr/>
                    <a:lstStyle/>
                    <a:p>
                      <a:pPr algn="just" fontAlgn="t"/>
                      <a:r>
                        <a:rPr lang="fr-FR" dirty="0">
                          <a:solidFill>
                            <a:schemeClr val="tx1"/>
                          </a:solidFill>
                        </a:rPr>
                        <a:t>Correspond zéro ou une fois à l'élément précédent</a:t>
                      </a:r>
                    </a:p>
                  </a:txBody>
                  <a:tcPr marL="76200" marR="76200" marT="95250" marB="95250"/>
                </a:tc>
              </a:tr>
              <a:tr h="0">
                <a:tc>
                  <a:txBody>
                    <a:bodyPr/>
                    <a:lstStyle/>
                    <a:p>
                      <a:pPr fontAlgn="t"/>
                      <a:r>
                        <a:rPr lang="fr-FR" b="1" dirty="0">
                          <a:solidFill>
                            <a:schemeClr val="tx1"/>
                          </a:solidFill>
                        </a:rPr>
                        <a:t>{</a:t>
                      </a:r>
                      <a:r>
                        <a:rPr lang="fr-FR" dirty="0">
                          <a:solidFill>
                            <a:schemeClr val="tx1"/>
                          </a:solidFill>
                        </a:rPr>
                        <a:t> </a:t>
                      </a:r>
                      <a:r>
                        <a:rPr lang="fr-FR" i="1" dirty="0">
                          <a:solidFill>
                            <a:schemeClr val="tx1"/>
                          </a:solidFill>
                        </a:rPr>
                        <a:t>n</a:t>
                      </a:r>
                      <a:r>
                        <a:rPr lang="fr-FR" dirty="0">
                          <a:solidFill>
                            <a:schemeClr val="tx1"/>
                          </a:solidFill>
                        </a:rPr>
                        <a:t> </a:t>
                      </a:r>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Correspond à l'élément précédent exactement </a:t>
                      </a:r>
                      <a:r>
                        <a:rPr lang="fr-FR" i="1" dirty="0">
                          <a:solidFill>
                            <a:schemeClr val="tx1"/>
                          </a:solidFill>
                        </a:rPr>
                        <a:t>n</a:t>
                      </a:r>
                      <a:r>
                        <a:rPr lang="fr-FR" dirty="0">
                          <a:solidFill>
                            <a:schemeClr val="tx1"/>
                          </a:solidFill>
                        </a:rPr>
                        <a:t> fois</a:t>
                      </a:r>
                    </a:p>
                  </a:txBody>
                  <a:tcPr marL="76200" marR="76200" marT="95250" marB="95250"/>
                </a:tc>
              </a:tr>
              <a:tr h="0">
                <a:tc>
                  <a:txBody>
                    <a:bodyPr/>
                    <a:lstStyle/>
                    <a:p>
                      <a:pPr fontAlgn="t"/>
                      <a:r>
                        <a:rPr lang="fr-FR" b="1" dirty="0">
                          <a:solidFill>
                            <a:schemeClr val="tx1"/>
                          </a:solidFill>
                        </a:rPr>
                        <a:t>{</a:t>
                      </a:r>
                      <a:r>
                        <a:rPr lang="fr-FR" dirty="0">
                          <a:solidFill>
                            <a:schemeClr val="tx1"/>
                          </a:solidFill>
                        </a:rPr>
                        <a:t> </a:t>
                      </a:r>
                      <a:r>
                        <a:rPr lang="fr-FR" i="1" dirty="0">
                          <a:solidFill>
                            <a:schemeClr val="tx1"/>
                          </a:solidFill>
                        </a:rPr>
                        <a:t>n</a:t>
                      </a:r>
                      <a:r>
                        <a:rPr lang="fr-FR" dirty="0">
                          <a:solidFill>
                            <a:schemeClr val="tx1"/>
                          </a:solidFill>
                        </a:rPr>
                        <a:t> </a:t>
                      </a:r>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Correspond à l'élément précédent au </a:t>
                      </a:r>
                      <a:r>
                        <a:rPr lang="fr-FR" dirty="0" smtClean="0">
                          <a:solidFill>
                            <a:schemeClr val="tx1"/>
                          </a:solidFill>
                        </a:rPr>
                        <a:t>moins </a:t>
                      </a:r>
                      <a:r>
                        <a:rPr lang="fr-FR" i="1" dirty="0" smtClean="0">
                          <a:solidFill>
                            <a:schemeClr val="tx1"/>
                          </a:solidFill>
                        </a:rPr>
                        <a:t>n</a:t>
                      </a:r>
                      <a:r>
                        <a:rPr lang="fr-FR" dirty="0">
                          <a:solidFill>
                            <a:schemeClr val="tx1"/>
                          </a:solidFill>
                        </a:rPr>
                        <a:t> fois</a:t>
                      </a:r>
                    </a:p>
                  </a:txBody>
                  <a:tcPr marL="76200" marR="76200" marT="95250" marB="95250"/>
                </a:tc>
              </a:tr>
              <a:tr h="0">
                <a:tc>
                  <a:txBody>
                    <a:bodyPr/>
                    <a:lstStyle/>
                    <a:p>
                      <a:pPr fontAlgn="t"/>
                      <a:r>
                        <a:rPr lang="fr-FR" b="1" dirty="0">
                          <a:solidFill>
                            <a:schemeClr val="tx1"/>
                          </a:solidFill>
                        </a:rPr>
                        <a:t>{</a:t>
                      </a:r>
                      <a:r>
                        <a:rPr lang="fr-FR" dirty="0">
                          <a:solidFill>
                            <a:schemeClr val="tx1"/>
                          </a:solidFill>
                        </a:rPr>
                        <a:t> </a:t>
                      </a:r>
                      <a:r>
                        <a:rPr lang="fr-FR" i="1" dirty="0">
                          <a:solidFill>
                            <a:schemeClr val="tx1"/>
                          </a:solidFill>
                        </a:rPr>
                        <a:t>n</a:t>
                      </a:r>
                      <a:r>
                        <a:rPr lang="fr-FR" dirty="0">
                          <a:solidFill>
                            <a:schemeClr val="tx1"/>
                          </a:solidFill>
                        </a:rPr>
                        <a:t> </a:t>
                      </a:r>
                      <a:r>
                        <a:rPr lang="fr-FR" b="1" dirty="0">
                          <a:solidFill>
                            <a:schemeClr val="tx1"/>
                          </a:solidFill>
                        </a:rPr>
                        <a:t>,</a:t>
                      </a:r>
                      <a:r>
                        <a:rPr lang="fr-FR" dirty="0">
                          <a:solidFill>
                            <a:schemeClr val="tx1"/>
                          </a:solidFill>
                        </a:rPr>
                        <a:t> </a:t>
                      </a:r>
                      <a:r>
                        <a:rPr lang="fr-FR" i="1" dirty="0">
                          <a:solidFill>
                            <a:schemeClr val="tx1"/>
                          </a:solidFill>
                        </a:rPr>
                        <a:t>m</a:t>
                      </a:r>
                      <a:r>
                        <a:rPr lang="fr-FR" dirty="0">
                          <a:solidFill>
                            <a:schemeClr val="tx1"/>
                          </a:solidFill>
                        </a:rPr>
                        <a:t> </a:t>
                      </a:r>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Correspond à l'élément précédent </a:t>
                      </a:r>
                      <a:r>
                        <a:rPr lang="fr-FR">
                          <a:solidFill>
                            <a:schemeClr val="tx1"/>
                          </a:solidFill>
                        </a:rPr>
                        <a:t>au </a:t>
                      </a:r>
                      <a:r>
                        <a:rPr lang="fr-FR" smtClean="0">
                          <a:solidFill>
                            <a:schemeClr val="tx1"/>
                          </a:solidFill>
                        </a:rPr>
                        <a:t>moins </a:t>
                      </a:r>
                      <a:r>
                        <a:rPr lang="fr-FR" i="1" smtClean="0">
                          <a:solidFill>
                            <a:schemeClr val="tx1"/>
                          </a:solidFill>
                        </a:rPr>
                        <a:t>n</a:t>
                      </a:r>
                      <a:r>
                        <a:rPr lang="fr-FR" dirty="0">
                          <a:solidFill>
                            <a:schemeClr val="tx1"/>
                          </a:solidFill>
                        </a:rPr>
                        <a:t> fois, mais pas plus de </a:t>
                      </a:r>
                      <a:r>
                        <a:rPr lang="fr-FR" i="1" dirty="0">
                          <a:solidFill>
                            <a:schemeClr val="tx1"/>
                          </a:solidFill>
                        </a:rPr>
                        <a:t>m</a:t>
                      </a:r>
                      <a:r>
                        <a:rPr lang="fr-FR" dirty="0">
                          <a:solidFill>
                            <a:schemeClr val="tx1"/>
                          </a:solidFill>
                        </a:rPr>
                        <a:t> fois</a:t>
                      </a:r>
                    </a:p>
                  </a:txBody>
                  <a:tcPr marL="76200" marR="76200" marT="95250" marB="95250"/>
                </a:tc>
              </a:tr>
              <a:tr h="0">
                <a:tc>
                  <a:txBody>
                    <a:bodyPr/>
                    <a:lstStyle/>
                    <a:p>
                      <a:pPr fontAlgn="t"/>
                      <a:r>
                        <a:rPr lang="fr-FR" b="1" dirty="0">
                          <a:solidFill>
                            <a:schemeClr val="tx1"/>
                          </a:solidFill>
                        </a:rPr>
                        <a:t>|</a:t>
                      </a:r>
                      <a:endParaRPr lang="fr-FR" dirty="0">
                        <a:solidFill>
                          <a:schemeClr val="tx1"/>
                        </a:solidFill>
                      </a:endParaRPr>
                    </a:p>
                  </a:txBody>
                  <a:tcPr marR="76200" marT="95250" marB="95250"/>
                </a:tc>
                <a:tc>
                  <a:txBody>
                    <a:bodyPr/>
                    <a:lstStyle/>
                    <a:p>
                      <a:pPr algn="just" fontAlgn="t"/>
                      <a:r>
                        <a:rPr lang="fr-FR" dirty="0">
                          <a:solidFill>
                            <a:schemeClr val="tx1"/>
                          </a:solidFill>
                        </a:rPr>
                        <a:t>Correspond à </a:t>
                      </a:r>
                      <a:r>
                        <a:rPr lang="fr-FR" dirty="0" smtClean="0">
                          <a:solidFill>
                            <a:schemeClr val="tx1"/>
                          </a:solidFill>
                        </a:rPr>
                        <a:t>une alternative (ou)</a:t>
                      </a:r>
                      <a:endParaRPr lang="fr-FR" dirty="0">
                        <a:solidFill>
                          <a:schemeClr val="tx1"/>
                        </a:solidFill>
                      </a:endParaRPr>
                    </a:p>
                  </a:txBody>
                  <a:tcPr marL="76200" marR="76200" marT="95250" marB="95250"/>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algn="just"/>
            <a:r>
              <a:rPr lang="fr-FR" b="1" dirty="0" err="1" smtClean="0"/>
              <a:t>CustomValidator</a:t>
            </a:r>
            <a:endParaRPr lang="fr-FR" b="1" dirty="0" smtClean="0"/>
          </a:p>
          <a:p>
            <a:pPr lvl="1" algn="just"/>
            <a:r>
              <a:rPr lang="fr-FR" sz="2400" dirty="0" smtClean="0">
                <a:solidFill>
                  <a:schemeClr val="tx1"/>
                </a:solidFill>
              </a:rPr>
              <a:t>L'utilisateur définit lui-même une fonction pour effectuer la validation lorsque les contrôles standards ne peuvent pas assumer ce rôle</a:t>
            </a:r>
          </a:p>
          <a:p>
            <a:pPr lvl="1" algn="just"/>
            <a:r>
              <a:rPr lang="fr-FR" sz="2400" dirty="0" smtClean="0">
                <a:solidFill>
                  <a:schemeClr val="tx1"/>
                </a:solidFill>
              </a:rPr>
              <a:t>Dans ce cas, les propriétés sont un peu différentes :</a:t>
            </a:r>
          </a:p>
          <a:p>
            <a:pPr lvl="2" algn="just"/>
            <a:r>
              <a:rPr lang="fr-FR" sz="2200" dirty="0" smtClean="0">
                <a:solidFill>
                  <a:schemeClr val="tx1"/>
                </a:solidFill>
              </a:rPr>
              <a:t>Dans le cas d'une validation côté client : </a:t>
            </a:r>
          </a:p>
          <a:p>
            <a:pPr lvl="3" algn="just"/>
            <a:r>
              <a:rPr lang="fr-FR" dirty="0" smtClean="0">
                <a:solidFill>
                  <a:schemeClr val="tx1"/>
                </a:solidFill>
              </a:rPr>
              <a:t>La propriété </a:t>
            </a:r>
            <a:r>
              <a:rPr lang="fr-FR" b="1" dirty="0" err="1" smtClean="0">
                <a:solidFill>
                  <a:schemeClr val="tx1"/>
                </a:solidFill>
              </a:rPr>
              <a:t>ClientValidationFunction</a:t>
            </a:r>
            <a:r>
              <a:rPr lang="fr-FR" dirty="0" smtClean="0">
                <a:solidFill>
                  <a:schemeClr val="tx1"/>
                </a:solidFill>
              </a:rPr>
              <a:t> contient le nom de la fonction </a:t>
            </a:r>
          </a:p>
          <a:p>
            <a:pPr lvl="3" algn="just"/>
            <a:r>
              <a:rPr lang="fr-FR" dirty="0" smtClean="0">
                <a:solidFill>
                  <a:schemeClr val="tx1"/>
                </a:solidFill>
              </a:rPr>
              <a:t>La fonction doit être sous la forme : </a:t>
            </a:r>
            <a:r>
              <a:rPr lang="fr-FR" i="1" dirty="0" err="1" smtClean="0">
                <a:solidFill>
                  <a:schemeClr val="tx1"/>
                </a:solidFill>
              </a:rPr>
              <a:t>Function</a:t>
            </a:r>
            <a:r>
              <a:rPr lang="fr-FR" i="1" dirty="0" smtClean="0">
                <a:solidFill>
                  <a:schemeClr val="tx1"/>
                </a:solidFill>
              </a:rPr>
              <a:t> </a:t>
            </a:r>
            <a:r>
              <a:rPr lang="fr-FR" i="1" dirty="0" err="1" smtClean="0">
                <a:solidFill>
                  <a:schemeClr val="tx1"/>
                </a:solidFill>
              </a:rPr>
              <a:t>ValidationPersonnelle</a:t>
            </a:r>
            <a:r>
              <a:rPr lang="fr-FR" i="1" dirty="0" smtClean="0">
                <a:solidFill>
                  <a:schemeClr val="tx1"/>
                </a:solidFill>
              </a:rPr>
              <a:t> (source, arguments)</a:t>
            </a:r>
            <a:r>
              <a:rPr lang="fr-FR" dirty="0" smtClean="0">
                <a:solidFill>
                  <a:schemeClr val="tx1"/>
                </a:solidFill>
              </a:rPr>
              <a:t> </a:t>
            </a:r>
          </a:p>
          <a:p>
            <a:pPr lvl="4" algn="just"/>
            <a:r>
              <a:rPr lang="fr-FR" sz="2000" dirty="0" smtClean="0"/>
              <a:t>L</a:t>
            </a:r>
            <a:r>
              <a:rPr lang="fr-FR" sz="2000" dirty="0" smtClean="0">
                <a:solidFill>
                  <a:schemeClr val="tx1"/>
                </a:solidFill>
              </a:rPr>
              <a:t>a </a:t>
            </a:r>
            <a:r>
              <a:rPr lang="fr-FR" sz="2000" b="1" dirty="0" smtClean="0">
                <a:solidFill>
                  <a:schemeClr val="tx1"/>
                </a:solidFill>
              </a:rPr>
              <a:t>source</a:t>
            </a:r>
            <a:r>
              <a:rPr lang="fr-FR" sz="2000" dirty="0" smtClean="0">
                <a:solidFill>
                  <a:schemeClr val="tx1"/>
                </a:solidFill>
              </a:rPr>
              <a:t> est l'objet </a:t>
            </a:r>
            <a:r>
              <a:rPr lang="fr-FR" sz="2000" i="1" dirty="0" err="1" smtClean="0">
                <a:solidFill>
                  <a:schemeClr val="tx1"/>
                </a:solidFill>
              </a:rPr>
              <a:t>CustomValidator</a:t>
            </a:r>
            <a:r>
              <a:rPr lang="fr-FR" sz="2000" dirty="0" smtClean="0">
                <a:solidFill>
                  <a:schemeClr val="tx1"/>
                </a:solidFill>
              </a:rPr>
              <a:t> côté client </a:t>
            </a:r>
          </a:p>
          <a:p>
            <a:pPr lvl="4" algn="just"/>
            <a:r>
              <a:rPr lang="fr-FR" sz="2000" dirty="0" smtClean="0">
                <a:solidFill>
                  <a:schemeClr val="tx1"/>
                </a:solidFill>
              </a:rPr>
              <a:t>Les</a:t>
            </a:r>
            <a:r>
              <a:rPr lang="fr-FR" sz="2000" b="1" dirty="0" smtClean="0">
                <a:solidFill>
                  <a:schemeClr val="tx1"/>
                </a:solidFill>
              </a:rPr>
              <a:t> arguments</a:t>
            </a:r>
            <a:r>
              <a:rPr lang="fr-FR" sz="2000" dirty="0" smtClean="0">
                <a:solidFill>
                  <a:schemeClr val="tx1"/>
                </a:solidFill>
              </a:rPr>
              <a:t> est un objet comportant deux propriétés : </a:t>
            </a:r>
            <a:r>
              <a:rPr lang="fr-FR" sz="2000" i="1" dirty="0" smtClean="0">
                <a:solidFill>
                  <a:schemeClr val="tx1"/>
                </a:solidFill>
              </a:rPr>
              <a:t>Value</a:t>
            </a:r>
            <a:r>
              <a:rPr lang="fr-FR" sz="2000" dirty="0" smtClean="0">
                <a:solidFill>
                  <a:schemeClr val="tx1"/>
                </a:solidFill>
              </a:rPr>
              <a:t> (valeur à valider) et </a:t>
            </a:r>
            <a:r>
              <a:rPr lang="fr-FR" sz="2000" i="1" dirty="0" err="1" smtClean="0">
                <a:solidFill>
                  <a:schemeClr val="tx1"/>
                </a:solidFill>
              </a:rPr>
              <a:t>IsValid</a:t>
            </a:r>
            <a:r>
              <a:rPr lang="fr-FR" sz="2000" dirty="0" smtClean="0">
                <a:solidFill>
                  <a:schemeClr val="tx1"/>
                </a:solidFill>
              </a:rPr>
              <a:t> (</a:t>
            </a:r>
            <a:r>
              <a:rPr lang="fr-FR" sz="2000" dirty="0" smtClean="0"/>
              <a:t>booléen retournant le résultat de la validation )</a:t>
            </a:r>
            <a:endParaRPr lang="fr-FR" sz="20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lvl="3" algn="just"/>
            <a:endParaRPr lang="fr-FR"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a:p>
            <a:pPr lvl="3" algn="just"/>
            <a:endParaRPr lang="fr-FR" sz="2400" dirty="0" smtClean="0">
              <a:solidFill>
                <a:schemeClr val="tx1"/>
              </a:solidFill>
            </a:endParaRPr>
          </a:p>
          <a:p>
            <a:pPr lvl="3" algn="just"/>
            <a:r>
              <a:rPr lang="fr-FR" dirty="0" smtClean="0">
                <a:solidFill>
                  <a:schemeClr val="tx1"/>
                </a:solidFill>
              </a:rPr>
              <a:t>La validation côté client s'effectue avec du code </a:t>
            </a:r>
            <a:r>
              <a:rPr lang="fr-FR" dirty="0" err="1" smtClean="0">
                <a:solidFill>
                  <a:schemeClr val="tx1"/>
                </a:solidFill>
              </a:rPr>
              <a:t>Javascript</a:t>
            </a:r>
            <a:r>
              <a:rPr lang="fr-FR" dirty="0" smtClean="0">
                <a:solidFill>
                  <a:schemeClr val="tx1"/>
                </a:solidFill>
              </a:rPr>
              <a:t> </a:t>
            </a:r>
          </a:p>
          <a:p>
            <a:pPr lvl="3" algn="just"/>
            <a:endParaRPr lang="fr-FR" dirty="0" smtClean="0">
              <a:solidFill>
                <a:schemeClr val="tx1"/>
              </a:solidFill>
            </a:endParaRPr>
          </a:p>
          <a:p>
            <a:pPr lvl="3" algn="just"/>
            <a:endParaRPr lang="fr-FR" sz="1400"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a:p>
            <a:pPr lvl="3" algn="just"/>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6" name="ZoneTexte 5"/>
          <p:cNvSpPr txBox="1"/>
          <p:nvPr/>
        </p:nvSpPr>
        <p:spPr>
          <a:xfrm>
            <a:off x="285720" y="1716840"/>
            <a:ext cx="8501122" cy="149784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200"/>
              </a:spcBef>
            </a:pPr>
            <a:r>
              <a:rPr lang="fr-FR" sz="2200" dirty="0" smtClean="0"/>
              <a:t>&lt;</a:t>
            </a:r>
            <a:r>
              <a:rPr lang="fr-FR" sz="2200" b="1" dirty="0" err="1" smtClean="0">
                <a:solidFill>
                  <a:srgbClr val="C00000"/>
                </a:solidFill>
              </a:rPr>
              <a:t>asp:CustomValidator</a:t>
            </a:r>
            <a:r>
              <a:rPr lang="fr-FR" sz="2200" dirty="0" smtClean="0"/>
              <a:t> </a:t>
            </a:r>
            <a:r>
              <a:rPr lang="fr-FR" sz="2200" dirty="0" err="1" smtClean="0"/>
              <a:t>runat</a:t>
            </a:r>
            <a:r>
              <a:rPr lang="fr-FR" sz="2200" dirty="0" smtClean="0"/>
              <a:t>="server" </a:t>
            </a:r>
          </a:p>
          <a:p>
            <a:pPr>
              <a:spcBef>
                <a:spcPts val="200"/>
              </a:spcBef>
            </a:pPr>
            <a:r>
              <a:rPr lang="fr-FR" sz="2200" b="1" dirty="0" err="1" smtClean="0">
                <a:solidFill>
                  <a:srgbClr val="0070C0"/>
                </a:solidFill>
              </a:rPr>
              <a:t>ControlToValidate</a:t>
            </a:r>
            <a:r>
              <a:rPr lang="fr-FR" sz="2200" dirty="0" smtClean="0"/>
              <a:t>="TextBox1" </a:t>
            </a:r>
            <a:r>
              <a:rPr lang="fr-FR" sz="2200" b="1" dirty="0" err="1" smtClean="0">
                <a:solidFill>
                  <a:srgbClr val="0070C0"/>
                </a:solidFill>
              </a:rPr>
              <a:t>ErrorMessage</a:t>
            </a:r>
            <a:r>
              <a:rPr lang="fr-FR" sz="2200" dirty="0" smtClean="0"/>
              <a:t>="Le nombre </a:t>
            </a:r>
          </a:p>
          <a:p>
            <a:pPr>
              <a:spcBef>
                <a:spcPts val="200"/>
              </a:spcBef>
            </a:pPr>
            <a:r>
              <a:rPr lang="fr-FR" sz="2200" dirty="0" smtClean="0"/>
              <a:t>doit être pair" </a:t>
            </a:r>
            <a:r>
              <a:rPr lang="fr-FR" sz="2200" b="1" dirty="0" err="1" smtClean="0">
                <a:solidFill>
                  <a:srgbClr val="0070C0"/>
                </a:solidFill>
              </a:rPr>
              <a:t>ClientValidationFunction</a:t>
            </a:r>
            <a:r>
              <a:rPr lang="fr-FR" sz="2200" dirty="0" smtClean="0"/>
              <a:t>="</a:t>
            </a:r>
            <a:r>
              <a:rPr lang="fr-FR" sz="2200" b="1" dirty="0" err="1" smtClean="0"/>
              <a:t>ValiderNombrePair</a:t>
            </a:r>
            <a:r>
              <a:rPr lang="fr-FR" sz="2200" dirty="0" smtClean="0"/>
              <a:t>" /&gt;</a:t>
            </a:r>
            <a:endParaRPr lang="fr-FR" sz="2200" dirty="0"/>
          </a:p>
        </p:txBody>
      </p:sp>
      <p:sp>
        <p:nvSpPr>
          <p:cNvPr id="7" name="ZoneTexte 6"/>
          <p:cNvSpPr txBox="1"/>
          <p:nvPr/>
        </p:nvSpPr>
        <p:spPr>
          <a:xfrm>
            <a:off x="285720" y="4143380"/>
            <a:ext cx="8501122" cy="188769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200"/>
              </a:spcBef>
            </a:pPr>
            <a:r>
              <a:rPr lang="fr-FR" sz="2200" dirty="0" smtClean="0"/>
              <a:t>&lt;script type="</a:t>
            </a:r>
            <a:r>
              <a:rPr lang="fr-FR" sz="2200" dirty="0" err="1" smtClean="0"/>
              <a:t>text</a:t>
            </a:r>
            <a:r>
              <a:rPr lang="fr-FR" sz="2200" dirty="0" smtClean="0"/>
              <a:t>/</a:t>
            </a:r>
            <a:r>
              <a:rPr lang="fr-FR" sz="2200" dirty="0" err="1" smtClean="0"/>
              <a:t>javascript</a:t>
            </a:r>
            <a:r>
              <a:rPr lang="fr-FR" sz="2200" dirty="0" smtClean="0"/>
              <a:t>"&gt;</a:t>
            </a:r>
          </a:p>
          <a:p>
            <a:pPr>
              <a:spcBef>
                <a:spcPts val="200"/>
              </a:spcBef>
            </a:pPr>
            <a:r>
              <a:rPr lang="fr-FR" sz="2200" dirty="0" smtClean="0"/>
              <a:t>       </a:t>
            </a:r>
            <a:r>
              <a:rPr lang="fr-FR" sz="2200" dirty="0" err="1" smtClean="0"/>
              <a:t>function</a:t>
            </a:r>
            <a:r>
              <a:rPr lang="fr-FR" sz="2200" dirty="0" smtClean="0"/>
              <a:t> </a:t>
            </a:r>
            <a:r>
              <a:rPr lang="fr-FR" sz="2200" b="1" dirty="0" err="1" smtClean="0">
                <a:solidFill>
                  <a:srgbClr val="0070C0"/>
                </a:solidFill>
              </a:rPr>
              <a:t>ValiderNombrePair</a:t>
            </a:r>
            <a:r>
              <a:rPr lang="fr-FR" sz="2200" dirty="0" smtClean="0"/>
              <a:t>(</a:t>
            </a:r>
            <a:r>
              <a:rPr lang="fr-FR" sz="2200" dirty="0" err="1" smtClean="0"/>
              <a:t>src</a:t>
            </a:r>
            <a:r>
              <a:rPr lang="fr-FR" sz="2200" dirty="0" smtClean="0"/>
              <a:t>, </a:t>
            </a:r>
            <a:r>
              <a:rPr lang="fr-FR" sz="2200" dirty="0" err="1" smtClean="0"/>
              <a:t>args</a:t>
            </a:r>
            <a:r>
              <a:rPr lang="fr-FR" sz="2200" dirty="0" smtClean="0"/>
              <a:t>) {</a:t>
            </a:r>
          </a:p>
          <a:p>
            <a:pPr>
              <a:spcBef>
                <a:spcPts val="200"/>
              </a:spcBef>
            </a:pPr>
            <a:r>
              <a:rPr lang="fr-FR" sz="2200" dirty="0" smtClean="0"/>
              <a:t>            </a:t>
            </a:r>
            <a:r>
              <a:rPr lang="fr-FR" sz="2200" dirty="0" err="1" smtClean="0"/>
              <a:t>args.</a:t>
            </a:r>
            <a:r>
              <a:rPr lang="fr-FR" sz="2200" b="1" dirty="0" err="1" smtClean="0"/>
              <a:t>IsValid</a:t>
            </a:r>
            <a:r>
              <a:rPr lang="fr-FR" sz="2200" dirty="0" smtClean="0"/>
              <a:t> = (</a:t>
            </a:r>
            <a:r>
              <a:rPr lang="fr-FR" sz="2200" dirty="0" err="1" smtClean="0"/>
              <a:t>args.</a:t>
            </a:r>
            <a:r>
              <a:rPr lang="fr-FR" sz="2200" b="1" dirty="0" err="1" smtClean="0"/>
              <a:t>Value</a:t>
            </a:r>
            <a:r>
              <a:rPr lang="fr-FR" sz="2200" dirty="0" smtClean="0"/>
              <a:t> % 2 == 0);</a:t>
            </a:r>
          </a:p>
          <a:p>
            <a:pPr>
              <a:spcBef>
                <a:spcPts val="200"/>
              </a:spcBef>
            </a:pPr>
            <a:r>
              <a:rPr lang="fr-FR" sz="2200" dirty="0" smtClean="0"/>
              <a:t>       }</a:t>
            </a:r>
          </a:p>
          <a:p>
            <a:pPr>
              <a:spcBef>
                <a:spcPts val="200"/>
              </a:spcBef>
            </a:pPr>
            <a:r>
              <a:rPr lang="fr-FR" sz="2200" dirty="0" smtClean="0"/>
              <a:t>   &lt;/script&gt;</a:t>
            </a:r>
          </a:p>
        </p:txBody>
      </p:sp>
      <p:pic>
        <p:nvPicPr>
          <p:cNvPr id="8" name="Image 7" descr="mcours-logo.png"/>
          <p:cNvPicPr>
            <a:picLocks noChangeAspect="1"/>
          </p:cNvPicPr>
          <p:nvPr/>
        </p:nvPicPr>
        <p:blipFill>
          <a:blip r:embed="rId3"/>
          <a:stretch>
            <a:fillRect/>
          </a:stretch>
        </p:blipFill>
        <p:spPr>
          <a:xfrm>
            <a:off x="3000364" y="5357826"/>
            <a:ext cx="3810532" cy="666843"/>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4929222"/>
          </a:xfrm>
        </p:spPr>
        <p:txBody>
          <a:bodyPr>
            <a:noAutofit/>
          </a:bodyPr>
          <a:lstStyle/>
          <a:p>
            <a:pPr lvl="2" algn="just"/>
            <a:r>
              <a:rPr lang="fr-FR" sz="2200" dirty="0" smtClean="0"/>
              <a:t>Dans le cas d'une validation côté serveur :</a:t>
            </a:r>
          </a:p>
          <a:p>
            <a:pPr lvl="3" algn="just"/>
            <a:r>
              <a:rPr lang="fr-FR" dirty="0" smtClean="0">
                <a:solidFill>
                  <a:schemeClr val="tx1"/>
                </a:solidFill>
              </a:rPr>
              <a:t>Placez le code de validation dans l'événement </a:t>
            </a:r>
            <a:r>
              <a:rPr lang="fr-FR" b="1" dirty="0" err="1" smtClean="0">
                <a:solidFill>
                  <a:schemeClr val="tx1"/>
                </a:solidFill>
              </a:rPr>
              <a:t>OnServerValidate</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6" name="ZoneTexte 5"/>
          <p:cNvSpPr txBox="1"/>
          <p:nvPr/>
        </p:nvSpPr>
        <p:spPr>
          <a:xfrm>
            <a:off x="71406" y="2643182"/>
            <a:ext cx="9001156" cy="96949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ts val="200"/>
              </a:spcBef>
            </a:pPr>
            <a:r>
              <a:rPr lang="fr-FR" sz="1900" dirty="0" smtClean="0"/>
              <a:t>&lt;</a:t>
            </a:r>
            <a:r>
              <a:rPr lang="fr-FR" sz="1900" b="1" dirty="0" err="1" smtClean="0">
                <a:solidFill>
                  <a:srgbClr val="C00000"/>
                </a:solidFill>
              </a:rPr>
              <a:t>asp:CustomValidator</a:t>
            </a:r>
            <a:r>
              <a:rPr lang="fr-FR" sz="1900" dirty="0" smtClean="0"/>
              <a:t> </a:t>
            </a:r>
            <a:r>
              <a:rPr lang="fr-FR" sz="1900" dirty="0" err="1" smtClean="0"/>
              <a:t>runat</a:t>
            </a:r>
            <a:r>
              <a:rPr lang="fr-FR" sz="1900" dirty="0" smtClean="0"/>
              <a:t>="server" </a:t>
            </a:r>
            <a:r>
              <a:rPr lang="fr-FR" sz="1900" b="1" dirty="0" err="1" smtClean="0">
                <a:solidFill>
                  <a:srgbClr val="0070C0"/>
                </a:solidFill>
              </a:rPr>
              <a:t>ControlToValidate</a:t>
            </a:r>
            <a:r>
              <a:rPr lang="fr-FR" sz="1900" dirty="0" smtClean="0"/>
              <a:t>="TextBox1" </a:t>
            </a:r>
            <a:r>
              <a:rPr lang="fr-FR" sz="1900" b="1" dirty="0" err="1" smtClean="0">
                <a:solidFill>
                  <a:srgbClr val="0070C0"/>
                </a:solidFill>
              </a:rPr>
              <a:t>ErrorMessage</a:t>
            </a:r>
            <a:r>
              <a:rPr lang="fr-FR" sz="1900" dirty="0" smtClean="0"/>
              <a:t>="Le nombre doit être pair" </a:t>
            </a:r>
            <a:r>
              <a:rPr lang="fr-FR" sz="1900" b="1" dirty="0" err="1" smtClean="0">
                <a:solidFill>
                  <a:srgbClr val="0070C0"/>
                </a:solidFill>
              </a:rPr>
              <a:t>OnServerValidate</a:t>
            </a:r>
            <a:r>
              <a:rPr lang="fr-FR" sz="1900" dirty="0" smtClean="0"/>
              <a:t>="</a:t>
            </a:r>
            <a:r>
              <a:rPr lang="fr-FR" sz="1900" b="1" dirty="0" err="1" smtClean="0"/>
              <a:t>ValiderNombrePair</a:t>
            </a:r>
            <a:r>
              <a:rPr lang="fr-FR" sz="1900" dirty="0" smtClean="0"/>
              <a:t>"/&gt;</a:t>
            </a:r>
            <a:endParaRPr lang="fr-FR" sz="1900" dirty="0"/>
          </a:p>
        </p:txBody>
      </p:sp>
      <p:sp>
        <p:nvSpPr>
          <p:cNvPr id="7" name="ZoneTexte 6"/>
          <p:cNvSpPr txBox="1"/>
          <p:nvPr/>
        </p:nvSpPr>
        <p:spPr>
          <a:xfrm>
            <a:off x="71502" y="3781388"/>
            <a:ext cx="9001092"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protected void </a:t>
            </a:r>
            <a:r>
              <a:rPr lang="en-US" sz="2000" b="1" dirty="0" err="1" smtClean="0"/>
              <a:t>ValiderNombrePair</a:t>
            </a:r>
            <a:r>
              <a:rPr lang="en-US" sz="2000" dirty="0" smtClean="0"/>
              <a:t>(Object </a:t>
            </a:r>
            <a:r>
              <a:rPr lang="en-US" sz="2000" dirty="0" err="1" smtClean="0"/>
              <a:t>src,ServerValidateEventArgs</a:t>
            </a:r>
            <a:r>
              <a:rPr lang="en-US" sz="2000" dirty="0" smtClean="0"/>
              <a:t> </a:t>
            </a:r>
            <a:r>
              <a:rPr lang="en-US" sz="2000" dirty="0" err="1" smtClean="0"/>
              <a:t>args</a:t>
            </a:r>
            <a:r>
              <a:rPr lang="en-US" sz="2000" dirty="0" smtClean="0"/>
              <a:t>)</a:t>
            </a:r>
          </a:p>
          <a:p>
            <a:r>
              <a:rPr lang="fr-FR" sz="2000" dirty="0" smtClean="0"/>
              <a:t>        {</a:t>
            </a:r>
          </a:p>
          <a:p>
            <a:r>
              <a:rPr lang="fr-FR" sz="2000" dirty="0" smtClean="0"/>
              <a:t>            </a:t>
            </a:r>
            <a:r>
              <a:rPr lang="fr-FR" sz="2000" dirty="0" err="1" smtClean="0"/>
              <a:t>float</a:t>
            </a:r>
            <a:r>
              <a:rPr lang="fr-FR" sz="2000" dirty="0" smtClean="0"/>
              <a:t> t=</a:t>
            </a:r>
            <a:r>
              <a:rPr lang="fr-FR" sz="2000" dirty="0" err="1" smtClean="0"/>
              <a:t>float.Parse</a:t>
            </a:r>
            <a:r>
              <a:rPr lang="fr-FR" sz="2000" dirty="0" smtClean="0"/>
              <a:t>(</a:t>
            </a:r>
            <a:r>
              <a:rPr lang="fr-FR" sz="2000" dirty="0" err="1" smtClean="0"/>
              <a:t>args.</a:t>
            </a:r>
            <a:r>
              <a:rPr lang="fr-FR" sz="2000" b="1" dirty="0" err="1" smtClean="0"/>
              <a:t>Value</a:t>
            </a:r>
            <a:r>
              <a:rPr lang="fr-FR" sz="2000" dirty="0" smtClean="0"/>
              <a:t>);</a:t>
            </a:r>
          </a:p>
          <a:p>
            <a:r>
              <a:rPr lang="fr-FR" sz="2000" dirty="0" smtClean="0"/>
              <a:t>            if (t % 2 == 0)</a:t>
            </a:r>
          </a:p>
          <a:p>
            <a:r>
              <a:rPr lang="fr-FR" sz="2000" dirty="0" smtClean="0"/>
              <a:t>                </a:t>
            </a:r>
            <a:r>
              <a:rPr lang="fr-FR" sz="2000" dirty="0" err="1" smtClean="0"/>
              <a:t>args.</a:t>
            </a:r>
            <a:r>
              <a:rPr lang="fr-FR" sz="2000" b="1" dirty="0" err="1" smtClean="0"/>
              <a:t>IsValid</a:t>
            </a:r>
            <a:r>
              <a:rPr lang="fr-FR" sz="2000" dirty="0" smtClean="0"/>
              <a:t> = </a:t>
            </a:r>
            <a:r>
              <a:rPr lang="fr-FR" sz="2000" dirty="0" err="1" smtClean="0"/>
              <a:t>true</a:t>
            </a:r>
            <a:r>
              <a:rPr lang="fr-FR" sz="2000" dirty="0" smtClean="0"/>
              <a:t>;</a:t>
            </a:r>
          </a:p>
          <a:p>
            <a:r>
              <a:rPr lang="fr-FR" sz="2000" dirty="0" smtClean="0"/>
              <a:t>            </a:t>
            </a:r>
            <a:r>
              <a:rPr lang="fr-FR" sz="2000" dirty="0" err="1" smtClean="0"/>
              <a:t>else</a:t>
            </a:r>
            <a:endParaRPr lang="fr-FR" sz="2000" dirty="0" smtClean="0"/>
          </a:p>
          <a:p>
            <a:r>
              <a:rPr lang="fr-FR" sz="2000" dirty="0" smtClean="0"/>
              <a:t>                </a:t>
            </a:r>
            <a:r>
              <a:rPr lang="fr-FR" sz="2000" dirty="0" err="1" smtClean="0"/>
              <a:t>args.</a:t>
            </a:r>
            <a:r>
              <a:rPr lang="fr-FR" sz="2000" b="1" dirty="0" err="1" smtClean="0"/>
              <a:t>IsValid</a:t>
            </a:r>
            <a:r>
              <a:rPr lang="fr-FR" sz="2000" dirty="0" smtClean="0"/>
              <a:t> = false;</a:t>
            </a:r>
          </a:p>
          <a:p>
            <a:r>
              <a:rPr lang="fr-FR" sz="2000" dirty="0" smtClean="0"/>
              <a:t>        }</a:t>
            </a:r>
          </a:p>
        </p:txBody>
      </p:sp>
      <p:sp>
        <p:nvSpPr>
          <p:cNvPr id="8" name="ZoneTexte 7"/>
          <p:cNvSpPr txBox="1"/>
          <p:nvPr/>
        </p:nvSpPr>
        <p:spPr>
          <a:xfrm>
            <a:off x="3857620" y="5309258"/>
            <a:ext cx="5072098"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protected void Button1_Click(…)</a:t>
            </a:r>
          </a:p>
          <a:p>
            <a:r>
              <a:rPr lang="fr-FR" dirty="0" smtClean="0"/>
              <a:t>        {</a:t>
            </a:r>
          </a:p>
          <a:p>
            <a:r>
              <a:rPr lang="fr-FR" dirty="0" smtClean="0"/>
              <a:t>            if (</a:t>
            </a:r>
            <a:r>
              <a:rPr lang="fr-FR" dirty="0" err="1" smtClean="0"/>
              <a:t>Page.IsValid</a:t>
            </a:r>
            <a:r>
              <a:rPr lang="fr-FR" dirty="0" smtClean="0"/>
              <a:t>)</a:t>
            </a:r>
          </a:p>
          <a:p>
            <a:r>
              <a:rPr lang="fr-FR" dirty="0" smtClean="0"/>
              <a:t>              </a:t>
            </a:r>
            <a:r>
              <a:rPr lang="fr-FR" dirty="0" err="1" smtClean="0"/>
              <a:t>Response.Redirect</a:t>
            </a:r>
            <a:r>
              <a:rPr lang="fr-FR" dirty="0" smtClean="0"/>
              <a:t>("WebForm2.aspx");</a:t>
            </a:r>
          </a:p>
          <a:p>
            <a:r>
              <a:rPr lang="fr-FR" dirty="0"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00174"/>
            <a:ext cx="8462744" cy="5357826"/>
          </a:xfrm>
        </p:spPr>
        <p:txBody>
          <a:bodyPr>
            <a:noAutofit/>
          </a:bodyPr>
          <a:lstStyle/>
          <a:p>
            <a:pPr algn="just"/>
            <a:r>
              <a:rPr lang="fr-FR" b="1" dirty="0" err="1" smtClean="0"/>
              <a:t>ValidationSummary</a:t>
            </a:r>
            <a:endParaRPr lang="fr-FR" b="1" dirty="0" smtClean="0"/>
          </a:p>
          <a:p>
            <a:pPr lvl="1" algn="just">
              <a:spcBef>
                <a:spcPts val="1200"/>
              </a:spcBef>
            </a:pPr>
            <a:r>
              <a:rPr lang="fr-FR" sz="2400" dirty="0" smtClean="0">
                <a:solidFill>
                  <a:schemeClr val="tx1"/>
                </a:solidFill>
              </a:rPr>
              <a:t>Ce contrôle n'est pas un contrôle de validation à proprement parler, il sert à afficher sous différentes formes le résultat de tous les contrôles de validation sur la page </a:t>
            </a:r>
            <a:r>
              <a:rPr lang="fr-FR" sz="2400" dirty="0" err="1" smtClean="0">
                <a:solidFill>
                  <a:schemeClr val="tx1"/>
                </a:solidFill>
              </a:rPr>
              <a:t>aspx</a:t>
            </a:r>
            <a:r>
              <a:rPr lang="fr-FR" sz="2400" dirty="0" smtClean="0">
                <a:solidFill>
                  <a:schemeClr val="tx1"/>
                </a:solidFill>
              </a:rPr>
              <a:t> si une erreur est survenue</a:t>
            </a:r>
          </a:p>
          <a:p>
            <a:pPr lvl="1" algn="just">
              <a:spcBef>
                <a:spcPts val="1200"/>
              </a:spcBef>
            </a:pPr>
            <a:r>
              <a:rPr lang="fr-FR" sz="2400" dirty="0" smtClean="0">
                <a:solidFill>
                  <a:schemeClr val="tx1"/>
                </a:solidFill>
              </a:rPr>
              <a:t>Il est bien évident que vous pouvez l'omettre et gérer vous-même un affichage d'erreur</a:t>
            </a:r>
          </a:p>
          <a:p>
            <a:pPr lvl="1" algn="just">
              <a:spcBef>
                <a:spcPts val="1200"/>
              </a:spcBef>
            </a:pPr>
            <a:r>
              <a:rPr lang="fr-FR" sz="2400" dirty="0" smtClean="0">
                <a:solidFill>
                  <a:schemeClr val="tx1"/>
                </a:solidFill>
              </a:rPr>
              <a:t>Le contrôle </a:t>
            </a:r>
            <a:r>
              <a:rPr lang="fr-FR" sz="2400" i="1" dirty="0" err="1" smtClean="0">
                <a:solidFill>
                  <a:schemeClr val="tx1"/>
                </a:solidFill>
              </a:rPr>
              <a:t>ValidationSummary</a:t>
            </a:r>
            <a:r>
              <a:rPr lang="fr-FR" sz="2400" dirty="0" smtClean="0">
                <a:solidFill>
                  <a:schemeClr val="tx1"/>
                </a:solidFill>
              </a:rPr>
              <a:t> s'affiche dès que la propriété </a:t>
            </a:r>
            <a:r>
              <a:rPr lang="fr-FR" sz="2400" i="1" dirty="0" err="1" smtClean="0">
                <a:solidFill>
                  <a:schemeClr val="tx1"/>
                </a:solidFill>
              </a:rPr>
              <a:t>IsValid</a:t>
            </a:r>
            <a:r>
              <a:rPr lang="fr-FR" sz="2400" dirty="0" smtClean="0">
                <a:solidFill>
                  <a:schemeClr val="tx1"/>
                </a:solidFill>
              </a:rPr>
              <a:t> de la page est à </a:t>
            </a:r>
            <a:r>
              <a:rPr lang="fr-FR" sz="2400" i="1" dirty="0" smtClean="0">
                <a:solidFill>
                  <a:schemeClr val="tx1"/>
                </a:solidFill>
              </a:rPr>
              <a:t>False</a:t>
            </a:r>
            <a:endParaRPr lang="fr-FR" sz="2400" dirty="0" smtClean="0">
              <a:solidFill>
                <a:schemeClr val="tx1"/>
              </a:solidFill>
            </a:endParaRPr>
          </a:p>
          <a:p>
            <a:pPr lvl="1" algn="just">
              <a:spcBef>
                <a:spcPts val="1200"/>
              </a:spcBef>
            </a:pPr>
            <a:r>
              <a:rPr lang="fr-FR" sz="2400" dirty="0" smtClean="0">
                <a:solidFill>
                  <a:schemeClr val="tx1"/>
                </a:solidFill>
              </a:rPr>
              <a:t>Il interroge les différents contrôles non valides et récupère la valeur de leur propriété </a:t>
            </a:r>
            <a:r>
              <a:rPr lang="fr-FR" sz="2400" i="1" dirty="0" err="1" smtClean="0">
                <a:solidFill>
                  <a:schemeClr val="tx1"/>
                </a:solidFill>
              </a:rPr>
              <a:t>ErrorMessage</a:t>
            </a:r>
            <a:r>
              <a:rPr lang="fr-FR" sz="2400" i="1" dirty="0" smtClean="0">
                <a:solidFill>
                  <a:schemeClr val="tx1"/>
                </a:solidFill>
              </a:rPr>
              <a:t> </a:t>
            </a:r>
            <a:r>
              <a:rPr lang="fr-FR" i="1" dirty="0" smtClean="0">
                <a:solidFill>
                  <a:schemeClr val="tx1"/>
                </a:solidFill>
              </a:rPr>
              <a:t>(il faut rajouter Display="None" dans les contrôles de validation)</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lvl="1" algn="just">
              <a:spcBef>
                <a:spcPts val="1200"/>
              </a:spcBef>
            </a:pPr>
            <a:r>
              <a:rPr lang="fr-FR" sz="2400" dirty="0" smtClean="0">
                <a:solidFill>
                  <a:schemeClr val="tx1"/>
                </a:solidFill>
              </a:rPr>
              <a:t>Pour afficher le résultat, vous avez les </a:t>
            </a:r>
            <a:r>
              <a:rPr lang="fr-FR" sz="2400" i="1" dirty="0" err="1" smtClean="0">
                <a:solidFill>
                  <a:schemeClr val="tx1"/>
                </a:solidFill>
              </a:rPr>
              <a:t>DisplayMode</a:t>
            </a:r>
            <a:r>
              <a:rPr lang="fr-FR" sz="2400" dirty="0" smtClean="0">
                <a:solidFill>
                  <a:schemeClr val="tx1"/>
                </a:solidFill>
              </a:rPr>
              <a:t> suivants à votre disposition : </a:t>
            </a:r>
          </a:p>
          <a:p>
            <a:pPr lvl="2" algn="just">
              <a:spcBef>
                <a:spcPts val="600"/>
              </a:spcBef>
            </a:pPr>
            <a:r>
              <a:rPr lang="fr-FR" sz="2200" b="1" i="1" dirty="0" smtClean="0">
                <a:solidFill>
                  <a:schemeClr val="tx1"/>
                </a:solidFill>
              </a:rPr>
              <a:t>List</a:t>
            </a:r>
            <a:r>
              <a:rPr lang="fr-FR" sz="2200" dirty="0" smtClean="0">
                <a:solidFill>
                  <a:schemeClr val="tx1"/>
                </a:solidFill>
              </a:rPr>
              <a:t> : simple liste </a:t>
            </a:r>
          </a:p>
          <a:p>
            <a:pPr lvl="2" algn="just">
              <a:spcBef>
                <a:spcPts val="600"/>
              </a:spcBef>
            </a:pPr>
            <a:r>
              <a:rPr lang="fr-FR" sz="2200" b="1" i="1" dirty="0" err="1" smtClean="0">
                <a:solidFill>
                  <a:schemeClr val="tx1"/>
                </a:solidFill>
              </a:rPr>
              <a:t>BulletList</a:t>
            </a:r>
            <a:r>
              <a:rPr lang="fr-FR" sz="2200" dirty="0" smtClean="0">
                <a:solidFill>
                  <a:schemeClr val="tx1"/>
                </a:solidFill>
              </a:rPr>
              <a:t> : liste avec puces </a:t>
            </a:r>
          </a:p>
          <a:p>
            <a:pPr lvl="2" algn="just">
              <a:spcBef>
                <a:spcPts val="600"/>
              </a:spcBef>
            </a:pPr>
            <a:r>
              <a:rPr lang="fr-FR" sz="2200" b="1" i="1" dirty="0" err="1" smtClean="0">
                <a:solidFill>
                  <a:schemeClr val="tx1"/>
                </a:solidFill>
              </a:rPr>
              <a:t>SingleParagraph</a:t>
            </a:r>
            <a:r>
              <a:rPr lang="fr-FR" sz="2200" dirty="0" smtClean="0">
                <a:solidFill>
                  <a:schemeClr val="tx1"/>
                </a:solidFill>
              </a:rPr>
              <a:t> : les messages d'erreur sont concaténés les uns à la suite des autres, séparés par une virgule </a:t>
            </a:r>
          </a:p>
          <a:p>
            <a:pPr lvl="1" algn="just">
              <a:spcBef>
                <a:spcPts val="1200"/>
              </a:spcBef>
            </a:pPr>
            <a:r>
              <a:rPr lang="fr-FR" sz="2400" dirty="0" smtClean="0">
                <a:solidFill>
                  <a:schemeClr val="tx1"/>
                </a:solidFill>
              </a:rPr>
              <a:t> L'emplacement de l'affichage peut s'effectuer de deux manières : </a:t>
            </a:r>
          </a:p>
          <a:p>
            <a:pPr lvl="2" algn="just">
              <a:spcBef>
                <a:spcPts val="600"/>
              </a:spcBef>
            </a:pPr>
            <a:r>
              <a:rPr lang="fr-FR" sz="2200" dirty="0" smtClean="0">
                <a:solidFill>
                  <a:schemeClr val="tx1"/>
                </a:solidFill>
              </a:rPr>
              <a:t>À l'emplacement du contrôle </a:t>
            </a:r>
            <a:r>
              <a:rPr lang="fr-FR" sz="2200" i="1" dirty="0" err="1" smtClean="0">
                <a:solidFill>
                  <a:schemeClr val="tx1"/>
                </a:solidFill>
              </a:rPr>
              <a:t>ValidationSummary</a:t>
            </a:r>
            <a:r>
              <a:rPr lang="fr-FR" sz="2200" dirty="0" smtClean="0">
                <a:solidFill>
                  <a:schemeClr val="tx1"/>
                </a:solidFill>
              </a:rPr>
              <a:t> : mettre sa propriété </a:t>
            </a:r>
            <a:r>
              <a:rPr lang="fr-FR" sz="2200" i="1" dirty="0" err="1" smtClean="0">
                <a:solidFill>
                  <a:schemeClr val="tx1"/>
                </a:solidFill>
              </a:rPr>
              <a:t>ShowSummary</a:t>
            </a:r>
            <a:r>
              <a:rPr lang="fr-FR" sz="2200" i="1" dirty="0" smtClean="0">
                <a:solidFill>
                  <a:schemeClr val="tx1"/>
                </a:solidFill>
              </a:rPr>
              <a:t> = </a:t>
            </a:r>
            <a:r>
              <a:rPr lang="fr-FR" sz="2200" i="1" dirty="0" err="1" smtClean="0">
                <a:solidFill>
                  <a:schemeClr val="tx1"/>
                </a:solidFill>
              </a:rPr>
              <a:t>True</a:t>
            </a:r>
            <a:r>
              <a:rPr lang="fr-FR" sz="2200" dirty="0" smtClean="0">
                <a:solidFill>
                  <a:schemeClr val="tx1"/>
                </a:solidFill>
              </a:rPr>
              <a:t> </a:t>
            </a:r>
          </a:p>
          <a:p>
            <a:pPr lvl="2" algn="just">
              <a:spcBef>
                <a:spcPts val="600"/>
              </a:spcBef>
            </a:pPr>
            <a:r>
              <a:rPr lang="fr-FR" sz="2200" dirty="0" smtClean="0">
                <a:solidFill>
                  <a:schemeClr val="tx1"/>
                </a:solidFill>
              </a:rPr>
              <a:t>Dans une boite de dialogue : mettre sa propriété </a:t>
            </a:r>
            <a:r>
              <a:rPr lang="fr-FR" sz="2200" i="1" dirty="0" err="1" smtClean="0">
                <a:solidFill>
                  <a:schemeClr val="tx1"/>
                </a:solidFill>
              </a:rPr>
              <a:t>ShowMessageBox</a:t>
            </a:r>
            <a:r>
              <a:rPr lang="fr-FR" sz="2200" i="1" dirty="0" smtClean="0">
                <a:solidFill>
                  <a:schemeClr val="tx1"/>
                </a:solidFill>
              </a:rPr>
              <a:t> = </a:t>
            </a:r>
            <a:r>
              <a:rPr lang="fr-FR" sz="2200" i="1" dirty="0" err="1" smtClean="0">
                <a:solidFill>
                  <a:schemeClr val="tx1"/>
                </a:solidFill>
              </a:rPr>
              <a:t>True</a:t>
            </a:r>
            <a:r>
              <a:rPr lang="fr-FR" sz="2200" dirty="0" smtClean="0">
                <a:solidFill>
                  <a:schemeClr val="tx1"/>
                </a:solidFill>
              </a:rPr>
              <a:t>  (et </a:t>
            </a:r>
            <a:r>
              <a:rPr lang="fr-FR" sz="2200" i="1" dirty="0" err="1" smtClean="0"/>
              <a:t>ShowSummary</a:t>
            </a:r>
            <a:r>
              <a:rPr lang="fr-FR" sz="2200" i="1" dirty="0" smtClean="0"/>
              <a:t> = False</a:t>
            </a:r>
            <a:r>
              <a:rPr lang="fr-FR" sz="2200" dirty="0" smtClean="0"/>
              <a:t>)</a:t>
            </a:r>
            <a:endParaRPr lang="fr-FR" sz="22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lvl="1" algn="just" fontAlgn="t">
              <a:spcBef>
                <a:spcPts val="1200"/>
              </a:spcBef>
            </a:pPr>
            <a:endParaRPr lang="fr-FR" sz="2400"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
        <p:nvSpPr>
          <p:cNvPr id="6" name="ZoneTexte 5"/>
          <p:cNvSpPr txBox="1"/>
          <p:nvPr/>
        </p:nvSpPr>
        <p:spPr>
          <a:xfrm>
            <a:off x="71406" y="1462051"/>
            <a:ext cx="9001092"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&lt;</a:t>
            </a:r>
            <a:r>
              <a:rPr lang="en-US" sz="2000" dirty="0" err="1" smtClean="0"/>
              <a:t>asp:Label</a:t>
            </a:r>
            <a:r>
              <a:rPr lang="en-US" sz="2000" dirty="0" smtClean="0"/>
              <a:t> ID="Label3" </a:t>
            </a:r>
            <a:r>
              <a:rPr lang="en-US" sz="2000" dirty="0" err="1" smtClean="0"/>
              <a:t>runat</a:t>
            </a:r>
            <a:r>
              <a:rPr lang="en-US" sz="2000" dirty="0" smtClean="0"/>
              <a:t>="server" Text="Age"&gt;&lt;/</a:t>
            </a:r>
            <a:r>
              <a:rPr lang="en-US" sz="2000" dirty="0" err="1" smtClean="0"/>
              <a:t>asp:Label</a:t>
            </a:r>
            <a:r>
              <a:rPr lang="en-US" sz="2000" dirty="0" smtClean="0"/>
              <a:t>&gt;</a:t>
            </a:r>
          </a:p>
          <a:p>
            <a:r>
              <a:rPr lang="fr-FR" sz="2000" dirty="0" smtClean="0"/>
              <a:t>&lt;</a:t>
            </a:r>
            <a:r>
              <a:rPr lang="fr-FR" sz="2000" dirty="0" err="1" smtClean="0"/>
              <a:t>asp:TextBox</a:t>
            </a:r>
            <a:r>
              <a:rPr lang="fr-FR" sz="2000" dirty="0" smtClean="0"/>
              <a:t> ID="TextBox1" </a:t>
            </a:r>
            <a:r>
              <a:rPr lang="fr-FR" sz="2000" dirty="0" err="1" smtClean="0"/>
              <a:t>runat</a:t>
            </a:r>
            <a:r>
              <a:rPr lang="fr-FR" sz="2000" dirty="0" smtClean="0"/>
              <a:t>="server"&gt;&lt;/</a:t>
            </a:r>
            <a:r>
              <a:rPr lang="fr-FR" sz="2000" dirty="0" err="1" smtClean="0"/>
              <a:t>asp:TextBox</a:t>
            </a:r>
            <a:r>
              <a:rPr lang="fr-FR" sz="2000" dirty="0" smtClean="0"/>
              <a:t>&gt;</a:t>
            </a:r>
          </a:p>
          <a:p>
            <a:r>
              <a:rPr lang="fr-FR" sz="2000" dirty="0" smtClean="0">
                <a:solidFill>
                  <a:schemeClr val="tx2">
                    <a:lumMod val="75000"/>
                  </a:schemeClr>
                </a:solidFill>
              </a:rPr>
              <a:t> &lt;</a:t>
            </a:r>
            <a:r>
              <a:rPr lang="fr-FR" sz="2000" b="1" dirty="0" err="1" smtClean="0">
                <a:solidFill>
                  <a:schemeClr val="tx2">
                    <a:lumMod val="75000"/>
                  </a:schemeClr>
                </a:solidFill>
              </a:rPr>
              <a:t>asp:RangeValidator</a:t>
            </a:r>
            <a:r>
              <a:rPr lang="fr-FR" sz="2000" dirty="0" smtClean="0">
                <a:solidFill>
                  <a:schemeClr val="tx2">
                    <a:lumMod val="75000"/>
                  </a:schemeClr>
                </a:solidFill>
              </a:rPr>
              <a:t> ID="RangeValidator1" </a:t>
            </a:r>
            <a:r>
              <a:rPr lang="fr-FR" sz="2000" dirty="0" err="1" smtClean="0">
                <a:solidFill>
                  <a:schemeClr val="tx2">
                    <a:lumMod val="75000"/>
                  </a:schemeClr>
                </a:solidFill>
              </a:rPr>
              <a:t>runat</a:t>
            </a:r>
            <a:r>
              <a:rPr lang="fr-FR" sz="2000" dirty="0" smtClean="0">
                <a:solidFill>
                  <a:schemeClr val="tx2">
                    <a:lumMod val="75000"/>
                  </a:schemeClr>
                </a:solidFill>
              </a:rPr>
              <a:t>="server" </a:t>
            </a:r>
          </a:p>
          <a:p>
            <a:r>
              <a:rPr lang="fr-FR" sz="2000" dirty="0" smtClean="0">
                <a:solidFill>
                  <a:schemeClr val="tx2">
                    <a:lumMod val="75000"/>
                  </a:schemeClr>
                </a:solidFill>
              </a:rPr>
              <a:t> </a:t>
            </a:r>
            <a:r>
              <a:rPr lang="fr-FR" sz="2000" dirty="0" err="1" smtClean="0">
                <a:solidFill>
                  <a:schemeClr val="tx2">
                    <a:lumMod val="75000"/>
                  </a:schemeClr>
                </a:solidFill>
              </a:rPr>
              <a:t>ErrorMessage</a:t>
            </a:r>
            <a:r>
              <a:rPr lang="fr-FR" sz="2000" dirty="0" smtClean="0">
                <a:solidFill>
                  <a:schemeClr val="tx2">
                    <a:lumMod val="75000"/>
                  </a:schemeClr>
                </a:solidFill>
              </a:rPr>
              <a:t>="L'</a:t>
            </a:r>
            <a:r>
              <a:rPr lang="fr-FR" sz="2000" dirty="0" err="1" smtClean="0">
                <a:solidFill>
                  <a:schemeClr val="tx2">
                    <a:lumMod val="75000"/>
                  </a:schemeClr>
                </a:solidFill>
              </a:rPr>
              <a:t>age</a:t>
            </a:r>
            <a:r>
              <a:rPr lang="fr-FR" sz="2000" dirty="0" smtClean="0">
                <a:solidFill>
                  <a:schemeClr val="tx2">
                    <a:lumMod val="75000"/>
                  </a:schemeClr>
                </a:solidFill>
              </a:rPr>
              <a:t> doit </a:t>
            </a:r>
            <a:r>
              <a:rPr lang="fr-FR" sz="2000" dirty="0" err="1" smtClean="0">
                <a:solidFill>
                  <a:schemeClr val="tx2">
                    <a:lumMod val="75000"/>
                  </a:schemeClr>
                </a:solidFill>
              </a:rPr>
              <a:t>etre</a:t>
            </a:r>
            <a:r>
              <a:rPr lang="fr-FR" sz="2000" dirty="0" smtClean="0">
                <a:solidFill>
                  <a:schemeClr val="tx2">
                    <a:lumMod val="75000"/>
                  </a:schemeClr>
                </a:solidFill>
              </a:rPr>
              <a:t> compris entre 18 et 45 ans !" </a:t>
            </a:r>
            <a:r>
              <a:rPr lang="fr-FR" sz="2000" dirty="0" err="1" smtClean="0">
                <a:solidFill>
                  <a:schemeClr val="tx2">
                    <a:lumMod val="75000"/>
                  </a:schemeClr>
                </a:solidFill>
              </a:rPr>
              <a:t>MaximumValue</a:t>
            </a:r>
            <a:r>
              <a:rPr lang="fr-FR" sz="2000" dirty="0" smtClean="0">
                <a:solidFill>
                  <a:schemeClr val="tx2">
                    <a:lumMod val="75000"/>
                  </a:schemeClr>
                </a:solidFill>
              </a:rPr>
              <a:t>="45" </a:t>
            </a:r>
            <a:r>
              <a:rPr lang="en-US" sz="2000" dirty="0" smtClean="0">
                <a:solidFill>
                  <a:schemeClr val="tx2">
                    <a:lumMod val="75000"/>
                  </a:schemeClr>
                </a:solidFill>
              </a:rPr>
              <a:t> </a:t>
            </a:r>
            <a:r>
              <a:rPr lang="en-US" sz="2000" dirty="0" err="1" smtClean="0">
                <a:solidFill>
                  <a:schemeClr val="tx2">
                    <a:lumMod val="75000"/>
                  </a:schemeClr>
                </a:solidFill>
              </a:rPr>
              <a:t>MinimumValue</a:t>
            </a:r>
            <a:r>
              <a:rPr lang="en-US" sz="2000" dirty="0" smtClean="0">
                <a:solidFill>
                  <a:schemeClr val="tx2">
                    <a:lumMod val="75000"/>
                  </a:schemeClr>
                </a:solidFill>
              </a:rPr>
              <a:t>="18" Type="Integer" </a:t>
            </a:r>
            <a:r>
              <a:rPr lang="en-US" sz="2000" b="1" dirty="0" smtClean="0">
                <a:solidFill>
                  <a:schemeClr val="tx2">
                    <a:lumMod val="75000"/>
                  </a:schemeClr>
                </a:solidFill>
              </a:rPr>
              <a:t>Display="None"</a:t>
            </a:r>
            <a:r>
              <a:rPr lang="fr-FR" sz="2000" dirty="0" smtClean="0">
                <a:solidFill>
                  <a:schemeClr val="tx2">
                    <a:lumMod val="75000"/>
                  </a:schemeClr>
                </a:solidFill>
              </a:rPr>
              <a:t> </a:t>
            </a:r>
            <a:r>
              <a:rPr lang="fr-FR" sz="2000" dirty="0" err="1" smtClean="0">
                <a:solidFill>
                  <a:schemeClr val="tx2">
                    <a:lumMod val="75000"/>
                  </a:schemeClr>
                </a:solidFill>
              </a:rPr>
              <a:t>ControlToValidate</a:t>
            </a:r>
            <a:r>
              <a:rPr lang="fr-FR" sz="2000" dirty="0" smtClean="0">
                <a:solidFill>
                  <a:schemeClr val="tx2">
                    <a:lumMod val="75000"/>
                  </a:schemeClr>
                </a:solidFill>
              </a:rPr>
              <a:t>="TextBox1" &gt; &lt;/</a:t>
            </a:r>
            <a:r>
              <a:rPr lang="fr-FR" sz="2000" dirty="0" err="1" smtClean="0">
                <a:solidFill>
                  <a:schemeClr val="tx2">
                    <a:lumMod val="75000"/>
                  </a:schemeClr>
                </a:solidFill>
              </a:rPr>
              <a:t>asp:RangeValidator</a:t>
            </a:r>
            <a:r>
              <a:rPr lang="fr-FR" sz="2000" dirty="0" smtClean="0">
                <a:solidFill>
                  <a:schemeClr val="tx2">
                    <a:lumMod val="75000"/>
                  </a:schemeClr>
                </a:solidFill>
              </a:rPr>
              <a:t>&gt;&lt;</a:t>
            </a:r>
            <a:r>
              <a:rPr lang="fr-FR" sz="2000" dirty="0" err="1" smtClean="0"/>
              <a:t>br</a:t>
            </a:r>
            <a:r>
              <a:rPr lang="fr-FR" sz="2000" dirty="0" smtClean="0"/>
              <a:t> /&gt;</a:t>
            </a:r>
          </a:p>
          <a:p>
            <a:r>
              <a:rPr lang="fr-FR" sz="2000" dirty="0" smtClean="0"/>
              <a:t> &lt;</a:t>
            </a:r>
            <a:r>
              <a:rPr lang="fr-FR" sz="2000" dirty="0" err="1" smtClean="0"/>
              <a:t>asp:Label</a:t>
            </a:r>
            <a:r>
              <a:rPr lang="fr-FR" sz="2000" dirty="0" smtClean="0"/>
              <a:t> ID="Label4" </a:t>
            </a:r>
            <a:r>
              <a:rPr lang="fr-FR" sz="2000" dirty="0" err="1" smtClean="0"/>
              <a:t>runat</a:t>
            </a:r>
            <a:r>
              <a:rPr lang="fr-FR" sz="2000" dirty="0" smtClean="0"/>
              <a:t>="server" </a:t>
            </a:r>
            <a:r>
              <a:rPr lang="fr-FR" sz="2000" dirty="0" err="1" smtClean="0"/>
              <a:t>Text</a:t>
            </a:r>
            <a:r>
              <a:rPr lang="fr-FR" sz="2000" dirty="0" smtClean="0"/>
              <a:t>="Choix d'article"&gt;&lt;/</a:t>
            </a:r>
            <a:r>
              <a:rPr lang="fr-FR" sz="2000" dirty="0" err="1" smtClean="0"/>
              <a:t>asp:Label</a:t>
            </a:r>
            <a:r>
              <a:rPr lang="fr-FR" sz="2000" dirty="0" smtClean="0"/>
              <a:t>&gt;</a:t>
            </a:r>
          </a:p>
          <a:p>
            <a:r>
              <a:rPr lang="fr-FR" sz="2000" dirty="0" smtClean="0"/>
              <a:t>&lt;</a:t>
            </a:r>
            <a:r>
              <a:rPr lang="fr-FR" sz="2000" dirty="0" err="1" smtClean="0"/>
              <a:t>asp:TextBox</a:t>
            </a:r>
            <a:r>
              <a:rPr lang="fr-FR" sz="2000" dirty="0" smtClean="0"/>
              <a:t> ID="TextBox2" </a:t>
            </a:r>
            <a:r>
              <a:rPr lang="fr-FR" sz="2000" dirty="0" err="1" smtClean="0"/>
              <a:t>runat</a:t>
            </a:r>
            <a:r>
              <a:rPr lang="fr-FR" sz="2000" dirty="0" smtClean="0"/>
              <a:t>="server"&gt;&lt;/</a:t>
            </a:r>
            <a:r>
              <a:rPr lang="fr-FR" sz="2000" dirty="0" err="1" smtClean="0"/>
              <a:t>asp:TextBox</a:t>
            </a:r>
            <a:r>
              <a:rPr lang="fr-FR" sz="2000" dirty="0" smtClean="0"/>
              <a:t>&gt;</a:t>
            </a:r>
          </a:p>
          <a:p>
            <a:r>
              <a:rPr lang="fr-FR" sz="2000" dirty="0" smtClean="0">
                <a:solidFill>
                  <a:schemeClr val="tx2">
                    <a:lumMod val="75000"/>
                  </a:schemeClr>
                </a:solidFill>
              </a:rPr>
              <a:t>&lt;</a:t>
            </a:r>
            <a:r>
              <a:rPr lang="fr-FR" sz="2000" b="1" dirty="0" err="1" smtClean="0">
                <a:solidFill>
                  <a:schemeClr val="tx2">
                    <a:lumMod val="75000"/>
                  </a:schemeClr>
                </a:solidFill>
              </a:rPr>
              <a:t>asp:RangeValidator</a:t>
            </a:r>
            <a:r>
              <a:rPr lang="fr-FR" sz="2000" dirty="0" smtClean="0">
                <a:solidFill>
                  <a:schemeClr val="tx2">
                    <a:lumMod val="75000"/>
                  </a:schemeClr>
                </a:solidFill>
              </a:rPr>
              <a:t> ID="RangeValidator2" </a:t>
            </a:r>
            <a:r>
              <a:rPr lang="fr-FR" sz="2000" dirty="0" err="1" smtClean="0">
                <a:solidFill>
                  <a:schemeClr val="tx2">
                    <a:lumMod val="75000"/>
                  </a:schemeClr>
                </a:solidFill>
              </a:rPr>
              <a:t>runat</a:t>
            </a:r>
            <a:r>
              <a:rPr lang="fr-FR" sz="2000" dirty="0" smtClean="0">
                <a:solidFill>
                  <a:schemeClr val="tx2">
                    <a:lumMod val="75000"/>
                  </a:schemeClr>
                </a:solidFill>
              </a:rPr>
              <a:t>="server" </a:t>
            </a:r>
          </a:p>
          <a:p>
            <a:r>
              <a:rPr lang="fr-FR" sz="2000" dirty="0" smtClean="0">
                <a:solidFill>
                  <a:schemeClr val="tx2">
                    <a:lumMod val="75000"/>
                  </a:schemeClr>
                </a:solidFill>
              </a:rPr>
              <a:t> </a:t>
            </a:r>
            <a:r>
              <a:rPr lang="fr-FR" sz="2000" dirty="0" err="1" smtClean="0">
                <a:solidFill>
                  <a:schemeClr val="tx2">
                    <a:lumMod val="75000"/>
                  </a:schemeClr>
                </a:solidFill>
              </a:rPr>
              <a:t>ErrorMessage</a:t>
            </a:r>
            <a:r>
              <a:rPr lang="fr-FR" sz="2000" dirty="0" smtClean="0">
                <a:solidFill>
                  <a:schemeClr val="tx2">
                    <a:lumMod val="75000"/>
                  </a:schemeClr>
                </a:solidFill>
              </a:rPr>
              <a:t>="Le nombre d'articles ne doit pas dépasser 40!" </a:t>
            </a:r>
            <a:r>
              <a:rPr lang="fr-FR" sz="2000" dirty="0" err="1" smtClean="0">
                <a:solidFill>
                  <a:schemeClr val="tx2">
                    <a:lumMod val="75000"/>
                  </a:schemeClr>
                </a:solidFill>
              </a:rPr>
              <a:t>MaximumValue</a:t>
            </a:r>
            <a:r>
              <a:rPr lang="fr-FR" sz="2000" dirty="0" smtClean="0">
                <a:solidFill>
                  <a:schemeClr val="tx2">
                    <a:lumMod val="75000"/>
                  </a:schemeClr>
                </a:solidFill>
              </a:rPr>
              <a:t>="40" </a:t>
            </a:r>
            <a:r>
              <a:rPr lang="en-US" sz="2000" dirty="0" smtClean="0">
                <a:solidFill>
                  <a:schemeClr val="tx2">
                    <a:lumMod val="75000"/>
                  </a:schemeClr>
                </a:solidFill>
              </a:rPr>
              <a:t> </a:t>
            </a:r>
            <a:r>
              <a:rPr lang="en-US" sz="2000" dirty="0" err="1" smtClean="0">
                <a:solidFill>
                  <a:schemeClr val="tx2">
                    <a:lumMod val="75000"/>
                  </a:schemeClr>
                </a:solidFill>
              </a:rPr>
              <a:t>MinimumValue</a:t>
            </a:r>
            <a:r>
              <a:rPr lang="en-US" sz="2000" dirty="0" smtClean="0">
                <a:solidFill>
                  <a:schemeClr val="tx2">
                    <a:lumMod val="75000"/>
                  </a:schemeClr>
                </a:solidFill>
              </a:rPr>
              <a:t>="0" Type="Integer" </a:t>
            </a:r>
            <a:r>
              <a:rPr lang="en-US" sz="2000" b="1" dirty="0" smtClean="0">
                <a:solidFill>
                  <a:schemeClr val="tx2">
                    <a:lumMod val="75000"/>
                  </a:schemeClr>
                </a:solidFill>
              </a:rPr>
              <a:t>Display="None" </a:t>
            </a:r>
            <a:r>
              <a:rPr lang="fr-FR" sz="2000" dirty="0" err="1" smtClean="0">
                <a:solidFill>
                  <a:schemeClr val="tx2">
                    <a:lumMod val="75000"/>
                  </a:schemeClr>
                </a:solidFill>
              </a:rPr>
              <a:t>ControlToValidate</a:t>
            </a:r>
            <a:r>
              <a:rPr lang="fr-FR" sz="2000" dirty="0" smtClean="0">
                <a:solidFill>
                  <a:schemeClr val="tx2">
                    <a:lumMod val="75000"/>
                  </a:schemeClr>
                </a:solidFill>
              </a:rPr>
              <a:t>="TextBox2"&gt; &lt;/</a:t>
            </a:r>
            <a:r>
              <a:rPr lang="fr-FR" sz="2000" dirty="0" err="1" smtClean="0">
                <a:solidFill>
                  <a:schemeClr val="tx2">
                    <a:lumMod val="75000"/>
                  </a:schemeClr>
                </a:solidFill>
              </a:rPr>
              <a:t>asp:RangeValidator</a:t>
            </a:r>
            <a:r>
              <a:rPr lang="fr-FR" sz="2000" dirty="0" smtClean="0">
                <a:solidFill>
                  <a:schemeClr val="tx2">
                    <a:lumMod val="75000"/>
                  </a:schemeClr>
                </a:solidFill>
              </a:rPr>
              <a:t>&gt;&lt;</a:t>
            </a:r>
            <a:r>
              <a:rPr lang="fr-FR" sz="2000" dirty="0" err="1" smtClean="0"/>
              <a:t>br</a:t>
            </a:r>
            <a:r>
              <a:rPr lang="fr-FR" sz="2000" dirty="0" smtClean="0"/>
              <a:t> /&gt;</a:t>
            </a:r>
          </a:p>
          <a:p>
            <a:r>
              <a:rPr lang="fr-FR" sz="2000" dirty="0" smtClean="0"/>
              <a:t> </a:t>
            </a:r>
            <a:r>
              <a:rPr lang="fr-FR" sz="2000" dirty="0" smtClean="0">
                <a:solidFill>
                  <a:srgbClr val="C00000"/>
                </a:solidFill>
              </a:rPr>
              <a:t>&lt;</a:t>
            </a:r>
            <a:r>
              <a:rPr lang="fr-FR" sz="2000" b="1" dirty="0" err="1" smtClean="0">
                <a:solidFill>
                  <a:srgbClr val="C00000"/>
                </a:solidFill>
              </a:rPr>
              <a:t>asp:ValidationSummary</a:t>
            </a:r>
            <a:r>
              <a:rPr lang="fr-FR" sz="2000" dirty="0" smtClean="0">
                <a:solidFill>
                  <a:srgbClr val="C00000"/>
                </a:solidFill>
              </a:rPr>
              <a:t> id="</a:t>
            </a:r>
            <a:r>
              <a:rPr lang="fr-FR" sz="2000" dirty="0" err="1" smtClean="0">
                <a:solidFill>
                  <a:srgbClr val="C00000"/>
                </a:solidFill>
              </a:rPr>
              <a:t>valsum</a:t>
            </a:r>
            <a:r>
              <a:rPr lang="fr-FR" sz="2000" dirty="0" smtClean="0">
                <a:solidFill>
                  <a:srgbClr val="C00000"/>
                </a:solidFill>
              </a:rPr>
              <a:t>" </a:t>
            </a:r>
            <a:r>
              <a:rPr lang="fr-FR" sz="2000" dirty="0" err="1" smtClean="0">
                <a:solidFill>
                  <a:srgbClr val="C00000"/>
                </a:solidFill>
              </a:rPr>
              <a:t>runat</a:t>
            </a:r>
            <a:r>
              <a:rPr lang="fr-FR" sz="2000" dirty="0" smtClean="0">
                <a:solidFill>
                  <a:srgbClr val="C00000"/>
                </a:solidFill>
              </a:rPr>
              <a:t>="server" </a:t>
            </a:r>
          </a:p>
          <a:p>
            <a:r>
              <a:rPr lang="fr-FR" sz="2000" dirty="0" smtClean="0">
                <a:solidFill>
                  <a:srgbClr val="C00000"/>
                </a:solidFill>
              </a:rPr>
              <a:t> </a:t>
            </a:r>
            <a:r>
              <a:rPr lang="fr-FR" sz="2000" dirty="0" err="1" smtClean="0">
                <a:solidFill>
                  <a:srgbClr val="C00000"/>
                </a:solidFill>
              </a:rPr>
              <a:t>DisplayMode</a:t>
            </a:r>
            <a:r>
              <a:rPr lang="fr-FR" sz="2000" dirty="0" smtClean="0">
                <a:solidFill>
                  <a:srgbClr val="C00000"/>
                </a:solidFill>
              </a:rPr>
              <a:t>="</a:t>
            </a:r>
            <a:r>
              <a:rPr lang="fr-FR" sz="2000" dirty="0" err="1" smtClean="0">
                <a:solidFill>
                  <a:srgbClr val="C00000"/>
                </a:solidFill>
              </a:rPr>
              <a:t>BulletList</a:t>
            </a:r>
            <a:r>
              <a:rPr lang="fr-FR" sz="2000" dirty="0" smtClean="0">
                <a:solidFill>
                  <a:srgbClr val="C00000"/>
                </a:solidFill>
              </a:rPr>
              <a:t>" /&gt; </a:t>
            </a:r>
            <a:r>
              <a:rPr lang="fr-FR" sz="2000" dirty="0" smtClean="0"/>
              <a:t>&lt;</a:t>
            </a:r>
            <a:r>
              <a:rPr lang="fr-FR" sz="2000" dirty="0" err="1" smtClean="0"/>
              <a:t>br</a:t>
            </a:r>
            <a:r>
              <a:rPr lang="fr-FR" sz="2000" dirty="0" smtClean="0"/>
              <a:t> /&gt;</a:t>
            </a:r>
          </a:p>
          <a:p>
            <a:r>
              <a:rPr lang="fr-FR" sz="2000" dirty="0" smtClean="0"/>
              <a:t> &lt;</a:t>
            </a:r>
            <a:r>
              <a:rPr lang="fr-FR" sz="2000" dirty="0" err="1" smtClean="0"/>
              <a:t>asp:Button</a:t>
            </a:r>
            <a:r>
              <a:rPr lang="fr-FR" sz="2000" dirty="0" smtClean="0"/>
              <a:t> ID="Button1" </a:t>
            </a:r>
            <a:r>
              <a:rPr lang="fr-FR" sz="2000" dirty="0" err="1" smtClean="0"/>
              <a:t>runat</a:t>
            </a:r>
            <a:r>
              <a:rPr lang="fr-FR" sz="2000" dirty="0" smtClean="0"/>
              <a:t>="server" </a:t>
            </a:r>
            <a:r>
              <a:rPr lang="fr-FR" sz="2000" dirty="0" err="1" smtClean="0"/>
              <a:t>Text</a:t>
            </a:r>
            <a:r>
              <a:rPr lang="fr-FR" sz="2000" dirty="0" smtClean="0"/>
              <a:t>= " Valider" /&gt;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4929222"/>
          </a:xfrm>
        </p:spPr>
        <p:txBody>
          <a:bodyPr>
            <a:noAutofit/>
          </a:bodyPr>
          <a:lstStyle/>
          <a:p>
            <a:pPr lvl="1" algn="just" fontAlgn="t">
              <a:spcBef>
                <a:spcPts val="1200"/>
              </a:spcBef>
            </a:pPr>
            <a:r>
              <a:rPr lang="fr-FR" sz="2400" dirty="0" smtClean="0">
                <a:solidFill>
                  <a:schemeClr val="tx1"/>
                </a:solidFill>
              </a:rPr>
              <a:t>La propriété </a:t>
            </a:r>
            <a:r>
              <a:rPr lang="fr-FR" sz="2400" dirty="0" err="1" smtClean="0">
                <a:solidFill>
                  <a:schemeClr val="tx1"/>
                </a:solidFill>
              </a:rPr>
              <a:t>ValidationGroup</a:t>
            </a:r>
            <a:r>
              <a:rPr lang="fr-FR" sz="2400" dirty="0" smtClean="0">
                <a:solidFill>
                  <a:schemeClr val="tx1"/>
                </a:solidFill>
              </a:rPr>
              <a:t> des contrôles utilisateurs permet de regrouper certains contrôles sous un même nom dans la propriété </a:t>
            </a:r>
            <a:r>
              <a:rPr lang="fr-FR" sz="2400" dirty="0" err="1" smtClean="0">
                <a:solidFill>
                  <a:schemeClr val="tx1"/>
                </a:solidFill>
              </a:rPr>
              <a:t>ValidationGroup</a:t>
            </a:r>
            <a:r>
              <a:rPr lang="fr-FR" sz="2400" dirty="0" smtClean="0">
                <a:solidFill>
                  <a:schemeClr val="tx1"/>
                </a:solidFill>
              </a:rPr>
              <a:t>, et donc valider d'abord une série de champs puis une autre…</a:t>
            </a:r>
          </a:p>
          <a:p>
            <a:pPr lvl="1" algn="just" fontAlgn="t">
              <a:spcBef>
                <a:spcPts val="1200"/>
              </a:spcBef>
            </a:pPr>
            <a:r>
              <a:rPr lang="fr-FR" sz="2400" dirty="0" smtClean="0">
                <a:solidFill>
                  <a:schemeClr val="tx1"/>
                </a:solidFill>
              </a:rPr>
              <a:t>Le nom du groupe doit être assigné dans chacun des contrôles de validation, dans le </a:t>
            </a:r>
            <a:r>
              <a:rPr lang="fr-FR" sz="2400" dirty="0" err="1" smtClean="0">
                <a:solidFill>
                  <a:schemeClr val="tx1"/>
                </a:solidFill>
              </a:rPr>
              <a:t>ValidationSummary</a:t>
            </a:r>
            <a:r>
              <a:rPr lang="fr-FR" sz="2400" dirty="0" smtClean="0">
                <a:solidFill>
                  <a:schemeClr val="tx1"/>
                </a:solidFill>
              </a:rPr>
              <a:t> correspondant ainsi qu’au bouton d’envoi (de validation)</a:t>
            </a:r>
          </a:p>
          <a:p>
            <a:pPr lvl="1" algn="just" fontAlgn="t">
              <a:spcBef>
                <a:spcPts val="1200"/>
              </a:spcBef>
            </a:pPr>
            <a:r>
              <a:rPr lang="fr-FR" sz="2400" dirty="0" smtClean="0">
                <a:solidFill>
                  <a:schemeClr val="tx1"/>
                </a:solidFill>
              </a:rPr>
              <a:t>Si vous ne définissez pas de valeur pour cette propriété, tous les messages d'erreur des contrôles de validation de la page qui ne sont pas assignés à un groupe de validation sont résumés</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dirty="0" smtClean="0">
                <a:solidFill>
                  <a:schemeClr val="accent1">
                    <a:lumMod val="50000"/>
                  </a:schemeClr>
                </a:solidFill>
              </a:rPr>
              <a:t>Validation des données</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428736"/>
            <a:ext cx="8462744" cy="5214974"/>
          </a:xfrm>
        </p:spPr>
        <p:txBody>
          <a:bodyPr>
            <a:noAutofit/>
          </a:bodyPr>
          <a:lstStyle/>
          <a:p>
            <a:pPr algn="just" fontAlgn="t">
              <a:spcBef>
                <a:spcPts val="1200"/>
              </a:spcBef>
              <a:buNone/>
            </a:pPr>
            <a:r>
              <a:rPr lang="fr-FR" b="1" dirty="0" smtClean="0"/>
              <a:t>Exercice 1:</a:t>
            </a:r>
          </a:p>
          <a:p>
            <a:pPr algn="just" fontAlgn="t">
              <a:spcBef>
                <a:spcPts val="1200"/>
              </a:spcBef>
            </a:pPr>
            <a:r>
              <a:rPr lang="fr-FR" dirty="0" smtClean="0"/>
              <a:t>Créer un formulaire avec deux zones de texte (TextBox1 et TextBox2) </a:t>
            </a:r>
          </a:p>
          <a:p>
            <a:pPr algn="just" fontAlgn="t">
              <a:spcBef>
                <a:spcPts val="1200"/>
              </a:spcBef>
            </a:pPr>
            <a:r>
              <a:rPr lang="fr-FR" dirty="0" smtClean="0"/>
              <a:t>Ajouter un </a:t>
            </a:r>
            <a:r>
              <a:rPr lang="fr-FR" dirty="0" err="1" smtClean="0"/>
              <a:t>RequiredFieldValidator</a:t>
            </a:r>
            <a:r>
              <a:rPr lang="fr-FR" dirty="0" smtClean="0"/>
              <a:t> qui valide la TextBox1 en affichant le message « </a:t>
            </a:r>
            <a:r>
              <a:rPr lang="fr-FR" i="1" dirty="0" smtClean="0"/>
              <a:t>Champ de saisie obligatoire</a:t>
            </a:r>
            <a:r>
              <a:rPr lang="fr-FR" dirty="0" smtClean="0"/>
              <a:t> » en cas de manque de valeur</a:t>
            </a:r>
          </a:p>
          <a:p>
            <a:pPr algn="just" fontAlgn="t">
              <a:spcBef>
                <a:spcPts val="1200"/>
              </a:spcBef>
            </a:pPr>
            <a:r>
              <a:rPr lang="fr-FR" dirty="0" smtClean="0">
                <a:solidFill>
                  <a:schemeClr val="tx1"/>
                </a:solidFill>
              </a:rPr>
              <a:t>Ajouter un </a:t>
            </a:r>
            <a:r>
              <a:rPr lang="fr-FR" dirty="0" err="1" smtClean="0">
                <a:solidFill>
                  <a:schemeClr val="tx1"/>
                </a:solidFill>
              </a:rPr>
              <a:t>RangeValidator</a:t>
            </a:r>
            <a:r>
              <a:rPr lang="fr-FR" dirty="0" smtClean="0">
                <a:solidFill>
                  <a:schemeClr val="tx1"/>
                </a:solidFill>
              </a:rPr>
              <a:t> qui exige une valeur entière comprise entre 1 et 50 pour la TextBox2</a:t>
            </a:r>
          </a:p>
          <a:p>
            <a:pPr algn="just" fontAlgn="t">
              <a:spcBef>
                <a:spcPts val="1200"/>
              </a:spcBef>
            </a:pPr>
            <a:r>
              <a:rPr lang="fr-FR" dirty="0" smtClean="0"/>
              <a:t>Tester les validateurs des deux champs sans avoir saisi de valeur dans la TextBox1 et en insérant une valeur erronée dans la TextBox2 (&lt;1 ou &gt;50)</a:t>
            </a: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smtClean="0">
                <a:solidFill>
                  <a:schemeClr val="accent1">
                    <a:lumMod val="50000"/>
                  </a:schemeClr>
                </a:solidFill>
              </a:rPr>
              <a:t>TP2</a:t>
            </a:r>
            <a:endParaRPr lang="fr-FR" sz="2200" b="1" u="sng"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428736"/>
            <a:ext cx="8462744" cy="5214974"/>
          </a:xfrm>
        </p:spPr>
        <p:txBody>
          <a:bodyPr>
            <a:noAutofit/>
          </a:bodyPr>
          <a:lstStyle/>
          <a:p>
            <a:pPr algn="just" fontAlgn="t">
              <a:spcBef>
                <a:spcPts val="1200"/>
              </a:spcBef>
              <a:buNone/>
            </a:pPr>
            <a:r>
              <a:rPr lang="fr-FR" b="1" dirty="0" smtClean="0"/>
              <a:t>Exercice 1:</a:t>
            </a:r>
          </a:p>
          <a:p>
            <a:pPr algn="just" fontAlgn="t">
              <a:spcBef>
                <a:spcPts val="1200"/>
              </a:spcBef>
            </a:pPr>
            <a:r>
              <a:rPr lang="fr-FR" dirty="0" smtClean="0"/>
              <a:t>Ajoutez un </a:t>
            </a:r>
            <a:r>
              <a:rPr lang="fr-FR" dirty="0" err="1" smtClean="0"/>
              <a:t>CustomValidator</a:t>
            </a:r>
            <a:r>
              <a:rPr lang="fr-FR" dirty="0" smtClean="0"/>
              <a:t> pour la TextBox2 qui exige une valeur impaire</a:t>
            </a:r>
          </a:p>
          <a:p>
            <a:pPr algn="just" fontAlgn="t">
              <a:spcBef>
                <a:spcPts val="1200"/>
              </a:spcBef>
            </a:pPr>
            <a:endParaRPr lang="fr-FR" dirty="0" smtClean="0">
              <a:solidFill>
                <a:schemeClr val="tx1"/>
              </a:solidFill>
            </a:endParaRPr>
          </a:p>
          <a:p>
            <a:pPr algn="just" fontAlgn="t">
              <a:spcBef>
                <a:spcPts val="1200"/>
              </a:spcBef>
            </a:pPr>
            <a:endParaRPr lang="fr-FR" dirty="0" smtClean="0"/>
          </a:p>
          <a:p>
            <a:pPr algn="just" fontAlgn="t">
              <a:spcBef>
                <a:spcPts val="1200"/>
              </a:spcBef>
            </a:pPr>
            <a:endParaRPr lang="fr-FR" dirty="0" smtClean="0">
              <a:solidFill>
                <a:schemeClr val="tx1"/>
              </a:solidFill>
            </a:endParaRP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smtClean="0">
                <a:solidFill>
                  <a:schemeClr val="accent1">
                    <a:lumMod val="50000"/>
                  </a:schemeClr>
                </a:solidFill>
              </a:rPr>
              <a:t>TP2</a:t>
            </a:r>
            <a:endParaRPr lang="fr-FR" sz="2200" b="1" u="sng" dirty="0">
              <a:solidFill>
                <a:schemeClr val="accent1">
                  <a:lumMod val="50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267284" y="3500438"/>
            <a:ext cx="8590996" cy="2286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714488"/>
            <a:ext cx="8462744" cy="4714908"/>
          </a:xfrm>
        </p:spPr>
        <p:txBody>
          <a:bodyPr>
            <a:noAutofit/>
          </a:bodyPr>
          <a:lstStyle/>
          <a:p>
            <a:pPr algn="just" fontAlgn="t">
              <a:spcBef>
                <a:spcPts val="1200"/>
              </a:spcBef>
              <a:buNone/>
            </a:pPr>
            <a:r>
              <a:rPr lang="fr-FR" b="1" dirty="0" smtClean="0"/>
              <a:t>Exercice 2:</a:t>
            </a:r>
          </a:p>
          <a:p>
            <a:pPr algn="just" fontAlgn="t">
              <a:spcBef>
                <a:spcPts val="1200"/>
              </a:spcBef>
            </a:pPr>
            <a:r>
              <a:rPr lang="fr-FR" dirty="0" smtClean="0"/>
              <a:t>L’objectif est de créer un formulaire pour permettre à des étudiants de choisir le président de leur école</a:t>
            </a:r>
          </a:p>
          <a:p>
            <a:pPr algn="just" fontAlgn="t">
              <a:spcBef>
                <a:spcPts val="1200"/>
              </a:spcBef>
            </a:pPr>
            <a:r>
              <a:rPr lang="fr-FR" dirty="0" smtClean="0"/>
              <a:t>Les étudiants ont été répartis selon 4 groupes</a:t>
            </a:r>
          </a:p>
          <a:p>
            <a:pPr algn="just" fontAlgn="t">
              <a:spcBef>
                <a:spcPts val="1200"/>
              </a:spcBef>
            </a:pPr>
            <a:r>
              <a:rPr lang="fr-FR" dirty="0" smtClean="0">
                <a:solidFill>
                  <a:schemeClr val="tx1"/>
                </a:solidFill>
              </a:rPr>
              <a:t>Utiliser les différents contrôles de validation afin de valider les entrées des étudiants comme l’indique la figure suivante:</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smtClean="0">
                <a:solidFill>
                  <a:schemeClr val="accent1">
                    <a:lumMod val="50000"/>
                  </a:schemeClr>
                </a:solidFill>
              </a:rPr>
              <a:t>TP2</a:t>
            </a:r>
            <a:endParaRPr lang="fr-FR" sz="2200" b="1" u="sng" dirty="0">
              <a:solidFill>
                <a:schemeClr val="accent1">
                  <a:lumMod val="50000"/>
                </a:schemeClr>
              </a:solidFill>
            </a:endParaRPr>
          </a:p>
        </p:txBody>
      </p:sp>
      <p:pic>
        <p:nvPicPr>
          <p:cNvPr id="6" name="Image 5" descr="mcours-logo.png"/>
          <p:cNvPicPr>
            <a:picLocks noChangeAspect="1"/>
          </p:cNvPicPr>
          <p:nvPr/>
        </p:nvPicPr>
        <p:blipFill>
          <a:blip r:embed="rId3"/>
          <a:stretch>
            <a:fillRect/>
          </a:stretch>
        </p:blipFill>
        <p:spPr>
          <a:xfrm>
            <a:off x="3571868" y="5286388"/>
            <a:ext cx="3810532" cy="666843"/>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smtClean="0"/>
              <a:t>Développer des composants serveur</a:t>
            </a:r>
          </a:p>
        </p:txBody>
      </p:sp>
      <p:sp>
        <p:nvSpPr>
          <p:cNvPr id="3" name="Espace réservé du contenu 2"/>
          <p:cNvSpPr>
            <a:spLocks noGrp="1"/>
          </p:cNvSpPr>
          <p:nvPr>
            <p:ph sz="quarter" idx="1"/>
          </p:nvPr>
        </p:nvSpPr>
        <p:spPr>
          <a:xfrm>
            <a:off x="324098" y="1571612"/>
            <a:ext cx="8462744" cy="5000660"/>
          </a:xfrm>
        </p:spPr>
        <p:txBody>
          <a:bodyPr>
            <a:noAutofit/>
          </a:bodyPr>
          <a:lstStyle/>
          <a:p>
            <a:pPr algn="just" fontAlgn="t">
              <a:spcBef>
                <a:spcPts val="1200"/>
              </a:spcBef>
              <a:buNone/>
            </a:pPr>
            <a:r>
              <a:rPr lang="fr-FR" b="1" dirty="0" smtClean="0"/>
              <a:t>Exercice 2:</a:t>
            </a:r>
          </a:p>
        </p:txBody>
      </p:sp>
      <p:sp>
        <p:nvSpPr>
          <p:cNvPr id="5" name="ZoneTexte 4"/>
          <p:cNvSpPr txBox="1"/>
          <p:nvPr/>
        </p:nvSpPr>
        <p:spPr>
          <a:xfrm>
            <a:off x="107504" y="908720"/>
            <a:ext cx="6036132" cy="430887"/>
          </a:xfrm>
          <a:prstGeom prst="rect">
            <a:avLst/>
          </a:prstGeom>
          <a:noFill/>
        </p:spPr>
        <p:txBody>
          <a:bodyPr wrap="square" rtlCol="0">
            <a:spAutoFit/>
          </a:bodyPr>
          <a:lstStyle/>
          <a:p>
            <a:r>
              <a:rPr lang="fr-FR" sz="2200" b="1" u="sng" smtClean="0">
                <a:solidFill>
                  <a:schemeClr val="accent1">
                    <a:lumMod val="50000"/>
                  </a:schemeClr>
                </a:solidFill>
              </a:rPr>
              <a:t>TP2</a:t>
            </a:r>
            <a:endParaRPr lang="fr-FR" sz="2200" b="1" u="sng" dirty="0">
              <a:solidFill>
                <a:schemeClr val="accent1">
                  <a:lumMod val="50000"/>
                </a:schemeClr>
              </a:solidFill>
            </a:endParaRPr>
          </a:p>
        </p:txBody>
      </p:sp>
      <p:pic>
        <p:nvPicPr>
          <p:cNvPr id="6" name="Picture 2"/>
          <p:cNvPicPr>
            <a:picLocks noChangeAspect="1" noChangeArrowheads="1"/>
          </p:cNvPicPr>
          <p:nvPr/>
        </p:nvPicPr>
        <p:blipFill>
          <a:blip r:embed="rId3" cstate="print"/>
          <a:srcRect/>
          <a:stretch>
            <a:fillRect/>
          </a:stretch>
        </p:blipFill>
        <p:spPr bwMode="auto">
          <a:xfrm>
            <a:off x="153903" y="2071678"/>
            <a:ext cx="8847253" cy="45005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16238</TotalTime>
  <Words>2106</Words>
  <Application>Microsoft Office PowerPoint</Application>
  <PresentationFormat>Affichage à l'écran (4:3)</PresentationFormat>
  <Paragraphs>344</Paragraphs>
  <Slides>28</Slides>
  <Notes>26</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Civil</vt:lpstr>
      <vt:lpstr>Programmation et déploiement de sites web dynamiques</vt:lpstr>
      <vt:lpstr>Plan </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lpstr>Développer des composants serveur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Analyse et conception orientée objet</dc:title>
  <dc:creator>Amal</dc:creator>
  <cp:lastModifiedBy>Utilisateur Windows</cp:lastModifiedBy>
  <cp:revision>412</cp:revision>
  <dcterms:created xsi:type="dcterms:W3CDTF">2012-09-11T10:13:11Z</dcterms:created>
  <dcterms:modified xsi:type="dcterms:W3CDTF">2020-11-04T22:41:02Z</dcterms:modified>
</cp:coreProperties>
</file>