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46"/>
  </p:notesMasterIdLst>
  <p:sldIdLst>
    <p:sldId id="256" r:id="rId2"/>
    <p:sldId id="257" r:id="rId3"/>
    <p:sldId id="258" r:id="rId4"/>
    <p:sldId id="259" r:id="rId5"/>
    <p:sldId id="262" r:id="rId6"/>
    <p:sldId id="263" r:id="rId7"/>
    <p:sldId id="260" r:id="rId8"/>
    <p:sldId id="31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9" r:id="rId22"/>
    <p:sldId id="277" r:id="rId23"/>
    <p:sldId id="314" r:id="rId24"/>
    <p:sldId id="315" r:id="rId25"/>
    <p:sldId id="316" r:id="rId26"/>
    <p:sldId id="317" r:id="rId27"/>
    <p:sldId id="318" r:id="rId28"/>
    <p:sldId id="319" r:id="rId29"/>
    <p:sldId id="281" r:id="rId30"/>
    <p:sldId id="311" r:id="rId31"/>
    <p:sldId id="312" r:id="rId32"/>
    <p:sldId id="282" r:id="rId33"/>
    <p:sldId id="284" r:id="rId34"/>
    <p:sldId id="295" r:id="rId35"/>
    <p:sldId id="296" r:id="rId36"/>
    <p:sldId id="308" r:id="rId37"/>
    <p:sldId id="309" r:id="rId38"/>
    <p:sldId id="297" r:id="rId39"/>
    <p:sldId id="298" r:id="rId40"/>
    <p:sldId id="305" r:id="rId41"/>
    <p:sldId id="306" r:id="rId42"/>
    <p:sldId id="307" r:id="rId43"/>
    <p:sldId id="301" r:id="rId44"/>
    <p:sldId id="310" r:id="rId4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406" autoAdjust="0"/>
  </p:normalViewPr>
  <p:slideViewPr>
    <p:cSldViewPr>
      <p:cViewPr varScale="1">
        <p:scale>
          <a:sx n="91" d="100"/>
          <a:sy n="91" d="100"/>
        </p:scale>
        <p:origin x="-97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F4D02-485B-4492-99E0-ADB11357F18D}" type="datetimeFigureOut">
              <a:rPr lang="fr-FR" smtClean="0"/>
              <a:pPr/>
              <a:t>04/11/2020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85335C-37AC-4401-B134-6A04F982DFC2}" type="slidenum">
              <a:rPr lang="fr-FR" smtClean="0"/>
              <a:pPr/>
              <a:t>‹N°›</a:t>
            </a:fld>
            <a:endParaRPr lang="fr-FR"/>
          </a:p>
        </p:txBody>
      </p:sp>
    </p:spTree>
    <p:extLst>
      <p:ext uri="{BB962C8B-B14F-4D97-AF65-F5344CB8AC3E}">
        <p14:creationId xmlns:p14="http://schemas.microsoft.com/office/powerpoint/2010/main" xmlns="" val="2728993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5</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6</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7</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9</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10</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11</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12</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13</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14</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15</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16</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17</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18</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19</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20</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21</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22</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23</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24</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25</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26</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27</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28</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29</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30</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31</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32</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33</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34</a:t>
            </a:fld>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35</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36</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37</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38</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39</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40</a:t>
            </a:fld>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41</a:t>
            </a:fld>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42</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43</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44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4668DC-857F-487D-BFFA-8C0CA5037977}" type="slidenum">
              <a:rPr lang="fr-BE" smtClean="0"/>
              <a:pPr/>
              <a:t>‹N°›</a:t>
            </a:fld>
            <a:endParaRPr lang="fr-BE"/>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4361688" y="1026372"/>
            <a:ext cx="457200" cy="441325"/>
          </a:xfrm>
        </p:spPr>
        <p:txBody>
          <a:bodyPr/>
          <a:lstStyle/>
          <a:p>
            <a:fld id="{CF4668DC-857F-487D-BFFA-8C0CA5037977}" type="slidenum">
              <a:rPr lang="fr-BE" smtClean="0"/>
              <a:pPr/>
              <a:t>‹N°›</a:t>
            </a:fld>
            <a:endParaRPr lang="fr-BE"/>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4668DC-857F-487D-BFFA-8C0CA5037977}" type="slidenum">
              <a:rPr lang="fr-BE" smtClean="0"/>
              <a:pPr/>
              <a:t>‹N°›</a:t>
            </a:fld>
            <a:endParaRPr lang="fr-BE"/>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fld id="{AA309A6D-C09C-4548-B29A-6CF363A7E532}" type="datetimeFigureOut">
              <a:rPr lang="fr-FR" smtClean="0"/>
              <a:pPr/>
              <a:t>04/11/2020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8" name="Espace réservé du pied de page 7"/>
          <p:cNvSpPr>
            <a:spLocks noGrp="1"/>
          </p:cNvSpPr>
          <p:nvPr>
            <p:ph type="ftr" sz="quarter" idx="11"/>
          </p:nvPr>
        </p:nvSpPr>
        <p:spPr>
          <a:xfrm>
            <a:off x="304800" y="6409944"/>
            <a:ext cx="3581400" cy="365760"/>
          </a:xfrm>
        </p:spPr>
        <p:txBody>
          <a:bodyPr/>
          <a:lstStyle/>
          <a:p>
            <a:endParaRPr lang="fr-BE"/>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fld id="{CF4668DC-857F-487D-BFFA-8C0CA5037977}" type="slidenum">
              <a:rPr lang="fr-BE" smtClean="0"/>
              <a:pPr/>
              <a:t>‹N°›</a:t>
            </a:fld>
            <a:endParaRPr lang="fr-BE"/>
          </a:p>
        </p:txBody>
      </p:sp>
      <p:sp>
        <p:nvSpPr>
          <p:cNvPr id="23" name="Titre 22"/>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a:xfrm>
            <a:off x="4343400" y="1036020"/>
            <a:ext cx="457200" cy="441325"/>
          </a:xfrm>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F4668DC-857F-487D-BFFA-8C0CA5037977}" type="slidenum">
              <a:rPr lang="fr-BE" smtClean="0"/>
              <a:pPr/>
              <a:t>‹N°›</a:t>
            </a:fld>
            <a:endParaRPr lang="fr-BE"/>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6" name="Espace réservé du pied de page 5"/>
          <p:cNvSpPr>
            <a:spLocks noGrp="1"/>
          </p:cNvSpPr>
          <p:nvPr>
            <p:ph type="ftr" sz="quarter" idx="11"/>
          </p:nvPr>
        </p:nvSpPr>
        <p:spPr>
          <a:xfrm>
            <a:off x="301752" y="6410848"/>
            <a:ext cx="3383280" cy="365760"/>
          </a:xfrm>
        </p:spPr>
        <p:txBody>
          <a:bodyPr/>
          <a:lstStyle/>
          <a:p>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p>
            <a:fld id="{CF4668DC-857F-487D-BFFA-8C0CA5037977}" type="slidenum">
              <a:rPr lang="fr-BE" smtClean="0"/>
              <a:pPr/>
              <a:t>‹N°›</a:t>
            </a:fld>
            <a:endParaRPr lang="fr-BE"/>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a:xfrm>
            <a:off x="5788152" y="6404984"/>
            <a:ext cx="3044952" cy="365760"/>
          </a:xfrm>
        </p:spPr>
        <p:txBody>
          <a:bodyPr/>
          <a:lstStyle/>
          <a:p>
            <a:fld id="{AA309A6D-C09C-4548-B29A-6CF363A7E532}" type="datetimeFigureOut">
              <a:rPr lang="fr-FR" smtClean="0"/>
              <a:pPr/>
              <a:t>04/11/2020</a:t>
            </a:fld>
            <a:endParaRPr lang="fr-BE"/>
          </a:p>
        </p:txBody>
      </p:sp>
      <p:sp>
        <p:nvSpPr>
          <p:cNvPr id="6" name="Espace réservé du pied de page 5"/>
          <p:cNvSpPr>
            <a:spLocks noGrp="1"/>
          </p:cNvSpPr>
          <p:nvPr>
            <p:ph type="ftr" sz="quarter" idx="11"/>
          </p:nvPr>
        </p:nvSpPr>
        <p:spPr>
          <a:xfrm>
            <a:off x="301752" y="6410848"/>
            <a:ext cx="3584448" cy="365760"/>
          </a:xfrm>
        </p:spPr>
        <p:txBody>
          <a:bodyPr/>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6915912" y="3009901"/>
            <a:ext cx="457200" cy="441325"/>
          </a:xfrm>
        </p:spPr>
        <p:txBody>
          <a:bodyPr/>
          <a:lstStyle/>
          <a:p>
            <a:fld id="{CF4668DC-857F-487D-BFFA-8C0CA5037977}" type="slidenum">
              <a:rPr lang="fr-BE" smtClean="0"/>
              <a:pPr/>
              <a:t>‹N°›</a:t>
            </a:fld>
            <a:endParaRPr lang="fr-BE"/>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2" name="Titre vertical 1"/>
          <p:cNvSpPr>
            <a:spLocks noGrp="1"/>
          </p:cNvSpPr>
          <p:nvPr>
            <p:ph type="title" orient="vert"/>
          </p:nvPr>
        </p:nvSpPr>
        <p:spPr>
          <a:xfrm>
            <a:off x="7391400" y="304801"/>
            <a:ext cx="1447800" cy="5851525"/>
          </a:xfrm>
        </p:spPr>
        <p:txBody>
          <a:bodyPr vert="eaVert"/>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A309A6D-C09C-4548-B29A-6CF363A7E532}" type="datetimeFigureOut">
              <a:rPr lang="fr-FR" smtClean="0"/>
              <a:pPr/>
              <a:t>04/11/2020</a:t>
            </a:fld>
            <a:endParaRPr lang="fr-BE"/>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fr-BE"/>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F4668DC-857F-487D-BFFA-8C0CA5037977}" type="slidenum">
              <a:rPr lang="fr-BE" smtClean="0"/>
              <a:pPr/>
              <a:t>‹N°›</a:t>
            </a:fld>
            <a:endParaRPr lang="fr-BE"/>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42924" y="476672"/>
            <a:ext cx="8101042" cy="1512912"/>
          </a:xfrm>
        </p:spPr>
        <p:txBody>
          <a:bodyPr>
            <a:normAutofit fontScale="90000"/>
          </a:bodyPr>
          <a:lstStyle/>
          <a:p>
            <a:r>
              <a:rPr lang="fr-FR" b="1" dirty="0" smtClean="0"/>
              <a:t>Programmation et déploiement de sites web dynamiques</a:t>
            </a:r>
            <a:endParaRPr lang="fr-FR" b="1" dirty="0"/>
          </a:p>
        </p:txBody>
      </p:sp>
      <p:pic>
        <p:nvPicPr>
          <p:cNvPr id="6" name="Image 5" descr="mcours-logo.png"/>
          <p:cNvPicPr>
            <a:picLocks noChangeAspect="1"/>
          </p:cNvPicPr>
          <p:nvPr/>
        </p:nvPicPr>
        <p:blipFill>
          <a:blip r:embed="rId2"/>
          <a:stretch>
            <a:fillRect/>
          </a:stretch>
        </p:blipFill>
        <p:spPr>
          <a:xfrm>
            <a:off x="2666734" y="3095578"/>
            <a:ext cx="3810532" cy="66684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Objectif du module </a:t>
            </a:r>
            <a:endParaRPr lang="fr-FR" sz="3600" b="1" dirty="0"/>
          </a:p>
        </p:txBody>
      </p:sp>
      <p:sp>
        <p:nvSpPr>
          <p:cNvPr id="3" name="Espace réservé du contenu 2"/>
          <p:cNvSpPr>
            <a:spLocks noGrp="1"/>
          </p:cNvSpPr>
          <p:nvPr>
            <p:ph sz="quarter" idx="1"/>
          </p:nvPr>
        </p:nvSpPr>
        <p:spPr>
          <a:xfrm>
            <a:off x="395536" y="2274592"/>
            <a:ext cx="8302696" cy="2868920"/>
          </a:xfrm>
        </p:spPr>
        <p:txBody>
          <a:bodyPr/>
          <a:lstStyle/>
          <a:p>
            <a:pPr algn="just"/>
            <a:r>
              <a:rPr lang="fr-CA" b="1" dirty="0" smtClean="0"/>
              <a:t>Acquérir les connaissances et les techniques nécessaires pour le </a:t>
            </a:r>
            <a:r>
              <a:rPr lang="fr-FR" b="1" dirty="0" smtClean="0"/>
              <a:t>développement d’applications web dynamiques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Plan </a:t>
            </a:r>
            <a:endParaRPr lang="fr-FR" sz="3600" b="1" dirty="0"/>
          </a:p>
        </p:txBody>
      </p:sp>
      <p:sp>
        <p:nvSpPr>
          <p:cNvPr id="3" name="Espace réservé du contenu 2"/>
          <p:cNvSpPr>
            <a:spLocks noGrp="1"/>
          </p:cNvSpPr>
          <p:nvPr>
            <p:ph sz="quarter" idx="1"/>
          </p:nvPr>
        </p:nvSpPr>
        <p:spPr>
          <a:xfrm>
            <a:off x="467544" y="1928802"/>
            <a:ext cx="8280920" cy="3857652"/>
          </a:xfrm>
        </p:spPr>
        <p:txBody>
          <a:bodyPr>
            <a:normAutofit/>
          </a:bodyPr>
          <a:lstStyle/>
          <a:p>
            <a:pPr algn="just"/>
            <a:r>
              <a:rPr lang="fr-FR" sz="3200" dirty="0" smtClean="0"/>
              <a:t>Introduction à </a:t>
            </a:r>
            <a:r>
              <a:rPr lang="fr-FR" sz="3200" dirty="0" err="1" smtClean="0"/>
              <a:t>ASP.Net</a:t>
            </a:r>
            <a:endParaRPr lang="fr-FR" sz="3200" dirty="0" smtClean="0"/>
          </a:p>
          <a:p>
            <a:pPr algn="just"/>
            <a:r>
              <a:rPr lang="fr-FR" sz="3200" dirty="0" smtClean="0"/>
              <a:t>Développer des composants serveur</a:t>
            </a:r>
          </a:p>
          <a:p>
            <a:pPr algn="just"/>
            <a:r>
              <a:rPr lang="fr-FR" sz="3200" dirty="0" smtClean="0"/>
              <a:t>Développer des applications XML</a:t>
            </a:r>
          </a:p>
          <a:p>
            <a:pPr algn="just"/>
            <a:r>
              <a:rPr lang="fr-FR" sz="3200" dirty="0" smtClean="0"/>
              <a:t>Développer un service web</a:t>
            </a:r>
          </a:p>
          <a:p>
            <a:pPr algn="just"/>
            <a:r>
              <a:rPr lang="fr-FR" sz="3200" dirty="0" smtClean="0"/>
              <a:t>Déployer une application web</a:t>
            </a:r>
          </a:p>
          <a:p>
            <a:pPr algn="just"/>
            <a:r>
              <a:rPr lang="fr-FR" sz="3200" dirty="0" smtClean="0"/>
              <a:t>Programmer avec AJAX</a:t>
            </a:r>
            <a:endParaRPr lang="fr-F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Introduction à </a:t>
            </a:r>
            <a:r>
              <a:rPr lang="fr-FR" sz="3600" b="1" dirty="0" err="1" smtClean="0"/>
              <a:t>ASP.Net</a:t>
            </a:r>
            <a:endParaRPr lang="fr-FR" sz="3600" b="1" dirty="0" smtClean="0"/>
          </a:p>
        </p:txBody>
      </p:sp>
      <p:sp>
        <p:nvSpPr>
          <p:cNvPr id="3" name="Espace réservé du contenu 2"/>
          <p:cNvSpPr>
            <a:spLocks noGrp="1"/>
          </p:cNvSpPr>
          <p:nvPr>
            <p:ph sz="quarter" idx="1"/>
          </p:nvPr>
        </p:nvSpPr>
        <p:spPr>
          <a:xfrm>
            <a:off x="357158" y="1500174"/>
            <a:ext cx="8462744" cy="5000660"/>
          </a:xfrm>
        </p:spPr>
        <p:txBody>
          <a:bodyPr>
            <a:noAutofit/>
          </a:bodyPr>
          <a:lstStyle/>
          <a:p>
            <a:pPr algn="just">
              <a:spcBef>
                <a:spcPts val="1200"/>
              </a:spcBef>
            </a:pPr>
            <a:r>
              <a:rPr lang="fr-FR" dirty="0" smtClean="0"/>
              <a:t>Un </a:t>
            </a:r>
            <a:r>
              <a:rPr lang="fr-FR" b="1" i="1" dirty="0" smtClean="0"/>
              <a:t>Framework</a:t>
            </a:r>
            <a:r>
              <a:rPr lang="fr-FR" dirty="0" smtClean="0"/>
              <a:t> est un espace de travail modulaire où l’on trouve des bibliothèques et des conventions / règles de développement qui vont permettre un développement normalisé d’une application </a:t>
            </a:r>
          </a:p>
          <a:p>
            <a:pPr algn="just">
              <a:spcBef>
                <a:spcPts val="1200"/>
              </a:spcBef>
            </a:pPr>
            <a:r>
              <a:rPr lang="fr-FR" dirty="0" smtClean="0"/>
              <a:t>Il permet ainsi un développement plus rapide, plus performant et facile à maintenir</a:t>
            </a:r>
          </a:p>
          <a:p>
            <a:pPr algn="just">
              <a:spcBef>
                <a:spcPts val="1200"/>
              </a:spcBef>
            </a:pPr>
            <a:r>
              <a:rPr lang="fr-FR" dirty="0" smtClean="0"/>
              <a:t>Dans le cas du Framework </a:t>
            </a:r>
            <a:r>
              <a:rPr lang="fr-FR" b="1" i="1" dirty="0" smtClean="0"/>
              <a:t>.NET</a:t>
            </a:r>
            <a:r>
              <a:rPr lang="fr-FR" dirty="0" smtClean="0"/>
              <a:t>, le code est compilé en langage MSIL (langage intermédiaire avec le langage machine) </a:t>
            </a:r>
          </a:p>
          <a:p>
            <a:pPr algn="just">
              <a:spcBef>
                <a:spcPts val="1200"/>
              </a:spcBef>
            </a:pPr>
            <a:r>
              <a:rPr lang="fr-FR" dirty="0" smtClean="0"/>
              <a:t>Tout langage qui se compile en MSIL peut être utilisé pour faire du .NET </a:t>
            </a:r>
          </a:p>
        </p:txBody>
      </p:sp>
      <p:sp>
        <p:nvSpPr>
          <p:cNvPr id="5" name="ZoneTexte 4"/>
          <p:cNvSpPr txBox="1"/>
          <p:nvPr/>
        </p:nvSpPr>
        <p:spPr>
          <a:xfrm>
            <a:off x="107504" y="908720"/>
            <a:ext cx="5678942" cy="430887"/>
          </a:xfrm>
          <a:prstGeom prst="rect">
            <a:avLst/>
          </a:prstGeom>
          <a:noFill/>
        </p:spPr>
        <p:txBody>
          <a:bodyPr wrap="square" rtlCol="0">
            <a:spAutoFit/>
          </a:bodyPr>
          <a:lstStyle/>
          <a:p>
            <a:r>
              <a:rPr lang="fr-FR" sz="2200" b="1" u="sng" dirty="0" smtClean="0">
                <a:solidFill>
                  <a:schemeClr val="accent1">
                    <a:lumMod val="50000"/>
                  </a:schemeClr>
                </a:solidFill>
              </a:rPr>
              <a:t>Généralités </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Introduction à </a:t>
            </a:r>
            <a:r>
              <a:rPr lang="fr-FR" sz="3600" b="1" dirty="0" err="1" smtClean="0"/>
              <a:t>ASP.Net</a:t>
            </a:r>
            <a:endParaRPr lang="fr-FR" sz="3600" b="1" dirty="0" smtClean="0"/>
          </a:p>
        </p:txBody>
      </p:sp>
      <p:sp>
        <p:nvSpPr>
          <p:cNvPr id="3" name="Espace réservé du contenu 2"/>
          <p:cNvSpPr>
            <a:spLocks noGrp="1"/>
          </p:cNvSpPr>
          <p:nvPr>
            <p:ph sz="quarter" idx="1"/>
          </p:nvPr>
        </p:nvSpPr>
        <p:spPr>
          <a:xfrm>
            <a:off x="357158" y="1643050"/>
            <a:ext cx="8462744" cy="5000660"/>
          </a:xfrm>
        </p:spPr>
        <p:txBody>
          <a:bodyPr>
            <a:noAutofit/>
          </a:bodyPr>
          <a:lstStyle/>
          <a:p>
            <a:pPr algn="just">
              <a:spcBef>
                <a:spcPts val="1200"/>
              </a:spcBef>
            </a:pPr>
            <a:r>
              <a:rPr lang="fr-FR" dirty="0" smtClean="0"/>
              <a:t>L’</a:t>
            </a:r>
            <a:r>
              <a:rPr lang="fr-FR" b="1" i="1" dirty="0" smtClean="0"/>
              <a:t>ASP.NET</a:t>
            </a:r>
            <a:r>
              <a:rPr lang="fr-FR" dirty="0" smtClean="0"/>
              <a:t> permet de créer des sites Web dynamiques : ainsi chaque page peut être unique et afficher des informations spécifiques à l’utilisateur</a:t>
            </a:r>
          </a:p>
          <a:p>
            <a:pPr algn="just">
              <a:spcBef>
                <a:spcPts val="1200"/>
              </a:spcBef>
            </a:pPr>
            <a:r>
              <a:rPr lang="fr-FR" dirty="0" smtClean="0"/>
              <a:t>L’ASP.NET permet la séparation des </a:t>
            </a:r>
            <a:r>
              <a:rPr lang="fr-FR" b="1" i="1" dirty="0" smtClean="0"/>
              <a:t>couches</a:t>
            </a:r>
            <a:r>
              <a:rPr lang="fr-FR" i="1" dirty="0" smtClean="0"/>
              <a:t> </a:t>
            </a:r>
            <a:r>
              <a:rPr lang="fr-FR" dirty="0" smtClean="0"/>
              <a:t>: la méthode des couches est très employée en entreprise pour permettre une meilleure organisation du code</a:t>
            </a:r>
          </a:p>
          <a:p>
            <a:pPr algn="just">
              <a:spcBef>
                <a:spcPts val="1200"/>
              </a:spcBef>
            </a:pPr>
            <a:r>
              <a:rPr lang="fr-FR" dirty="0" smtClean="0"/>
              <a:t>Elle consiste à isoler dans des dossiers / fichiers les couches, on appelle cela l’architecture </a:t>
            </a:r>
            <a:r>
              <a:rPr lang="fr-FR" b="1" i="1" dirty="0" smtClean="0"/>
              <a:t>n-tiers</a:t>
            </a:r>
            <a:endParaRPr lang="fr-FR" dirty="0" smtClean="0"/>
          </a:p>
        </p:txBody>
      </p:sp>
      <p:sp>
        <p:nvSpPr>
          <p:cNvPr id="4" name="ZoneTexte 3"/>
          <p:cNvSpPr txBox="1"/>
          <p:nvPr/>
        </p:nvSpPr>
        <p:spPr>
          <a:xfrm>
            <a:off x="107504" y="908720"/>
            <a:ext cx="5678942" cy="430887"/>
          </a:xfrm>
          <a:prstGeom prst="rect">
            <a:avLst/>
          </a:prstGeom>
          <a:noFill/>
        </p:spPr>
        <p:txBody>
          <a:bodyPr wrap="square" rtlCol="0">
            <a:spAutoFit/>
          </a:bodyPr>
          <a:lstStyle/>
          <a:p>
            <a:r>
              <a:rPr lang="fr-FR" sz="2200" b="1" u="sng" dirty="0" smtClean="0">
                <a:solidFill>
                  <a:schemeClr val="accent1">
                    <a:lumMod val="50000"/>
                  </a:schemeClr>
                </a:solidFill>
              </a:rPr>
              <a:t>Généralités </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Introduction à </a:t>
            </a:r>
            <a:r>
              <a:rPr lang="fr-FR" sz="3600" b="1" dirty="0" err="1" smtClean="0"/>
              <a:t>ASP.Net</a:t>
            </a:r>
            <a:endParaRPr lang="fr-FR" sz="3600" b="1" dirty="0" smtClean="0"/>
          </a:p>
        </p:txBody>
      </p:sp>
      <p:sp>
        <p:nvSpPr>
          <p:cNvPr id="3" name="Espace réservé du contenu 2"/>
          <p:cNvSpPr>
            <a:spLocks noGrp="1"/>
          </p:cNvSpPr>
          <p:nvPr>
            <p:ph sz="quarter" idx="1"/>
          </p:nvPr>
        </p:nvSpPr>
        <p:spPr>
          <a:xfrm>
            <a:off x="357158" y="1643050"/>
            <a:ext cx="8462744" cy="5000660"/>
          </a:xfrm>
        </p:spPr>
        <p:txBody>
          <a:bodyPr>
            <a:noAutofit/>
          </a:bodyPr>
          <a:lstStyle/>
          <a:p>
            <a:pPr algn="just">
              <a:spcBef>
                <a:spcPts val="1200"/>
              </a:spcBef>
            </a:pPr>
            <a:r>
              <a:rPr lang="fr-FR" dirty="0" smtClean="0"/>
              <a:t>L’organisation la </a:t>
            </a:r>
            <a:r>
              <a:rPr lang="fr-FR" smtClean="0"/>
              <a:t>plus utilisée </a:t>
            </a:r>
            <a:r>
              <a:rPr lang="fr-FR" dirty="0" smtClean="0"/>
              <a:t>est l’architecture </a:t>
            </a:r>
            <a:r>
              <a:rPr lang="fr-FR" b="1" i="1" dirty="0" smtClean="0"/>
              <a:t>3-tiers</a:t>
            </a:r>
            <a:r>
              <a:rPr lang="fr-FR" dirty="0" smtClean="0"/>
              <a:t>: on trouve une partie d’</a:t>
            </a:r>
            <a:r>
              <a:rPr lang="fr-FR" b="1" i="1" dirty="0" smtClean="0"/>
              <a:t>accès aux données</a:t>
            </a:r>
            <a:r>
              <a:rPr lang="fr-FR" dirty="0" smtClean="0"/>
              <a:t>, la partie </a:t>
            </a:r>
            <a:r>
              <a:rPr lang="fr-FR" b="1" i="1" dirty="0" smtClean="0"/>
              <a:t>métier applicative </a:t>
            </a:r>
            <a:r>
              <a:rPr lang="fr-FR" dirty="0" smtClean="0"/>
              <a:t>(des fonctions et des classes) et la partie </a:t>
            </a:r>
            <a:r>
              <a:rPr lang="fr-FR" b="1" i="1" dirty="0" smtClean="0"/>
              <a:t>interface</a:t>
            </a:r>
          </a:p>
          <a:p>
            <a:pPr algn="just">
              <a:spcBef>
                <a:spcPts val="1200"/>
              </a:spcBef>
            </a:pPr>
            <a:endParaRPr lang="fr-FR" b="1" i="1" dirty="0" smtClean="0"/>
          </a:p>
        </p:txBody>
      </p:sp>
      <p:sp>
        <p:nvSpPr>
          <p:cNvPr id="4" name="ZoneTexte 3"/>
          <p:cNvSpPr txBox="1"/>
          <p:nvPr/>
        </p:nvSpPr>
        <p:spPr>
          <a:xfrm>
            <a:off x="107504" y="908720"/>
            <a:ext cx="5678942" cy="430887"/>
          </a:xfrm>
          <a:prstGeom prst="rect">
            <a:avLst/>
          </a:prstGeom>
          <a:noFill/>
        </p:spPr>
        <p:txBody>
          <a:bodyPr wrap="square" rtlCol="0">
            <a:spAutoFit/>
          </a:bodyPr>
          <a:lstStyle/>
          <a:p>
            <a:r>
              <a:rPr lang="fr-FR" sz="2200" b="1" u="sng" dirty="0" smtClean="0">
                <a:solidFill>
                  <a:schemeClr val="accent1">
                    <a:lumMod val="50000"/>
                  </a:schemeClr>
                </a:solidFill>
              </a:rPr>
              <a:t>Généralités </a:t>
            </a:r>
            <a:endParaRPr lang="fr-FR" sz="2200" b="1" u="sng" dirty="0">
              <a:solidFill>
                <a:schemeClr val="accent1">
                  <a:lumMod val="50000"/>
                </a:schemeClr>
              </a:solidFill>
            </a:endParaRPr>
          </a:p>
        </p:txBody>
      </p:sp>
      <p:pic>
        <p:nvPicPr>
          <p:cNvPr id="5122" name="Picture 2" descr="http://doc.pcsoft.fr/fr-FR/image.awp?langid=5&amp;name=3tiers.gif"/>
          <p:cNvPicPr>
            <a:picLocks noChangeAspect="1" noChangeArrowheads="1"/>
          </p:cNvPicPr>
          <p:nvPr/>
        </p:nvPicPr>
        <p:blipFill>
          <a:blip r:embed="rId3" cstate="print"/>
          <a:srcRect/>
          <a:stretch>
            <a:fillRect/>
          </a:stretch>
        </p:blipFill>
        <p:spPr bwMode="auto">
          <a:xfrm>
            <a:off x="1142976" y="3371865"/>
            <a:ext cx="6786610" cy="3486135"/>
          </a:xfrm>
          <a:prstGeom prst="rect">
            <a:avLst/>
          </a:prstGeom>
          <a:noFill/>
        </p:spPr>
      </p:pic>
      <p:sp>
        <p:nvSpPr>
          <p:cNvPr id="6" name="Rectangle à coins arrondis 5"/>
          <p:cNvSpPr/>
          <p:nvPr/>
        </p:nvSpPr>
        <p:spPr>
          <a:xfrm>
            <a:off x="1643042" y="3500438"/>
            <a:ext cx="5715040" cy="1071570"/>
          </a:xfrm>
          <a:prstGeom prst="roundRect">
            <a:avLst/>
          </a:prstGeom>
          <a:noFill/>
          <a:ln w="38100">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7" name="ZoneTexte 6"/>
          <p:cNvSpPr txBox="1"/>
          <p:nvPr/>
        </p:nvSpPr>
        <p:spPr>
          <a:xfrm>
            <a:off x="7358082" y="3786190"/>
            <a:ext cx="1715534" cy="369332"/>
          </a:xfrm>
          <a:prstGeom prst="rect">
            <a:avLst/>
          </a:prstGeom>
          <a:noFill/>
        </p:spPr>
        <p:txBody>
          <a:bodyPr wrap="none" rtlCol="0">
            <a:spAutoFit/>
          </a:bodyPr>
          <a:lstStyle/>
          <a:p>
            <a:r>
              <a:rPr lang="fr-FR" b="1" dirty="0" smtClean="0">
                <a:solidFill>
                  <a:schemeClr val="accent1">
                    <a:lumMod val="75000"/>
                  </a:schemeClr>
                </a:solidFill>
              </a:rPr>
              <a:t>Présentation</a:t>
            </a:r>
            <a:endParaRPr lang="fr-FR" b="1" dirty="0">
              <a:solidFill>
                <a:schemeClr val="accent1">
                  <a:lumMod val="75000"/>
                </a:schemeClr>
              </a:solidFill>
            </a:endParaRPr>
          </a:p>
        </p:txBody>
      </p:sp>
      <p:sp>
        <p:nvSpPr>
          <p:cNvPr id="8" name="Rectangle à coins arrondis 7"/>
          <p:cNvSpPr/>
          <p:nvPr/>
        </p:nvSpPr>
        <p:spPr>
          <a:xfrm>
            <a:off x="1642020" y="4643446"/>
            <a:ext cx="5715040" cy="1000132"/>
          </a:xfrm>
          <a:prstGeom prst="roundRect">
            <a:avLst/>
          </a:prstGeom>
          <a:noFill/>
          <a:ln w="38100">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7357060" y="4929198"/>
            <a:ext cx="1715534" cy="369332"/>
          </a:xfrm>
          <a:prstGeom prst="rect">
            <a:avLst/>
          </a:prstGeom>
          <a:noFill/>
        </p:spPr>
        <p:txBody>
          <a:bodyPr wrap="square" rtlCol="0">
            <a:spAutoFit/>
          </a:bodyPr>
          <a:lstStyle/>
          <a:p>
            <a:r>
              <a:rPr lang="fr-FR" b="1" dirty="0" smtClean="0">
                <a:solidFill>
                  <a:schemeClr val="accent1">
                    <a:lumMod val="75000"/>
                  </a:schemeClr>
                </a:solidFill>
              </a:rPr>
              <a:t>Application</a:t>
            </a:r>
            <a:endParaRPr lang="fr-FR" b="1" dirty="0">
              <a:solidFill>
                <a:schemeClr val="accent1">
                  <a:lumMod val="75000"/>
                </a:schemeClr>
              </a:solidFill>
            </a:endParaRPr>
          </a:p>
        </p:txBody>
      </p:sp>
      <p:sp>
        <p:nvSpPr>
          <p:cNvPr id="10" name="Rectangle à coins arrondis 9"/>
          <p:cNvSpPr/>
          <p:nvPr/>
        </p:nvSpPr>
        <p:spPr>
          <a:xfrm>
            <a:off x="1643042" y="5715016"/>
            <a:ext cx="5715040" cy="1000132"/>
          </a:xfrm>
          <a:prstGeom prst="roundRect">
            <a:avLst/>
          </a:prstGeom>
          <a:noFill/>
          <a:ln w="38100">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11" name="ZoneTexte 10"/>
          <p:cNvSpPr txBox="1"/>
          <p:nvPr/>
        </p:nvSpPr>
        <p:spPr>
          <a:xfrm>
            <a:off x="7358082" y="6000768"/>
            <a:ext cx="1715534" cy="369332"/>
          </a:xfrm>
          <a:prstGeom prst="rect">
            <a:avLst/>
          </a:prstGeom>
          <a:noFill/>
        </p:spPr>
        <p:txBody>
          <a:bodyPr wrap="square" rtlCol="0">
            <a:spAutoFit/>
          </a:bodyPr>
          <a:lstStyle/>
          <a:p>
            <a:r>
              <a:rPr lang="fr-FR" b="1" dirty="0" smtClean="0">
                <a:solidFill>
                  <a:schemeClr val="accent1">
                    <a:lumMod val="75000"/>
                  </a:schemeClr>
                </a:solidFill>
              </a:rPr>
              <a:t>Données</a:t>
            </a:r>
            <a:endParaRPr lang="fr-FR"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Introduction à </a:t>
            </a:r>
            <a:r>
              <a:rPr lang="fr-FR" sz="3600" b="1" dirty="0" err="1" smtClean="0"/>
              <a:t>ASP.Net</a:t>
            </a:r>
            <a:endParaRPr lang="fr-FR" sz="3600" b="1" dirty="0" smtClean="0"/>
          </a:p>
        </p:txBody>
      </p:sp>
      <p:sp>
        <p:nvSpPr>
          <p:cNvPr id="3" name="Espace réservé du contenu 2"/>
          <p:cNvSpPr>
            <a:spLocks noGrp="1"/>
          </p:cNvSpPr>
          <p:nvPr>
            <p:ph sz="quarter" idx="1"/>
          </p:nvPr>
        </p:nvSpPr>
        <p:spPr>
          <a:xfrm>
            <a:off x="324098" y="1714488"/>
            <a:ext cx="8462744" cy="4572032"/>
          </a:xfrm>
        </p:spPr>
        <p:txBody>
          <a:bodyPr>
            <a:normAutofit/>
          </a:bodyPr>
          <a:lstStyle/>
          <a:p>
            <a:pPr algn="just">
              <a:spcBef>
                <a:spcPts val="1200"/>
              </a:spcBef>
            </a:pPr>
            <a:r>
              <a:rPr lang="fr-FR" dirty="0" smtClean="0"/>
              <a:t>Serveur web : Configuration </a:t>
            </a:r>
            <a:r>
              <a:rPr lang="fr-FR" b="1" dirty="0" smtClean="0"/>
              <a:t>IIS </a:t>
            </a:r>
            <a:r>
              <a:rPr lang="fr-FR" i="1" dirty="0" smtClean="0"/>
              <a:t>(Internet Informations Services )</a:t>
            </a:r>
            <a:endParaRPr lang="fr-FR" b="1" i="1" dirty="0" smtClean="0"/>
          </a:p>
          <a:p>
            <a:pPr algn="just">
              <a:spcBef>
                <a:spcPts val="1200"/>
              </a:spcBef>
            </a:pPr>
            <a:r>
              <a:rPr lang="fr-FR" dirty="0" smtClean="0"/>
              <a:t>Framework .NET : installé avec </a:t>
            </a:r>
            <a:r>
              <a:rPr lang="fr-FR" dirty="0" err="1" smtClean="0"/>
              <a:t>VisualStudio</a:t>
            </a:r>
            <a:endParaRPr lang="fr-FR" dirty="0" smtClean="0"/>
          </a:p>
          <a:p>
            <a:pPr algn="just">
              <a:spcBef>
                <a:spcPts val="1200"/>
              </a:spcBef>
            </a:pPr>
            <a:r>
              <a:rPr lang="fr-FR" dirty="0" smtClean="0"/>
              <a:t>Un EDI : </a:t>
            </a:r>
            <a:r>
              <a:rPr lang="fr-FR" dirty="0" err="1" smtClean="0"/>
              <a:t>VisualStudio</a:t>
            </a:r>
            <a:r>
              <a:rPr lang="fr-FR" dirty="0" smtClean="0"/>
              <a:t> .Net, pas nécessaire mais pratique (code dans un bloc note peut faire l’affaire)</a:t>
            </a:r>
          </a:p>
          <a:p>
            <a:pPr lvl="1" algn="just">
              <a:spcBef>
                <a:spcPts val="1200"/>
              </a:spcBef>
            </a:pPr>
            <a:r>
              <a:rPr lang="fr-FR" sz="2400" dirty="0" smtClean="0">
                <a:solidFill>
                  <a:schemeClr val="tx1"/>
                </a:solidFill>
              </a:rPr>
              <a:t>L'explorateur de solution </a:t>
            </a:r>
          </a:p>
          <a:p>
            <a:pPr lvl="1" algn="just">
              <a:spcBef>
                <a:spcPts val="1200"/>
              </a:spcBef>
            </a:pPr>
            <a:r>
              <a:rPr lang="fr-FR" sz="2400" dirty="0" smtClean="0">
                <a:solidFill>
                  <a:schemeClr val="tx1"/>
                </a:solidFill>
              </a:rPr>
              <a:t>Les propriétés</a:t>
            </a:r>
          </a:p>
          <a:p>
            <a:pPr lvl="1" algn="just">
              <a:spcBef>
                <a:spcPts val="1200"/>
              </a:spcBef>
            </a:pPr>
            <a:r>
              <a:rPr lang="fr-FR" sz="2400" dirty="0" smtClean="0">
                <a:solidFill>
                  <a:schemeClr val="tx1"/>
                </a:solidFill>
              </a:rPr>
              <a:t>La page de code : deux boutons "design" et "source "  </a:t>
            </a:r>
          </a:p>
          <a:p>
            <a:pPr lvl="1" algn="just">
              <a:spcBef>
                <a:spcPts val="1200"/>
              </a:spcBef>
            </a:pPr>
            <a:r>
              <a:rPr lang="fr-FR" sz="2400" dirty="0" smtClean="0">
                <a:solidFill>
                  <a:schemeClr val="tx1"/>
                </a:solidFill>
              </a:rPr>
              <a:t>La boite à outils</a:t>
            </a:r>
            <a:endParaRPr lang="fr-FR" sz="2400" b="1" dirty="0" smtClean="0">
              <a:solidFill>
                <a:schemeClr val="tx1"/>
              </a:solidFill>
            </a:endParaRPr>
          </a:p>
          <a:p>
            <a:pPr algn="just">
              <a:spcBef>
                <a:spcPts val="1200"/>
              </a:spcBef>
            </a:pPr>
            <a:endParaRPr lang="fr-FR" sz="2400" dirty="0">
              <a:solidFill>
                <a:schemeClr val="tx1"/>
              </a:solidFill>
            </a:endParaRPr>
          </a:p>
        </p:txBody>
      </p:sp>
      <p:sp>
        <p:nvSpPr>
          <p:cNvPr id="5" name="ZoneTexte 4"/>
          <p:cNvSpPr txBox="1"/>
          <p:nvPr/>
        </p:nvSpPr>
        <p:spPr>
          <a:xfrm>
            <a:off x="107504" y="908720"/>
            <a:ext cx="5678942" cy="430887"/>
          </a:xfrm>
          <a:prstGeom prst="rect">
            <a:avLst/>
          </a:prstGeom>
          <a:noFill/>
        </p:spPr>
        <p:txBody>
          <a:bodyPr wrap="square" rtlCol="0">
            <a:spAutoFit/>
          </a:bodyPr>
          <a:lstStyle/>
          <a:p>
            <a:r>
              <a:rPr lang="fr-FR" sz="2200" b="1" u="sng" dirty="0" smtClean="0">
                <a:solidFill>
                  <a:schemeClr val="accent1">
                    <a:lumMod val="50000"/>
                  </a:schemeClr>
                </a:solidFill>
              </a:rPr>
              <a:t>Environnement de développement</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Plan </a:t>
            </a:r>
            <a:endParaRPr lang="fr-FR" sz="3600" b="1" dirty="0"/>
          </a:p>
        </p:txBody>
      </p:sp>
      <p:sp>
        <p:nvSpPr>
          <p:cNvPr id="3" name="Espace réservé du contenu 2"/>
          <p:cNvSpPr>
            <a:spLocks noGrp="1"/>
          </p:cNvSpPr>
          <p:nvPr>
            <p:ph sz="quarter" idx="1"/>
          </p:nvPr>
        </p:nvSpPr>
        <p:spPr>
          <a:xfrm>
            <a:off x="467544" y="1928802"/>
            <a:ext cx="8280920" cy="3857652"/>
          </a:xfrm>
        </p:spPr>
        <p:txBody>
          <a:bodyPr>
            <a:normAutofit/>
          </a:bodyPr>
          <a:lstStyle/>
          <a:p>
            <a:pPr algn="just"/>
            <a:r>
              <a:rPr lang="fr-FR" sz="3200" dirty="0" smtClean="0"/>
              <a:t>Introduction à </a:t>
            </a:r>
            <a:r>
              <a:rPr lang="fr-FR" sz="3200" dirty="0" err="1" smtClean="0"/>
              <a:t>ASP.Net</a:t>
            </a:r>
            <a:endParaRPr lang="fr-FR" sz="3200" dirty="0" smtClean="0"/>
          </a:p>
          <a:p>
            <a:pPr algn="just"/>
            <a:r>
              <a:rPr lang="fr-FR" sz="3200" dirty="0" smtClean="0"/>
              <a:t>Développer des composants serveur</a:t>
            </a:r>
          </a:p>
          <a:p>
            <a:pPr algn="just"/>
            <a:r>
              <a:rPr lang="fr-FR" sz="3200" dirty="0" smtClean="0"/>
              <a:t>Développer des applications XML</a:t>
            </a:r>
          </a:p>
          <a:p>
            <a:pPr algn="just"/>
            <a:r>
              <a:rPr lang="fr-FR" sz="3200" dirty="0" smtClean="0"/>
              <a:t>Développer un service web</a:t>
            </a:r>
          </a:p>
          <a:p>
            <a:pPr algn="just"/>
            <a:r>
              <a:rPr lang="fr-FR" sz="3200" dirty="0" smtClean="0"/>
              <a:t>Déployer une application web</a:t>
            </a:r>
          </a:p>
          <a:p>
            <a:pPr algn="just"/>
            <a:r>
              <a:rPr lang="fr-FR" sz="3200" dirty="0" smtClean="0"/>
              <a:t>Programmer avec AJAX</a:t>
            </a:r>
            <a:endParaRPr lang="fr-F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1" end="1"/>
                                            </p:txEl>
                                          </p:spTgt>
                                        </p:tgtEl>
                                        <p:attrNameLst>
                                          <p:attrName>style.fontStyle</p:attrName>
                                        </p:attrNameLst>
                                      </p:cBhvr>
                                      <p:to>
                                        <p:strVal val="normal"/>
                                      </p:to>
                                    </p:set>
                                    <p:set>
                                      <p:cBhvr override="childStyle">
                                        <p:cTn id="7" dur="indefinite"/>
                                        <p:tgtEl>
                                          <p:spTgt spid="3">
                                            <p:txEl>
                                              <p:pRg st="1" end="1"/>
                                            </p:txEl>
                                          </p:spTgt>
                                        </p:tgtEl>
                                        <p:attrNameLst>
                                          <p:attrName>style.fontWeight</p:attrName>
                                        </p:attrNameLst>
                                      </p:cBhvr>
                                      <p:to>
                                        <p:strVal val="bold"/>
                                      </p:to>
                                    </p:set>
                                    <p:set>
                                      <p:cBhvr override="childStyle">
                                        <p:cTn id="8" dur="indefinite"/>
                                        <p:tgtEl>
                                          <p:spTgt spid="3">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786346"/>
          </a:xfrm>
        </p:spPr>
        <p:txBody>
          <a:bodyPr>
            <a:normAutofit/>
          </a:bodyPr>
          <a:lstStyle/>
          <a:p>
            <a:pPr algn="just">
              <a:spcBef>
                <a:spcPts val="1200"/>
              </a:spcBef>
            </a:pPr>
            <a:r>
              <a:rPr lang="fr-FR" dirty="0" smtClean="0"/>
              <a:t>Une page asp.NET possède une extension </a:t>
            </a:r>
            <a:r>
              <a:rPr lang="fr-FR" b="1" i="1" dirty="0" smtClean="0"/>
              <a:t>.</a:t>
            </a:r>
            <a:r>
              <a:rPr lang="fr-FR" b="1" i="1" dirty="0" err="1" smtClean="0"/>
              <a:t>aspx</a:t>
            </a:r>
            <a:r>
              <a:rPr lang="fr-FR" i="1" dirty="0" smtClean="0"/>
              <a:t>, </a:t>
            </a:r>
            <a:r>
              <a:rPr lang="fr-FR" dirty="0" smtClean="0"/>
              <a:t>et possède la forme générale suivante: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Structure générale d’une page asp.NET</a:t>
            </a:r>
            <a:endParaRPr lang="fr-FR" sz="2200" b="1" u="sng" dirty="0">
              <a:solidFill>
                <a:schemeClr val="accent1">
                  <a:lumMod val="50000"/>
                </a:schemeClr>
              </a:solidFill>
            </a:endParaRPr>
          </a:p>
        </p:txBody>
      </p:sp>
      <p:sp>
        <p:nvSpPr>
          <p:cNvPr id="6" name="ZoneTexte 5"/>
          <p:cNvSpPr txBox="1"/>
          <p:nvPr/>
        </p:nvSpPr>
        <p:spPr>
          <a:xfrm>
            <a:off x="714348" y="2405147"/>
            <a:ext cx="7572428" cy="452431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200" b="1" dirty="0" smtClean="0"/>
              <a:t>&lt;</a:t>
            </a:r>
            <a:r>
              <a:rPr lang="fr-FR" sz="2200" b="1" dirty="0" err="1" smtClean="0"/>
              <a:t>head</a:t>
            </a:r>
            <a:r>
              <a:rPr lang="fr-FR" sz="2200" b="1" dirty="0" smtClean="0"/>
              <a:t>&gt;</a:t>
            </a:r>
          </a:p>
          <a:p>
            <a:pPr lvl="1"/>
            <a:r>
              <a:rPr lang="fr-FR" sz="2200" b="1" dirty="0" smtClean="0"/>
              <a:t>&lt;script </a:t>
            </a:r>
            <a:r>
              <a:rPr lang="fr-FR" sz="2200" b="1" dirty="0" err="1" smtClean="0"/>
              <a:t>language</a:t>
            </a:r>
            <a:r>
              <a:rPr lang="fr-FR" sz="2200" b="1" dirty="0" smtClean="0"/>
              <a:t>= "</a:t>
            </a:r>
            <a:r>
              <a:rPr lang="fr-FR" sz="2200" b="1" dirty="0" err="1" smtClean="0"/>
              <a:t>cs</a:t>
            </a:r>
            <a:r>
              <a:rPr lang="fr-FR" sz="2200" b="1" dirty="0" smtClean="0"/>
              <a:t>" </a:t>
            </a:r>
            <a:r>
              <a:rPr lang="fr-FR" sz="2200" b="1" dirty="0" err="1" smtClean="0"/>
              <a:t>runat</a:t>
            </a:r>
            <a:r>
              <a:rPr lang="fr-FR" sz="2200" b="1" dirty="0" smtClean="0"/>
              <a:t>= "server"&gt;</a:t>
            </a:r>
          </a:p>
          <a:p>
            <a:pPr marL="457200" lvl="2"/>
            <a:r>
              <a:rPr lang="fr-FR" sz="2200" b="1" dirty="0" smtClean="0"/>
              <a:t>&lt;/script&gt;</a:t>
            </a:r>
          </a:p>
          <a:p>
            <a:pPr lvl="1"/>
            <a:r>
              <a:rPr lang="fr-FR" sz="2200" b="1" dirty="0" smtClean="0"/>
              <a:t>&lt;script </a:t>
            </a:r>
            <a:r>
              <a:rPr lang="fr-FR" sz="2200" b="1" dirty="0" err="1" smtClean="0"/>
              <a:t>language</a:t>
            </a:r>
            <a:r>
              <a:rPr lang="fr-FR" sz="2200" b="1" dirty="0" smtClean="0"/>
              <a:t>= "</a:t>
            </a:r>
            <a:r>
              <a:rPr lang="fr-FR" sz="2200" b="1" dirty="0" err="1" smtClean="0"/>
              <a:t>javascript</a:t>
            </a:r>
            <a:r>
              <a:rPr lang="fr-FR" sz="2200" b="1" dirty="0" smtClean="0"/>
              <a:t>"&gt;</a:t>
            </a:r>
          </a:p>
          <a:p>
            <a:pPr lvl="1"/>
            <a:r>
              <a:rPr lang="fr-FR" sz="2200" b="1" dirty="0" smtClean="0"/>
              <a:t>&lt;/script&gt;</a:t>
            </a:r>
          </a:p>
          <a:p>
            <a:r>
              <a:rPr lang="fr-FR" sz="2200" b="1" dirty="0" smtClean="0"/>
              <a:t>&lt;/</a:t>
            </a:r>
            <a:r>
              <a:rPr lang="fr-FR" sz="2200" b="1" dirty="0" err="1" smtClean="0"/>
              <a:t>head</a:t>
            </a:r>
            <a:r>
              <a:rPr lang="fr-FR" sz="2200" b="1" dirty="0" smtClean="0"/>
              <a:t>&gt;</a:t>
            </a:r>
          </a:p>
          <a:p>
            <a:r>
              <a:rPr lang="fr-FR" sz="2200" b="1" dirty="0" smtClean="0"/>
              <a:t>&lt;body&gt;</a:t>
            </a:r>
          </a:p>
          <a:p>
            <a:pPr lvl="1"/>
            <a:r>
              <a:rPr lang="fr-FR" sz="2200" b="1" dirty="0" smtClean="0"/>
              <a:t>&lt;table&gt;</a:t>
            </a:r>
          </a:p>
          <a:p>
            <a:pPr lvl="1"/>
            <a:r>
              <a:rPr lang="fr-FR" sz="2200" b="1" dirty="0" smtClean="0"/>
              <a:t>…</a:t>
            </a:r>
          </a:p>
          <a:p>
            <a:pPr lvl="1"/>
            <a:r>
              <a:rPr lang="fr-FR" sz="2200" b="1" dirty="0" smtClean="0"/>
              <a:t>&lt;/table&gt;</a:t>
            </a:r>
          </a:p>
          <a:p>
            <a:pPr lvl="1"/>
            <a:r>
              <a:rPr lang="fr-FR" sz="2200" b="1" dirty="0" smtClean="0"/>
              <a:t>&lt;</a:t>
            </a:r>
            <a:r>
              <a:rPr lang="fr-FR" sz="2200" b="1" dirty="0" err="1" smtClean="0"/>
              <a:t>asp</a:t>
            </a:r>
            <a:r>
              <a:rPr lang="fr-FR" sz="2200" b="1" dirty="0" smtClean="0"/>
              <a:t> :Label [Propriétés]&gt;&lt;/</a:t>
            </a:r>
            <a:r>
              <a:rPr lang="fr-FR" sz="2200" b="1" dirty="0" err="1" smtClean="0"/>
              <a:t>asp</a:t>
            </a:r>
            <a:r>
              <a:rPr lang="fr-FR" sz="2200" b="1" dirty="0" smtClean="0"/>
              <a:t> :Label&gt;</a:t>
            </a:r>
          </a:p>
          <a:p>
            <a:pPr lvl="1"/>
            <a:r>
              <a:rPr lang="fr-FR" sz="2200" b="1" dirty="0" smtClean="0"/>
              <a:t>&lt;% =</a:t>
            </a:r>
            <a:r>
              <a:rPr lang="fr-FR" sz="2200" b="1" dirty="0" err="1" smtClean="0"/>
              <a:t>fct</a:t>
            </a:r>
            <a:r>
              <a:rPr lang="fr-FR" sz="2200" b="1" dirty="0" smtClean="0"/>
              <a:t>()%&gt;</a:t>
            </a:r>
          </a:p>
          <a:p>
            <a:r>
              <a:rPr lang="fr-FR" sz="2200" b="1" dirty="0" smtClean="0"/>
              <a:t>&lt;/body&gt;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dirty="0" smtClean="0"/>
              <a:t>On peut séparer cette « page-type » en trois parties:</a:t>
            </a:r>
          </a:p>
          <a:p>
            <a:pPr lvl="1" algn="just">
              <a:spcBef>
                <a:spcPts val="1200"/>
              </a:spcBef>
            </a:pPr>
            <a:r>
              <a:rPr lang="fr-FR" sz="2400" dirty="0" smtClean="0">
                <a:solidFill>
                  <a:schemeClr val="tx1"/>
                </a:solidFill>
              </a:rPr>
              <a:t>La première partie fait apparaître les scripts</a:t>
            </a:r>
          </a:p>
          <a:p>
            <a:pPr lvl="1" algn="just">
              <a:spcBef>
                <a:spcPts val="1200"/>
              </a:spcBef>
            </a:pPr>
            <a:r>
              <a:rPr lang="fr-FR" sz="2400" dirty="0" smtClean="0">
                <a:solidFill>
                  <a:schemeClr val="tx1"/>
                </a:solidFill>
              </a:rPr>
              <a:t>La deuxième, permet de montrer que le code html est identique au code html d’une page web statique</a:t>
            </a:r>
          </a:p>
          <a:p>
            <a:pPr lvl="1" algn="just">
              <a:spcBef>
                <a:spcPts val="1200"/>
              </a:spcBef>
            </a:pPr>
            <a:r>
              <a:rPr lang="fr-FR" sz="2400" dirty="0" smtClean="0">
                <a:solidFill>
                  <a:schemeClr val="tx1"/>
                </a:solidFill>
              </a:rPr>
              <a:t>Et la dernière montre des balises spéciales : </a:t>
            </a:r>
            <a:r>
              <a:rPr lang="fr-FR" sz="2400" b="1" i="1" dirty="0" smtClean="0">
                <a:solidFill>
                  <a:schemeClr val="tx1"/>
                </a:solidFill>
              </a:rPr>
              <a:t>&lt;</a:t>
            </a:r>
            <a:r>
              <a:rPr lang="fr-FR" sz="2400" b="1" i="1" dirty="0" err="1" smtClean="0">
                <a:solidFill>
                  <a:schemeClr val="tx1"/>
                </a:solidFill>
              </a:rPr>
              <a:t>asp</a:t>
            </a:r>
            <a:r>
              <a:rPr lang="fr-FR" sz="2400" b="1" i="1" dirty="0" smtClean="0">
                <a:solidFill>
                  <a:schemeClr val="tx1"/>
                </a:solidFill>
              </a:rPr>
              <a:t> :…&gt; </a:t>
            </a:r>
            <a:r>
              <a:rPr lang="fr-FR" sz="2400" dirty="0" smtClean="0">
                <a:solidFill>
                  <a:schemeClr val="tx1"/>
                </a:solidFill>
              </a:rPr>
              <a:t>et</a:t>
            </a:r>
            <a:r>
              <a:rPr lang="fr-FR" sz="2400" b="1" i="1" dirty="0" smtClean="0">
                <a:solidFill>
                  <a:schemeClr val="tx1"/>
                </a:solidFill>
              </a:rPr>
              <a:t> &lt;% … %&gt;</a:t>
            </a:r>
          </a:p>
          <a:p>
            <a:pPr lvl="2" algn="just">
              <a:spcBef>
                <a:spcPts val="1200"/>
              </a:spcBef>
            </a:pPr>
            <a:r>
              <a:rPr lang="fr-FR" sz="2400" dirty="0" smtClean="0">
                <a:solidFill>
                  <a:schemeClr val="tx1"/>
                </a:solidFill>
              </a:rPr>
              <a:t>Il s’agit en fait de, respectivement, la balise d’ouverture pour un </a:t>
            </a:r>
            <a:r>
              <a:rPr lang="fr-FR" sz="2400" dirty="0" err="1" smtClean="0">
                <a:solidFill>
                  <a:schemeClr val="tx1"/>
                </a:solidFill>
              </a:rPr>
              <a:t>WebForm</a:t>
            </a:r>
            <a:r>
              <a:rPr lang="fr-FR" sz="2400" dirty="0" smtClean="0">
                <a:solidFill>
                  <a:schemeClr val="tx1"/>
                </a:solidFill>
              </a:rPr>
              <a:t> asp.NET et d’une balise de fonction</a:t>
            </a:r>
          </a:p>
          <a:p>
            <a:pPr algn="just"/>
            <a:r>
              <a:rPr lang="fr-FR" b="1" i="1" dirty="0" smtClean="0">
                <a:solidFill>
                  <a:schemeClr val="tx1"/>
                </a:solidFill>
              </a:rPr>
              <a:t>Remarque: </a:t>
            </a:r>
            <a:r>
              <a:rPr lang="fr-FR" dirty="0" smtClean="0"/>
              <a:t>Il n’est possible d’avoir dans une page asp.NET qu’un seul langage utilisant la technologie .NET</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Structure générale d’une page asp.NET</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643050"/>
            <a:ext cx="8462744" cy="4857784"/>
          </a:xfrm>
        </p:spPr>
        <p:txBody>
          <a:bodyPr>
            <a:noAutofit/>
          </a:bodyPr>
          <a:lstStyle/>
          <a:p>
            <a:pPr algn="just">
              <a:spcBef>
                <a:spcPts val="1200"/>
              </a:spcBef>
            </a:pPr>
            <a:r>
              <a:rPr lang="fr-FR" dirty="0" smtClean="0"/>
              <a:t>Entre les balises </a:t>
            </a:r>
            <a:r>
              <a:rPr lang="fr-FR" b="1" i="1" dirty="0" smtClean="0"/>
              <a:t>&lt;body&gt; </a:t>
            </a:r>
            <a:r>
              <a:rPr lang="fr-FR" dirty="0" smtClean="0"/>
              <a:t>et</a:t>
            </a:r>
            <a:r>
              <a:rPr lang="fr-FR" b="1" i="1" dirty="0" smtClean="0"/>
              <a:t> &lt;/body&gt;,</a:t>
            </a:r>
            <a:r>
              <a:rPr lang="fr-FR" dirty="0" smtClean="0"/>
              <a:t> nous allons trouver les balises suivantes : </a:t>
            </a:r>
          </a:p>
          <a:p>
            <a:pPr algn="just">
              <a:spcBef>
                <a:spcPts val="1200"/>
              </a:spcBef>
              <a:buNone/>
            </a:pPr>
            <a:r>
              <a:rPr lang="fr-FR" b="1" i="1" dirty="0" smtClean="0"/>
              <a:t>	&lt;</a:t>
            </a:r>
            <a:r>
              <a:rPr lang="fr-FR" b="1" i="1" dirty="0" err="1" smtClean="0"/>
              <a:t>form</a:t>
            </a:r>
            <a:r>
              <a:rPr lang="fr-FR" b="1" i="1" dirty="0" smtClean="0"/>
              <a:t> </a:t>
            </a:r>
            <a:r>
              <a:rPr lang="fr-FR" b="1" i="1" dirty="0" err="1" smtClean="0"/>
              <a:t>runat</a:t>
            </a:r>
            <a:r>
              <a:rPr lang="fr-FR" b="1" i="1" dirty="0" smtClean="0"/>
              <a:t>= "server "&gt; </a:t>
            </a:r>
            <a:r>
              <a:rPr lang="fr-FR" dirty="0" smtClean="0"/>
              <a:t>et</a:t>
            </a:r>
            <a:r>
              <a:rPr lang="fr-FR" b="1" i="1" dirty="0" smtClean="0"/>
              <a:t> &lt;/</a:t>
            </a:r>
            <a:r>
              <a:rPr lang="fr-FR" b="1" i="1" dirty="0" err="1" smtClean="0"/>
              <a:t>form</a:t>
            </a:r>
            <a:r>
              <a:rPr lang="fr-FR" b="1" i="1" dirty="0" smtClean="0"/>
              <a:t>&gt; </a:t>
            </a:r>
            <a:r>
              <a:rPr lang="fr-FR" dirty="0" smtClean="0"/>
              <a:t>qui signifient que nous utilisons un formulaire qui doit être traité par le serveur</a:t>
            </a:r>
          </a:p>
          <a:p>
            <a:pPr algn="just">
              <a:spcBef>
                <a:spcPts val="1200"/>
              </a:spcBef>
            </a:pPr>
            <a:r>
              <a:rPr lang="fr-FR" dirty="0" smtClean="0"/>
              <a:t>Effectivement, le client ne doit recevoir que du code html, le seul code compris par tous les navigateurs</a:t>
            </a:r>
          </a:p>
          <a:p>
            <a:pPr algn="just">
              <a:spcBef>
                <a:spcPts val="1200"/>
              </a:spcBef>
            </a:pPr>
            <a:r>
              <a:rPr lang="fr-FR" dirty="0" smtClean="0"/>
              <a:t>Les balises </a:t>
            </a:r>
            <a:r>
              <a:rPr lang="fr-FR" b="1" i="1" dirty="0" smtClean="0"/>
              <a:t>&lt;</a:t>
            </a:r>
            <a:r>
              <a:rPr lang="fr-FR" b="1" i="1" dirty="0" err="1" smtClean="0"/>
              <a:t>asp</a:t>
            </a:r>
            <a:r>
              <a:rPr lang="fr-FR" b="1" i="1" dirty="0" smtClean="0"/>
              <a:t> : &gt; </a:t>
            </a:r>
            <a:r>
              <a:rPr lang="fr-FR" dirty="0" smtClean="0"/>
              <a:t>seront donc traitées au niveau du serveur avant l’envoi de la page html</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Structure générale d’une page asp.NET</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643050"/>
            <a:ext cx="8462744" cy="4857784"/>
          </a:xfrm>
        </p:spPr>
        <p:txBody>
          <a:bodyPr>
            <a:noAutofit/>
          </a:bodyPr>
          <a:lstStyle/>
          <a:p>
            <a:pPr algn="just"/>
            <a:r>
              <a:rPr lang="fr-FR" dirty="0" smtClean="0"/>
              <a:t>Un </a:t>
            </a:r>
            <a:r>
              <a:rPr lang="fr-FR" b="1" i="1" dirty="0" err="1" smtClean="0"/>
              <a:t>WebForm</a:t>
            </a:r>
            <a:r>
              <a:rPr lang="fr-FR" dirty="0" smtClean="0"/>
              <a:t> est un contrôle qui se trouve du côté serveur et qui est donc manipulé par les scripts de traitement</a:t>
            </a:r>
          </a:p>
          <a:p>
            <a:pPr algn="just"/>
            <a:r>
              <a:rPr lang="fr-FR" dirty="0" smtClean="0"/>
              <a:t>Il n’est pas visible du côté du client puisque la page que celui-ci reçoit ne contient que du html</a:t>
            </a:r>
          </a:p>
          <a:p>
            <a:pPr algn="just"/>
            <a:r>
              <a:rPr lang="fr-FR" dirty="0" smtClean="0"/>
              <a:t>Pour insérer un </a:t>
            </a:r>
            <a:r>
              <a:rPr lang="fr-FR" dirty="0" err="1" smtClean="0"/>
              <a:t>WebForm</a:t>
            </a:r>
            <a:r>
              <a:rPr lang="fr-FR" dirty="0" smtClean="0"/>
              <a:t> asp.NET, nous utiliserons</a:t>
            </a:r>
          </a:p>
          <a:p>
            <a:pPr lvl="1" algn="just"/>
            <a:r>
              <a:rPr lang="fr-FR" sz="2400" dirty="0" smtClean="0">
                <a:solidFill>
                  <a:schemeClr val="tx1"/>
                </a:solidFill>
              </a:rPr>
              <a:t>Soit </a:t>
            </a:r>
            <a:r>
              <a:rPr lang="fr-FR" sz="2400" b="1" i="1" dirty="0" smtClean="0">
                <a:solidFill>
                  <a:schemeClr val="tx1"/>
                </a:solidFill>
              </a:rPr>
              <a:t>&lt;</a:t>
            </a:r>
            <a:r>
              <a:rPr lang="fr-FR" sz="2400" b="1" i="1" dirty="0" err="1" smtClean="0">
                <a:solidFill>
                  <a:schemeClr val="tx1"/>
                </a:solidFill>
              </a:rPr>
              <a:t>asp</a:t>
            </a:r>
            <a:r>
              <a:rPr lang="fr-FR" sz="2400" b="1" i="1" dirty="0" smtClean="0">
                <a:solidFill>
                  <a:schemeClr val="tx1"/>
                </a:solidFill>
              </a:rPr>
              <a:t> : … /&gt;</a:t>
            </a:r>
          </a:p>
          <a:p>
            <a:pPr lvl="1" algn="just"/>
            <a:r>
              <a:rPr lang="fr-FR" sz="2400" dirty="0" smtClean="0">
                <a:solidFill>
                  <a:schemeClr val="tx1"/>
                </a:solidFill>
              </a:rPr>
              <a:t>Soit </a:t>
            </a:r>
            <a:r>
              <a:rPr lang="fr-FR" sz="2400" b="1" i="1" dirty="0" smtClean="0">
                <a:solidFill>
                  <a:schemeClr val="tx1"/>
                </a:solidFill>
              </a:rPr>
              <a:t>&lt;</a:t>
            </a:r>
            <a:r>
              <a:rPr lang="fr-FR" sz="2400" b="1" i="1" dirty="0" err="1" smtClean="0">
                <a:solidFill>
                  <a:schemeClr val="tx1"/>
                </a:solidFill>
              </a:rPr>
              <a:t>asp</a:t>
            </a:r>
            <a:r>
              <a:rPr lang="fr-FR" sz="2400" b="1" i="1" dirty="0" smtClean="0">
                <a:solidFill>
                  <a:schemeClr val="tx1"/>
                </a:solidFill>
              </a:rPr>
              <a:t> :Type [Propriétés]&gt; … &lt;/</a:t>
            </a:r>
            <a:r>
              <a:rPr lang="fr-FR" sz="2400" b="1" i="1" dirty="0" err="1" smtClean="0">
                <a:solidFill>
                  <a:schemeClr val="tx1"/>
                </a:solidFill>
              </a:rPr>
              <a:t>asp</a:t>
            </a:r>
            <a:r>
              <a:rPr lang="fr-FR" sz="2400" b="1" i="1" dirty="0" smtClean="0">
                <a:solidFill>
                  <a:schemeClr val="tx1"/>
                </a:solidFill>
              </a:rPr>
              <a:t> :Type&gt;</a:t>
            </a:r>
          </a:p>
          <a:p>
            <a:pPr algn="just"/>
            <a:r>
              <a:rPr lang="fr-FR" dirty="0" smtClean="0"/>
              <a:t>Tous les </a:t>
            </a:r>
            <a:r>
              <a:rPr lang="fr-FR" dirty="0" err="1" smtClean="0"/>
              <a:t>webforms</a:t>
            </a:r>
            <a:r>
              <a:rPr lang="fr-FR" dirty="0" smtClean="0"/>
              <a:t> ont des propriétés qui sont plus ou moins identiques</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Syntaxe d’un </a:t>
            </a:r>
            <a:r>
              <a:rPr lang="fr-FR" sz="2200" b="1" u="sng" dirty="0" err="1" smtClean="0">
                <a:solidFill>
                  <a:schemeClr val="accent1">
                    <a:lumMod val="50000"/>
                  </a:schemeClr>
                </a:solidFill>
              </a:rPr>
              <a:t>WebForm</a:t>
            </a:r>
            <a:r>
              <a:rPr lang="fr-FR" sz="2200" b="1" u="sng" dirty="0" smtClean="0">
                <a:solidFill>
                  <a:schemeClr val="accent1">
                    <a:lumMod val="50000"/>
                  </a:schemeClr>
                </a:solidFill>
              </a:rPr>
              <a:t> asp.NET</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r>
              <a:rPr lang="fr-FR" dirty="0" smtClean="0"/>
              <a:t>Il est possible d’appeler du code directement dans une page web</a:t>
            </a:r>
          </a:p>
          <a:p>
            <a:pPr algn="just"/>
            <a:r>
              <a:rPr lang="fr-FR" dirty="0" smtClean="0"/>
              <a:t>Ainsi on peut trouver au sein d’une page web ceci</a:t>
            </a:r>
          </a:p>
          <a:p>
            <a:pPr algn="just"/>
            <a:endParaRPr lang="fr-FR" dirty="0" smtClean="0">
              <a:solidFill>
                <a:schemeClr val="tx1"/>
              </a:solidFill>
            </a:endParaRPr>
          </a:p>
          <a:p>
            <a:pPr algn="just"/>
            <a:endParaRPr lang="fr-FR" dirty="0" smtClean="0"/>
          </a:p>
          <a:p>
            <a:pPr algn="just"/>
            <a:endParaRPr lang="fr-FR" dirty="0" smtClean="0">
              <a:solidFill>
                <a:schemeClr val="tx1"/>
              </a:solidFill>
            </a:endParaRPr>
          </a:p>
          <a:p>
            <a:pPr algn="just"/>
            <a:endParaRPr lang="fr-FR" dirty="0" smtClean="0"/>
          </a:p>
          <a:p>
            <a:pPr algn="just"/>
            <a:endParaRPr lang="fr-FR" dirty="0" smtClean="0">
              <a:solidFill>
                <a:schemeClr val="tx1"/>
              </a:solidFill>
            </a:endParaRPr>
          </a:p>
          <a:p>
            <a:pPr algn="just"/>
            <a:endParaRPr lang="fr-FR" dirty="0" smtClean="0"/>
          </a:p>
          <a:p>
            <a:pPr lvl="1" algn="just"/>
            <a:r>
              <a:rPr lang="fr-FR" sz="2400" dirty="0" smtClean="0">
                <a:solidFill>
                  <a:schemeClr val="tx1"/>
                </a:solidFill>
              </a:rPr>
              <a:t>Ce qui donnera l’affichage de la date et heure du système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Syntaxe d’un </a:t>
            </a:r>
            <a:r>
              <a:rPr lang="fr-FR" sz="2200" b="1" u="sng" dirty="0" err="1" smtClean="0">
                <a:solidFill>
                  <a:schemeClr val="accent1">
                    <a:lumMod val="50000"/>
                  </a:schemeClr>
                </a:solidFill>
              </a:rPr>
              <a:t>WebForm</a:t>
            </a:r>
            <a:r>
              <a:rPr lang="fr-FR" sz="2200" b="1" u="sng" dirty="0" smtClean="0">
                <a:solidFill>
                  <a:schemeClr val="accent1">
                    <a:lumMod val="50000"/>
                  </a:schemeClr>
                </a:solidFill>
              </a:rPr>
              <a:t> asp.NET</a:t>
            </a:r>
            <a:endParaRPr lang="fr-FR" sz="2200" b="1" u="sng" dirty="0">
              <a:solidFill>
                <a:schemeClr val="accent1">
                  <a:lumMod val="50000"/>
                </a:schemeClr>
              </a:solidFill>
            </a:endParaRPr>
          </a:p>
        </p:txBody>
      </p:sp>
      <p:sp>
        <p:nvSpPr>
          <p:cNvPr id="6" name="ZoneTexte 5"/>
          <p:cNvSpPr txBox="1"/>
          <p:nvPr/>
        </p:nvSpPr>
        <p:spPr>
          <a:xfrm>
            <a:off x="285720" y="3000372"/>
            <a:ext cx="8572528" cy="280076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200" b="1" dirty="0" smtClean="0"/>
              <a:t>&lt;body&gt;</a:t>
            </a:r>
          </a:p>
          <a:p>
            <a:pPr lvl="1" indent="-195263"/>
            <a:r>
              <a:rPr lang="fr-FR" sz="2200" b="1" dirty="0" smtClean="0"/>
              <a:t>&lt;</a:t>
            </a:r>
            <a:r>
              <a:rPr lang="fr-FR" sz="2200" b="1" dirty="0" err="1" smtClean="0"/>
              <a:t>form</a:t>
            </a:r>
            <a:r>
              <a:rPr lang="fr-FR" sz="2200" b="1" dirty="0" smtClean="0"/>
              <a:t> </a:t>
            </a:r>
            <a:r>
              <a:rPr lang="fr-FR" sz="2200" b="1" dirty="0" err="1" smtClean="0"/>
              <a:t>runat</a:t>
            </a:r>
            <a:r>
              <a:rPr lang="fr-FR" sz="2200" b="1" dirty="0" smtClean="0"/>
              <a:t>="server "&gt;</a:t>
            </a:r>
          </a:p>
          <a:p>
            <a:pPr marL="457200" lvl="2" indent="-9525"/>
            <a:r>
              <a:rPr lang="fr-FR" sz="2200" b="1" dirty="0" smtClean="0"/>
              <a:t>…</a:t>
            </a:r>
          </a:p>
          <a:p>
            <a:pPr marL="457200" lvl="2" indent="-9525"/>
            <a:r>
              <a:rPr lang="fr-FR" sz="2200" b="1" dirty="0" smtClean="0"/>
              <a:t>&lt;h2&gt; Date du jour : </a:t>
            </a:r>
            <a:r>
              <a:rPr lang="fr-FR" sz="2200" b="1" dirty="0" smtClean="0">
                <a:solidFill>
                  <a:srgbClr val="C00000"/>
                </a:solidFill>
              </a:rPr>
              <a:t>&lt;% =</a:t>
            </a:r>
            <a:r>
              <a:rPr lang="fr-FR" sz="2200" b="1" dirty="0" err="1" smtClean="0">
                <a:solidFill>
                  <a:srgbClr val="C00000"/>
                </a:solidFill>
              </a:rPr>
              <a:t>DateTime.Now.ToString</a:t>
            </a:r>
            <a:r>
              <a:rPr lang="fr-FR" sz="2200" b="1" dirty="0" smtClean="0">
                <a:solidFill>
                  <a:srgbClr val="C00000"/>
                </a:solidFill>
              </a:rPr>
              <a:t>() %&gt; </a:t>
            </a:r>
            <a:r>
              <a:rPr lang="fr-FR" sz="2200" b="1" dirty="0" smtClean="0"/>
              <a:t>&lt;/h2&gt;</a:t>
            </a:r>
          </a:p>
          <a:p>
            <a:pPr marL="457200" lvl="2" indent="-9525"/>
            <a:r>
              <a:rPr lang="fr-FR" sz="2200" b="1" dirty="0" smtClean="0"/>
              <a:t>…</a:t>
            </a:r>
          </a:p>
          <a:p>
            <a:pPr lvl="1" indent="-195263"/>
            <a:r>
              <a:rPr lang="fr-FR" sz="2200" b="1" dirty="0" smtClean="0"/>
              <a:t>&lt;/</a:t>
            </a:r>
            <a:r>
              <a:rPr lang="fr-FR" sz="2200" b="1" dirty="0" err="1" smtClean="0"/>
              <a:t>form</a:t>
            </a:r>
            <a:r>
              <a:rPr lang="fr-FR" sz="2200" b="1" dirty="0" smtClean="0"/>
              <a:t>&gt;</a:t>
            </a:r>
          </a:p>
          <a:p>
            <a:r>
              <a:rPr lang="fr-FR" sz="2200" b="1" dirty="0" smtClean="0"/>
              <a:t>&lt;/body&gt;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algn="just"/>
            <a:r>
              <a:rPr lang="fr-FR" dirty="0" smtClean="0"/>
              <a:t>Ou même appeler des fonctions personnelles</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Syntaxe d’un </a:t>
            </a:r>
            <a:r>
              <a:rPr lang="fr-FR" sz="2200" b="1" u="sng" dirty="0" err="1" smtClean="0">
                <a:solidFill>
                  <a:schemeClr val="accent1">
                    <a:lumMod val="50000"/>
                  </a:schemeClr>
                </a:solidFill>
              </a:rPr>
              <a:t>WebForm</a:t>
            </a:r>
            <a:r>
              <a:rPr lang="fr-FR" sz="2200" b="1" u="sng" dirty="0" smtClean="0">
                <a:solidFill>
                  <a:schemeClr val="accent1">
                    <a:lumMod val="50000"/>
                  </a:schemeClr>
                </a:solidFill>
              </a:rPr>
              <a:t> asp.NET</a:t>
            </a:r>
            <a:endParaRPr lang="fr-FR" sz="2200" b="1" u="sng" dirty="0">
              <a:solidFill>
                <a:schemeClr val="accent1">
                  <a:lumMod val="50000"/>
                </a:schemeClr>
              </a:solidFill>
            </a:endParaRPr>
          </a:p>
        </p:txBody>
      </p:sp>
      <p:sp>
        <p:nvSpPr>
          <p:cNvPr id="6" name="ZoneTexte 5"/>
          <p:cNvSpPr txBox="1"/>
          <p:nvPr/>
        </p:nvSpPr>
        <p:spPr>
          <a:xfrm>
            <a:off x="214314" y="2006167"/>
            <a:ext cx="8715404" cy="47089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000" dirty="0" smtClean="0"/>
              <a:t>&lt;</a:t>
            </a:r>
            <a:r>
              <a:rPr lang="fr-FR" sz="2000" dirty="0" err="1" smtClean="0"/>
              <a:t>head</a:t>
            </a:r>
            <a:r>
              <a:rPr lang="fr-FR" sz="2000" dirty="0" smtClean="0"/>
              <a:t> </a:t>
            </a:r>
            <a:r>
              <a:rPr lang="fr-FR" sz="2000" dirty="0" err="1" smtClean="0"/>
              <a:t>runat</a:t>
            </a:r>
            <a:r>
              <a:rPr lang="fr-FR" sz="2000" dirty="0" smtClean="0"/>
              <a:t>="server"&gt;</a:t>
            </a:r>
          </a:p>
          <a:p>
            <a:r>
              <a:rPr lang="fr-FR" sz="2000" b="1" dirty="0" smtClean="0"/>
              <a:t>   &lt;script </a:t>
            </a:r>
            <a:r>
              <a:rPr lang="fr-FR" sz="2000" b="1" dirty="0" err="1" smtClean="0"/>
              <a:t>language</a:t>
            </a:r>
            <a:r>
              <a:rPr lang="fr-FR" sz="2000" b="1" dirty="0" smtClean="0"/>
              <a:t>= "</a:t>
            </a:r>
            <a:r>
              <a:rPr lang="fr-FR" sz="2000" b="1" dirty="0" err="1" smtClean="0"/>
              <a:t>cs</a:t>
            </a:r>
            <a:r>
              <a:rPr lang="fr-FR" sz="2000" b="1" dirty="0" smtClean="0"/>
              <a:t>" </a:t>
            </a:r>
            <a:r>
              <a:rPr lang="fr-FR" sz="2000" b="1" dirty="0" err="1" smtClean="0"/>
              <a:t>runat</a:t>
            </a:r>
            <a:r>
              <a:rPr lang="fr-FR" sz="2000" b="1" dirty="0" smtClean="0"/>
              <a:t>= "server"&gt;</a:t>
            </a:r>
          </a:p>
          <a:p>
            <a:r>
              <a:rPr lang="fr-FR" sz="2000" b="1" dirty="0" smtClean="0"/>
              <a:t>        String Demain() {</a:t>
            </a:r>
          </a:p>
          <a:p>
            <a:r>
              <a:rPr lang="fr-FR" sz="2000" b="1" dirty="0" smtClean="0"/>
              <a:t>            </a:t>
            </a:r>
            <a:r>
              <a:rPr lang="fr-FR" sz="2000" b="1" dirty="0" err="1" smtClean="0"/>
              <a:t>DateTime</a:t>
            </a:r>
            <a:r>
              <a:rPr lang="fr-FR" sz="2000" b="1" dirty="0" smtClean="0"/>
              <a:t> Jour;</a:t>
            </a:r>
          </a:p>
          <a:p>
            <a:r>
              <a:rPr lang="fr-FR" sz="2000" b="1" dirty="0" smtClean="0"/>
              <a:t>            Jour = (</a:t>
            </a:r>
            <a:r>
              <a:rPr lang="fr-FR" sz="2000" b="1" dirty="0" err="1" smtClean="0"/>
              <a:t>DateTime.Now</a:t>
            </a:r>
            <a:r>
              <a:rPr lang="fr-FR" sz="2000" b="1" dirty="0" smtClean="0"/>
              <a:t>).</a:t>
            </a:r>
            <a:r>
              <a:rPr lang="fr-FR" sz="2000" b="1" dirty="0" err="1" smtClean="0"/>
              <a:t>AddDays</a:t>
            </a:r>
            <a:r>
              <a:rPr lang="fr-FR" sz="2000" b="1" dirty="0" smtClean="0"/>
              <a:t>(1);</a:t>
            </a:r>
          </a:p>
          <a:p>
            <a:r>
              <a:rPr lang="fr-FR" sz="2000" b="1" dirty="0" smtClean="0"/>
              <a:t>            return </a:t>
            </a:r>
            <a:r>
              <a:rPr lang="fr-FR" sz="2000" b="1" dirty="0" err="1" smtClean="0"/>
              <a:t>Jour.ToString</a:t>
            </a:r>
            <a:r>
              <a:rPr lang="fr-FR" sz="2000" b="1" dirty="0" smtClean="0"/>
              <a:t>();</a:t>
            </a:r>
          </a:p>
          <a:p>
            <a:r>
              <a:rPr lang="fr-FR" sz="2000" b="1" dirty="0" smtClean="0"/>
              <a:t>        }</a:t>
            </a:r>
          </a:p>
          <a:p>
            <a:r>
              <a:rPr lang="fr-FR" sz="2000" b="1" dirty="0" smtClean="0"/>
              <a:t>    &lt;/script&gt;</a:t>
            </a:r>
          </a:p>
          <a:p>
            <a:r>
              <a:rPr lang="fr-FR" sz="2000" dirty="0" smtClean="0"/>
              <a:t>&lt;/</a:t>
            </a:r>
            <a:r>
              <a:rPr lang="fr-FR" sz="2000" dirty="0" err="1" smtClean="0"/>
              <a:t>head</a:t>
            </a:r>
            <a:r>
              <a:rPr lang="fr-FR" sz="2000" dirty="0" smtClean="0"/>
              <a:t>&gt;</a:t>
            </a:r>
          </a:p>
          <a:p>
            <a:r>
              <a:rPr lang="fr-FR" sz="2000" dirty="0" smtClean="0"/>
              <a:t>&lt;body&gt;</a:t>
            </a:r>
          </a:p>
          <a:p>
            <a:r>
              <a:rPr lang="fr-FR" sz="2000" dirty="0" smtClean="0"/>
              <a:t>    &lt;</a:t>
            </a:r>
            <a:r>
              <a:rPr lang="fr-FR" sz="2000" dirty="0" err="1" smtClean="0"/>
              <a:t>form</a:t>
            </a:r>
            <a:r>
              <a:rPr lang="fr-FR" sz="2000" dirty="0" smtClean="0"/>
              <a:t> id="Form1" </a:t>
            </a:r>
            <a:r>
              <a:rPr lang="fr-FR" sz="2000" dirty="0" err="1" smtClean="0"/>
              <a:t>runat</a:t>
            </a:r>
            <a:r>
              <a:rPr lang="fr-FR" sz="2000" dirty="0" smtClean="0"/>
              <a:t>="server"&gt;</a:t>
            </a:r>
          </a:p>
          <a:p>
            <a:r>
              <a:rPr lang="fr-FR" sz="2000" dirty="0" smtClean="0"/>
              <a:t>	Date du jour : &lt;% =</a:t>
            </a:r>
            <a:r>
              <a:rPr lang="fr-FR" sz="2000" dirty="0" err="1" smtClean="0"/>
              <a:t>DateTime.Now.ToString</a:t>
            </a:r>
            <a:r>
              <a:rPr lang="fr-FR" sz="2000" dirty="0" smtClean="0"/>
              <a:t>() %&gt;&lt;</a:t>
            </a:r>
            <a:r>
              <a:rPr lang="fr-FR" sz="2000" dirty="0" err="1" smtClean="0"/>
              <a:t>br</a:t>
            </a:r>
            <a:r>
              <a:rPr lang="fr-FR" sz="2000" dirty="0" smtClean="0"/>
              <a:t>/&gt;</a:t>
            </a:r>
          </a:p>
          <a:p>
            <a:r>
              <a:rPr lang="fr-FR" sz="2000" dirty="0" smtClean="0"/>
              <a:t>   	Date de demain </a:t>
            </a:r>
            <a:r>
              <a:rPr lang="fr-FR" sz="2000" b="1" dirty="0" smtClean="0"/>
              <a:t>: &lt;% =Demain() %&gt;</a:t>
            </a:r>
          </a:p>
          <a:p>
            <a:r>
              <a:rPr lang="fr-FR" sz="2000" dirty="0" smtClean="0"/>
              <a:t>     &lt;/</a:t>
            </a:r>
            <a:r>
              <a:rPr lang="fr-FR" sz="2000" dirty="0" err="1" smtClean="0"/>
              <a:t>form</a:t>
            </a:r>
            <a:r>
              <a:rPr lang="fr-FR" sz="2000" dirty="0" smtClean="0"/>
              <a:t>&gt;</a:t>
            </a:r>
          </a:p>
          <a:p>
            <a:r>
              <a:rPr lang="fr-FR" sz="2000" dirty="0" smtClean="0"/>
              <a:t>&lt;/body&gt;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r>
              <a:rPr lang="fr-FR" dirty="0" smtClean="0"/>
              <a:t>On aurait pu écrire le code directement :</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Syntaxe d’un </a:t>
            </a:r>
            <a:r>
              <a:rPr lang="fr-FR" sz="2200" b="1" u="sng" dirty="0" err="1" smtClean="0">
                <a:solidFill>
                  <a:schemeClr val="accent1">
                    <a:lumMod val="50000"/>
                  </a:schemeClr>
                </a:solidFill>
              </a:rPr>
              <a:t>WebForm</a:t>
            </a:r>
            <a:r>
              <a:rPr lang="fr-FR" sz="2200" b="1" u="sng" dirty="0" smtClean="0">
                <a:solidFill>
                  <a:schemeClr val="accent1">
                    <a:lumMod val="50000"/>
                  </a:schemeClr>
                </a:solidFill>
              </a:rPr>
              <a:t> asp.NET</a:t>
            </a:r>
            <a:endParaRPr lang="fr-FR" sz="2200" b="1" u="sng" dirty="0">
              <a:solidFill>
                <a:schemeClr val="accent1">
                  <a:lumMod val="50000"/>
                </a:schemeClr>
              </a:solidFill>
            </a:endParaRPr>
          </a:p>
        </p:txBody>
      </p:sp>
      <p:sp>
        <p:nvSpPr>
          <p:cNvPr id="6" name="ZoneTexte 5"/>
          <p:cNvSpPr txBox="1"/>
          <p:nvPr/>
        </p:nvSpPr>
        <p:spPr>
          <a:xfrm>
            <a:off x="214314" y="2130407"/>
            <a:ext cx="8715404" cy="452431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000" dirty="0" smtClean="0"/>
              <a:t>&lt;</a:t>
            </a:r>
            <a:r>
              <a:rPr lang="fr-FR" sz="2000" dirty="0" err="1" smtClean="0"/>
              <a:t>head</a:t>
            </a:r>
            <a:r>
              <a:rPr lang="fr-FR" sz="2000" dirty="0" smtClean="0"/>
              <a:t> </a:t>
            </a:r>
            <a:r>
              <a:rPr lang="fr-FR" sz="2000" dirty="0" err="1" smtClean="0"/>
              <a:t>runat</a:t>
            </a:r>
            <a:r>
              <a:rPr lang="fr-FR" sz="2000" dirty="0" smtClean="0"/>
              <a:t>="server"&gt;</a:t>
            </a:r>
          </a:p>
          <a:p>
            <a:r>
              <a:rPr lang="fr-FR" sz="2000" dirty="0" smtClean="0"/>
              <a:t>&lt;/</a:t>
            </a:r>
            <a:r>
              <a:rPr lang="fr-FR" sz="2000" dirty="0" err="1" smtClean="0"/>
              <a:t>head</a:t>
            </a:r>
            <a:r>
              <a:rPr lang="fr-FR" sz="2000" dirty="0" smtClean="0"/>
              <a:t>&gt;</a:t>
            </a:r>
          </a:p>
          <a:p>
            <a:r>
              <a:rPr lang="fr-FR" sz="2000" dirty="0" smtClean="0"/>
              <a:t>&lt;body&gt;</a:t>
            </a:r>
          </a:p>
          <a:p>
            <a:r>
              <a:rPr lang="fr-FR" sz="2000" dirty="0" smtClean="0"/>
              <a:t>     &lt;</a:t>
            </a:r>
            <a:r>
              <a:rPr lang="fr-FR" sz="2000" dirty="0" err="1" smtClean="0"/>
              <a:t>form</a:t>
            </a:r>
            <a:r>
              <a:rPr lang="fr-FR" sz="2000" dirty="0" smtClean="0"/>
              <a:t> id="Form1" </a:t>
            </a:r>
            <a:r>
              <a:rPr lang="fr-FR" sz="2000" dirty="0" err="1" smtClean="0"/>
              <a:t>runat</a:t>
            </a:r>
            <a:r>
              <a:rPr lang="fr-FR" sz="2000" dirty="0" smtClean="0"/>
              <a:t>="server"&gt;</a:t>
            </a:r>
          </a:p>
          <a:p>
            <a:pPr lvl="1"/>
            <a:r>
              <a:rPr lang="fr-FR" sz="2000" dirty="0" smtClean="0"/>
              <a:t>    …</a:t>
            </a:r>
          </a:p>
          <a:p>
            <a:pPr lvl="1"/>
            <a:r>
              <a:rPr lang="fr-FR" sz="2000" dirty="0" smtClean="0"/>
              <a:t>    Date du jour : &lt;% =</a:t>
            </a:r>
            <a:r>
              <a:rPr lang="fr-FR" sz="2000" dirty="0" err="1" smtClean="0"/>
              <a:t>DateTime.Now.ToString</a:t>
            </a:r>
            <a:r>
              <a:rPr lang="fr-FR" sz="2000" dirty="0" smtClean="0"/>
              <a:t>() %&gt;&lt;</a:t>
            </a:r>
            <a:r>
              <a:rPr lang="fr-FR" sz="2000" dirty="0" err="1" smtClean="0"/>
              <a:t>br</a:t>
            </a:r>
            <a:r>
              <a:rPr lang="fr-FR" sz="2000" dirty="0" smtClean="0"/>
              <a:t>/&gt;</a:t>
            </a:r>
          </a:p>
          <a:p>
            <a:pPr lvl="1"/>
            <a:r>
              <a:rPr lang="fr-FR" sz="2000" dirty="0" smtClean="0"/>
              <a:t>    Date de demain : </a:t>
            </a:r>
          </a:p>
          <a:p>
            <a:r>
              <a:rPr lang="fr-FR" sz="2000" b="1" dirty="0" smtClean="0"/>
              <a:t>          &lt;% </a:t>
            </a:r>
            <a:r>
              <a:rPr lang="fr-FR" sz="2000" b="1" dirty="0" err="1" smtClean="0"/>
              <a:t>DateTime</a:t>
            </a:r>
            <a:r>
              <a:rPr lang="fr-FR" sz="2000" b="1" dirty="0" smtClean="0"/>
              <a:t> Jour;</a:t>
            </a:r>
          </a:p>
          <a:p>
            <a:r>
              <a:rPr lang="fr-FR" sz="2000" b="1" dirty="0" smtClean="0"/>
              <a:t>                    Jour = (</a:t>
            </a:r>
            <a:r>
              <a:rPr lang="fr-FR" sz="2000" b="1" dirty="0" err="1" smtClean="0"/>
              <a:t>DateTime.Now</a:t>
            </a:r>
            <a:r>
              <a:rPr lang="fr-FR" sz="2000" b="1" dirty="0" smtClean="0"/>
              <a:t>).</a:t>
            </a:r>
            <a:r>
              <a:rPr lang="fr-FR" sz="2000" b="1" dirty="0" err="1" smtClean="0"/>
              <a:t>AddDays</a:t>
            </a:r>
            <a:r>
              <a:rPr lang="fr-FR" sz="2000" b="1" dirty="0" smtClean="0"/>
              <a:t>(1);</a:t>
            </a:r>
          </a:p>
          <a:p>
            <a:r>
              <a:rPr lang="fr-FR" sz="2000" b="1" dirty="0" smtClean="0"/>
              <a:t>                    </a:t>
            </a:r>
            <a:r>
              <a:rPr lang="fr-FR" sz="2000" b="1" dirty="0" err="1" smtClean="0"/>
              <a:t>Response.Write</a:t>
            </a:r>
            <a:r>
              <a:rPr lang="fr-FR" sz="2000" b="1" dirty="0" smtClean="0"/>
              <a:t>(Jour);</a:t>
            </a:r>
          </a:p>
          <a:p>
            <a:pPr lvl="1"/>
            <a:r>
              <a:rPr lang="fr-FR" sz="2000" b="1" dirty="0" smtClean="0"/>
              <a:t>        %&gt;</a:t>
            </a:r>
          </a:p>
          <a:p>
            <a:pPr lvl="1"/>
            <a:r>
              <a:rPr lang="fr-FR" sz="2000" dirty="0" smtClean="0"/>
              <a:t>    …</a:t>
            </a:r>
          </a:p>
          <a:p>
            <a:r>
              <a:rPr lang="fr-FR" sz="2000" dirty="0" smtClean="0"/>
              <a:t>    &lt;/</a:t>
            </a:r>
            <a:r>
              <a:rPr lang="fr-FR" sz="2000" dirty="0" err="1" smtClean="0"/>
              <a:t>form</a:t>
            </a:r>
            <a:r>
              <a:rPr lang="fr-FR" sz="2000" dirty="0" smtClean="0"/>
              <a:t>&gt;</a:t>
            </a:r>
          </a:p>
          <a:p>
            <a:r>
              <a:rPr lang="fr-FR" sz="2000" dirty="0" smtClean="0"/>
              <a:t>&lt;/body&gt;</a:t>
            </a:r>
          </a:p>
        </p:txBody>
      </p:sp>
      <p:pic>
        <p:nvPicPr>
          <p:cNvPr id="7" name="Image 6" descr="mcours-logo.png"/>
          <p:cNvPicPr>
            <a:picLocks noChangeAspect="1"/>
          </p:cNvPicPr>
          <p:nvPr/>
        </p:nvPicPr>
        <p:blipFill>
          <a:blip r:embed="rId3"/>
          <a:stretch>
            <a:fillRect/>
          </a:stretch>
        </p:blipFill>
        <p:spPr>
          <a:xfrm>
            <a:off x="2786050" y="5643578"/>
            <a:ext cx="3810532" cy="66684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r>
              <a:rPr lang="fr-FR" dirty="0" smtClean="0"/>
              <a:t>En essayant maintenant d’insérer des contrôles (Label, </a:t>
            </a:r>
            <a:r>
              <a:rPr lang="fr-FR" dirty="0" err="1" smtClean="0"/>
              <a:t>Button</a:t>
            </a:r>
            <a:r>
              <a:rPr lang="fr-FR" dirty="0" smtClean="0"/>
              <a:t>, </a:t>
            </a:r>
            <a:r>
              <a:rPr lang="fr-FR" dirty="0" err="1" smtClean="0"/>
              <a:t>TextBox</a:t>
            </a:r>
            <a:r>
              <a:rPr lang="fr-FR" dirty="0" smtClean="0"/>
              <a:t>, …) on se retrouve avec la syntaxe suivante:</a:t>
            </a:r>
          </a:p>
          <a:p>
            <a:pPr algn="just"/>
            <a:endParaRPr lang="fr-FR" sz="3200" dirty="0" smtClean="0">
              <a:solidFill>
                <a:schemeClr val="tx1"/>
              </a:solidFill>
            </a:endParaRPr>
          </a:p>
          <a:p>
            <a:pPr algn="just"/>
            <a:r>
              <a:rPr lang="fr-FR" dirty="0" smtClean="0"/>
              <a:t>Pour un </a:t>
            </a:r>
            <a:r>
              <a:rPr lang="fr-FR" dirty="0" err="1" smtClean="0"/>
              <a:t>TextBox</a:t>
            </a:r>
            <a:r>
              <a:rPr lang="fr-FR" dirty="0" smtClean="0"/>
              <a:t> par exemple:</a:t>
            </a:r>
          </a:p>
          <a:p>
            <a:pPr algn="just"/>
            <a:endParaRPr lang="fr-FR" dirty="0" smtClean="0">
              <a:solidFill>
                <a:schemeClr val="tx1"/>
              </a:solidFill>
            </a:endParaRPr>
          </a:p>
          <a:p>
            <a:pPr algn="just"/>
            <a:endParaRPr lang="fr-FR" dirty="0" smtClean="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Syntaxe d’un </a:t>
            </a:r>
            <a:r>
              <a:rPr lang="fr-FR" sz="2200" b="1" u="sng" dirty="0" err="1" smtClean="0">
                <a:solidFill>
                  <a:schemeClr val="accent1">
                    <a:lumMod val="50000"/>
                  </a:schemeClr>
                </a:solidFill>
              </a:rPr>
              <a:t>WebForm</a:t>
            </a:r>
            <a:r>
              <a:rPr lang="fr-FR" sz="2200" b="1" u="sng" dirty="0" smtClean="0">
                <a:solidFill>
                  <a:schemeClr val="accent1">
                    <a:lumMod val="50000"/>
                  </a:schemeClr>
                </a:solidFill>
              </a:rPr>
              <a:t> asp.NET</a:t>
            </a:r>
            <a:endParaRPr lang="fr-FR" sz="2200" b="1" u="sng" dirty="0">
              <a:solidFill>
                <a:schemeClr val="accent1">
                  <a:lumMod val="50000"/>
                </a:schemeClr>
              </a:solidFill>
            </a:endParaRPr>
          </a:p>
        </p:txBody>
      </p:sp>
      <p:sp>
        <p:nvSpPr>
          <p:cNvPr id="6" name="ZoneTexte 5"/>
          <p:cNvSpPr txBox="1"/>
          <p:nvPr/>
        </p:nvSpPr>
        <p:spPr>
          <a:xfrm>
            <a:off x="214282" y="2935428"/>
            <a:ext cx="871540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400" b="1" i="1" dirty="0" smtClean="0">
                <a:solidFill>
                  <a:schemeClr val="tx1"/>
                </a:solidFill>
              </a:rPr>
              <a:t>&lt;</a:t>
            </a:r>
            <a:r>
              <a:rPr lang="fr-FR" sz="2400" b="1" i="1" dirty="0" err="1" smtClean="0">
                <a:solidFill>
                  <a:schemeClr val="tx1"/>
                </a:solidFill>
              </a:rPr>
              <a:t>asp</a:t>
            </a:r>
            <a:r>
              <a:rPr lang="fr-FR" sz="2400" b="1" i="1" dirty="0" smtClean="0">
                <a:solidFill>
                  <a:schemeClr val="tx1"/>
                </a:solidFill>
              </a:rPr>
              <a:t> :Type [Propriétés]&gt; … &lt;/</a:t>
            </a:r>
            <a:r>
              <a:rPr lang="fr-FR" sz="2400" b="1" i="1" dirty="0" err="1" smtClean="0">
                <a:solidFill>
                  <a:schemeClr val="tx1"/>
                </a:solidFill>
              </a:rPr>
              <a:t>asp</a:t>
            </a:r>
            <a:r>
              <a:rPr lang="fr-FR" sz="2400" b="1" i="1" dirty="0" smtClean="0">
                <a:solidFill>
                  <a:schemeClr val="tx1"/>
                </a:solidFill>
              </a:rPr>
              <a:t> :Type&gt;</a:t>
            </a:r>
            <a:endParaRPr lang="fr-FR" sz="2400" dirty="0" smtClean="0"/>
          </a:p>
        </p:txBody>
      </p:sp>
      <p:sp>
        <p:nvSpPr>
          <p:cNvPr id="7" name="ZoneTexte 6"/>
          <p:cNvSpPr txBox="1"/>
          <p:nvPr/>
        </p:nvSpPr>
        <p:spPr>
          <a:xfrm>
            <a:off x="214282" y="4071942"/>
            <a:ext cx="8715404"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400" b="1" dirty="0" smtClean="0"/>
              <a:t>&lt;</a:t>
            </a:r>
            <a:r>
              <a:rPr lang="fr-FR" sz="2400" b="1" dirty="0" err="1" smtClean="0"/>
              <a:t>asp:TextBox</a:t>
            </a:r>
            <a:r>
              <a:rPr lang="fr-FR" sz="2400" b="1" dirty="0" smtClean="0"/>
              <a:t> ID="TextBox1" </a:t>
            </a:r>
            <a:r>
              <a:rPr lang="fr-FR" sz="2400" b="1" dirty="0" err="1" smtClean="0"/>
              <a:t>runat</a:t>
            </a:r>
            <a:r>
              <a:rPr lang="fr-FR" sz="2400" b="1" dirty="0" smtClean="0"/>
              <a:t>="server"  		</a:t>
            </a:r>
            <a:r>
              <a:rPr lang="fr-FR" sz="2400" b="1" dirty="0" err="1" smtClean="0"/>
              <a:t>Width</a:t>
            </a:r>
            <a:r>
              <a:rPr lang="fr-FR" sz="2400" b="1" dirty="0" smtClean="0"/>
              <a:t>="186px"&gt;&lt;/</a:t>
            </a:r>
            <a:r>
              <a:rPr lang="fr-FR" sz="2400" b="1" dirty="0" err="1" smtClean="0"/>
              <a:t>asp:TextBox</a:t>
            </a:r>
            <a:r>
              <a:rPr lang="fr-FR" sz="2400" b="1" dirty="0" smtClean="0"/>
              <a:t>&gt;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r>
              <a:rPr lang="fr-FR" dirty="0" smtClean="0">
                <a:solidFill>
                  <a:schemeClr val="tx1"/>
                </a:solidFill>
              </a:rPr>
              <a:t>En utilisant des contrôles (Label) dans l’exemple précédent: </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Syntaxe d’un </a:t>
            </a:r>
            <a:r>
              <a:rPr lang="fr-FR" sz="2200" b="1" u="sng" dirty="0" err="1" smtClean="0">
                <a:solidFill>
                  <a:schemeClr val="accent1">
                    <a:lumMod val="50000"/>
                  </a:schemeClr>
                </a:solidFill>
              </a:rPr>
              <a:t>WebForm</a:t>
            </a:r>
            <a:r>
              <a:rPr lang="fr-FR" sz="2200" b="1" u="sng" dirty="0" smtClean="0">
                <a:solidFill>
                  <a:schemeClr val="accent1">
                    <a:lumMod val="50000"/>
                  </a:schemeClr>
                </a:solidFill>
              </a:rPr>
              <a:t> asp.NET</a:t>
            </a:r>
            <a:endParaRPr lang="fr-FR" sz="2200" b="1" u="sng" dirty="0">
              <a:solidFill>
                <a:schemeClr val="accent1">
                  <a:lumMod val="50000"/>
                </a:schemeClr>
              </a:solidFill>
            </a:endParaRPr>
          </a:p>
        </p:txBody>
      </p:sp>
      <p:sp>
        <p:nvSpPr>
          <p:cNvPr id="7" name="ZoneTexte 6"/>
          <p:cNvSpPr txBox="1"/>
          <p:nvPr/>
        </p:nvSpPr>
        <p:spPr>
          <a:xfrm>
            <a:off x="428596" y="2687793"/>
            <a:ext cx="8358246" cy="31700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fr-FR" sz="2000" dirty="0" smtClean="0"/>
              <a:t>&lt;</a:t>
            </a:r>
            <a:r>
              <a:rPr lang="fr-FR" sz="2000" dirty="0" err="1" smtClean="0"/>
              <a:t>form</a:t>
            </a:r>
            <a:r>
              <a:rPr lang="fr-FR" sz="2000" dirty="0" smtClean="0"/>
              <a:t> id="Form1" </a:t>
            </a:r>
            <a:r>
              <a:rPr lang="fr-FR" sz="2000" dirty="0" err="1" smtClean="0"/>
              <a:t>runat</a:t>
            </a:r>
            <a:r>
              <a:rPr lang="fr-FR" sz="2000" dirty="0" smtClean="0"/>
              <a:t>="server"&gt;</a:t>
            </a:r>
          </a:p>
          <a:p>
            <a:pPr marL="354013" indent="-354013" algn="just"/>
            <a:r>
              <a:rPr lang="fr-FR" sz="2000" dirty="0" smtClean="0"/>
              <a:t>    </a:t>
            </a:r>
            <a:r>
              <a:rPr lang="fr-FR" sz="2000" b="1" dirty="0" smtClean="0"/>
              <a:t>&lt;</a:t>
            </a:r>
            <a:r>
              <a:rPr lang="fr-FR" sz="2000" b="1" dirty="0" err="1" smtClean="0"/>
              <a:t>asp:Label</a:t>
            </a:r>
            <a:r>
              <a:rPr lang="fr-FR" sz="2000" b="1" dirty="0" smtClean="0"/>
              <a:t> ID="Label1" </a:t>
            </a:r>
            <a:r>
              <a:rPr lang="fr-FR" sz="2000" b="1" dirty="0" err="1" smtClean="0"/>
              <a:t>runat</a:t>
            </a:r>
            <a:r>
              <a:rPr lang="fr-FR" sz="2000" b="1" dirty="0" smtClean="0"/>
              <a:t>="server" </a:t>
            </a:r>
            <a:r>
              <a:rPr lang="fr-FR" sz="2000" b="1" dirty="0" err="1" smtClean="0"/>
              <a:t>Text</a:t>
            </a:r>
            <a:r>
              <a:rPr lang="fr-FR" sz="2000" b="1" dirty="0" smtClean="0"/>
              <a:t>="Date du jour : "&gt;&lt;/</a:t>
            </a:r>
            <a:r>
              <a:rPr lang="fr-FR" sz="2000" b="1" dirty="0" err="1" smtClean="0"/>
              <a:t>asp:Label</a:t>
            </a:r>
            <a:r>
              <a:rPr lang="fr-FR" sz="2000" b="1" dirty="0" smtClean="0"/>
              <a:t>&gt; </a:t>
            </a:r>
            <a:r>
              <a:rPr lang="fr-FR" sz="2000" dirty="0" smtClean="0"/>
              <a:t>&lt;% =</a:t>
            </a:r>
            <a:r>
              <a:rPr lang="fr-FR" sz="2000" dirty="0" err="1" smtClean="0"/>
              <a:t>DateTime.Now.ToString</a:t>
            </a:r>
            <a:r>
              <a:rPr lang="fr-FR" sz="2000" dirty="0" smtClean="0"/>
              <a:t>() %&gt;</a:t>
            </a:r>
          </a:p>
          <a:p>
            <a:pPr algn="just"/>
            <a:r>
              <a:rPr lang="fr-FR" sz="2000" dirty="0" smtClean="0"/>
              <a:t>    &lt;</a:t>
            </a:r>
            <a:r>
              <a:rPr lang="fr-FR" sz="2000" dirty="0" err="1" smtClean="0"/>
              <a:t>br</a:t>
            </a:r>
            <a:r>
              <a:rPr lang="fr-FR" sz="2000" dirty="0" smtClean="0"/>
              <a:t> /&gt;</a:t>
            </a:r>
          </a:p>
          <a:p>
            <a:pPr marL="354013" indent="-354013" algn="just"/>
            <a:r>
              <a:rPr lang="fr-FR" sz="2000" b="1" dirty="0" smtClean="0"/>
              <a:t>    &lt;</a:t>
            </a:r>
            <a:r>
              <a:rPr lang="fr-FR" sz="2000" b="1" dirty="0" err="1" smtClean="0"/>
              <a:t>asp:Label</a:t>
            </a:r>
            <a:r>
              <a:rPr lang="fr-FR" sz="2000" b="1" dirty="0" smtClean="0"/>
              <a:t> ID="Label2" </a:t>
            </a:r>
            <a:r>
              <a:rPr lang="fr-FR" sz="2000" b="1" dirty="0" err="1" smtClean="0"/>
              <a:t>runat</a:t>
            </a:r>
            <a:r>
              <a:rPr lang="fr-FR" sz="2000" b="1" dirty="0" smtClean="0"/>
              <a:t>="server" </a:t>
            </a:r>
            <a:r>
              <a:rPr lang="fr-FR" sz="2000" b="1" dirty="0" err="1" smtClean="0"/>
              <a:t>Text</a:t>
            </a:r>
            <a:r>
              <a:rPr lang="fr-FR" sz="2000" b="1" dirty="0" smtClean="0"/>
              <a:t>="Date de demain : "&gt;&lt;/</a:t>
            </a:r>
            <a:r>
              <a:rPr lang="fr-FR" sz="2000" b="1" dirty="0" err="1" smtClean="0"/>
              <a:t>asp:Label</a:t>
            </a:r>
            <a:r>
              <a:rPr lang="fr-FR" sz="2000" b="1" dirty="0" smtClean="0"/>
              <a:t>&gt; </a:t>
            </a:r>
          </a:p>
          <a:p>
            <a:r>
              <a:rPr lang="fr-FR" sz="2000" dirty="0" smtClean="0"/>
              <a:t>        &lt;% </a:t>
            </a:r>
            <a:r>
              <a:rPr lang="fr-FR" sz="2000" dirty="0" err="1" smtClean="0"/>
              <a:t>DateTime</a:t>
            </a:r>
            <a:r>
              <a:rPr lang="fr-FR" sz="2000" dirty="0" smtClean="0"/>
              <a:t> Jour;</a:t>
            </a:r>
          </a:p>
          <a:p>
            <a:r>
              <a:rPr lang="fr-FR" sz="2000" dirty="0" smtClean="0"/>
              <a:t>                    Jour = (</a:t>
            </a:r>
            <a:r>
              <a:rPr lang="fr-FR" sz="2000" dirty="0" err="1" smtClean="0"/>
              <a:t>DateTime.Now</a:t>
            </a:r>
            <a:r>
              <a:rPr lang="fr-FR" sz="2000" dirty="0" smtClean="0"/>
              <a:t>).</a:t>
            </a:r>
            <a:r>
              <a:rPr lang="fr-FR" sz="2000" dirty="0" err="1" smtClean="0"/>
              <a:t>AddDays</a:t>
            </a:r>
            <a:r>
              <a:rPr lang="fr-FR" sz="2000" dirty="0" smtClean="0"/>
              <a:t>(1);</a:t>
            </a:r>
          </a:p>
          <a:p>
            <a:r>
              <a:rPr lang="fr-FR" sz="2000" dirty="0" smtClean="0"/>
              <a:t>                    </a:t>
            </a:r>
            <a:r>
              <a:rPr lang="fr-FR" sz="2000" dirty="0" err="1" smtClean="0"/>
              <a:t>Response.Write</a:t>
            </a:r>
            <a:r>
              <a:rPr lang="fr-FR" sz="2000" dirty="0" smtClean="0"/>
              <a:t>(Jour);        %&gt;</a:t>
            </a:r>
          </a:p>
          <a:p>
            <a:pPr algn="just"/>
            <a:r>
              <a:rPr lang="fr-FR" sz="2000" dirty="0" smtClean="0"/>
              <a:t> &lt;/</a:t>
            </a:r>
            <a:r>
              <a:rPr lang="fr-FR" sz="2000" dirty="0" err="1" smtClean="0"/>
              <a:t>form</a:t>
            </a:r>
            <a:r>
              <a:rPr lang="fr-FR" sz="2000" dirty="0" smtClean="0"/>
              <a:t>&gt;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428736"/>
            <a:ext cx="8462744" cy="5429264"/>
          </a:xfrm>
        </p:spPr>
        <p:txBody>
          <a:bodyPr>
            <a:noAutofit/>
          </a:bodyPr>
          <a:lstStyle/>
          <a:p>
            <a:pPr algn="just"/>
            <a:r>
              <a:rPr lang="fr-FR" dirty="0" smtClean="0"/>
              <a:t>En regardant attentivement, on se rend compte que la page envoyée (au client) ne contient </a:t>
            </a:r>
            <a:r>
              <a:rPr lang="fr-FR" i="1" dirty="0" smtClean="0"/>
              <a:t>que des balises html</a:t>
            </a:r>
          </a:p>
          <a:p>
            <a:pPr algn="just"/>
            <a:r>
              <a:rPr lang="fr-FR" dirty="0" smtClean="0"/>
              <a:t>Cependant, on remarque un champ caché appelé </a:t>
            </a:r>
            <a:r>
              <a:rPr lang="fr-FR" b="1" i="1" dirty="0" smtClean="0"/>
              <a:t>__VIEWSTATE</a:t>
            </a:r>
          </a:p>
          <a:p>
            <a:pPr algn="just"/>
            <a:r>
              <a:rPr lang="fr-FR" dirty="0" smtClean="0"/>
              <a:t>Ce champ représente sous une forme codée l'état du formulaire envoyé au client (état de tous ses composants) </a:t>
            </a:r>
          </a:p>
          <a:p>
            <a:pPr algn="just"/>
            <a:r>
              <a:rPr lang="fr-FR" dirty="0" smtClean="0"/>
              <a:t>Comme __VIEWSTATE fait partie du formulaire, sa valeur sera postée avec le reste au serveur, ce qui permettra de savoir quel composant a changé d’état et donc déclencher l’événement correspondant</a:t>
            </a:r>
            <a:endParaRPr lang="fr-FR" b="1" i="1" dirty="0" smtClean="0"/>
          </a:p>
          <a:p>
            <a:pPr algn="just"/>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Syntaxe d’un </a:t>
            </a:r>
            <a:r>
              <a:rPr lang="fr-FR" sz="2200" b="1" u="sng" dirty="0" err="1" smtClean="0">
                <a:solidFill>
                  <a:schemeClr val="accent1">
                    <a:lumMod val="50000"/>
                  </a:schemeClr>
                </a:solidFill>
              </a:rPr>
              <a:t>WebForm</a:t>
            </a:r>
            <a:r>
              <a:rPr lang="fr-FR" sz="2200" b="1" u="sng" dirty="0" smtClean="0">
                <a:solidFill>
                  <a:schemeClr val="accent1">
                    <a:lumMod val="50000"/>
                  </a:schemeClr>
                </a:solidFill>
              </a:rPr>
              <a:t> asp.NET</a:t>
            </a:r>
            <a:endParaRPr lang="fr-FR" sz="2200" b="1" u="sng" dirty="0">
              <a:solidFill>
                <a:schemeClr val="accent1">
                  <a:lumMod val="50000"/>
                </a:schemeClr>
              </a:solidFill>
            </a:endParaRPr>
          </a:p>
        </p:txBody>
      </p:sp>
      <p:sp>
        <p:nvSpPr>
          <p:cNvPr id="6" name="ZoneTexte 5"/>
          <p:cNvSpPr txBox="1"/>
          <p:nvPr/>
        </p:nvSpPr>
        <p:spPr>
          <a:xfrm>
            <a:off x="0" y="3605475"/>
            <a:ext cx="9144032" cy="33239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1938" indent="-261938" algn="just"/>
            <a:r>
              <a:rPr lang="fr-FR" sz="2100" dirty="0" smtClean="0"/>
              <a:t>&lt;</a:t>
            </a:r>
            <a:r>
              <a:rPr lang="fr-FR" sz="2100" dirty="0" err="1" smtClean="0"/>
              <a:t>form</a:t>
            </a:r>
            <a:r>
              <a:rPr lang="fr-FR" sz="2100" dirty="0" smtClean="0"/>
              <a:t> </a:t>
            </a:r>
            <a:r>
              <a:rPr lang="fr-FR" sz="2100" dirty="0" err="1" smtClean="0"/>
              <a:t>method</a:t>
            </a:r>
            <a:r>
              <a:rPr lang="fr-FR" sz="2100" dirty="0" smtClean="0"/>
              <a:t>="post" action="WebForm1.aspx" id="Form1"&gt; </a:t>
            </a:r>
          </a:p>
          <a:p>
            <a:pPr marL="261938" indent="-261938" algn="just"/>
            <a:r>
              <a:rPr lang="fr-FR" sz="2100" dirty="0" smtClean="0"/>
              <a:t>	&lt;</a:t>
            </a:r>
            <a:r>
              <a:rPr lang="fr-FR" sz="2100" dirty="0" err="1" smtClean="0"/>
              <a:t>div</a:t>
            </a:r>
            <a:r>
              <a:rPr lang="fr-FR" sz="2100" dirty="0" smtClean="0"/>
              <a:t> class="</a:t>
            </a:r>
            <a:r>
              <a:rPr lang="fr-FR" sz="2100" dirty="0" err="1" smtClean="0"/>
              <a:t>aspNetHidden</a:t>
            </a:r>
            <a:r>
              <a:rPr lang="fr-FR" sz="2100" dirty="0" smtClean="0"/>
              <a:t>"&gt; </a:t>
            </a:r>
          </a:p>
          <a:p>
            <a:pPr marL="541338" indent="-541338" algn="just"/>
            <a:r>
              <a:rPr lang="fr-FR" sz="2100" dirty="0" smtClean="0"/>
              <a:t>	</a:t>
            </a:r>
            <a:r>
              <a:rPr lang="fr-FR" sz="2000" b="1" dirty="0" smtClean="0"/>
              <a:t>&lt;input type="</a:t>
            </a:r>
            <a:r>
              <a:rPr lang="fr-FR" sz="2000" b="1" dirty="0" err="1" smtClean="0"/>
              <a:t>hidden</a:t>
            </a:r>
            <a:r>
              <a:rPr lang="fr-FR" sz="2000" b="1" dirty="0" smtClean="0"/>
              <a:t>" </a:t>
            </a:r>
            <a:r>
              <a:rPr lang="fr-FR" sz="2000" b="1" dirty="0" err="1" smtClean="0"/>
              <a:t>name</a:t>
            </a:r>
            <a:r>
              <a:rPr lang="fr-FR" sz="2000" b="1" dirty="0" smtClean="0"/>
              <a:t>="__VIEWSTATE" id="__VIEWSTATE" value="/wEPDwUKMTM4NzQ1NDc0NmRk6GCgObTCVKwFWOp55aCHpN0+FhKOkFi6kX7nPUAleLY=" /&gt; </a:t>
            </a:r>
          </a:p>
          <a:p>
            <a:pPr marL="261938" indent="-261938" algn="just"/>
            <a:r>
              <a:rPr lang="fr-FR" sz="2100" dirty="0" smtClean="0"/>
              <a:t>	&lt;/</a:t>
            </a:r>
            <a:r>
              <a:rPr lang="fr-FR" sz="2100" dirty="0" err="1" smtClean="0"/>
              <a:t>div</a:t>
            </a:r>
            <a:r>
              <a:rPr lang="fr-FR" sz="2100" dirty="0" smtClean="0"/>
              <a:t>&gt; </a:t>
            </a:r>
          </a:p>
          <a:p>
            <a:pPr marL="261938" indent="-261938" algn="just"/>
            <a:r>
              <a:rPr lang="fr-FR" sz="2100" dirty="0" smtClean="0"/>
              <a:t>	&lt;</a:t>
            </a:r>
            <a:r>
              <a:rPr lang="fr-FR" sz="2100" dirty="0" err="1" smtClean="0"/>
              <a:t>span</a:t>
            </a:r>
            <a:r>
              <a:rPr lang="fr-FR" sz="2100" dirty="0" smtClean="0"/>
              <a:t> id="Label1"&gt;Date du jour : &lt;/</a:t>
            </a:r>
            <a:r>
              <a:rPr lang="fr-FR" sz="2100" dirty="0" err="1" smtClean="0"/>
              <a:t>span</a:t>
            </a:r>
            <a:r>
              <a:rPr lang="fr-FR" sz="2100" dirty="0" smtClean="0"/>
              <a:t>&gt; 12/08/2011 14:11:51 &lt;</a:t>
            </a:r>
            <a:r>
              <a:rPr lang="fr-FR" sz="2100" dirty="0" err="1" smtClean="0"/>
              <a:t>br</a:t>
            </a:r>
            <a:r>
              <a:rPr lang="fr-FR" sz="2100" dirty="0" smtClean="0"/>
              <a:t> /&gt; </a:t>
            </a:r>
          </a:p>
          <a:p>
            <a:pPr marL="261938" indent="-261938" algn="just"/>
            <a:r>
              <a:rPr lang="fr-FR" sz="2100" dirty="0" smtClean="0"/>
              <a:t>	&lt;</a:t>
            </a:r>
            <a:r>
              <a:rPr lang="fr-FR" sz="2100" dirty="0" err="1" smtClean="0"/>
              <a:t>span</a:t>
            </a:r>
            <a:r>
              <a:rPr lang="fr-FR" sz="2100" dirty="0" smtClean="0"/>
              <a:t> id="Label2"&gt;Date de demain : &lt;/</a:t>
            </a:r>
            <a:r>
              <a:rPr lang="fr-FR" sz="2100" dirty="0" err="1" smtClean="0"/>
              <a:t>span</a:t>
            </a:r>
            <a:r>
              <a:rPr lang="fr-FR" sz="2100" dirty="0" smtClean="0"/>
              <a:t>&gt; 13/08/2011 14:11:51</a:t>
            </a:r>
          </a:p>
          <a:p>
            <a:pPr algn="just"/>
            <a:r>
              <a:rPr lang="fr-FR" sz="2100" dirty="0" smtClean="0"/>
              <a:t>&lt;/</a:t>
            </a:r>
            <a:r>
              <a:rPr lang="fr-FR" sz="2100" dirty="0" err="1" smtClean="0"/>
              <a:t>form</a:t>
            </a:r>
            <a:r>
              <a:rPr lang="fr-FR" sz="2100" dirty="0" smtClean="0"/>
              <a:t>&gt;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xit" presetSubtype="0" decel="100000"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strVal val="ppt_w*2.5"/>
                                          </p:val>
                                        </p:tav>
                                      </p:tavLst>
                                    </p:anim>
                                    <p:anim calcmode="lin" valueType="num">
                                      <p:cBhvr>
                                        <p:cTn id="7" dur="500"/>
                                        <p:tgtEl>
                                          <p:spTgt spid="6"/>
                                        </p:tgtEl>
                                        <p:attrNameLst>
                                          <p:attrName>ppt_h</p:attrName>
                                        </p:attrNameLst>
                                      </p:cBhvr>
                                      <p:tavLst>
                                        <p:tav tm="0">
                                          <p:val>
                                            <p:strVal val="ppt_h"/>
                                          </p:val>
                                        </p:tav>
                                        <p:tav tm="100000">
                                          <p:val>
                                            <p:strVal val="ppt_h*0.01"/>
                                          </p:val>
                                        </p:tav>
                                      </p:tavLst>
                                    </p:anim>
                                    <p:anim calcmode="lin" valueType="num">
                                      <p:cBhvr>
                                        <p:cTn id="8" dur="500"/>
                                        <p:tgtEl>
                                          <p:spTgt spid="6"/>
                                        </p:tgtEl>
                                        <p:attrNameLst>
                                          <p:attrName>ppt_x</p:attrName>
                                        </p:attrNameLst>
                                      </p:cBhvr>
                                      <p:tavLst>
                                        <p:tav tm="0">
                                          <p:val>
                                            <p:strVal val="ppt_x"/>
                                          </p:val>
                                        </p:tav>
                                        <p:tav tm="100000">
                                          <p:val>
                                            <p:strVal val="ppt_x"/>
                                          </p:val>
                                        </p:tav>
                                      </p:tavLst>
                                    </p:anim>
                                    <p:anim calcmode="lin" valueType="num">
                                      <p:cBhvr>
                                        <p:cTn id="9" dur="500"/>
                                        <p:tgtEl>
                                          <p:spTgt spid="6"/>
                                        </p:tgtEl>
                                        <p:attrNameLst>
                                          <p:attrName>ppt_y</p:attrName>
                                        </p:attrNameLst>
                                      </p:cBhvr>
                                      <p:tavLst>
                                        <p:tav tm="0">
                                          <p:val>
                                            <p:strVal val="ppt_y"/>
                                          </p:val>
                                        </p:tav>
                                        <p:tav tm="100000">
                                          <p:val>
                                            <p:strVal val="ppt_h+1"/>
                                          </p:val>
                                        </p:tav>
                                      </p:tavLst>
                                    </p:anim>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dirty="0" smtClean="0"/>
              <a:t>Nous connaissons déjà des évènements liés à une action comme "click", répondant à une action sur la souris</a:t>
            </a:r>
          </a:p>
          <a:p>
            <a:pPr algn="just">
              <a:spcBef>
                <a:spcPts val="1200"/>
              </a:spcBef>
            </a:pPr>
            <a:r>
              <a:rPr lang="fr-FR" dirty="0" smtClean="0"/>
              <a:t>ASP.NET possède le même genre d'évènements mais, certains sont assez particuliers et très importants pour le déroulement et le contrôle de ce genre d'application</a:t>
            </a:r>
          </a:p>
          <a:p>
            <a:pPr lvl="1" algn="just">
              <a:spcBef>
                <a:spcPts val="1200"/>
              </a:spcBef>
            </a:pPr>
            <a:r>
              <a:rPr lang="fr-FR" sz="2400" dirty="0" smtClean="0">
                <a:solidFill>
                  <a:schemeClr val="tx1"/>
                </a:solidFill>
              </a:rPr>
              <a:t>Application</a:t>
            </a:r>
          </a:p>
          <a:p>
            <a:pPr lvl="1" algn="just">
              <a:spcBef>
                <a:spcPts val="1200"/>
              </a:spcBef>
            </a:pPr>
            <a:r>
              <a:rPr lang="fr-FR" sz="2400" dirty="0" smtClean="0">
                <a:solidFill>
                  <a:schemeClr val="tx1"/>
                </a:solidFill>
              </a:rPr>
              <a:t>Session</a:t>
            </a:r>
          </a:p>
          <a:p>
            <a:pPr lvl="1" algn="just">
              <a:spcBef>
                <a:spcPts val="1200"/>
              </a:spcBef>
            </a:pPr>
            <a:r>
              <a:rPr lang="fr-FR" sz="2400" dirty="0" err="1" smtClean="0">
                <a:solidFill>
                  <a:schemeClr val="tx1"/>
                </a:solidFill>
              </a:rPr>
              <a:t>PostBack</a:t>
            </a:r>
            <a:endParaRPr lang="fr-FR" sz="2400" dirty="0" smtClean="0">
              <a:solidFill>
                <a:schemeClr val="tx1"/>
              </a:solidFill>
            </a:endParaRPr>
          </a:p>
          <a:p>
            <a:pPr lvl="1" algn="just">
              <a:spcBef>
                <a:spcPts val="1200"/>
              </a:spcBef>
            </a:pP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Évènements particuliers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857784"/>
          </a:xfrm>
        </p:spPr>
        <p:txBody>
          <a:bodyPr>
            <a:noAutofit/>
          </a:bodyPr>
          <a:lstStyle/>
          <a:p>
            <a:pPr algn="just">
              <a:spcBef>
                <a:spcPts val="1200"/>
              </a:spcBef>
            </a:pPr>
            <a:r>
              <a:rPr lang="fr-FR" dirty="0" smtClean="0"/>
              <a:t>Application et Session sont des notions très importantes en ASP.NET : Elles jouent en effet un rôle très actif au niveau de la vie d'un site et, notamment, au niveau de la pérennité des données véhiculées dans le site lui-même</a:t>
            </a:r>
          </a:p>
          <a:p>
            <a:pPr algn="just">
              <a:spcBef>
                <a:spcPts val="1200"/>
              </a:spcBef>
            </a:pPr>
            <a:endParaRPr lang="fr-FR" dirty="0" smtClean="0">
              <a:solidFill>
                <a:schemeClr val="tx1"/>
              </a:solidFill>
            </a:endParaRPr>
          </a:p>
          <a:p>
            <a:pPr algn="just">
              <a:spcBef>
                <a:spcPts val="1200"/>
              </a:spcBef>
            </a:pP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Évènements particuliers</a:t>
            </a:r>
            <a:endParaRPr lang="fr-FR" sz="2200" b="1" u="sng" dirty="0">
              <a:solidFill>
                <a:schemeClr val="accent1">
                  <a:lumMod val="50000"/>
                </a:schemeClr>
              </a:solidFill>
            </a:endParaRPr>
          </a:p>
        </p:txBody>
      </p:sp>
      <p:pic>
        <p:nvPicPr>
          <p:cNvPr id="50178" name="Picture 2" descr="app-session"/>
          <p:cNvPicPr>
            <a:picLocks noChangeAspect="1" noChangeArrowheads="1"/>
          </p:cNvPicPr>
          <p:nvPr/>
        </p:nvPicPr>
        <p:blipFill>
          <a:blip r:embed="rId3" cstate="print"/>
          <a:srcRect/>
          <a:stretch>
            <a:fillRect/>
          </a:stretch>
        </p:blipFill>
        <p:spPr bwMode="auto">
          <a:xfrm>
            <a:off x="1142976" y="3786190"/>
            <a:ext cx="6429420" cy="30718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algn="just">
              <a:spcBef>
                <a:spcPts val="1200"/>
              </a:spcBef>
            </a:pPr>
            <a:r>
              <a:rPr lang="fr-FR" dirty="0" smtClean="0"/>
              <a:t>Il y aura un seul objet "</a:t>
            </a:r>
            <a:r>
              <a:rPr lang="fr-FR" b="1" i="1" dirty="0" smtClean="0"/>
              <a:t>Application</a:t>
            </a:r>
            <a:r>
              <a:rPr lang="fr-FR" dirty="0" smtClean="0"/>
              <a:t>" commun à tous les utilisateurs du site mais trois objets "</a:t>
            </a:r>
            <a:r>
              <a:rPr lang="fr-FR" b="1" i="1" dirty="0" smtClean="0"/>
              <a:t>Session</a:t>
            </a:r>
            <a:r>
              <a:rPr lang="fr-FR" dirty="0" smtClean="0"/>
              <a:t>" correspondant chacun à un utilisateur</a:t>
            </a:r>
          </a:p>
          <a:p>
            <a:pPr algn="just">
              <a:spcBef>
                <a:spcPts val="1200"/>
              </a:spcBef>
            </a:pP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Évènements particuliers</a:t>
            </a:r>
            <a:endParaRPr lang="fr-FR" sz="2200" b="1" u="sng" dirty="0">
              <a:solidFill>
                <a:schemeClr val="accent1">
                  <a:lumMod val="50000"/>
                </a:schemeClr>
              </a:solidFill>
            </a:endParaRPr>
          </a:p>
        </p:txBody>
      </p:sp>
      <p:graphicFrame>
        <p:nvGraphicFramePr>
          <p:cNvPr id="6" name="Tableau 5"/>
          <p:cNvGraphicFramePr>
            <a:graphicFrameLocks noGrp="1"/>
          </p:cNvGraphicFramePr>
          <p:nvPr/>
        </p:nvGraphicFramePr>
        <p:xfrm>
          <a:off x="71406" y="3071810"/>
          <a:ext cx="8929718" cy="3576641"/>
        </p:xfrm>
        <a:graphic>
          <a:graphicData uri="http://schemas.openxmlformats.org/drawingml/2006/table">
            <a:tbl>
              <a:tblPr firstRow="1" bandRow="1">
                <a:tableStyleId>{1FECB4D8-DB02-4DC6-A0A2-4F2EBAE1DC90}</a:tableStyleId>
              </a:tblPr>
              <a:tblGrid>
                <a:gridCol w="2428860"/>
                <a:gridCol w="6500858"/>
              </a:tblGrid>
              <a:tr h="452441">
                <a:tc>
                  <a:txBody>
                    <a:bodyPr/>
                    <a:lstStyle/>
                    <a:p>
                      <a:pPr marL="0" indent="0" algn="ctr">
                        <a:spcAft>
                          <a:spcPts val="0"/>
                        </a:spcAft>
                      </a:pPr>
                      <a:r>
                        <a:rPr lang="fr-FR" sz="2000" dirty="0">
                          <a:solidFill>
                            <a:schemeClr val="tx1"/>
                          </a:solidFill>
                        </a:rPr>
                        <a:t>Evénement</a:t>
                      </a:r>
                      <a:endParaRPr lang="fr-FR" sz="2000" b="1" dirty="0">
                        <a:solidFill>
                          <a:schemeClr val="tx1"/>
                        </a:solidFill>
                        <a:latin typeface="+mj-lt"/>
                        <a:ea typeface="Times New Roman"/>
                        <a:cs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540385" algn="ctr">
                        <a:spcAft>
                          <a:spcPts val="0"/>
                        </a:spcAft>
                      </a:pPr>
                      <a:r>
                        <a:rPr lang="fr-FR" sz="2000" dirty="0">
                          <a:solidFill>
                            <a:schemeClr val="tx1"/>
                          </a:solidFill>
                        </a:rPr>
                        <a:t>Description</a:t>
                      </a:r>
                      <a:endParaRPr lang="fr-FR" sz="2000" b="1" dirty="0">
                        <a:solidFill>
                          <a:schemeClr val="tx1"/>
                        </a:solidFill>
                        <a:latin typeface="+mj-lt"/>
                        <a:ea typeface="Times New Roman"/>
                        <a:cs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2441">
                <a:tc>
                  <a:txBody>
                    <a:bodyPr/>
                    <a:lstStyle/>
                    <a:p>
                      <a:pPr marL="0" indent="0" algn="ctr">
                        <a:spcAft>
                          <a:spcPts val="0"/>
                        </a:spcAft>
                      </a:pPr>
                      <a:r>
                        <a:rPr lang="fr-FR" sz="2000" b="1" dirty="0" err="1"/>
                        <a:t>Application_Start</a:t>
                      </a:r>
                      <a:endParaRPr lang="fr-FR" sz="2000" b="1" dirty="0">
                        <a:latin typeface="+mj-lt"/>
                        <a:ea typeface="Times New Roman"/>
                        <a:cs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3663" indent="0" algn="just">
                        <a:spcAft>
                          <a:spcPts val="0"/>
                        </a:spcAft>
                      </a:pPr>
                      <a:r>
                        <a:rPr lang="fr-FR" sz="2000" dirty="0"/>
                        <a:t>Exécuté lors du premier appel à une page du site depuis le démarrage de IIS</a:t>
                      </a:r>
                      <a:endParaRPr lang="fr-FR" sz="2000" dirty="0">
                        <a:latin typeface="+mj-lt"/>
                        <a:ea typeface="Times New Roman"/>
                        <a:cs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2441">
                <a:tc>
                  <a:txBody>
                    <a:bodyPr/>
                    <a:lstStyle/>
                    <a:p>
                      <a:pPr marL="0" indent="0" algn="ctr">
                        <a:spcAft>
                          <a:spcPts val="0"/>
                        </a:spcAft>
                      </a:pPr>
                      <a:r>
                        <a:rPr lang="fr-FR" sz="2000" b="1" dirty="0" err="1"/>
                        <a:t>Application_End</a:t>
                      </a:r>
                      <a:endParaRPr lang="fr-FR" sz="2000" b="1" dirty="0">
                        <a:latin typeface="+mj-lt"/>
                        <a:ea typeface="Times New Roman"/>
                        <a:cs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3663" indent="0" algn="just">
                        <a:spcAft>
                          <a:spcPts val="0"/>
                        </a:spcAft>
                      </a:pPr>
                      <a:r>
                        <a:rPr lang="fr-FR" sz="2000" dirty="0"/>
                        <a:t>Appelé lorsque l'application se termine, cela ne signifie pas que IIS s'arrête mais est d'office appelé si, pour une raison </a:t>
                      </a:r>
                      <a:r>
                        <a:rPr lang="fr-FR" sz="2000" dirty="0" smtClean="0"/>
                        <a:t>quelconque, </a:t>
                      </a:r>
                      <a:r>
                        <a:rPr lang="fr-FR" sz="2000" dirty="0"/>
                        <a:t>IIS est arrêté</a:t>
                      </a:r>
                      <a:endParaRPr lang="fr-FR" sz="2000" dirty="0">
                        <a:latin typeface="+mj-lt"/>
                        <a:ea typeface="Times New Roman"/>
                        <a:cs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2441">
                <a:tc>
                  <a:txBody>
                    <a:bodyPr/>
                    <a:lstStyle/>
                    <a:p>
                      <a:pPr marL="0" indent="0" algn="ctr">
                        <a:spcAft>
                          <a:spcPts val="0"/>
                        </a:spcAft>
                      </a:pPr>
                      <a:r>
                        <a:rPr kumimoji="0" lang="fr-FR" sz="2000" b="1" kern="1200" dirty="0">
                          <a:solidFill>
                            <a:schemeClr val="dk1"/>
                          </a:solidFill>
                          <a:latin typeface="+mn-lt"/>
                          <a:ea typeface="+mn-ea"/>
                          <a:cs typeface="+mn-cs"/>
                        </a:rPr>
                        <a:t>Session_Start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3663" indent="0" algn="just">
                        <a:spcAft>
                          <a:spcPts val="0"/>
                        </a:spcAft>
                      </a:pPr>
                      <a:r>
                        <a:rPr kumimoji="0" lang="fr-FR" sz="2000" kern="1200" dirty="0" smtClean="0">
                          <a:solidFill>
                            <a:schemeClr val="dk1"/>
                          </a:solidFill>
                          <a:latin typeface="+mn-lt"/>
                          <a:ea typeface="+mn-ea"/>
                          <a:cs typeface="+mn-cs"/>
                        </a:rPr>
                        <a:t>Appelé </a:t>
                      </a:r>
                      <a:r>
                        <a:rPr kumimoji="0" lang="fr-FR" sz="2000" kern="1200" dirty="0">
                          <a:solidFill>
                            <a:schemeClr val="dk1"/>
                          </a:solidFill>
                          <a:latin typeface="+mn-lt"/>
                          <a:ea typeface="+mn-ea"/>
                          <a:cs typeface="+mn-cs"/>
                        </a:rPr>
                        <a:t>lors de chaque nouvelle session d'un navigateur client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2441">
                <a:tc>
                  <a:txBody>
                    <a:bodyPr/>
                    <a:lstStyle/>
                    <a:p>
                      <a:pPr marL="0" indent="0" algn="ctr">
                        <a:spcAft>
                          <a:spcPts val="0"/>
                        </a:spcAft>
                      </a:pPr>
                      <a:r>
                        <a:rPr kumimoji="0" lang="fr-FR" sz="2000" b="1" kern="1200" dirty="0">
                          <a:solidFill>
                            <a:schemeClr val="dk1"/>
                          </a:solidFill>
                          <a:latin typeface="+mn-lt"/>
                          <a:ea typeface="+mn-ea"/>
                          <a:cs typeface="+mn-cs"/>
                        </a:rPr>
                        <a:t>Session_End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3663" indent="0" algn="just">
                        <a:spcAft>
                          <a:spcPts val="0"/>
                        </a:spcAft>
                      </a:pPr>
                      <a:r>
                        <a:rPr kumimoji="0" lang="fr-FR" sz="2000" kern="1200" dirty="0" smtClean="0">
                          <a:solidFill>
                            <a:schemeClr val="dk1"/>
                          </a:solidFill>
                          <a:latin typeface="+mn-lt"/>
                          <a:ea typeface="+mn-ea"/>
                          <a:cs typeface="+mn-cs"/>
                        </a:rPr>
                        <a:t>Fin </a:t>
                      </a:r>
                      <a:r>
                        <a:rPr kumimoji="0" lang="fr-FR" sz="2000" kern="1200" dirty="0">
                          <a:solidFill>
                            <a:schemeClr val="dk1"/>
                          </a:solidFill>
                          <a:latin typeface="+mn-lt"/>
                          <a:ea typeface="+mn-ea"/>
                          <a:cs typeface="+mn-cs"/>
                        </a:rPr>
                        <a:t>de session : lors d'un timeout ou lors d'une destruction explicite (</a:t>
                      </a:r>
                      <a:r>
                        <a:rPr kumimoji="0" lang="fr-FR" sz="2000" kern="1200" dirty="0" err="1">
                          <a:solidFill>
                            <a:schemeClr val="dk1"/>
                          </a:solidFill>
                          <a:latin typeface="+mn-lt"/>
                          <a:ea typeface="+mn-ea"/>
                          <a:cs typeface="+mn-cs"/>
                        </a:rPr>
                        <a:t>Session.Abandon</a:t>
                      </a:r>
                      <a:r>
                        <a:rPr kumimoji="0" lang="fr-FR" sz="2000" kern="1200" dirty="0">
                          <a:solidFill>
                            <a:schemeClr val="dk1"/>
                          </a:solidFill>
                          <a:latin typeface="+mn-lt"/>
                          <a:ea typeface="+mn-ea"/>
                          <a:cs typeface="+mn-cs"/>
                        </a:rPr>
                        <a:t>()) via un lien "Log Out" par exemple</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857784"/>
          </a:xfrm>
        </p:spPr>
        <p:txBody>
          <a:bodyPr>
            <a:noAutofit/>
          </a:bodyPr>
          <a:lstStyle/>
          <a:p>
            <a:pPr algn="just">
              <a:spcBef>
                <a:spcPts val="1200"/>
              </a:spcBef>
            </a:pPr>
            <a:r>
              <a:rPr lang="fr-FR" dirty="0" err="1" smtClean="0">
                <a:solidFill>
                  <a:schemeClr val="tx1"/>
                </a:solidFill>
              </a:rPr>
              <a:t>PostBack</a:t>
            </a:r>
            <a:r>
              <a:rPr lang="fr-FR" dirty="0" smtClean="0">
                <a:solidFill>
                  <a:schemeClr val="tx1"/>
                </a:solidFill>
              </a:rPr>
              <a:t> : </a:t>
            </a:r>
            <a:r>
              <a:rPr lang="fr-FR" dirty="0" smtClean="0"/>
              <a:t>génère un appel au serveur</a:t>
            </a:r>
          </a:p>
          <a:p>
            <a:pPr lvl="1" algn="just"/>
            <a:r>
              <a:rPr lang="fr-FR" sz="2400" b="1" u="sng" dirty="0" err="1" smtClean="0">
                <a:solidFill>
                  <a:schemeClr val="tx1"/>
                </a:solidFill>
              </a:rPr>
              <a:t>IsPostBack</a:t>
            </a:r>
            <a:r>
              <a:rPr lang="fr-FR" sz="2400" dirty="0" smtClean="0">
                <a:solidFill>
                  <a:schemeClr val="tx1"/>
                </a:solidFill>
              </a:rPr>
              <a:t> est une propriété booléenne de la page (</a:t>
            </a:r>
            <a:r>
              <a:rPr lang="fr-FR" sz="2400" dirty="0" err="1" smtClean="0">
                <a:solidFill>
                  <a:schemeClr val="tx1"/>
                </a:solidFill>
              </a:rPr>
              <a:t>read</a:t>
            </a:r>
            <a:r>
              <a:rPr lang="fr-FR" sz="2400" dirty="0" smtClean="0">
                <a:solidFill>
                  <a:schemeClr val="tx1"/>
                </a:solidFill>
              </a:rPr>
              <a:t>-</a:t>
            </a:r>
            <a:r>
              <a:rPr lang="fr-FR" sz="2400" dirty="0" err="1" smtClean="0">
                <a:solidFill>
                  <a:schemeClr val="tx1"/>
                </a:solidFill>
              </a:rPr>
              <a:t>only</a:t>
            </a:r>
            <a:r>
              <a:rPr lang="fr-FR" sz="2400" dirty="0" smtClean="0">
                <a:solidFill>
                  <a:schemeClr val="tx1"/>
                </a:solidFill>
              </a:rPr>
              <a:t>) qui permet justement d'effectuer ce genre de test </a:t>
            </a:r>
          </a:p>
          <a:p>
            <a:pPr lvl="1" algn="just"/>
            <a:r>
              <a:rPr lang="fr-FR" sz="2400" b="1" u="sng" dirty="0" err="1" smtClean="0">
                <a:solidFill>
                  <a:schemeClr val="tx1"/>
                </a:solidFill>
              </a:rPr>
              <a:t>AutoPostBack</a:t>
            </a:r>
            <a:r>
              <a:rPr lang="fr-FR" sz="2400" dirty="0" smtClean="0">
                <a:solidFill>
                  <a:schemeClr val="tx1"/>
                </a:solidFill>
              </a:rPr>
              <a:t> est une propriété des contrôles qui active le déclenchement d'un aller-retour sur le serveur (prend la valeur </a:t>
            </a:r>
            <a:r>
              <a:rPr lang="fr-FR" sz="2400" dirty="0" err="1" smtClean="0">
                <a:solidFill>
                  <a:schemeClr val="tx1"/>
                </a:solidFill>
              </a:rPr>
              <a:t>true</a:t>
            </a:r>
            <a:r>
              <a:rPr lang="fr-FR" sz="2400" dirty="0" smtClean="0">
                <a:solidFill>
                  <a:schemeClr val="tx1"/>
                </a:solidFill>
              </a:rPr>
              <a:t> ou false)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Évènements particuliers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714908"/>
          </a:xfrm>
        </p:spPr>
        <p:txBody>
          <a:bodyPr>
            <a:noAutofit/>
          </a:bodyPr>
          <a:lstStyle/>
          <a:p>
            <a:pPr algn="just">
              <a:spcBef>
                <a:spcPts val="1200"/>
              </a:spcBef>
            </a:pPr>
            <a:r>
              <a:rPr lang="fr-FR" dirty="0" smtClean="0"/>
              <a:t>Lorsqu’un utilisateur sera logué sur notre application, il devra être connu sur toutes les pages qu’il visitera</a:t>
            </a:r>
          </a:p>
          <a:p>
            <a:pPr algn="just">
              <a:spcBef>
                <a:spcPts val="1200"/>
              </a:spcBef>
            </a:pPr>
            <a:r>
              <a:rPr lang="fr-FR" dirty="0" smtClean="0"/>
              <a:t>Il existe plusieurs solutions pour arriver à cet objectif:</a:t>
            </a:r>
          </a:p>
          <a:p>
            <a:pPr lvl="1" algn="just">
              <a:spcBef>
                <a:spcPts val="1200"/>
              </a:spcBef>
            </a:pPr>
            <a:r>
              <a:rPr lang="fr-FR" sz="2400" dirty="0" smtClean="0">
                <a:solidFill>
                  <a:schemeClr val="tx1"/>
                </a:solidFill>
              </a:rPr>
              <a:t>Passage d’arguments à une url</a:t>
            </a:r>
          </a:p>
          <a:p>
            <a:pPr lvl="1" algn="just">
              <a:spcBef>
                <a:spcPts val="1200"/>
              </a:spcBef>
            </a:pPr>
            <a:r>
              <a:rPr lang="fr-FR" sz="2400" dirty="0" smtClean="0">
                <a:solidFill>
                  <a:schemeClr val="tx1"/>
                </a:solidFill>
              </a:rPr>
              <a:t>Les variables de session</a:t>
            </a:r>
          </a:p>
          <a:p>
            <a:pPr lvl="1" algn="just">
              <a:spcBef>
                <a:spcPts val="1200"/>
              </a:spcBef>
            </a:pPr>
            <a:r>
              <a:rPr lang="fr-FR" sz="2400" dirty="0" smtClean="0">
                <a:solidFill>
                  <a:schemeClr val="tx1"/>
                </a:solidFill>
              </a:rPr>
              <a:t>Les variables d’application</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variables de session et d’application</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5357826"/>
          </a:xfrm>
        </p:spPr>
        <p:txBody>
          <a:bodyPr>
            <a:noAutofit/>
          </a:bodyPr>
          <a:lstStyle/>
          <a:p>
            <a:pPr algn="just">
              <a:spcBef>
                <a:spcPts val="600"/>
              </a:spcBef>
            </a:pPr>
            <a:r>
              <a:rPr lang="fr-FR" b="1" i="1" dirty="0" smtClean="0">
                <a:solidFill>
                  <a:schemeClr val="tx1"/>
                </a:solidFill>
              </a:rPr>
              <a:t>Passage d’arguments à une url</a:t>
            </a:r>
          </a:p>
          <a:p>
            <a:pPr lvl="1" algn="just">
              <a:spcBef>
                <a:spcPts val="600"/>
              </a:spcBef>
            </a:pPr>
            <a:r>
              <a:rPr lang="fr-FR" sz="2400" dirty="0" smtClean="0">
                <a:solidFill>
                  <a:schemeClr val="tx1"/>
                </a:solidFill>
              </a:rPr>
              <a:t>Il s’agit d’appeler la page cible en lui passant des paramètres et leurs valeurs correspondantes</a:t>
            </a:r>
          </a:p>
          <a:p>
            <a:pPr marL="354013" lvl="1" indent="280988" algn="just">
              <a:spcBef>
                <a:spcPts val="600"/>
              </a:spcBef>
            </a:pPr>
            <a:r>
              <a:rPr lang="fr-FR" sz="2400" dirty="0" smtClean="0">
                <a:solidFill>
                  <a:schemeClr val="tx1"/>
                </a:solidFill>
              </a:rPr>
              <a:t>Pour rediriger le navigateur vers une page web</a:t>
            </a:r>
          </a:p>
          <a:p>
            <a:pPr marL="354013" lvl="1" indent="280988" algn="just">
              <a:spcBef>
                <a:spcPts val="600"/>
              </a:spcBef>
            </a:pPr>
            <a:endParaRPr lang="fr-FR" sz="2400" dirty="0" smtClean="0">
              <a:solidFill>
                <a:schemeClr val="tx1"/>
              </a:solidFill>
            </a:endParaRPr>
          </a:p>
          <a:p>
            <a:pPr marL="354013" lvl="1" indent="280988" algn="just">
              <a:spcBef>
                <a:spcPts val="600"/>
              </a:spcBef>
            </a:pPr>
            <a:r>
              <a:rPr lang="fr-FR" sz="2400" dirty="0" smtClean="0">
                <a:solidFill>
                  <a:schemeClr val="tx1"/>
                </a:solidFill>
              </a:rPr>
              <a:t>Pour récupérer la valeur du paramètre envoyé</a:t>
            </a:r>
          </a:p>
          <a:p>
            <a:pPr marL="354013" lvl="1" indent="280988" algn="just">
              <a:spcBef>
                <a:spcPts val="600"/>
              </a:spcBef>
            </a:pPr>
            <a:endParaRPr lang="fr-FR" sz="2400" dirty="0" smtClean="0">
              <a:solidFill>
                <a:schemeClr val="tx1"/>
              </a:solidFill>
            </a:endParaRPr>
          </a:p>
          <a:p>
            <a:pPr marL="354013" lvl="1" indent="280988" algn="just">
              <a:spcBef>
                <a:spcPts val="600"/>
              </a:spcBef>
            </a:pPr>
            <a:endParaRPr lang="fr-FR" sz="2400" dirty="0" smtClean="0">
              <a:solidFill>
                <a:schemeClr val="tx1"/>
              </a:solidFill>
            </a:endParaRPr>
          </a:p>
          <a:p>
            <a:pPr lvl="1" algn="just">
              <a:spcBef>
                <a:spcPts val="600"/>
              </a:spcBef>
            </a:pPr>
            <a:r>
              <a:rPr lang="fr-FR" sz="2400" dirty="0" smtClean="0">
                <a:solidFill>
                  <a:schemeClr val="tx1"/>
                </a:solidFill>
              </a:rPr>
              <a:t>Il est quand même inconcevable de passer à chaque page le login et le </a:t>
            </a:r>
            <a:r>
              <a:rPr lang="fr-FR" sz="2400" i="1" u="sng" dirty="0" smtClean="0">
                <a:solidFill>
                  <a:schemeClr val="tx1"/>
                </a:solidFill>
              </a:rPr>
              <a:t>mot de passe</a:t>
            </a:r>
          </a:p>
          <a:p>
            <a:pPr lvl="1" algn="just">
              <a:spcBef>
                <a:spcPts val="600"/>
              </a:spcBef>
            </a:pPr>
            <a:r>
              <a:rPr lang="fr-FR" sz="2400" dirty="0" smtClean="0">
                <a:solidFill>
                  <a:schemeClr val="tx1"/>
                </a:solidFill>
              </a:rPr>
              <a:t>Nous allons donc améliorer ces pages afin d’en faire quelque chose de plus sécurisé et facilement utilisable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variables de session et d’application</a:t>
            </a:r>
            <a:endParaRPr lang="fr-FR" sz="2200" b="1" u="sng" dirty="0">
              <a:solidFill>
                <a:schemeClr val="accent1">
                  <a:lumMod val="50000"/>
                </a:schemeClr>
              </a:solidFill>
            </a:endParaRPr>
          </a:p>
        </p:txBody>
      </p:sp>
      <p:sp>
        <p:nvSpPr>
          <p:cNvPr id="6" name="ZoneTexte 5"/>
          <p:cNvSpPr txBox="1"/>
          <p:nvPr/>
        </p:nvSpPr>
        <p:spPr>
          <a:xfrm>
            <a:off x="285720" y="3253087"/>
            <a:ext cx="857252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400" b="1" i="1" dirty="0" err="1" smtClean="0"/>
              <a:t>Response.Redirect</a:t>
            </a:r>
            <a:r>
              <a:rPr lang="fr-FR" sz="2400" dirty="0" smtClean="0"/>
              <a:t>("Page2.aspx?</a:t>
            </a:r>
            <a:r>
              <a:rPr lang="fr-FR" sz="2400" b="1" dirty="0" smtClean="0">
                <a:solidFill>
                  <a:srgbClr val="C00000"/>
                </a:solidFill>
              </a:rPr>
              <a:t>n</a:t>
            </a:r>
            <a:r>
              <a:rPr lang="fr-FR" sz="2400" dirty="0" smtClean="0"/>
              <a:t>="+TextBox1.Text);</a:t>
            </a:r>
          </a:p>
        </p:txBody>
      </p:sp>
      <p:sp>
        <p:nvSpPr>
          <p:cNvPr id="7" name="ZoneTexte 6"/>
          <p:cNvSpPr txBox="1"/>
          <p:nvPr/>
        </p:nvSpPr>
        <p:spPr>
          <a:xfrm>
            <a:off x="285720" y="4143380"/>
            <a:ext cx="8572528"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400" b="1" i="1" dirty="0" smtClean="0"/>
              <a:t>	</a:t>
            </a:r>
            <a:r>
              <a:rPr lang="fr-FR" sz="2400" b="1" dirty="0" err="1" smtClean="0"/>
              <a:t>Request.Params</a:t>
            </a:r>
            <a:r>
              <a:rPr lang="fr-FR" sz="2400" b="1" dirty="0" smtClean="0"/>
              <a:t>[</a:t>
            </a:r>
            <a:r>
              <a:rPr lang="fr-FR" sz="2400" dirty="0" smtClean="0"/>
              <a:t>"</a:t>
            </a:r>
            <a:r>
              <a:rPr lang="fr-FR" sz="2400" b="1" dirty="0" smtClean="0">
                <a:solidFill>
                  <a:srgbClr val="C00000"/>
                </a:solidFill>
              </a:rPr>
              <a:t>n</a:t>
            </a:r>
            <a:r>
              <a:rPr lang="fr-FR" sz="2400" dirty="0" smtClean="0"/>
              <a:t>"]</a:t>
            </a:r>
          </a:p>
          <a:p>
            <a:r>
              <a:rPr lang="fr-FR" sz="2400" dirty="0" smtClean="0"/>
              <a:t>Ou	</a:t>
            </a:r>
            <a:r>
              <a:rPr lang="fr-FR" sz="2400" b="1" dirty="0" err="1" smtClean="0"/>
              <a:t>Request.QueryString</a:t>
            </a:r>
            <a:r>
              <a:rPr lang="fr-FR" sz="2400" b="1" dirty="0" smtClean="0"/>
              <a:t>[</a:t>
            </a:r>
            <a:r>
              <a:rPr lang="fr-FR" sz="2400" dirty="0" smtClean="0"/>
              <a:t>"</a:t>
            </a:r>
            <a:r>
              <a:rPr lang="fr-FR" sz="2400" b="1" dirty="0" smtClean="0">
                <a:solidFill>
                  <a:srgbClr val="C00000"/>
                </a:solidFill>
              </a:rPr>
              <a:t> n </a:t>
            </a:r>
            <a:r>
              <a:rPr lang="fr-FR" sz="2400" dirty="0" smtClean="0"/>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786346"/>
          </a:xfrm>
        </p:spPr>
        <p:txBody>
          <a:bodyPr>
            <a:noAutofit/>
          </a:bodyPr>
          <a:lstStyle/>
          <a:p>
            <a:pPr algn="just">
              <a:spcBef>
                <a:spcPts val="1200"/>
              </a:spcBef>
            </a:pPr>
            <a:r>
              <a:rPr lang="fr-FR" b="1" i="1" dirty="0" smtClean="0">
                <a:solidFill>
                  <a:schemeClr val="tx1"/>
                </a:solidFill>
              </a:rPr>
              <a:t>Les variables de sessions</a:t>
            </a:r>
          </a:p>
          <a:p>
            <a:pPr lvl="1" algn="just"/>
            <a:r>
              <a:rPr lang="fr-FR" sz="2400" dirty="0" smtClean="0">
                <a:solidFill>
                  <a:schemeClr val="tx1"/>
                </a:solidFill>
              </a:rPr>
              <a:t>Les variables de session sont stockées en mémoire sur le </a:t>
            </a:r>
            <a:r>
              <a:rPr lang="fr-FR" sz="2400" b="1" i="1" dirty="0" smtClean="0">
                <a:solidFill>
                  <a:schemeClr val="tx1"/>
                </a:solidFill>
              </a:rPr>
              <a:t>serveur</a:t>
            </a:r>
            <a:r>
              <a:rPr lang="fr-FR" sz="2400" dirty="0" smtClean="0">
                <a:solidFill>
                  <a:schemeClr val="tx1"/>
                </a:solidFill>
              </a:rPr>
              <a:t> et sont accessibles par toutes les pages web associées à cette </a:t>
            </a:r>
            <a:r>
              <a:rPr lang="fr-FR" sz="2400" b="1" i="1" dirty="0" smtClean="0">
                <a:solidFill>
                  <a:schemeClr val="tx1"/>
                </a:solidFill>
              </a:rPr>
              <a:t>session</a:t>
            </a:r>
          </a:p>
          <a:p>
            <a:pPr lvl="1" algn="just"/>
            <a:r>
              <a:rPr lang="fr-FR" sz="2400" dirty="0" smtClean="0">
                <a:solidFill>
                  <a:schemeClr val="tx1"/>
                </a:solidFill>
              </a:rPr>
              <a:t>Il peut y avoir autant de variables de session que l’on désire, cependant en augmentant le nombre de variables utilisées, ce sont souvent les performances qui sont en chute libre : il faut donc trouver le juste milieu entre performances et facilité</a:t>
            </a:r>
          </a:p>
          <a:p>
            <a:pPr lvl="1" algn="just"/>
            <a:r>
              <a:rPr lang="fr-FR" sz="2400" dirty="0" smtClean="0">
                <a:solidFill>
                  <a:schemeClr val="tx1"/>
                </a:solidFill>
              </a:rPr>
              <a:t>Les informations utilisées de manière répétée, si elles n’ont pas un trop haut coût en mémoire, peuvent donc être stockées dans ce type de variables (par exemple : le </a:t>
            </a:r>
            <a:r>
              <a:rPr lang="fr-FR" sz="2400" dirty="0" err="1" smtClean="0">
                <a:solidFill>
                  <a:schemeClr val="tx1"/>
                </a:solidFill>
              </a:rPr>
              <a:t>UserName</a:t>
            </a:r>
            <a:r>
              <a:rPr lang="fr-FR" sz="2400" dirty="0" smtClean="0">
                <a:solidFill>
                  <a:schemeClr val="tx1"/>
                </a:solidFill>
              </a:rPr>
              <a:t> d’un utilisateur)</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variables de session et d’application</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786346"/>
          </a:xfrm>
        </p:spPr>
        <p:txBody>
          <a:bodyPr>
            <a:noAutofit/>
          </a:bodyPr>
          <a:lstStyle/>
          <a:p>
            <a:pPr algn="just">
              <a:spcBef>
                <a:spcPts val="1200"/>
              </a:spcBef>
            </a:pPr>
            <a:r>
              <a:rPr lang="fr-FR" b="1" i="1" dirty="0" smtClean="0">
                <a:solidFill>
                  <a:schemeClr val="tx1"/>
                </a:solidFill>
              </a:rPr>
              <a:t>Les variables de sessions</a:t>
            </a:r>
          </a:p>
          <a:p>
            <a:pPr lvl="1" algn="just"/>
            <a:r>
              <a:rPr lang="fr-FR" sz="2400" dirty="0" smtClean="0">
                <a:solidFill>
                  <a:schemeClr val="tx1"/>
                </a:solidFill>
              </a:rPr>
              <a:t>Ces variables sont accessibles du début à la fin de la session d’un navigateur</a:t>
            </a:r>
          </a:p>
          <a:p>
            <a:pPr lvl="1" algn="just"/>
            <a:r>
              <a:rPr lang="fr-FR" sz="2400" dirty="0" smtClean="0">
                <a:solidFill>
                  <a:schemeClr val="tx1"/>
                </a:solidFill>
              </a:rPr>
              <a:t>Comme pour le passage d’arguments dans l’url, les variables de session ne doivent pas être déclarées</a:t>
            </a:r>
          </a:p>
          <a:p>
            <a:pPr lvl="1" algn="just"/>
            <a:r>
              <a:rPr lang="fr-FR" sz="2400" dirty="0" smtClean="0">
                <a:solidFill>
                  <a:schemeClr val="tx1"/>
                </a:solidFill>
              </a:rPr>
              <a:t>Afin de ne pas surcharger le serveur et sa mémoire, nous considérons que si la variable de session est initialisée, c’est que l’utilisateur est bien logué</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variables de session et d’application</a:t>
            </a:r>
            <a:endParaRPr lang="fr-FR" sz="2200" b="1" u="sng" dirty="0">
              <a:solidFill>
                <a:schemeClr val="accent1">
                  <a:lumMod val="50000"/>
                </a:schemeClr>
              </a:solidFill>
            </a:endParaRPr>
          </a:p>
        </p:txBody>
      </p:sp>
      <p:sp>
        <p:nvSpPr>
          <p:cNvPr id="6" name="ZoneTexte 5"/>
          <p:cNvSpPr txBox="1"/>
          <p:nvPr/>
        </p:nvSpPr>
        <p:spPr>
          <a:xfrm>
            <a:off x="1214414" y="4967599"/>
            <a:ext cx="664373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400" b="1" dirty="0" smtClean="0"/>
              <a:t>Session["user"]</a:t>
            </a:r>
            <a:r>
              <a:rPr lang="fr-FR" sz="2400" b="1" i="1" dirty="0" smtClean="0"/>
              <a:t>= </a:t>
            </a:r>
            <a:r>
              <a:rPr lang="fr-FR" sz="2400" dirty="0" smtClean="0"/>
              <a:t>TextBox1.</a:t>
            </a:r>
            <a:r>
              <a:rPr lang="fr-FR" sz="2400" dirty="0" err="1" smtClean="0"/>
              <a:t>Text</a:t>
            </a:r>
            <a:endParaRPr lang="fr-FR" sz="2400" dirty="0" smtClean="0"/>
          </a:p>
        </p:txBody>
      </p:sp>
      <p:sp>
        <p:nvSpPr>
          <p:cNvPr id="7" name="ZoneTexte 6"/>
          <p:cNvSpPr txBox="1"/>
          <p:nvPr/>
        </p:nvSpPr>
        <p:spPr>
          <a:xfrm>
            <a:off x="0" y="5681979"/>
            <a:ext cx="9144000" cy="41549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100" dirty="0" smtClean="0"/>
              <a:t>Label1.</a:t>
            </a:r>
            <a:r>
              <a:rPr lang="fr-FR" sz="2100" dirty="0" err="1" smtClean="0"/>
              <a:t>Text</a:t>
            </a:r>
            <a:r>
              <a:rPr lang="fr-FR" sz="2100" b="1" i="1" dirty="0" smtClean="0"/>
              <a:t>="</a:t>
            </a:r>
            <a:r>
              <a:rPr lang="fr-FR" sz="2100" dirty="0" smtClean="0"/>
              <a:t>L’utilisateur connecté est</a:t>
            </a:r>
            <a:r>
              <a:rPr lang="fr-FR" sz="2100" b="1" i="1" dirty="0" smtClean="0"/>
              <a:t>" + </a:t>
            </a:r>
            <a:r>
              <a:rPr lang="fr-FR" sz="2100" b="1" dirty="0" smtClean="0"/>
              <a:t>Session["user"]</a:t>
            </a:r>
            <a:r>
              <a:rPr lang="fr-FR" sz="2100" dirty="0" smtClean="0"/>
              <a:t>.</a:t>
            </a:r>
            <a:r>
              <a:rPr lang="fr-FR" sz="2100" dirty="0" err="1" smtClean="0"/>
              <a:t>ToString</a:t>
            </a:r>
            <a:r>
              <a:rPr lang="fr-FR" sz="2100" dirty="0" smtClean="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786346"/>
          </a:xfrm>
        </p:spPr>
        <p:txBody>
          <a:bodyPr>
            <a:noAutofit/>
          </a:bodyPr>
          <a:lstStyle/>
          <a:p>
            <a:pPr algn="just">
              <a:spcBef>
                <a:spcPts val="1200"/>
              </a:spcBef>
            </a:pPr>
            <a:r>
              <a:rPr lang="fr-FR" b="1" i="1" dirty="0" smtClean="0">
                <a:solidFill>
                  <a:schemeClr val="tx1"/>
                </a:solidFill>
              </a:rPr>
              <a:t>Les variables d’application</a:t>
            </a:r>
          </a:p>
          <a:p>
            <a:pPr lvl="1" algn="just">
              <a:spcBef>
                <a:spcPts val="1200"/>
              </a:spcBef>
            </a:pPr>
            <a:r>
              <a:rPr lang="fr-FR" sz="2400" dirty="0" smtClean="0">
                <a:solidFill>
                  <a:schemeClr val="tx1"/>
                </a:solidFill>
              </a:rPr>
              <a:t>Les variables de session ne peuvent être accédées que pour une session, on peut cependant imaginer vouloir partager des informations entre les différents navigateurs clients (trouver la liste des utilisateurs connectés)</a:t>
            </a:r>
          </a:p>
          <a:p>
            <a:pPr lvl="1" algn="just">
              <a:spcBef>
                <a:spcPts val="1200"/>
              </a:spcBef>
            </a:pPr>
            <a:r>
              <a:rPr lang="fr-FR" sz="2400" dirty="0" smtClean="0">
                <a:solidFill>
                  <a:schemeClr val="tx1"/>
                </a:solidFill>
              </a:rPr>
              <a:t>La syntaxe et l’utilisation des variables d’application sont les mêmes que pour les variables de sessions si ce n’est que ces variables sont accessibles par </a:t>
            </a:r>
            <a:r>
              <a:rPr lang="fr-FR" sz="2400" b="1" i="1" dirty="0" smtClean="0">
                <a:solidFill>
                  <a:schemeClr val="tx1"/>
                </a:solidFill>
              </a:rPr>
              <a:t>toutes</a:t>
            </a:r>
            <a:r>
              <a:rPr lang="fr-FR" sz="2400" dirty="0" smtClean="0">
                <a:solidFill>
                  <a:schemeClr val="tx1"/>
                </a:solidFill>
              </a:rPr>
              <a:t> les sessions, il est donc possible de les faire communiquer</a:t>
            </a:r>
          </a:p>
          <a:p>
            <a:pPr lvl="1" algn="just">
              <a:spcBef>
                <a:spcPts val="1200"/>
              </a:spcBef>
            </a:pPr>
            <a:r>
              <a:rPr lang="fr-FR" sz="2400" dirty="0" smtClean="0">
                <a:solidFill>
                  <a:schemeClr val="tx1"/>
                </a:solidFill>
              </a:rPr>
              <a:t>Un exemple simple et fréquent que l’on trouve au travers du net est le nombre d’utilisateurs connectés et identifiés</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variables de session et d’application</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786346"/>
          </a:xfrm>
        </p:spPr>
        <p:txBody>
          <a:bodyPr>
            <a:noAutofit/>
          </a:bodyPr>
          <a:lstStyle/>
          <a:p>
            <a:pPr algn="just">
              <a:spcBef>
                <a:spcPts val="1200"/>
              </a:spcBef>
            </a:pPr>
            <a:r>
              <a:rPr lang="fr-FR" b="1" i="1" dirty="0" smtClean="0">
                <a:solidFill>
                  <a:schemeClr val="tx1"/>
                </a:solidFill>
              </a:rPr>
              <a:t>Les variables d’application</a:t>
            </a:r>
          </a:p>
          <a:p>
            <a:pPr lvl="1" algn="just">
              <a:spcBef>
                <a:spcPts val="1200"/>
              </a:spcBef>
            </a:pPr>
            <a:r>
              <a:rPr lang="fr-FR" sz="2400" dirty="0" smtClean="0">
                <a:solidFill>
                  <a:schemeClr val="tx1"/>
                </a:solidFill>
              </a:rPr>
              <a:t>Dans la partie qui valide la connexion, il faut rajouter le code suivant:</a:t>
            </a:r>
          </a:p>
          <a:p>
            <a:pPr lvl="1" algn="just">
              <a:spcBef>
                <a:spcPts val="1200"/>
              </a:spcBef>
              <a:buNone/>
            </a:pPr>
            <a:endParaRPr lang="fr-FR" sz="2400" dirty="0" smtClean="0">
              <a:solidFill>
                <a:schemeClr val="tx1"/>
              </a:solidFill>
            </a:endParaRPr>
          </a:p>
          <a:p>
            <a:pPr lvl="1" algn="just">
              <a:spcBef>
                <a:spcPts val="1200"/>
              </a:spcBef>
            </a:pPr>
            <a:endParaRPr lang="fr-FR" sz="2400" dirty="0" smtClean="0">
              <a:solidFill>
                <a:schemeClr val="tx1"/>
              </a:solidFill>
            </a:endParaRPr>
          </a:p>
          <a:p>
            <a:pPr lvl="1" algn="just">
              <a:spcBef>
                <a:spcPts val="1200"/>
              </a:spcBef>
            </a:pPr>
            <a:endParaRPr lang="fr-FR" sz="2400" dirty="0" smtClean="0">
              <a:solidFill>
                <a:schemeClr val="tx1"/>
              </a:solidFill>
            </a:endParaRPr>
          </a:p>
          <a:p>
            <a:pPr lvl="1" algn="just">
              <a:spcBef>
                <a:spcPts val="1200"/>
              </a:spcBef>
            </a:pPr>
            <a:endParaRPr lang="fr-FR" sz="2400" dirty="0" smtClean="0">
              <a:solidFill>
                <a:schemeClr val="tx1"/>
              </a:solidFill>
            </a:endParaRPr>
          </a:p>
          <a:p>
            <a:pPr lvl="1" algn="just">
              <a:spcBef>
                <a:spcPts val="1200"/>
              </a:spcBef>
            </a:pPr>
            <a:endParaRPr lang="fr-FR" sz="2400" dirty="0" smtClean="0">
              <a:solidFill>
                <a:schemeClr val="tx1"/>
              </a:solidFill>
            </a:endParaRPr>
          </a:p>
          <a:p>
            <a:pPr lvl="1" algn="just">
              <a:spcBef>
                <a:spcPts val="1200"/>
              </a:spcBef>
            </a:pPr>
            <a:r>
              <a:rPr lang="fr-FR" sz="2400" dirty="0" smtClean="0">
                <a:solidFill>
                  <a:schemeClr val="tx1"/>
                </a:solidFill>
              </a:rPr>
              <a:t>La variable </a:t>
            </a:r>
            <a:r>
              <a:rPr lang="fr-FR" sz="2400" b="1" dirty="0" smtClean="0">
                <a:solidFill>
                  <a:schemeClr val="tx1"/>
                </a:solidFill>
              </a:rPr>
              <a:t>Application</a:t>
            </a:r>
            <a:r>
              <a:rPr lang="fr-FR" sz="2400" dirty="0" smtClean="0">
                <a:solidFill>
                  <a:schemeClr val="tx1"/>
                </a:solidFill>
              </a:rPr>
              <a:t>["</a:t>
            </a:r>
            <a:r>
              <a:rPr lang="fr-FR" sz="2400" dirty="0" err="1" smtClean="0">
                <a:solidFill>
                  <a:schemeClr val="tx1"/>
                </a:solidFill>
              </a:rPr>
              <a:t>NbUsers</a:t>
            </a:r>
            <a:r>
              <a:rPr lang="fr-FR" sz="2400" dirty="0" smtClean="0">
                <a:solidFill>
                  <a:schemeClr val="tx1"/>
                </a:solidFill>
              </a:rPr>
              <a:t>"] peut être donc utilisée là où il le faut</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variables de session et d’application</a:t>
            </a:r>
            <a:endParaRPr lang="fr-FR" sz="2200" b="1" u="sng" dirty="0">
              <a:solidFill>
                <a:schemeClr val="accent1">
                  <a:lumMod val="50000"/>
                </a:schemeClr>
              </a:solidFill>
            </a:endParaRPr>
          </a:p>
        </p:txBody>
      </p:sp>
      <p:sp>
        <p:nvSpPr>
          <p:cNvPr id="6" name="ZoneTexte 5"/>
          <p:cNvSpPr txBox="1"/>
          <p:nvPr/>
        </p:nvSpPr>
        <p:spPr>
          <a:xfrm>
            <a:off x="142908" y="2998959"/>
            <a:ext cx="8858248" cy="221599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300" b="1" dirty="0" err="1" smtClean="0"/>
              <a:t>Application.Lock</a:t>
            </a:r>
            <a:r>
              <a:rPr lang="fr-FR" sz="2300" dirty="0" smtClean="0"/>
              <a:t>();</a:t>
            </a:r>
          </a:p>
          <a:p>
            <a:r>
              <a:rPr lang="fr-FR" sz="2300" dirty="0" smtClean="0"/>
              <a:t> if (</a:t>
            </a:r>
            <a:r>
              <a:rPr lang="fr-FR" sz="2300" b="1" dirty="0" smtClean="0"/>
              <a:t>Application</a:t>
            </a:r>
            <a:r>
              <a:rPr lang="fr-FR" sz="2300" dirty="0" smtClean="0"/>
              <a:t>["</a:t>
            </a:r>
            <a:r>
              <a:rPr lang="fr-FR" sz="2300" dirty="0" err="1" smtClean="0">
                <a:solidFill>
                  <a:srgbClr val="FF0000"/>
                </a:solidFill>
              </a:rPr>
              <a:t>NbUsers</a:t>
            </a:r>
            <a:r>
              <a:rPr lang="fr-FR" sz="2300" dirty="0" smtClean="0"/>
              <a:t>"]==</a:t>
            </a:r>
            <a:r>
              <a:rPr lang="fr-FR" sz="2300" dirty="0" err="1" smtClean="0"/>
              <a:t>null</a:t>
            </a:r>
            <a:r>
              <a:rPr lang="fr-FR" sz="2300" dirty="0" smtClean="0"/>
              <a:t>) </a:t>
            </a:r>
          </a:p>
          <a:p>
            <a:r>
              <a:rPr lang="fr-FR" sz="2300" dirty="0" smtClean="0"/>
              <a:t>     </a:t>
            </a:r>
            <a:r>
              <a:rPr lang="fr-FR" sz="2300" b="1" dirty="0" smtClean="0"/>
              <a:t>Application</a:t>
            </a:r>
            <a:r>
              <a:rPr lang="fr-FR" sz="2300" dirty="0" smtClean="0"/>
              <a:t>["</a:t>
            </a:r>
            <a:r>
              <a:rPr lang="fr-FR" sz="2300" dirty="0" err="1" smtClean="0">
                <a:solidFill>
                  <a:srgbClr val="FF0000"/>
                </a:solidFill>
              </a:rPr>
              <a:t>NbUsers</a:t>
            </a:r>
            <a:r>
              <a:rPr lang="fr-FR" sz="2300" dirty="0" smtClean="0"/>
              <a:t>"] = 1;</a:t>
            </a:r>
          </a:p>
          <a:p>
            <a:r>
              <a:rPr lang="fr-FR" sz="2300" dirty="0" smtClean="0"/>
              <a:t> </a:t>
            </a:r>
            <a:r>
              <a:rPr lang="fr-FR" sz="2300" dirty="0" err="1" smtClean="0"/>
              <a:t>else</a:t>
            </a:r>
            <a:endParaRPr lang="fr-FR" sz="2300" dirty="0" smtClean="0"/>
          </a:p>
          <a:p>
            <a:r>
              <a:rPr lang="fr-FR" sz="2300" dirty="0" smtClean="0"/>
              <a:t>     </a:t>
            </a:r>
            <a:r>
              <a:rPr lang="fr-FR" sz="2300" b="1" dirty="0" smtClean="0"/>
              <a:t>Application</a:t>
            </a:r>
            <a:r>
              <a:rPr lang="fr-FR" sz="2300" dirty="0" smtClean="0"/>
              <a:t>["</a:t>
            </a:r>
            <a:r>
              <a:rPr lang="fr-FR" sz="2300" dirty="0" err="1" smtClean="0">
                <a:solidFill>
                  <a:srgbClr val="FF0000"/>
                </a:solidFill>
              </a:rPr>
              <a:t>NbUsers</a:t>
            </a:r>
            <a:r>
              <a:rPr lang="fr-FR" sz="2300" dirty="0" smtClean="0"/>
              <a:t>"] = (</a:t>
            </a:r>
            <a:r>
              <a:rPr lang="fr-FR" sz="2300" dirty="0" err="1" smtClean="0"/>
              <a:t>int</a:t>
            </a:r>
            <a:r>
              <a:rPr lang="fr-FR" sz="2300" dirty="0" smtClean="0"/>
              <a:t>)</a:t>
            </a:r>
            <a:r>
              <a:rPr lang="fr-FR" sz="2300" b="1" dirty="0" smtClean="0"/>
              <a:t>Application</a:t>
            </a:r>
            <a:r>
              <a:rPr lang="fr-FR" sz="2300" dirty="0" smtClean="0"/>
              <a:t>["</a:t>
            </a:r>
            <a:r>
              <a:rPr lang="fr-FR" sz="2300" dirty="0" err="1" smtClean="0">
                <a:solidFill>
                  <a:srgbClr val="FF0000"/>
                </a:solidFill>
              </a:rPr>
              <a:t>NbUsers</a:t>
            </a:r>
            <a:r>
              <a:rPr lang="fr-FR" sz="2300" dirty="0" smtClean="0"/>
              <a:t>"] + 1;</a:t>
            </a:r>
          </a:p>
          <a:p>
            <a:r>
              <a:rPr lang="fr-FR" sz="2300" dirty="0" smtClean="0"/>
              <a:t> </a:t>
            </a:r>
            <a:r>
              <a:rPr lang="fr-FR" sz="2300" b="1" dirty="0" err="1" smtClean="0"/>
              <a:t>Application.UnLock</a:t>
            </a:r>
            <a:r>
              <a:rPr lang="fr-FR" sz="2300" dirty="0" smtClean="0"/>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857784"/>
          </a:xfrm>
        </p:spPr>
        <p:txBody>
          <a:bodyPr>
            <a:noAutofit/>
          </a:bodyPr>
          <a:lstStyle/>
          <a:p>
            <a:pPr algn="just">
              <a:spcBef>
                <a:spcPts val="1200"/>
              </a:spcBef>
            </a:pPr>
            <a:r>
              <a:rPr lang="fr-FR" dirty="0" smtClean="0"/>
              <a:t>Nouveau concept introduit par Microsoft avec ASP.NET, représente l'état de l'ensemble des contrôles d'une page</a:t>
            </a:r>
          </a:p>
          <a:p>
            <a:pPr algn="just">
              <a:spcBef>
                <a:spcPts val="1200"/>
              </a:spcBef>
            </a:pPr>
            <a:r>
              <a:rPr lang="fr-FR" dirty="0" smtClean="0"/>
              <a:t>Les informations sont sauvées sous forme d'un flux sérialisé dans la page HTML et le champ caché </a:t>
            </a:r>
            <a:r>
              <a:rPr lang="fr-FR" b="1" dirty="0" smtClean="0"/>
              <a:t>_VIEWSTATE</a:t>
            </a:r>
            <a:r>
              <a:rPr lang="fr-FR" dirty="0" smtClean="0"/>
              <a:t> permet le transit de ces informations entre le client et le serveur</a:t>
            </a:r>
          </a:p>
          <a:p>
            <a:pPr algn="just">
              <a:spcBef>
                <a:spcPts val="1200"/>
              </a:spcBef>
            </a:pPr>
            <a:r>
              <a:rPr lang="fr-FR" dirty="0" smtClean="0"/>
              <a:t>Il peut être désactivé au niveau d'un contrôle, au niveau d'une page ou au niveau d'une application en plaçant la propriété </a:t>
            </a:r>
            <a:r>
              <a:rPr lang="fr-FR" b="1" i="1" dirty="0" err="1" smtClean="0"/>
              <a:t>EnabledViewState</a:t>
            </a:r>
            <a:r>
              <a:rPr lang="fr-FR" dirty="0" smtClean="0"/>
              <a:t> à </a:t>
            </a:r>
            <a:r>
              <a:rPr lang="fr-FR" i="1" dirty="0" smtClean="0"/>
              <a:t>False</a:t>
            </a:r>
          </a:p>
          <a:p>
            <a:pPr algn="just">
              <a:spcBef>
                <a:spcPts val="1200"/>
              </a:spcBef>
            </a:pPr>
            <a:endParaRPr lang="fr-FR" i="1" dirty="0" smtClean="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a:t>
            </a:r>
            <a:r>
              <a:rPr lang="fr-FR" sz="2200" b="1" u="sng" dirty="0" err="1" smtClean="0">
                <a:solidFill>
                  <a:schemeClr val="accent1">
                    <a:lumMod val="50000"/>
                  </a:schemeClr>
                </a:solidFill>
              </a:rPr>
              <a:t>ViewStates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857784"/>
          </a:xfrm>
        </p:spPr>
        <p:txBody>
          <a:bodyPr>
            <a:noAutofit/>
          </a:bodyPr>
          <a:lstStyle/>
          <a:p>
            <a:pPr algn="just">
              <a:spcBef>
                <a:spcPts val="1200"/>
              </a:spcBef>
            </a:pPr>
            <a:r>
              <a:rPr lang="fr-FR" dirty="0" smtClean="0"/>
              <a:t>Le plus intéressant est que le programmeur peut y ajouter ses propres informations sous forme d'objets indexés par une clé de type </a:t>
            </a:r>
            <a:r>
              <a:rPr lang="fr-FR" i="1" dirty="0" smtClean="0"/>
              <a:t>String</a:t>
            </a:r>
          </a:p>
          <a:p>
            <a:pPr algn="just">
              <a:spcBef>
                <a:spcPts val="1200"/>
              </a:spcBef>
            </a:pPr>
            <a:r>
              <a:rPr lang="fr-FR" dirty="0" smtClean="0"/>
              <a:t>Pour sauvegarder et lire une information, voici comment utiliser le </a:t>
            </a:r>
            <a:r>
              <a:rPr lang="fr-FR" dirty="0" err="1" smtClean="0"/>
              <a:t>ViewState</a:t>
            </a:r>
            <a:r>
              <a:rPr lang="fr-FR" dirty="0" smtClean="0"/>
              <a:t>, par exemple pour modifier un argument dans une requête de sélection:</a:t>
            </a:r>
            <a:endParaRPr lang="fr-FR" i="1" dirty="0" smtClean="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a:t>
            </a:r>
            <a:r>
              <a:rPr lang="fr-FR" sz="2200" b="1" u="sng" dirty="0" err="1" smtClean="0">
                <a:solidFill>
                  <a:schemeClr val="accent1">
                    <a:lumMod val="50000"/>
                  </a:schemeClr>
                </a:solidFill>
              </a:rPr>
              <a:t>ViewStates</a:t>
            </a:r>
            <a:endParaRPr lang="fr-FR" sz="2200" b="1" u="sng" dirty="0">
              <a:solidFill>
                <a:schemeClr val="accent1">
                  <a:lumMod val="50000"/>
                </a:schemeClr>
              </a:solidFill>
            </a:endParaRPr>
          </a:p>
        </p:txBody>
      </p:sp>
      <p:sp>
        <p:nvSpPr>
          <p:cNvPr id="6" name="ZoneTexte 5"/>
          <p:cNvSpPr txBox="1"/>
          <p:nvPr/>
        </p:nvSpPr>
        <p:spPr>
          <a:xfrm>
            <a:off x="0" y="4411342"/>
            <a:ext cx="9072594" cy="19389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400" dirty="0" err="1" smtClean="0"/>
              <a:t>void</a:t>
            </a:r>
            <a:r>
              <a:rPr lang="fr-FR" sz="2400" dirty="0" smtClean="0"/>
              <a:t>  </a:t>
            </a:r>
            <a:r>
              <a:rPr lang="fr-FR" sz="2400" dirty="0" err="1" smtClean="0"/>
              <a:t>ConstruireRequete</a:t>
            </a:r>
            <a:r>
              <a:rPr lang="fr-FR" sz="2400" dirty="0" smtClean="0"/>
              <a:t>()</a:t>
            </a:r>
          </a:p>
          <a:p>
            <a:r>
              <a:rPr lang="fr-FR" sz="2400" dirty="0" smtClean="0"/>
              <a:t>        {</a:t>
            </a:r>
          </a:p>
          <a:p>
            <a:r>
              <a:rPr lang="fr-FR" sz="2400" dirty="0" smtClean="0"/>
              <a:t>        String tri = (String)(</a:t>
            </a:r>
            <a:r>
              <a:rPr lang="fr-FR" sz="2400" b="1" dirty="0" err="1" smtClean="0"/>
              <a:t>ViewState</a:t>
            </a:r>
            <a:r>
              <a:rPr lang="fr-FR" sz="2400" b="1" dirty="0" smtClean="0"/>
              <a:t>["tri"]</a:t>
            </a:r>
            <a:r>
              <a:rPr lang="fr-FR" sz="2400" dirty="0" smtClean="0"/>
              <a:t>);</a:t>
            </a:r>
          </a:p>
          <a:p>
            <a:r>
              <a:rPr lang="en-US" sz="2400" dirty="0" smtClean="0"/>
              <a:t>        String </a:t>
            </a:r>
            <a:r>
              <a:rPr lang="en-US" sz="2400" dirty="0" err="1" smtClean="0"/>
              <a:t>rq</a:t>
            </a:r>
            <a:r>
              <a:rPr lang="en-US" sz="2400" dirty="0" smtClean="0"/>
              <a:t> = "SELECT * FROM </a:t>
            </a:r>
            <a:r>
              <a:rPr lang="en-US" sz="2400" dirty="0" err="1" smtClean="0"/>
              <a:t>UneTable</a:t>
            </a:r>
            <a:r>
              <a:rPr lang="en-US" sz="2400" dirty="0" smtClean="0"/>
              <a:t> ORDER BY " + tri;</a:t>
            </a:r>
          </a:p>
          <a:p>
            <a:r>
              <a:rPr lang="fr-FR" sz="2400" dirty="0" smtClean="0"/>
              <a:t>        }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857784"/>
          </a:xfrm>
        </p:spPr>
        <p:txBody>
          <a:bodyPr>
            <a:noAutofit/>
          </a:bodyPr>
          <a:lstStyle/>
          <a:p>
            <a:pPr algn="just">
              <a:spcBef>
                <a:spcPts val="1200"/>
              </a:spcBef>
            </a:pPr>
            <a:endParaRPr lang="fr-FR" i="1" dirty="0" smtClean="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a:t>
            </a:r>
            <a:r>
              <a:rPr lang="fr-FR" sz="2200" b="1" u="sng" dirty="0" err="1" smtClean="0">
                <a:solidFill>
                  <a:schemeClr val="accent1">
                    <a:lumMod val="50000"/>
                  </a:schemeClr>
                </a:solidFill>
              </a:rPr>
              <a:t>ViewStates</a:t>
            </a:r>
            <a:endParaRPr lang="fr-FR" sz="2200" b="1" u="sng" dirty="0">
              <a:solidFill>
                <a:schemeClr val="accent1">
                  <a:lumMod val="50000"/>
                </a:schemeClr>
              </a:solidFill>
            </a:endParaRPr>
          </a:p>
        </p:txBody>
      </p:sp>
      <p:sp>
        <p:nvSpPr>
          <p:cNvPr id="6" name="ZoneTexte 5"/>
          <p:cNvSpPr txBox="1"/>
          <p:nvPr/>
        </p:nvSpPr>
        <p:spPr>
          <a:xfrm>
            <a:off x="0" y="1571612"/>
            <a:ext cx="9072594" cy="48936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t>protected void </a:t>
            </a:r>
            <a:r>
              <a:rPr lang="en-US" sz="2400" dirty="0" err="1" smtClean="0"/>
              <a:t>Page_Load</a:t>
            </a:r>
            <a:r>
              <a:rPr lang="en-US" sz="2400" dirty="0" smtClean="0"/>
              <a:t>(object sender, </a:t>
            </a:r>
            <a:r>
              <a:rPr lang="en-US" sz="2400" dirty="0" err="1" smtClean="0"/>
              <a:t>EventArgs</a:t>
            </a:r>
            <a:r>
              <a:rPr lang="en-US" sz="2400" dirty="0" smtClean="0"/>
              <a:t> e)</a:t>
            </a:r>
          </a:p>
          <a:p>
            <a:r>
              <a:rPr lang="fr-FR" sz="2400" dirty="0" smtClean="0"/>
              <a:t>        {</a:t>
            </a:r>
          </a:p>
          <a:p>
            <a:r>
              <a:rPr lang="fr-FR" sz="2400" dirty="0" smtClean="0"/>
              <a:t>            if (! </a:t>
            </a:r>
            <a:r>
              <a:rPr lang="fr-FR" sz="2400" dirty="0" err="1" smtClean="0"/>
              <a:t>IsPostBack</a:t>
            </a:r>
            <a:r>
              <a:rPr lang="fr-FR" sz="2400" dirty="0" smtClean="0"/>
              <a:t>)</a:t>
            </a:r>
          </a:p>
          <a:p>
            <a:r>
              <a:rPr lang="fr-FR" sz="2400" dirty="0" smtClean="0"/>
              <a:t>            {</a:t>
            </a:r>
          </a:p>
          <a:p>
            <a:r>
              <a:rPr lang="fr-FR" sz="2400" dirty="0" smtClean="0"/>
              <a:t>            </a:t>
            </a:r>
            <a:r>
              <a:rPr lang="fr-FR" sz="2400" b="1" dirty="0" err="1" smtClean="0"/>
              <a:t>ViewState</a:t>
            </a:r>
            <a:r>
              <a:rPr lang="fr-FR" sz="2400" b="1" dirty="0" smtClean="0"/>
              <a:t>["tri"] = "nom";</a:t>
            </a:r>
          </a:p>
          <a:p>
            <a:r>
              <a:rPr lang="fr-FR" sz="2400" dirty="0" smtClean="0"/>
              <a:t>            </a:t>
            </a:r>
            <a:r>
              <a:rPr lang="fr-FR" sz="2400" dirty="0" err="1" smtClean="0"/>
              <a:t>ConstruireRequete</a:t>
            </a:r>
            <a:r>
              <a:rPr lang="fr-FR" sz="2400" dirty="0" smtClean="0"/>
              <a:t>();</a:t>
            </a:r>
          </a:p>
          <a:p>
            <a:r>
              <a:rPr lang="fr-FR" sz="2400" dirty="0" smtClean="0"/>
              <a:t>            }</a:t>
            </a:r>
          </a:p>
          <a:p>
            <a:r>
              <a:rPr lang="fr-FR" sz="2400" dirty="0" smtClean="0"/>
              <a:t>        }</a:t>
            </a:r>
            <a:endParaRPr lang="en-GB" sz="2400" dirty="0" smtClean="0"/>
          </a:p>
          <a:p>
            <a:r>
              <a:rPr lang="en-US" sz="2400" dirty="0" smtClean="0"/>
              <a:t> protected void </a:t>
            </a:r>
            <a:r>
              <a:rPr lang="en-US" sz="2400" dirty="0" err="1" smtClean="0"/>
              <a:t>cmdVille_Click</a:t>
            </a:r>
            <a:r>
              <a:rPr lang="en-US" sz="2400" dirty="0" smtClean="0"/>
              <a:t>(object sender, </a:t>
            </a:r>
            <a:r>
              <a:rPr lang="en-US" sz="2400" dirty="0" err="1" smtClean="0"/>
              <a:t>EventArgs</a:t>
            </a:r>
            <a:r>
              <a:rPr lang="en-US" sz="2400" dirty="0" smtClean="0"/>
              <a:t> e)</a:t>
            </a:r>
          </a:p>
          <a:p>
            <a:r>
              <a:rPr lang="fr-FR" sz="2400" dirty="0" smtClean="0"/>
              <a:t>        {</a:t>
            </a:r>
          </a:p>
          <a:p>
            <a:r>
              <a:rPr lang="fr-FR" sz="2400" dirty="0" smtClean="0"/>
              <a:t>        </a:t>
            </a:r>
            <a:r>
              <a:rPr lang="fr-FR" sz="2400" b="1" dirty="0" err="1" smtClean="0"/>
              <a:t>ViewState</a:t>
            </a:r>
            <a:r>
              <a:rPr lang="fr-FR" sz="2400" b="1" dirty="0" smtClean="0"/>
              <a:t>["tri"] = "ville";</a:t>
            </a:r>
          </a:p>
          <a:p>
            <a:r>
              <a:rPr lang="fr-FR" sz="2400" dirty="0" smtClean="0"/>
              <a:t>        </a:t>
            </a:r>
            <a:r>
              <a:rPr lang="fr-FR" sz="2400" dirty="0" err="1" smtClean="0"/>
              <a:t>ConstruireRequete</a:t>
            </a:r>
            <a:r>
              <a:rPr lang="fr-FR" sz="2400" dirty="0" smtClean="0"/>
              <a:t>();</a:t>
            </a:r>
          </a:p>
          <a:p>
            <a:r>
              <a:rPr lang="fr-FR" sz="2400" dirty="0" smtClean="0"/>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857784"/>
          </a:xfrm>
        </p:spPr>
        <p:txBody>
          <a:bodyPr>
            <a:noAutofit/>
          </a:bodyPr>
          <a:lstStyle/>
          <a:p>
            <a:pPr algn="just">
              <a:spcBef>
                <a:spcPts val="1200"/>
              </a:spcBef>
            </a:pPr>
            <a:r>
              <a:rPr lang="fr-FR" dirty="0" smtClean="0"/>
              <a:t>Les </a:t>
            </a:r>
            <a:r>
              <a:rPr lang="fr-FR" b="1" i="1" dirty="0" smtClean="0"/>
              <a:t>cookies</a:t>
            </a:r>
            <a:r>
              <a:rPr lang="fr-FR" dirty="0" smtClean="0"/>
              <a:t> permettent aux applications Web de stocker des informations spécifiques à l'utilisateur</a:t>
            </a:r>
          </a:p>
          <a:p>
            <a:pPr algn="just">
              <a:spcBef>
                <a:spcPts val="1200"/>
              </a:spcBef>
            </a:pPr>
            <a:r>
              <a:rPr lang="fr-FR" dirty="0" smtClean="0"/>
              <a:t>Par exemple, lorsqu'un utilisateur demande une page de votre site, si votre application envoie, en plus de la page, un cookie contenant la date et l'heure, le navigateur de l'utilisateur récupérera la page plus le cookie, qu'il stockera dans un dossier du disque dur local</a:t>
            </a:r>
          </a:p>
          <a:p>
            <a:pPr algn="just">
              <a:spcBef>
                <a:spcPts val="1200"/>
              </a:spcBef>
            </a:pPr>
            <a:r>
              <a:rPr lang="fr-FR" dirty="0" smtClean="0"/>
              <a:t>Ultérieurement, si l'utilisateur demande à nouveau une page de votre site, le navigateur recherchera sur le disque dur local un cookie associé à l'URL saisie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cookies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857784"/>
          </a:xfrm>
        </p:spPr>
        <p:txBody>
          <a:bodyPr>
            <a:noAutofit/>
          </a:bodyPr>
          <a:lstStyle/>
          <a:p>
            <a:pPr algn="just">
              <a:spcBef>
                <a:spcPts val="1200"/>
              </a:spcBef>
            </a:pPr>
            <a:r>
              <a:rPr lang="fr-FR" dirty="0" smtClean="0"/>
              <a:t>Si le cookie existe, le navigateur l'enverra à votre site en même temps que la demande de page</a:t>
            </a:r>
          </a:p>
          <a:p>
            <a:pPr algn="just">
              <a:spcBef>
                <a:spcPts val="1200"/>
              </a:spcBef>
            </a:pPr>
            <a:r>
              <a:rPr lang="fr-FR" dirty="0" smtClean="0"/>
              <a:t>Votre application pourra alors déterminer la date et l'heure auxquelles l'utilisateur a visité le site pour la dernière fois</a:t>
            </a:r>
          </a:p>
          <a:p>
            <a:pPr algn="just">
              <a:spcBef>
                <a:spcPts val="1200"/>
              </a:spcBef>
            </a:pPr>
            <a:r>
              <a:rPr lang="fr-FR" dirty="0" smtClean="0"/>
              <a:t>Vous pourrez éventuellement utiliser cette information pour afficher un message sur l'écran de l'utilisateur ou vérifier une date d'expiration</a:t>
            </a:r>
          </a:p>
          <a:p>
            <a:pPr algn="just">
              <a:spcBef>
                <a:spcPts val="1200"/>
              </a:spcBef>
            </a:pPr>
            <a:r>
              <a:rPr lang="fr-FR" dirty="0" smtClean="0"/>
              <a:t>Les navigateurs limitent le nombre de cookies que votre site peut stocker sur l'ordinateur de l'utilisateur</a:t>
            </a:r>
            <a:endParaRPr lang="fr-FR" dirty="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Les cookies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5286388"/>
          </a:xfrm>
        </p:spPr>
        <p:txBody>
          <a:bodyPr>
            <a:noAutofit/>
          </a:bodyPr>
          <a:lstStyle/>
          <a:p>
            <a:pPr algn="just">
              <a:spcBef>
                <a:spcPts val="1200"/>
              </a:spcBef>
            </a:pPr>
            <a:r>
              <a:rPr lang="fr-FR" dirty="0" smtClean="0"/>
              <a:t>En plus d'utiliser des contrôles serveur Web dans vos pages Web ASP.NET, vous pouvez créer vos propres contrôles personnalisés et réutilisables</a:t>
            </a:r>
          </a:p>
          <a:p>
            <a:pPr lvl="1" algn="just">
              <a:spcBef>
                <a:spcPts val="1200"/>
              </a:spcBef>
            </a:pPr>
            <a:r>
              <a:rPr lang="fr-FR" sz="2400" dirty="0" smtClean="0">
                <a:solidFill>
                  <a:schemeClr val="tx1"/>
                </a:solidFill>
              </a:rPr>
              <a:t>Des </a:t>
            </a:r>
            <a:r>
              <a:rPr lang="fr-FR" sz="2400" b="1" i="1" dirty="0" smtClean="0">
                <a:solidFill>
                  <a:schemeClr val="tx1"/>
                </a:solidFill>
              </a:rPr>
              <a:t>contrôles utilisateur (</a:t>
            </a:r>
            <a:r>
              <a:rPr lang="fr-FR" sz="2400" b="1" i="1" dirty="0" err="1" smtClean="0">
                <a:solidFill>
                  <a:schemeClr val="tx1"/>
                </a:solidFill>
              </a:rPr>
              <a:t>UserControl</a:t>
            </a:r>
            <a:r>
              <a:rPr lang="fr-FR" sz="2400" b="1" i="1" dirty="0" smtClean="0">
                <a:solidFill>
                  <a:schemeClr val="tx1"/>
                </a:solidFill>
              </a:rPr>
              <a:t>) </a:t>
            </a:r>
            <a:r>
              <a:rPr lang="fr-FR" sz="2400" dirty="0" smtClean="0">
                <a:solidFill>
                  <a:schemeClr val="tx1"/>
                </a:solidFill>
              </a:rPr>
              <a:t>: des conteneurs dans lesquels vous pouvez placer des balises et des contrôles serveur Web. Vous pouvez ensuite traiter le contrôle utilisateur comme une unité et lui assigner des propriétés et des méthodes.</a:t>
            </a:r>
          </a:p>
          <a:p>
            <a:pPr lvl="1" algn="just">
              <a:spcBef>
                <a:spcPts val="1200"/>
              </a:spcBef>
            </a:pPr>
            <a:r>
              <a:rPr lang="fr-FR" sz="2400" dirty="0" smtClean="0">
                <a:solidFill>
                  <a:schemeClr val="tx1"/>
                </a:solidFill>
              </a:rPr>
              <a:t>Des </a:t>
            </a:r>
            <a:r>
              <a:rPr lang="fr-FR" sz="2400" b="1" i="1" dirty="0" smtClean="0">
                <a:solidFill>
                  <a:schemeClr val="tx1"/>
                </a:solidFill>
              </a:rPr>
              <a:t>contrôles personnalisés (</a:t>
            </a:r>
            <a:r>
              <a:rPr lang="fr-FR" sz="2400" b="1" i="1" dirty="0" err="1" smtClean="0">
                <a:solidFill>
                  <a:schemeClr val="tx1"/>
                </a:solidFill>
              </a:rPr>
              <a:t>CustomControl</a:t>
            </a:r>
            <a:r>
              <a:rPr lang="fr-FR" sz="2400" b="1" i="1" dirty="0" smtClean="0">
                <a:solidFill>
                  <a:schemeClr val="tx1"/>
                </a:solidFill>
              </a:rPr>
              <a:t>) </a:t>
            </a:r>
            <a:r>
              <a:rPr lang="fr-FR" sz="2400" dirty="0" smtClean="0">
                <a:solidFill>
                  <a:schemeClr val="tx1"/>
                </a:solidFill>
              </a:rPr>
              <a:t>: classes que vous écrivez et qui dérivent de Control ou de WebControl</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dirty="0" smtClean="0"/>
              <a:t>Un contrôle utilisateur porte l’extension « .</a:t>
            </a:r>
            <a:r>
              <a:rPr lang="fr-FR" dirty="0" err="1" smtClean="0"/>
              <a:t>ascx</a:t>
            </a:r>
            <a:r>
              <a:rPr lang="fr-FR" dirty="0" smtClean="0"/>
              <a:t> »</a:t>
            </a:r>
          </a:p>
          <a:p>
            <a:pPr algn="just">
              <a:spcBef>
                <a:spcPts val="1200"/>
              </a:spcBef>
            </a:pPr>
            <a:r>
              <a:rPr lang="fr-FR" dirty="0" smtClean="0"/>
              <a:t>Il s’agit d’une mini page (.</a:t>
            </a:r>
            <a:r>
              <a:rPr lang="fr-FR" dirty="0" err="1" smtClean="0"/>
              <a:t>aspx</a:t>
            </a:r>
            <a:r>
              <a:rPr lang="fr-FR" dirty="0" smtClean="0"/>
              <a:t>) qui peut s'inclure dans une page et qui ne comporte aucune des balises suivantes : </a:t>
            </a:r>
            <a:r>
              <a:rPr lang="fr-FR" b="1" i="1" dirty="0" smtClean="0"/>
              <a:t>&lt;html&gt;&lt;body&gt;&lt;</a:t>
            </a:r>
            <a:r>
              <a:rPr lang="fr-FR" b="1" i="1" dirty="0" err="1" smtClean="0"/>
              <a:t>form</a:t>
            </a:r>
            <a:r>
              <a:rPr lang="fr-FR" b="1" i="1" dirty="0" smtClean="0"/>
              <a:t>&gt;</a:t>
            </a:r>
          </a:p>
          <a:p>
            <a:pPr algn="just">
              <a:spcBef>
                <a:spcPts val="1200"/>
              </a:spcBef>
            </a:pPr>
            <a:r>
              <a:rPr lang="fr-FR" dirty="0" smtClean="0"/>
              <a:t>Un contrôle utilisateur a pour directive </a:t>
            </a:r>
            <a:r>
              <a:rPr lang="fr-FR" sz="2400" b="1" i="1" dirty="0" smtClean="0"/>
              <a:t>&lt;%@ Control &gt; </a:t>
            </a:r>
            <a:r>
              <a:rPr lang="fr-FR" dirty="0" smtClean="0"/>
              <a:t>au lieu de la directive </a:t>
            </a:r>
            <a:r>
              <a:rPr lang="fr-FR" b="1" i="1" dirty="0" smtClean="0"/>
              <a:t>&lt;%@ Page &gt;</a:t>
            </a:r>
          </a:p>
          <a:p>
            <a:pPr algn="just">
              <a:spcBef>
                <a:spcPts val="1200"/>
              </a:spcBef>
            </a:pPr>
            <a:r>
              <a:rPr lang="fr-FR" dirty="0" smtClean="0"/>
              <a:t>Les contrôles utilisateur ne peuvent pas s'exécuter comme des fichiers autonomes, il faut plutôt les ajouter à des pages ASP.NET, comme pour n'importe quel contrôle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8596" y="2857496"/>
            <a:ext cx="8072494" cy="78581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dirty="0" smtClean="0"/>
              <a:t>Pour </a:t>
            </a:r>
            <a:r>
              <a:rPr lang="fr-FR" b="1" i="1" dirty="0" smtClean="0"/>
              <a:t>utiliser</a:t>
            </a:r>
            <a:r>
              <a:rPr lang="fr-FR" dirty="0" smtClean="0"/>
              <a:t> un contrôle utilisateur dans sa page, il faut utiliser la directive </a:t>
            </a:r>
            <a:r>
              <a:rPr lang="fr-FR" b="1" i="1" dirty="0" smtClean="0"/>
              <a:t>@</a:t>
            </a:r>
            <a:r>
              <a:rPr lang="fr-FR" b="1" i="1" dirty="0" err="1" smtClean="0"/>
              <a:t>Register</a:t>
            </a:r>
            <a:r>
              <a:rPr lang="fr-FR" b="1" i="1" dirty="0" smtClean="0"/>
              <a:t> </a:t>
            </a:r>
            <a:r>
              <a:rPr lang="fr-FR" dirty="0" smtClean="0"/>
              <a:t>pour faire connaitre le contrôle utilisateur à la page</a:t>
            </a:r>
          </a:p>
          <a:p>
            <a:pPr marL="269875" indent="0">
              <a:spcBef>
                <a:spcPts val="0"/>
              </a:spcBef>
              <a:buNone/>
            </a:pPr>
            <a:r>
              <a:rPr lang="fr-FR" sz="2500" b="1" i="1" dirty="0" smtClean="0"/>
              <a:t>&lt;%@ </a:t>
            </a:r>
            <a:r>
              <a:rPr lang="fr-FR" sz="2500" b="1" i="1" dirty="0" err="1" smtClean="0"/>
              <a:t>Register</a:t>
            </a:r>
            <a:r>
              <a:rPr lang="fr-FR" sz="2500" b="1" i="1" dirty="0" smtClean="0"/>
              <a:t> </a:t>
            </a:r>
            <a:r>
              <a:rPr lang="fr-FR" sz="2500" b="1" i="1" dirty="0" err="1" smtClean="0"/>
              <a:t>Src</a:t>
            </a:r>
            <a:r>
              <a:rPr lang="fr-FR" sz="2500" dirty="0" smtClean="0"/>
              <a:t>="~/monUserControl.ascx" </a:t>
            </a:r>
            <a:r>
              <a:rPr lang="fr-FR" sz="2500" b="1" i="1" dirty="0" err="1" smtClean="0"/>
              <a:t>TagName</a:t>
            </a:r>
            <a:r>
              <a:rPr lang="fr-FR" sz="2500" dirty="0" smtClean="0"/>
              <a:t>="</a:t>
            </a:r>
            <a:r>
              <a:rPr lang="fr-FR" sz="2500" dirty="0" err="1" smtClean="0"/>
              <a:t>MonUserControl</a:t>
            </a:r>
            <a:r>
              <a:rPr lang="fr-FR" sz="2500" dirty="0" smtClean="0"/>
              <a:t>" </a:t>
            </a:r>
            <a:r>
              <a:rPr lang="fr-FR" sz="2500" b="1" i="1" dirty="0" err="1" smtClean="0"/>
              <a:t>TagPrefix</a:t>
            </a:r>
            <a:r>
              <a:rPr lang="fr-FR" sz="2500" dirty="0" smtClean="0"/>
              <a:t>="UC" </a:t>
            </a:r>
            <a:r>
              <a:rPr lang="fr-FR" sz="2500" b="1" i="1" dirty="0" smtClean="0"/>
              <a:t>%&gt;</a:t>
            </a:r>
          </a:p>
          <a:p>
            <a:pPr lvl="1" algn="just" fontAlgn="t"/>
            <a:r>
              <a:rPr lang="fr-FR" sz="2400" dirty="0" smtClean="0">
                <a:solidFill>
                  <a:schemeClr val="tx1"/>
                </a:solidFill>
              </a:rPr>
              <a:t>L’attribut </a:t>
            </a:r>
            <a:r>
              <a:rPr lang="fr-FR" sz="2400" b="1" dirty="0" err="1" smtClean="0">
                <a:solidFill>
                  <a:schemeClr val="tx1"/>
                </a:solidFill>
              </a:rPr>
              <a:t>Src</a:t>
            </a:r>
            <a:r>
              <a:rPr lang="fr-FR" sz="2400" dirty="0" smtClean="0">
                <a:solidFill>
                  <a:schemeClr val="tx1"/>
                </a:solidFill>
              </a:rPr>
              <a:t> définit le chemin d'accès virtuel au fichier contrôle utilisateur que vous incluez</a:t>
            </a:r>
          </a:p>
          <a:p>
            <a:pPr lvl="1" algn="just" fontAlgn="t"/>
            <a:r>
              <a:rPr lang="fr-FR" sz="2400" dirty="0" smtClean="0">
                <a:solidFill>
                  <a:schemeClr val="tx1"/>
                </a:solidFill>
              </a:rPr>
              <a:t>L’attribut </a:t>
            </a:r>
            <a:r>
              <a:rPr lang="fr-FR" sz="2400" b="1" dirty="0" err="1" smtClean="0">
                <a:solidFill>
                  <a:schemeClr val="tx1"/>
                </a:solidFill>
              </a:rPr>
              <a:t>TagName</a:t>
            </a:r>
            <a:r>
              <a:rPr lang="fr-FR" sz="2400" dirty="0" smtClean="0">
                <a:solidFill>
                  <a:schemeClr val="tx1"/>
                </a:solidFill>
              </a:rPr>
              <a:t> associe un nom au contrôle utilisateur</a:t>
            </a:r>
          </a:p>
          <a:p>
            <a:pPr lvl="1" algn="just" fontAlgn="t"/>
            <a:r>
              <a:rPr lang="fr-FR" sz="2400" dirty="0" smtClean="0">
                <a:solidFill>
                  <a:schemeClr val="tx1"/>
                </a:solidFill>
              </a:rPr>
              <a:t>L’attribut </a:t>
            </a:r>
            <a:r>
              <a:rPr lang="fr-FR" sz="2400" b="1" dirty="0" err="1" smtClean="0">
                <a:solidFill>
                  <a:schemeClr val="tx1"/>
                </a:solidFill>
              </a:rPr>
              <a:t>TagPrefix</a:t>
            </a:r>
            <a:r>
              <a:rPr lang="fr-FR" sz="2400" dirty="0" smtClean="0">
                <a:solidFill>
                  <a:schemeClr val="tx1"/>
                </a:solidFill>
              </a:rPr>
              <a:t> associe un préfixe au contrôle utilisateur. Le </a:t>
            </a:r>
            <a:r>
              <a:rPr lang="fr-FR" sz="2400" dirty="0" err="1" smtClean="0">
                <a:solidFill>
                  <a:schemeClr val="tx1"/>
                </a:solidFill>
              </a:rPr>
              <a:t>TagName</a:t>
            </a:r>
            <a:r>
              <a:rPr lang="fr-FR" sz="2400" dirty="0" smtClean="0">
                <a:solidFill>
                  <a:schemeClr val="tx1"/>
                </a:solidFill>
              </a:rPr>
              <a:t> et le </a:t>
            </a:r>
            <a:r>
              <a:rPr lang="fr-FR" sz="2400" dirty="0" err="1" smtClean="0">
                <a:solidFill>
                  <a:schemeClr val="tx1"/>
                </a:solidFill>
              </a:rPr>
              <a:t>TagPrefix</a:t>
            </a:r>
            <a:r>
              <a:rPr lang="fr-FR" sz="2400" dirty="0" smtClean="0">
                <a:solidFill>
                  <a:schemeClr val="tx1"/>
                </a:solidFill>
              </a:rPr>
              <a:t> seront inclus dans la balise d'ouverture de l'élément du </a:t>
            </a:r>
            <a:r>
              <a:rPr lang="fr-FR" sz="2400" dirty="0" err="1" smtClean="0">
                <a:solidFill>
                  <a:schemeClr val="tx1"/>
                </a:solidFill>
              </a:rPr>
              <a:t>UserContrôl</a:t>
            </a:r>
            <a:endParaRPr lang="fr-FR" sz="2400" dirty="0" smtClean="0">
              <a:solidFill>
                <a:schemeClr val="tx1"/>
              </a:solidFill>
            </a:endParaRPr>
          </a:p>
          <a:p>
            <a:pPr lvl="1" algn="just"/>
            <a:endParaRPr lang="fr-FR" sz="24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42910" y="2928934"/>
            <a:ext cx="7858180" cy="5715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lvl="0" algn="just" fontAlgn="t">
              <a:spcBef>
                <a:spcPts val="1200"/>
              </a:spcBef>
            </a:pPr>
            <a:r>
              <a:rPr lang="fr-FR" dirty="0" smtClean="0"/>
              <a:t>Pour l'insérer alors dans sa page (dans un emplacement précis) on utilisera la combinaison </a:t>
            </a:r>
            <a:r>
              <a:rPr lang="fr-FR" b="1" i="1" dirty="0" err="1" smtClean="0"/>
              <a:t>TagPrefix:TagName</a:t>
            </a:r>
            <a:endParaRPr lang="fr-FR" b="1" i="1" dirty="0" smtClean="0"/>
          </a:p>
          <a:p>
            <a:pPr lvl="0" algn="ctr" fontAlgn="t">
              <a:spcBef>
                <a:spcPts val="1200"/>
              </a:spcBef>
              <a:buNone/>
            </a:pPr>
            <a:r>
              <a:rPr lang="fr-FR" dirty="0" smtClean="0"/>
              <a:t>&lt;</a:t>
            </a:r>
            <a:r>
              <a:rPr lang="fr-FR" b="1" dirty="0" err="1" smtClean="0"/>
              <a:t>UC:MonUserControl</a:t>
            </a:r>
            <a:r>
              <a:rPr lang="fr-FR" b="1" dirty="0" smtClean="0"/>
              <a:t> </a:t>
            </a:r>
            <a:r>
              <a:rPr lang="fr-FR" dirty="0" err="1" smtClean="0"/>
              <a:t>runat</a:t>
            </a:r>
            <a:r>
              <a:rPr lang="fr-FR" dirty="0" smtClean="0"/>
              <a:t>="server" /&gt;</a:t>
            </a:r>
          </a:p>
          <a:p>
            <a:pPr lvl="0" algn="just" fontAlgn="t">
              <a:spcBef>
                <a:spcPts val="1200"/>
              </a:spcBef>
            </a:pPr>
            <a:r>
              <a:rPr lang="fr-FR" dirty="0" smtClean="0"/>
              <a:t>Dans le corps de la page Web, déclarez l'élément contrôle utilisateur à l'intérieur de l'élément </a:t>
            </a:r>
            <a:r>
              <a:rPr lang="fr-FR" b="1" dirty="0" err="1" smtClean="0"/>
              <a:t>form</a:t>
            </a:r>
            <a:endParaRPr lang="fr-FR" b="1" dirty="0" smtClean="0"/>
          </a:p>
          <a:p>
            <a:pPr algn="just" fontAlgn="t">
              <a:spcBef>
                <a:spcPts val="1200"/>
              </a:spcBef>
            </a:pPr>
            <a:r>
              <a:rPr lang="fr-FR" dirty="0" smtClean="0"/>
              <a:t>L'exemple suivant montre un contrôle utilisateur dans lequel les utilisateurs peuvent cliquer à leur guise sur deux boutons pour naviguer dans une série de choix (de couleurs) au sein d'une zone de texte</a:t>
            </a:r>
          </a:p>
          <a:p>
            <a:pPr lvl="0" algn="just" fontAlgn="t">
              <a:spcBef>
                <a:spcPts val="1200"/>
              </a:spcBef>
            </a:pPr>
            <a:endParaRPr lang="fr-FR" dirty="0" smtClean="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487401" y="1571612"/>
            <a:ext cx="8085127" cy="642942"/>
          </a:xfrm>
          <a:prstGeom prst="rect">
            <a:avLst/>
          </a:prstGeom>
          <a:noFill/>
          <a:ln w="9525">
            <a:noFill/>
            <a:miter lim="800000"/>
            <a:headEnd/>
            <a:tailEnd/>
          </a:ln>
          <a:effectLst/>
        </p:spPr>
      </p:pic>
      <p:sp>
        <p:nvSpPr>
          <p:cNvPr id="7" name="ZoneTexte 6"/>
          <p:cNvSpPr txBox="1"/>
          <p:nvPr/>
        </p:nvSpPr>
        <p:spPr>
          <a:xfrm>
            <a:off x="71406" y="2571744"/>
            <a:ext cx="9001156" cy="378565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protected string[] colors = { "Red", "Green", "Blue", "Yellow", "Black" };</a:t>
            </a:r>
          </a:p>
          <a:p>
            <a:r>
              <a:rPr lang="fr-FR" sz="2000" dirty="0" smtClean="0"/>
              <a:t>        </a:t>
            </a:r>
            <a:r>
              <a:rPr lang="fr-FR" sz="2000" dirty="0" err="1" smtClean="0"/>
              <a:t>protected</a:t>
            </a:r>
            <a:r>
              <a:rPr lang="fr-FR" sz="2000" dirty="0" smtClean="0"/>
              <a:t> </a:t>
            </a:r>
            <a:r>
              <a:rPr lang="fr-FR" sz="2000" dirty="0" err="1" smtClean="0"/>
              <a:t>int</a:t>
            </a:r>
            <a:r>
              <a:rPr lang="fr-FR" sz="2000" dirty="0" smtClean="0"/>
              <a:t> </a:t>
            </a:r>
            <a:r>
              <a:rPr lang="fr-FR" sz="2000" dirty="0" err="1" smtClean="0"/>
              <a:t>indiceCouleur</a:t>
            </a:r>
            <a:r>
              <a:rPr lang="fr-FR" sz="2000" dirty="0" smtClean="0"/>
              <a:t> = 0;</a:t>
            </a:r>
          </a:p>
          <a:p>
            <a:r>
              <a:rPr lang="fr-FR" sz="2000" dirty="0" smtClean="0"/>
              <a:t>        </a:t>
            </a:r>
          </a:p>
          <a:p>
            <a:r>
              <a:rPr lang="fr-FR" sz="2000" dirty="0" smtClean="0"/>
              <a:t>        </a:t>
            </a:r>
            <a:r>
              <a:rPr lang="fr-FR" sz="2000" dirty="0" err="1" smtClean="0"/>
              <a:t>protected</a:t>
            </a:r>
            <a:r>
              <a:rPr lang="fr-FR" sz="2000" dirty="0" smtClean="0"/>
              <a:t> </a:t>
            </a:r>
            <a:r>
              <a:rPr lang="fr-FR" sz="2000" dirty="0" err="1" smtClean="0"/>
              <a:t>void</a:t>
            </a:r>
            <a:r>
              <a:rPr lang="fr-FR" sz="2000" dirty="0" smtClean="0"/>
              <a:t> </a:t>
            </a:r>
            <a:r>
              <a:rPr lang="fr-FR" sz="2000" dirty="0" err="1" smtClean="0"/>
              <a:t>afficheCouleur</a:t>
            </a:r>
            <a:r>
              <a:rPr lang="fr-FR" sz="2000" dirty="0" smtClean="0"/>
              <a:t>()</a:t>
            </a:r>
          </a:p>
          <a:p>
            <a:r>
              <a:rPr lang="fr-FR" sz="2000" dirty="0" smtClean="0"/>
              <a:t>        {</a:t>
            </a:r>
          </a:p>
          <a:p>
            <a:r>
              <a:rPr lang="fr-FR" sz="2000" dirty="0" smtClean="0"/>
              <a:t>	TextBox1.</a:t>
            </a:r>
            <a:r>
              <a:rPr lang="fr-FR" sz="2000" dirty="0" err="1" smtClean="0"/>
              <a:t>Text</a:t>
            </a:r>
            <a:r>
              <a:rPr lang="fr-FR" sz="2000" dirty="0" smtClean="0"/>
              <a:t> = </a:t>
            </a:r>
            <a:r>
              <a:rPr lang="fr-FR" sz="2000" dirty="0" err="1" smtClean="0"/>
              <a:t>colors</a:t>
            </a:r>
            <a:r>
              <a:rPr lang="fr-FR" sz="2000" dirty="0" smtClean="0"/>
              <a:t>[</a:t>
            </a:r>
            <a:r>
              <a:rPr lang="fr-FR" sz="2000" dirty="0" err="1" smtClean="0"/>
              <a:t>indiceCouleur</a:t>
            </a:r>
            <a:r>
              <a:rPr lang="fr-FR" sz="2000" dirty="0" smtClean="0"/>
              <a:t>];</a:t>
            </a:r>
          </a:p>
          <a:p>
            <a:r>
              <a:rPr lang="fr-FR" sz="2000" dirty="0" smtClean="0"/>
              <a:t>         }</a:t>
            </a:r>
          </a:p>
          <a:p>
            <a:r>
              <a:rPr lang="en-US" sz="2000" dirty="0" smtClean="0"/>
              <a:t>protected void </a:t>
            </a:r>
            <a:r>
              <a:rPr lang="en-US" sz="2000" dirty="0" err="1" smtClean="0"/>
              <a:t>Page_Load</a:t>
            </a:r>
            <a:r>
              <a:rPr lang="en-US" sz="2000" dirty="0" smtClean="0"/>
              <a:t>(object sender, </a:t>
            </a:r>
            <a:r>
              <a:rPr lang="en-US" sz="2000" dirty="0" err="1" smtClean="0"/>
              <a:t>EventArgs</a:t>
            </a:r>
            <a:r>
              <a:rPr lang="en-US" sz="2000" dirty="0" smtClean="0"/>
              <a:t> e)</a:t>
            </a:r>
          </a:p>
          <a:p>
            <a:r>
              <a:rPr lang="fr-FR" sz="2000" dirty="0" smtClean="0"/>
              <a:t>        {</a:t>
            </a:r>
          </a:p>
          <a:p>
            <a:r>
              <a:rPr lang="fr-FR" sz="2000" dirty="0" smtClean="0"/>
              <a:t>            </a:t>
            </a:r>
            <a:r>
              <a:rPr lang="fr-FR" sz="2000" dirty="0" err="1" smtClean="0"/>
              <a:t>afficheCouleur</a:t>
            </a:r>
            <a:r>
              <a:rPr lang="fr-FR" sz="2000" dirty="0" smtClean="0"/>
              <a:t>();</a:t>
            </a:r>
          </a:p>
          <a:p>
            <a:r>
              <a:rPr lang="fr-FR" sz="2000" dirty="0" smtClean="0"/>
              <a:t>        }</a:t>
            </a:r>
          </a:p>
          <a:p>
            <a:endParaRPr lang="fr-FR" sz="20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
        <p:nvSpPr>
          <p:cNvPr id="6" name="ZoneTexte 5"/>
          <p:cNvSpPr txBox="1"/>
          <p:nvPr/>
        </p:nvSpPr>
        <p:spPr>
          <a:xfrm>
            <a:off x="71438" y="1577539"/>
            <a:ext cx="9001156" cy="47089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protected void Button1_Click(object sender, </a:t>
            </a:r>
            <a:r>
              <a:rPr lang="en-US" sz="2000" dirty="0" err="1" smtClean="0"/>
              <a:t>EventArgs</a:t>
            </a:r>
            <a:r>
              <a:rPr lang="en-US" sz="2000" dirty="0" smtClean="0"/>
              <a:t> e)</a:t>
            </a:r>
          </a:p>
          <a:p>
            <a:r>
              <a:rPr lang="fr-FR" sz="2000" dirty="0" smtClean="0"/>
              <a:t>        {</a:t>
            </a:r>
          </a:p>
          <a:p>
            <a:r>
              <a:rPr lang="fr-FR" sz="2000" dirty="0" smtClean="0"/>
              <a:t>            if (</a:t>
            </a:r>
            <a:r>
              <a:rPr lang="fr-FR" sz="2000" dirty="0" err="1" smtClean="0"/>
              <a:t>indiceCouleur</a:t>
            </a:r>
            <a:r>
              <a:rPr lang="fr-FR" sz="2000" dirty="0" smtClean="0"/>
              <a:t> == 4)</a:t>
            </a:r>
          </a:p>
          <a:p>
            <a:r>
              <a:rPr lang="fr-FR" sz="2000" dirty="0" smtClean="0"/>
              <a:t>                </a:t>
            </a:r>
            <a:r>
              <a:rPr lang="fr-FR" sz="2000" dirty="0" err="1" smtClean="0"/>
              <a:t>indiceCouleur</a:t>
            </a:r>
            <a:r>
              <a:rPr lang="fr-FR" sz="2000" dirty="0" smtClean="0"/>
              <a:t> = -1;</a:t>
            </a:r>
          </a:p>
          <a:p>
            <a:r>
              <a:rPr lang="fr-FR" sz="2000" dirty="0" smtClean="0"/>
              <a:t>            </a:t>
            </a:r>
            <a:r>
              <a:rPr lang="fr-FR" sz="2000" dirty="0" err="1" smtClean="0"/>
              <a:t>indiceCouleur</a:t>
            </a:r>
            <a:r>
              <a:rPr lang="fr-FR" sz="2000" dirty="0" smtClean="0"/>
              <a:t>++;</a:t>
            </a:r>
          </a:p>
          <a:p>
            <a:r>
              <a:rPr lang="fr-FR" sz="2000" dirty="0" smtClean="0"/>
              <a:t>            </a:t>
            </a:r>
            <a:r>
              <a:rPr lang="fr-FR" sz="2000" dirty="0" err="1" smtClean="0"/>
              <a:t>afficheCouleur</a:t>
            </a:r>
            <a:r>
              <a:rPr lang="fr-FR" sz="2000" dirty="0" smtClean="0"/>
              <a:t>();</a:t>
            </a:r>
          </a:p>
          <a:p>
            <a:r>
              <a:rPr lang="fr-FR" sz="2000" dirty="0" smtClean="0"/>
              <a:t>        }</a:t>
            </a:r>
          </a:p>
          <a:p>
            <a:endParaRPr lang="fr-FR" sz="2000" dirty="0" smtClean="0"/>
          </a:p>
          <a:p>
            <a:r>
              <a:rPr lang="en-US" sz="2000" dirty="0" smtClean="0"/>
              <a:t>        protected void Button2_Click(object sender, </a:t>
            </a:r>
            <a:r>
              <a:rPr lang="en-US" sz="2000" dirty="0" err="1" smtClean="0"/>
              <a:t>EventArgs</a:t>
            </a:r>
            <a:r>
              <a:rPr lang="en-US" sz="2000" dirty="0" smtClean="0"/>
              <a:t> e)</a:t>
            </a:r>
          </a:p>
          <a:p>
            <a:r>
              <a:rPr lang="fr-FR" sz="2000" dirty="0" smtClean="0"/>
              <a:t>        {</a:t>
            </a:r>
          </a:p>
          <a:p>
            <a:pPr lvl="1"/>
            <a:r>
              <a:rPr lang="fr-FR" sz="2000" dirty="0" smtClean="0"/>
              <a:t>     if (</a:t>
            </a:r>
            <a:r>
              <a:rPr lang="fr-FR" sz="2000" dirty="0" err="1" smtClean="0"/>
              <a:t>indiceCouleur</a:t>
            </a:r>
            <a:r>
              <a:rPr lang="fr-FR" sz="2000" dirty="0" smtClean="0"/>
              <a:t> == 0)</a:t>
            </a:r>
          </a:p>
          <a:p>
            <a:r>
              <a:rPr lang="fr-FR" sz="2000" dirty="0" smtClean="0"/>
              <a:t>                </a:t>
            </a:r>
            <a:r>
              <a:rPr lang="fr-FR" sz="2000" dirty="0" err="1" smtClean="0"/>
              <a:t>indiceCouleur</a:t>
            </a:r>
            <a:r>
              <a:rPr lang="fr-FR" sz="2000" dirty="0" smtClean="0"/>
              <a:t> = 5;</a:t>
            </a:r>
          </a:p>
          <a:p>
            <a:r>
              <a:rPr lang="fr-FR" sz="2000" dirty="0" smtClean="0"/>
              <a:t>            </a:t>
            </a:r>
            <a:r>
              <a:rPr lang="fr-FR" sz="2000" dirty="0" err="1" smtClean="0"/>
              <a:t>indiceCouleur</a:t>
            </a:r>
            <a:r>
              <a:rPr lang="fr-FR" sz="2000" dirty="0" smtClean="0"/>
              <a:t>--;</a:t>
            </a:r>
          </a:p>
          <a:p>
            <a:r>
              <a:rPr lang="fr-FR" sz="2000" dirty="0" smtClean="0"/>
              <a:t>            </a:t>
            </a:r>
            <a:r>
              <a:rPr lang="fr-FR" sz="2000" dirty="0" err="1" smtClean="0"/>
              <a:t>afficheCouleur</a:t>
            </a:r>
            <a:r>
              <a:rPr lang="fr-FR" sz="2000" dirty="0" smtClean="0"/>
              <a:t>();</a:t>
            </a:r>
          </a:p>
          <a:p>
            <a:r>
              <a:rPr lang="fr-FR" sz="2000" dirty="0" smtClean="0"/>
              <a:t>        }</a:t>
            </a:r>
          </a:p>
        </p:txBody>
      </p:sp>
      <p:pic>
        <p:nvPicPr>
          <p:cNvPr id="7" name="Image 6" descr="mcours-logo.png"/>
          <p:cNvPicPr>
            <a:picLocks noChangeAspect="1"/>
          </p:cNvPicPr>
          <p:nvPr/>
        </p:nvPicPr>
        <p:blipFill>
          <a:blip r:embed="rId3"/>
          <a:stretch>
            <a:fillRect/>
          </a:stretch>
        </p:blipFill>
        <p:spPr>
          <a:xfrm>
            <a:off x="4071934" y="5214950"/>
            <a:ext cx="3810532" cy="666843"/>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endParaRPr lang="fr-FR" dirty="0" smtClean="0"/>
          </a:p>
          <a:p>
            <a:pPr algn="just">
              <a:spcBef>
                <a:spcPts val="1200"/>
              </a:spcBef>
            </a:pPr>
            <a:endParaRPr lang="fr-FR" dirty="0" smtClean="0"/>
          </a:p>
          <a:p>
            <a:pPr algn="just">
              <a:spcBef>
                <a:spcPts val="1200"/>
              </a:spcBef>
            </a:pPr>
            <a:endParaRPr lang="fr-FR" dirty="0" smtClean="0"/>
          </a:p>
          <a:p>
            <a:pPr algn="just">
              <a:spcBef>
                <a:spcPts val="1200"/>
              </a:spcBef>
            </a:pPr>
            <a:endParaRPr lang="fr-FR" dirty="0" smtClean="0"/>
          </a:p>
          <a:p>
            <a:pPr algn="just">
              <a:spcBef>
                <a:spcPts val="1200"/>
              </a:spcBef>
            </a:pPr>
            <a:r>
              <a:rPr lang="fr-FR" dirty="0" smtClean="0"/>
              <a:t>Le code ne marche pas convenablement</a:t>
            </a:r>
          </a:p>
          <a:p>
            <a:pPr algn="just">
              <a:spcBef>
                <a:spcPts val="1200"/>
              </a:spcBef>
            </a:pPr>
            <a:r>
              <a:rPr lang="fr-FR" dirty="0" smtClean="0"/>
              <a:t>Il faut rajouter un élément qui inspecte l’état de la variable « </a:t>
            </a:r>
            <a:r>
              <a:rPr lang="fr-FR" sz="2800" dirty="0" smtClean="0"/>
              <a:t> </a:t>
            </a:r>
            <a:r>
              <a:rPr lang="fr-FR" sz="2800" dirty="0" err="1" smtClean="0"/>
              <a:t>indiceCouleur</a:t>
            </a:r>
            <a:r>
              <a:rPr lang="fr-FR" dirty="0" smtClean="0"/>
              <a:t> » depuis et vers le serveur (</a:t>
            </a:r>
            <a:r>
              <a:rPr lang="fr-FR" dirty="0" err="1" smtClean="0"/>
              <a:t>ViewState</a:t>
            </a:r>
            <a:r>
              <a:rPr lang="fr-FR" dirty="0" smtClean="0"/>
              <a:t>)</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
        <p:nvSpPr>
          <p:cNvPr id="6" name="ZoneTexte 5"/>
          <p:cNvSpPr txBox="1"/>
          <p:nvPr/>
        </p:nvSpPr>
        <p:spPr>
          <a:xfrm>
            <a:off x="71406" y="1571612"/>
            <a:ext cx="9001156" cy="21390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1900" dirty="0" smtClean="0"/>
              <a:t>&lt;</a:t>
            </a:r>
            <a:r>
              <a:rPr lang="fr-FR" sz="1900" dirty="0" err="1" smtClean="0"/>
              <a:t>asp:Label</a:t>
            </a:r>
            <a:r>
              <a:rPr lang="fr-FR" sz="1900" dirty="0" smtClean="0"/>
              <a:t> ID="Label1" </a:t>
            </a:r>
            <a:r>
              <a:rPr lang="fr-FR" sz="1900" dirty="0" err="1" smtClean="0"/>
              <a:t>runat</a:t>
            </a:r>
            <a:r>
              <a:rPr lang="fr-FR" sz="1900" dirty="0" smtClean="0"/>
              <a:t>="server" </a:t>
            </a:r>
            <a:r>
              <a:rPr lang="fr-FR" sz="1900" dirty="0" err="1" smtClean="0"/>
              <a:t>Text</a:t>
            </a:r>
            <a:r>
              <a:rPr lang="fr-FR" sz="1900" dirty="0" smtClean="0"/>
              <a:t>="Liste des couleurs"&gt;&lt;/</a:t>
            </a:r>
            <a:r>
              <a:rPr lang="fr-FR" sz="1900" dirty="0" err="1" smtClean="0"/>
              <a:t>asp:Label</a:t>
            </a:r>
            <a:r>
              <a:rPr lang="fr-FR" sz="1900" dirty="0" smtClean="0"/>
              <a:t>&gt;</a:t>
            </a:r>
          </a:p>
          <a:p>
            <a:r>
              <a:rPr lang="fr-FR" sz="1900" dirty="0" smtClean="0"/>
              <a:t>&amp;</a:t>
            </a:r>
            <a:r>
              <a:rPr lang="fr-FR" sz="1900" dirty="0" err="1" smtClean="0"/>
              <a:t>nbsp</a:t>
            </a:r>
            <a:r>
              <a:rPr lang="fr-FR" sz="1900" dirty="0" smtClean="0"/>
              <a:t>;&amp;</a:t>
            </a:r>
            <a:r>
              <a:rPr lang="fr-FR" sz="1900" dirty="0" err="1" smtClean="0"/>
              <a:t>nbsp</a:t>
            </a:r>
            <a:r>
              <a:rPr lang="fr-FR" sz="1900" dirty="0" smtClean="0"/>
              <a:t>;&amp;</a:t>
            </a:r>
            <a:r>
              <a:rPr lang="fr-FR" sz="1900" dirty="0" err="1" smtClean="0"/>
              <a:t>nbsp</a:t>
            </a:r>
            <a:r>
              <a:rPr lang="fr-FR" sz="1900" dirty="0" smtClean="0"/>
              <a:t>;&amp;</a:t>
            </a:r>
            <a:r>
              <a:rPr lang="fr-FR" sz="1900" dirty="0" err="1" smtClean="0"/>
              <a:t>nbsp</a:t>
            </a:r>
            <a:r>
              <a:rPr lang="fr-FR" sz="1900" dirty="0" smtClean="0"/>
              <a:t>;</a:t>
            </a:r>
          </a:p>
          <a:p>
            <a:r>
              <a:rPr lang="fr-FR" sz="1900" dirty="0" smtClean="0"/>
              <a:t>&lt;</a:t>
            </a:r>
            <a:r>
              <a:rPr lang="fr-FR" sz="1900" dirty="0" err="1" smtClean="0"/>
              <a:t>asp:TextBox</a:t>
            </a:r>
            <a:r>
              <a:rPr lang="fr-FR" sz="1900" dirty="0" smtClean="0"/>
              <a:t> ID="TextBox1" </a:t>
            </a:r>
            <a:r>
              <a:rPr lang="fr-FR" sz="1900" dirty="0" err="1" smtClean="0"/>
              <a:t>runat</a:t>
            </a:r>
            <a:r>
              <a:rPr lang="fr-FR" sz="1900" dirty="0" smtClean="0"/>
              <a:t>="server" </a:t>
            </a:r>
            <a:r>
              <a:rPr lang="fr-FR" sz="1900" dirty="0" err="1" smtClean="0"/>
              <a:t>ReadOnly</a:t>
            </a:r>
            <a:r>
              <a:rPr lang="fr-FR" sz="1900" dirty="0" smtClean="0"/>
              <a:t>="</a:t>
            </a:r>
            <a:r>
              <a:rPr lang="fr-FR" sz="1900" dirty="0" err="1" smtClean="0"/>
              <a:t>True</a:t>
            </a:r>
            <a:r>
              <a:rPr lang="fr-FR" sz="1900" dirty="0" smtClean="0"/>
              <a:t>"&gt;&lt;/</a:t>
            </a:r>
            <a:r>
              <a:rPr lang="fr-FR" sz="1900" dirty="0" err="1" smtClean="0"/>
              <a:t>asp:TextBox</a:t>
            </a:r>
            <a:r>
              <a:rPr lang="fr-FR" sz="1900" dirty="0" smtClean="0"/>
              <a:t>&gt;</a:t>
            </a:r>
          </a:p>
          <a:p>
            <a:r>
              <a:rPr lang="fr-FR" sz="1900" dirty="0" smtClean="0"/>
              <a:t>&amp;</a:t>
            </a:r>
            <a:r>
              <a:rPr lang="fr-FR" sz="1900" dirty="0" err="1" smtClean="0"/>
              <a:t>nbsp</a:t>
            </a:r>
            <a:r>
              <a:rPr lang="fr-FR" sz="1900" dirty="0" smtClean="0"/>
              <a:t>;&amp;</a:t>
            </a:r>
            <a:r>
              <a:rPr lang="fr-FR" sz="1900" dirty="0" err="1" smtClean="0"/>
              <a:t>nbsp</a:t>
            </a:r>
            <a:r>
              <a:rPr lang="fr-FR" sz="1900" dirty="0" smtClean="0"/>
              <a:t>;&amp;</a:t>
            </a:r>
            <a:r>
              <a:rPr lang="fr-FR" sz="1900" dirty="0" err="1" smtClean="0"/>
              <a:t>nbsp</a:t>
            </a:r>
            <a:r>
              <a:rPr lang="fr-FR" sz="1900" dirty="0" smtClean="0"/>
              <a:t>;</a:t>
            </a:r>
          </a:p>
          <a:p>
            <a:r>
              <a:rPr lang="fr-FR" sz="1900" dirty="0" smtClean="0"/>
              <a:t>&lt;</a:t>
            </a:r>
            <a:r>
              <a:rPr lang="fr-FR" sz="1900" dirty="0" err="1" smtClean="0"/>
              <a:t>asp:Button</a:t>
            </a:r>
            <a:r>
              <a:rPr lang="fr-FR" sz="1900" dirty="0" smtClean="0"/>
              <a:t> ID="Button1" </a:t>
            </a:r>
            <a:r>
              <a:rPr lang="fr-FR" sz="1900" dirty="0" err="1" smtClean="0"/>
              <a:t>runat</a:t>
            </a:r>
            <a:r>
              <a:rPr lang="fr-FR" sz="1900" dirty="0" smtClean="0"/>
              <a:t>="server" </a:t>
            </a:r>
            <a:r>
              <a:rPr lang="fr-FR" sz="1900" dirty="0" err="1" smtClean="0"/>
              <a:t>onclick</a:t>
            </a:r>
            <a:r>
              <a:rPr lang="fr-FR" sz="1900" dirty="0" smtClean="0"/>
              <a:t>="Button1_Click" </a:t>
            </a:r>
            <a:r>
              <a:rPr lang="fr-FR" sz="1900" dirty="0" err="1" smtClean="0"/>
              <a:t>Text</a:t>
            </a:r>
            <a:r>
              <a:rPr lang="fr-FR" sz="1900" dirty="0" smtClean="0"/>
              <a:t>="^" /&gt;</a:t>
            </a:r>
          </a:p>
          <a:p>
            <a:r>
              <a:rPr lang="fr-FR" sz="1900" dirty="0" smtClean="0"/>
              <a:t>&amp;</a:t>
            </a:r>
            <a:r>
              <a:rPr lang="fr-FR" sz="1900" dirty="0" err="1" smtClean="0"/>
              <a:t>nbsp</a:t>
            </a:r>
            <a:r>
              <a:rPr lang="fr-FR" sz="1900" dirty="0" smtClean="0"/>
              <a:t>;&amp;</a:t>
            </a:r>
            <a:r>
              <a:rPr lang="fr-FR" sz="1900" dirty="0" err="1" smtClean="0"/>
              <a:t>nbsp</a:t>
            </a:r>
            <a:r>
              <a:rPr lang="fr-FR" sz="1900" dirty="0" smtClean="0"/>
              <a:t>;&amp;</a:t>
            </a:r>
            <a:r>
              <a:rPr lang="fr-FR" sz="1900" dirty="0" err="1" smtClean="0"/>
              <a:t>nbsp</a:t>
            </a:r>
            <a:r>
              <a:rPr lang="fr-FR" sz="1900" dirty="0" smtClean="0"/>
              <a:t>;</a:t>
            </a:r>
          </a:p>
          <a:p>
            <a:r>
              <a:rPr lang="fr-FR" sz="1900" dirty="0" smtClean="0"/>
              <a:t>&lt;</a:t>
            </a:r>
            <a:r>
              <a:rPr lang="fr-FR" sz="1900" dirty="0" err="1" smtClean="0"/>
              <a:t>asp:Button</a:t>
            </a:r>
            <a:r>
              <a:rPr lang="fr-FR" sz="1900" dirty="0" smtClean="0"/>
              <a:t> ID="Button2" </a:t>
            </a:r>
            <a:r>
              <a:rPr lang="fr-FR" sz="1900" dirty="0" err="1" smtClean="0"/>
              <a:t>runat</a:t>
            </a:r>
            <a:r>
              <a:rPr lang="fr-FR" sz="1900" dirty="0" smtClean="0"/>
              <a:t>="server" </a:t>
            </a:r>
            <a:r>
              <a:rPr lang="fr-FR" sz="1900" dirty="0" err="1" smtClean="0"/>
              <a:t>onclick</a:t>
            </a:r>
            <a:r>
              <a:rPr lang="fr-FR" sz="1900" dirty="0" smtClean="0"/>
              <a:t>="Button2_Click" </a:t>
            </a:r>
            <a:r>
              <a:rPr lang="fr-FR" sz="1900" dirty="0" err="1" smtClean="0"/>
              <a:t>Text</a:t>
            </a:r>
            <a:r>
              <a:rPr lang="fr-FR" sz="1900" dirty="0" smtClean="0"/>
              <a:t>="v" /&gt;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endParaRPr lang="fr-FR" dirty="0" smtClean="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
        <p:nvSpPr>
          <p:cNvPr id="6" name="ZoneTexte 5"/>
          <p:cNvSpPr txBox="1"/>
          <p:nvPr/>
        </p:nvSpPr>
        <p:spPr>
          <a:xfrm>
            <a:off x="71406" y="1428736"/>
            <a:ext cx="9001156"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protected string[] colors = { "Red", "Green", "Blue", "Yellow", "Black" };</a:t>
            </a:r>
          </a:p>
          <a:p>
            <a:r>
              <a:rPr lang="fr-FR" sz="2000" dirty="0" smtClean="0"/>
              <a:t>        </a:t>
            </a:r>
            <a:r>
              <a:rPr lang="fr-FR" sz="2000" dirty="0" err="1" smtClean="0"/>
              <a:t>protected</a:t>
            </a:r>
            <a:r>
              <a:rPr lang="fr-FR" sz="2000" dirty="0" smtClean="0"/>
              <a:t> </a:t>
            </a:r>
            <a:r>
              <a:rPr lang="fr-FR" sz="2000" dirty="0" err="1" smtClean="0"/>
              <a:t>int</a:t>
            </a:r>
            <a:r>
              <a:rPr lang="fr-FR" sz="2000" dirty="0" smtClean="0"/>
              <a:t> </a:t>
            </a:r>
            <a:r>
              <a:rPr lang="fr-FR" sz="2000" dirty="0" err="1" smtClean="0"/>
              <a:t>indiceCouleur</a:t>
            </a:r>
            <a:r>
              <a:rPr lang="fr-FR" sz="2000" dirty="0" smtClean="0"/>
              <a:t> = 0;</a:t>
            </a:r>
          </a:p>
          <a:p>
            <a:r>
              <a:rPr lang="fr-FR" sz="2000" dirty="0" smtClean="0"/>
              <a:t>        </a:t>
            </a:r>
          </a:p>
          <a:p>
            <a:r>
              <a:rPr lang="fr-FR" sz="2000" dirty="0" smtClean="0"/>
              <a:t>        </a:t>
            </a:r>
            <a:r>
              <a:rPr lang="fr-FR" sz="2000" dirty="0" err="1" smtClean="0"/>
              <a:t>protected</a:t>
            </a:r>
            <a:r>
              <a:rPr lang="fr-FR" sz="2000" dirty="0" smtClean="0"/>
              <a:t> </a:t>
            </a:r>
            <a:r>
              <a:rPr lang="fr-FR" sz="2000" dirty="0" err="1" smtClean="0"/>
              <a:t>void</a:t>
            </a:r>
            <a:r>
              <a:rPr lang="fr-FR" sz="2000" dirty="0" smtClean="0"/>
              <a:t> </a:t>
            </a:r>
            <a:r>
              <a:rPr lang="fr-FR" sz="2000" dirty="0" err="1" smtClean="0"/>
              <a:t>afficheCouleur</a:t>
            </a:r>
            <a:r>
              <a:rPr lang="fr-FR" sz="2000" dirty="0" smtClean="0"/>
              <a:t>()</a:t>
            </a:r>
          </a:p>
          <a:p>
            <a:r>
              <a:rPr lang="fr-FR" sz="2000" dirty="0" smtClean="0"/>
              <a:t>        {</a:t>
            </a:r>
          </a:p>
          <a:p>
            <a:r>
              <a:rPr lang="fr-FR" sz="2000" dirty="0" smtClean="0"/>
              <a:t>            Label2.</a:t>
            </a:r>
            <a:r>
              <a:rPr lang="fr-FR" sz="2000" dirty="0" err="1" smtClean="0"/>
              <a:t>Text</a:t>
            </a:r>
            <a:r>
              <a:rPr lang="fr-FR" sz="2000" dirty="0" smtClean="0"/>
              <a:t> = </a:t>
            </a:r>
            <a:r>
              <a:rPr lang="fr-FR" sz="2000" dirty="0" err="1" smtClean="0"/>
              <a:t>indiceCouleur.ToString</a:t>
            </a:r>
            <a:r>
              <a:rPr lang="fr-FR" sz="2000" dirty="0" smtClean="0"/>
              <a:t>();</a:t>
            </a:r>
          </a:p>
          <a:p>
            <a:r>
              <a:rPr lang="fr-FR" sz="2000" dirty="0" smtClean="0"/>
              <a:t>            TextBox1.</a:t>
            </a:r>
            <a:r>
              <a:rPr lang="fr-FR" sz="2000" dirty="0" err="1" smtClean="0"/>
              <a:t>Text</a:t>
            </a:r>
            <a:r>
              <a:rPr lang="fr-FR" sz="2000" dirty="0" smtClean="0"/>
              <a:t> = </a:t>
            </a:r>
            <a:r>
              <a:rPr lang="fr-FR" sz="2000" dirty="0" err="1" smtClean="0"/>
              <a:t>colors</a:t>
            </a:r>
            <a:r>
              <a:rPr lang="fr-FR" sz="2000" dirty="0" smtClean="0"/>
              <a:t>[</a:t>
            </a:r>
            <a:r>
              <a:rPr lang="fr-FR" sz="2000" dirty="0" err="1" smtClean="0"/>
              <a:t>indiceCouleur</a:t>
            </a:r>
            <a:r>
              <a:rPr lang="fr-FR" sz="2000" dirty="0" smtClean="0"/>
              <a:t>];</a:t>
            </a:r>
          </a:p>
          <a:p>
            <a:r>
              <a:rPr lang="fr-FR" sz="2000" dirty="0" smtClean="0"/>
              <a:t>            </a:t>
            </a:r>
            <a:r>
              <a:rPr lang="fr-FR" sz="2000" b="1" dirty="0" err="1" smtClean="0"/>
              <a:t>ViewState</a:t>
            </a:r>
            <a:r>
              <a:rPr lang="fr-FR" sz="2000" b="1" dirty="0" smtClean="0"/>
              <a:t>["</a:t>
            </a:r>
            <a:r>
              <a:rPr lang="fr-FR" sz="2000" b="1" dirty="0" err="1" smtClean="0"/>
              <a:t>num</a:t>
            </a:r>
            <a:r>
              <a:rPr lang="fr-FR" sz="2000" b="1" dirty="0" smtClean="0"/>
              <a:t>"] = </a:t>
            </a:r>
            <a:r>
              <a:rPr lang="fr-FR" sz="2000" b="1" dirty="0" err="1" smtClean="0"/>
              <a:t>indiceCouleur</a:t>
            </a:r>
            <a:r>
              <a:rPr lang="fr-FR" sz="2000" b="1" dirty="0" smtClean="0"/>
              <a:t>;</a:t>
            </a:r>
          </a:p>
          <a:p>
            <a:r>
              <a:rPr lang="fr-FR" sz="2000" dirty="0" smtClean="0"/>
              <a:t>        }</a:t>
            </a:r>
          </a:p>
          <a:p>
            <a:r>
              <a:rPr lang="en-US" sz="2000" dirty="0" smtClean="0"/>
              <a:t>        protected void </a:t>
            </a:r>
            <a:r>
              <a:rPr lang="en-US" sz="2000" dirty="0" err="1" smtClean="0"/>
              <a:t>Page_Load</a:t>
            </a:r>
            <a:r>
              <a:rPr lang="en-US" sz="2000" dirty="0" smtClean="0"/>
              <a:t>(object sender, </a:t>
            </a:r>
            <a:r>
              <a:rPr lang="en-US" sz="2000" dirty="0" err="1" smtClean="0"/>
              <a:t>EventArgs</a:t>
            </a:r>
            <a:r>
              <a:rPr lang="en-US" sz="2000" dirty="0" smtClean="0"/>
              <a:t> e)</a:t>
            </a:r>
          </a:p>
          <a:p>
            <a:r>
              <a:rPr lang="fr-FR" sz="2000" dirty="0" smtClean="0"/>
              <a:t>        {</a:t>
            </a:r>
          </a:p>
          <a:p>
            <a:r>
              <a:rPr lang="fr-FR" sz="2000" b="1" dirty="0" smtClean="0"/>
              <a:t>            if(</a:t>
            </a:r>
            <a:r>
              <a:rPr lang="fr-FR" sz="2000" b="1" dirty="0" err="1" smtClean="0"/>
              <a:t>IsPostBack</a:t>
            </a:r>
            <a:r>
              <a:rPr lang="fr-FR" sz="2000" b="1" dirty="0" smtClean="0"/>
              <a:t>)</a:t>
            </a:r>
          </a:p>
          <a:p>
            <a:r>
              <a:rPr lang="fr-FR" sz="2000" b="1" dirty="0" smtClean="0"/>
              <a:t>                </a:t>
            </a:r>
            <a:r>
              <a:rPr lang="fr-FR" sz="2000" b="1" dirty="0" err="1" smtClean="0"/>
              <a:t>indiceCouleur</a:t>
            </a:r>
            <a:r>
              <a:rPr lang="fr-FR" sz="2000" b="1" dirty="0" smtClean="0"/>
              <a:t> = (</a:t>
            </a:r>
            <a:r>
              <a:rPr lang="fr-FR" sz="2000" b="1" dirty="0" err="1" smtClean="0"/>
              <a:t>int</a:t>
            </a:r>
            <a:r>
              <a:rPr lang="fr-FR" sz="2000" b="1" dirty="0" smtClean="0"/>
              <a:t>)</a:t>
            </a:r>
            <a:r>
              <a:rPr lang="fr-FR" sz="2000" b="1" dirty="0" err="1" smtClean="0"/>
              <a:t>ViewState</a:t>
            </a:r>
            <a:r>
              <a:rPr lang="fr-FR" sz="2000" b="1" dirty="0" smtClean="0"/>
              <a:t>["</a:t>
            </a:r>
            <a:r>
              <a:rPr lang="fr-FR" sz="2000" b="1" dirty="0" err="1" smtClean="0"/>
              <a:t>num</a:t>
            </a:r>
            <a:r>
              <a:rPr lang="fr-FR" sz="2000" b="1" dirty="0" smtClean="0"/>
              <a:t>"];</a:t>
            </a:r>
          </a:p>
          <a:p>
            <a:r>
              <a:rPr lang="fr-FR" sz="2000" b="1" dirty="0" smtClean="0"/>
              <a:t>            </a:t>
            </a:r>
            <a:r>
              <a:rPr lang="fr-FR" sz="2000" b="1" dirty="0" err="1" smtClean="0"/>
              <a:t>else</a:t>
            </a:r>
            <a:endParaRPr lang="fr-FR" sz="2000" b="1" dirty="0" smtClean="0"/>
          </a:p>
          <a:p>
            <a:r>
              <a:rPr lang="fr-FR" sz="2000" b="1" dirty="0" smtClean="0"/>
              <a:t>                </a:t>
            </a:r>
            <a:r>
              <a:rPr lang="fr-FR" sz="2000" b="1" dirty="0" err="1" smtClean="0"/>
              <a:t>ViewState</a:t>
            </a:r>
            <a:r>
              <a:rPr lang="fr-FR" sz="2000" b="1" dirty="0" smtClean="0"/>
              <a:t>["</a:t>
            </a:r>
            <a:r>
              <a:rPr lang="fr-FR" sz="2000" b="1" dirty="0" err="1" smtClean="0"/>
              <a:t>num</a:t>
            </a:r>
            <a:r>
              <a:rPr lang="fr-FR" sz="2000" b="1" dirty="0" smtClean="0"/>
              <a:t>"] = </a:t>
            </a:r>
            <a:r>
              <a:rPr lang="fr-FR" sz="2000" b="1" dirty="0" err="1" smtClean="0"/>
              <a:t>indiceCouleur</a:t>
            </a:r>
            <a:r>
              <a:rPr lang="fr-FR" sz="2000" b="1" dirty="0" smtClean="0"/>
              <a:t>;</a:t>
            </a:r>
          </a:p>
          <a:p>
            <a:r>
              <a:rPr lang="fr-FR" sz="2000" dirty="0" smtClean="0"/>
              <a:t>            </a:t>
            </a:r>
            <a:r>
              <a:rPr lang="fr-FR" sz="2000" dirty="0" err="1" smtClean="0"/>
              <a:t>afficheCouleur</a:t>
            </a:r>
            <a:r>
              <a:rPr lang="fr-FR" sz="2000" dirty="0" smtClean="0"/>
              <a:t>();</a:t>
            </a:r>
          </a:p>
          <a:p>
            <a:r>
              <a:rPr lang="fr-FR" sz="2000" dirty="0" smtClean="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endParaRPr lang="fr-FR" dirty="0" smtClean="0"/>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Contrôles utilisateur</a:t>
            </a:r>
            <a:endParaRPr lang="fr-FR" sz="2200" b="1" u="sng" dirty="0">
              <a:solidFill>
                <a:schemeClr val="accent1">
                  <a:lumMod val="50000"/>
                </a:schemeClr>
              </a:solidFill>
            </a:endParaRPr>
          </a:p>
        </p:txBody>
      </p:sp>
      <p:sp>
        <p:nvSpPr>
          <p:cNvPr id="6" name="ZoneTexte 5"/>
          <p:cNvSpPr txBox="1"/>
          <p:nvPr/>
        </p:nvSpPr>
        <p:spPr>
          <a:xfrm>
            <a:off x="71406" y="1493959"/>
            <a:ext cx="9001156"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protected void Button1_Click(object sender, </a:t>
            </a:r>
            <a:r>
              <a:rPr lang="en-US" sz="2000" dirty="0" err="1" smtClean="0"/>
              <a:t>EventArgs</a:t>
            </a:r>
            <a:r>
              <a:rPr lang="en-US" sz="2000" dirty="0" smtClean="0"/>
              <a:t> e)</a:t>
            </a:r>
          </a:p>
          <a:p>
            <a:r>
              <a:rPr lang="fr-FR" sz="2000" dirty="0" smtClean="0"/>
              <a:t>        {</a:t>
            </a:r>
          </a:p>
          <a:p>
            <a:r>
              <a:rPr lang="fr-FR" sz="2000" b="1" dirty="0" smtClean="0"/>
              <a:t>            </a:t>
            </a:r>
            <a:r>
              <a:rPr lang="fr-FR" sz="2000" b="1" dirty="0" err="1" smtClean="0"/>
              <a:t>indiceCouleur</a:t>
            </a:r>
            <a:r>
              <a:rPr lang="fr-FR" sz="2000" b="1" dirty="0" smtClean="0"/>
              <a:t> = (</a:t>
            </a:r>
            <a:r>
              <a:rPr lang="fr-FR" sz="2000" b="1" dirty="0" err="1" smtClean="0"/>
              <a:t>int</a:t>
            </a:r>
            <a:r>
              <a:rPr lang="fr-FR" sz="2000" b="1" dirty="0" smtClean="0"/>
              <a:t>)</a:t>
            </a:r>
            <a:r>
              <a:rPr lang="fr-FR" sz="2000" b="1" dirty="0" err="1" smtClean="0"/>
              <a:t>ViewState</a:t>
            </a:r>
            <a:r>
              <a:rPr lang="fr-FR" sz="2000" b="1" dirty="0" smtClean="0"/>
              <a:t>["</a:t>
            </a:r>
            <a:r>
              <a:rPr lang="fr-FR" sz="2000" b="1" dirty="0" err="1" smtClean="0"/>
              <a:t>num</a:t>
            </a:r>
            <a:r>
              <a:rPr lang="fr-FR" sz="2000" b="1" dirty="0" smtClean="0"/>
              <a:t>"];</a:t>
            </a:r>
          </a:p>
          <a:p>
            <a:r>
              <a:rPr lang="fr-FR" sz="2000" b="1" dirty="0" smtClean="0"/>
              <a:t>            </a:t>
            </a:r>
            <a:r>
              <a:rPr lang="fr-FR" sz="2000" dirty="0" smtClean="0"/>
              <a:t>if (</a:t>
            </a:r>
            <a:r>
              <a:rPr lang="fr-FR" sz="2000" dirty="0" err="1" smtClean="0"/>
              <a:t>indiceCouleur</a:t>
            </a:r>
            <a:r>
              <a:rPr lang="fr-FR" sz="2000" dirty="0" smtClean="0"/>
              <a:t> == 4)</a:t>
            </a:r>
          </a:p>
          <a:p>
            <a:r>
              <a:rPr lang="fr-FR" sz="2000" dirty="0" smtClean="0"/>
              <a:t>                </a:t>
            </a:r>
            <a:r>
              <a:rPr lang="fr-FR" sz="2000" dirty="0" err="1" smtClean="0"/>
              <a:t>indiceCouleur</a:t>
            </a:r>
            <a:r>
              <a:rPr lang="fr-FR" sz="2000" dirty="0" smtClean="0"/>
              <a:t> = -1;</a:t>
            </a:r>
          </a:p>
          <a:p>
            <a:r>
              <a:rPr lang="fr-FR" sz="2000" dirty="0" smtClean="0"/>
              <a:t>            </a:t>
            </a:r>
            <a:r>
              <a:rPr lang="fr-FR" sz="2000" dirty="0" err="1" smtClean="0"/>
              <a:t>indiceCouleur</a:t>
            </a:r>
            <a:r>
              <a:rPr lang="fr-FR" sz="2000" dirty="0" smtClean="0"/>
              <a:t>++;</a:t>
            </a:r>
          </a:p>
          <a:p>
            <a:r>
              <a:rPr lang="fr-FR" sz="2000" dirty="0" smtClean="0"/>
              <a:t>            </a:t>
            </a:r>
            <a:r>
              <a:rPr lang="fr-FR" sz="2000" dirty="0" err="1" smtClean="0"/>
              <a:t>afficheCouleur</a:t>
            </a:r>
            <a:r>
              <a:rPr lang="fr-FR" sz="2000" dirty="0" smtClean="0"/>
              <a:t>();</a:t>
            </a:r>
          </a:p>
          <a:p>
            <a:r>
              <a:rPr lang="fr-FR" sz="2000" dirty="0" smtClean="0"/>
              <a:t>        }</a:t>
            </a:r>
          </a:p>
          <a:p>
            <a:endParaRPr lang="fr-FR" sz="2000" dirty="0" smtClean="0"/>
          </a:p>
          <a:p>
            <a:r>
              <a:rPr lang="en-US" sz="2000" dirty="0" smtClean="0"/>
              <a:t>        protected void Button2_Click(object sender, </a:t>
            </a:r>
            <a:r>
              <a:rPr lang="en-US" sz="2000" dirty="0" err="1" smtClean="0"/>
              <a:t>EventArgs</a:t>
            </a:r>
            <a:r>
              <a:rPr lang="en-US" sz="2000" dirty="0" smtClean="0"/>
              <a:t> e)</a:t>
            </a:r>
          </a:p>
          <a:p>
            <a:r>
              <a:rPr lang="fr-FR" sz="2000" dirty="0" smtClean="0"/>
              <a:t>        {</a:t>
            </a:r>
          </a:p>
          <a:p>
            <a:r>
              <a:rPr lang="fr-FR" sz="2000" b="1" dirty="0" smtClean="0"/>
              <a:t>            </a:t>
            </a:r>
            <a:r>
              <a:rPr lang="fr-FR" sz="2000" b="1" dirty="0" err="1" smtClean="0"/>
              <a:t>indiceCouleur</a:t>
            </a:r>
            <a:r>
              <a:rPr lang="fr-FR" sz="2000" b="1" dirty="0" smtClean="0"/>
              <a:t> = (</a:t>
            </a:r>
            <a:r>
              <a:rPr lang="fr-FR" sz="2000" b="1" dirty="0" err="1" smtClean="0"/>
              <a:t>int</a:t>
            </a:r>
            <a:r>
              <a:rPr lang="fr-FR" sz="2000" b="1" dirty="0" smtClean="0"/>
              <a:t>)</a:t>
            </a:r>
            <a:r>
              <a:rPr lang="fr-FR" sz="2000" b="1" dirty="0" err="1" smtClean="0"/>
              <a:t>ViewState</a:t>
            </a:r>
            <a:r>
              <a:rPr lang="fr-FR" sz="2000" b="1" dirty="0" smtClean="0"/>
              <a:t>["</a:t>
            </a:r>
            <a:r>
              <a:rPr lang="fr-FR" sz="2000" b="1" dirty="0" err="1" smtClean="0"/>
              <a:t>num</a:t>
            </a:r>
            <a:r>
              <a:rPr lang="fr-FR" sz="2000" b="1" dirty="0" smtClean="0"/>
              <a:t>"];</a:t>
            </a:r>
          </a:p>
          <a:p>
            <a:r>
              <a:rPr lang="fr-FR" sz="2000" b="1" dirty="0" smtClean="0"/>
              <a:t>            </a:t>
            </a:r>
            <a:r>
              <a:rPr lang="fr-FR" sz="2000" dirty="0" smtClean="0"/>
              <a:t>if (</a:t>
            </a:r>
            <a:r>
              <a:rPr lang="fr-FR" sz="2000" dirty="0" err="1" smtClean="0"/>
              <a:t>indiceCouleur</a:t>
            </a:r>
            <a:r>
              <a:rPr lang="fr-FR" sz="2000" dirty="0" smtClean="0"/>
              <a:t> == 0)</a:t>
            </a:r>
          </a:p>
          <a:p>
            <a:r>
              <a:rPr lang="fr-FR" sz="2000" dirty="0" smtClean="0"/>
              <a:t>                </a:t>
            </a:r>
            <a:r>
              <a:rPr lang="fr-FR" sz="2000" dirty="0" err="1" smtClean="0"/>
              <a:t>indiceCouleur</a:t>
            </a:r>
            <a:r>
              <a:rPr lang="fr-FR" sz="2000" dirty="0" smtClean="0"/>
              <a:t> = 5;</a:t>
            </a:r>
          </a:p>
          <a:p>
            <a:r>
              <a:rPr lang="fr-FR" sz="2000" dirty="0" smtClean="0"/>
              <a:t>            </a:t>
            </a:r>
            <a:r>
              <a:rPr lang="fr-FR" sz="2000" dirty="0" err="1" smtClean="0"/>
              <a:t>indiceCouleur</a:t>
            </a:r>
            <a:r>
              <a:rPr lang="fr-FR" sz="2000" dirty="0" smtClean="0"/>
              <a:t>--;</a:t>
            </a:r>
          </a:p>
          <a:p>
            <a:r>
              <a:rPr lang="fr-FR" sz="2000" dirty="0" smtClean="0"/>
              <a:t>            </a:t>
            </a:r>
            <a:r>
              <a:rPr lang="fr-FR" sz="2000" dirty="0" err="1" smtClean="0"/>
              <a:t>afficheCouleur</a:t>
            </a:r>
            <a:r>
              <a:rPr lang="fr-FR" sz="2000" dirty="0" smtClean="0"/>
              <a:t>();</a:t>
            </a:r>
          </a:p>
          <a:p>
            <a:r>
              <a:rPr lang="fr-FR" sz="2000" dirty="0" smtClean="0"/>
              <a:t>        }</a:t>
            </a:r>
          </a:p>
        </p:txBody>
      </p:sp>
      <p:pic>
        <p:nvPicPr>
          <p:cNvPr id="7" name="Image 6" descr="mcours-logo.png"/>
          <p:cNvPicPr>
            <a:picLocks noChangeAspect="1"/>
          </p:cNvPicPr>
          <p:nvPr/>
        </p:nvPicPr>
        <p:blipFill>
          <a:blip r:embed="rId3"/>
          <a:stretch>
            <a:fillRect/>
          </a:stretch>
        </p:blipFill>
        <p:spPr>
          <a:xfrm>
            <a:off x="4357686" y="5643578"/>
            <a:ext cx="3810532" cy="666843"/>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lvl="0" algn="just" fontAlgn="t">
              <a:spcBef>
                <a:spcPts val="1200"/>
              </a:spcBef>
            </a:pPr>
            <a:r>
              <a:rPr lang="fr-FR" dirty="0" smtClean="0">
                <a:solidFill>
                  <a:schemeClr val="tx1"/>
                </a:solidFill>
              </a:rPr>
              <a:t>Créer une page de connexion (login+mot de passe)</a:t>
            </a:r>
          </a:p>
          <a:p>
            <a:pPr lvl="0" algn="just" fontAlgn="t">
              <a:spcBef>
                <a:spcPts val="1200"/>
              </a:spcBef>
            </a:pPr>
            <a:endParaRPr lang="fr-FR" dirty="0" smtClean="0"/>
          </a:p>
          <a:p>
            <a:pPr lvl="0" algn="just" fontAlgn="t">
              <a:spcBef>
                <a:spcPts val="1200"/>
              </a:spcBef>
            </a:pPr>
            <a:endParaRPr lang="fr-FR" dirty="0" smtClean="0">
              <a:solidFill>
                <a:schemeClr val="tx1"/>
              </a:solidFill>
            </a:endParaRPr>
          </a:p>
          <a:p>
            <a:pPr lvl="0" algn="just" fontAlgn="t">
              <a:spcBef>
                <a:spcPts val="1200"/>
              </a:spcBef>
            </a:pPr>
            <a:endParaRPr lang="fr-FR" dirty="0" smtClean="0">
              <a:solidFill>
                <a:schemeClr val="tx1"/>
              </a:solidFill>
            </a:endParaRPr>
          </a:p>
          <a:p>
            <a:pPr lvl="0" algn="just" fontAlgn="t">
              <a:spcBef>
                <a:spcPts val="1200"/>
              </a:spcBef>
            </a:pPr>
            <a:r>
              <a:rPr lang="fr-FR" dirty="0" smtClean="0"/>
              <a:t>Une connexion réussie vous mène vers une page où vous indiquez le nom de l’utilisateur logué (variable de session), et le nombre d’utilisateurs connectés (variable d’application).</a:t>
            </a:r>
          </a:p>
          <a:p>
            <a:pPr lvl="0" algn="just" fontAlgn="t">
              <a:spcBef>
                <a:spcPts val="1200"/>
              </a:spcBef>
            </a:pPr>
            <a:r>
              <a:rPr lang="fr-FR" dirty="0" smtClean="0">
                <a:solidFill>
                  <a:schemeClr val="tx1"/>
                </a:solidFill>
              </a:rPr>
              <a:t>La page doit contenir également un </a:t>
            </a:r>
            <a:r>
              <a:rPr lang="fr-FR" dirty="0" err="1" smtClean="0">
                <a:solidFill>
                  <a:schemeClr val="tx1"/>
                </a:solidFill>
              </a:rPr>
              <a:t>UserControl</a:t>
            </a:r>
            <a:r>
              <a:rPr lang="fr-FR" dirty="0" smtClean="0">
                <a:solidFill>
                  <a:schemeClr val="tx1"/>
                </a:solidFill>
              </a:rPr>
              <a:t> qui permet de faire des calculs de base.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TP1:</a:t>
            </a:r>
            <a:endParaRPr lang="fr-FR" sz="2200" b="1" u="sng" dirty="0">
              <a:solidFill>
                <a:schemeClr val="accent1">
                  <a:lumMod val="50000"/>
                </a:schemeClr>
              </a:solidFill>
            </a:endParaRPr>
          </a:p>
        </p:txBody>
      </p:sp>
      <p:pic>
        <p:nvPicPr>
          <p:cNvPr id="1027" name="Picture 3"/>
          <p:cNvPicPr>
            <a:picLocks noChangeAspect="1" noChangeArrowheads="1"/>
          </p:cNvPicPr>
          <p:nvPr/>
        </p:nvPicPr>
        <p:blipFill>
          <a:blip r:embed="rId3" cstate="print"/>
          <a:srcRect/>
          <a:stretch>
            <a:fillRect/>
          </a:stretch>
        </p:blipFill>
        <p:spPr bwMode="auto">
          <a:xfrm>
            <a:off x="2315400" y="2000240"/>
            <a:ext cx="4471178" cy="17145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lvl="0" algn="just" fontAlgn="t">
              <a:spcBef>
                <a:spcPts val="1200"/>
              </a:spcBef>
            </a:pPr>
            <a:endParaRPr lang="fr-FR" dirty="0" smtClean="0">
              <a:solidFill>
                <a:schemeClr val="tx1"/>
              </a:solidFill>
            </a:endParaRPr>
          </a:p>
          <a:p>
            <a:pPr lvl="0" algn="just" fontAlgn="t">
              <a:spcBef>
                <a:spcPts val="1200"/>
              </a:spcBef>
            </a:pPr>
            <a:endParaRPr lang="fr-FR" dirty="0" smtClean="0"/>
          </a:p>
          <a:p>
            <a:pPr lvl="0" algn="just" fontAlgn="t">
              <a:spcBef>
                <a:spcPts val="1200"/>
              </a:spcBef>
            </a:pPr>
            <a:endParaRPr lang="fr-FR" dirty="0" smtClean="0"/>
          </a:p>
          <a:p>
            <a:pPr lvl="0" algn="just" fontAlgn="t">
              <a:spcBef>
                <a:spcPts val="1200"/>
              </a:spcBef>
            </a:pPr>
            <a:endParaRPr lang="fr-FR" dirty="0" smtClean="0"/>
          </a:p>
          <a:p>
            <a:pPr lvl="0" algn="just" fontAlgn="t">
              <a:spcBef>
                <a:spcPts val="1200"/>
              </a:spcBef>
            </a:pPr>
            <a:endParaRPr lang="fr-FR" dirty="0" smtClean="0"/>
          </a:p>
          <a:p>
            <a:pPr lvl="0" algn="just" fontAlgn="t">
              <a:spcBef>
                <a:spcPts val="1200"/>
              </a:spcBef>
            </a:pP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TP1:</a:t>
            </a:r>
            <a:endParaRPr lang="fr-FR" sz="2200" b="1" u="sng" dirty="0">
              <a:solidFill>
                <a:schemeClr val="accent1">
                  <a:lumMod val="50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0" y="2071678"/>
            <a:ext cx="9144000" cy="41434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14251</TotalTime>
  <Words>3113</Words>
  <Application>Microsoft Office PowerPoint</Application>
  <PresentationFormat>Affichage à l'écran (4:3)</PresentationFormat>
  <Paragraphs>451</Paragraphs>
  <Slides>44</Slides>
  <Notes>40</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Civil</vt:lpstr>
      <vt:lpstr>Programmation et déploiement de sites web dynamiques</vt:lpstr>
      <vt:lpstr>Objectif du module </vt:lpstr>
      <vt:lpstr>Plan </vt:lpstr>
      <vt:lpstr>Introduction à ASP.Net</vt:lpstr>
      <vt:lpstr>Introduction à ASP.Net</vt:lpstr>
      <vt:lpstr>Introduction à ASP.Net</vt:lpstr>
      <vt:lpstr>Introduction à ASP.Net</vt:lpstr>
      <vt:lpstr>Plan </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Analyse et conception orientée objet</dc:title>
  <dc:creator>Amal</dc:creator>
  <cp:lastModifiedBy>Utilisateur Windows</cp:lastModifiedBy>
  <cp:revision>347</cp:revision>
  <dcterms:created xsi:type="dcterms:W3CDTF">2012-09-11T10:13:11Z</dcterms:created>
  <dcterms:modified xsi:type="dcterms:W3CDTF">2020-11-04T22:15:19Z</dcterms:modified>
</cp:coreProperties>
</file>